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3DB"/>
    <a:srgbClr val="4D2692"/>
    <a:srgbClr val="78E8AB"/>
    <a:srgbClr val="17A14C"/>
    <a:srgbClr val="E7EF85"/>
    <a:srgbClr val="F3A839"/>
    <a:srgbClr val="FCEA9E"/>
    <a:srgbClr val="E8BD08"/>
    <a:srgbClr val="EE743E"/>
    <a:srgbClr val="FB7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AD7-BB4D-47A5-AAF9-573C0E06C5BA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AC36-5271-4995-AC30-E1216E3E8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78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AD7-BB4D-47A5-AAF9-573C0E06C5BA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AC36-5271-4995-AC30-E1216E3E8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55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AD7-BB4D-47A5-AAF9-573C0E06C5BA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AC36-5271-4995-AC30-E1216E3E8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96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AD7-BB4D-47A5-AAF9-573C0E06C5BA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AC36-5271-4995-AC30-E1216E3E8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AD7-BB4D-47A5-AAF9-573C0E06C5BA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AC36-5271-4995-AC30-E1216E3E8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49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AD7-BB4D-47A5-AAF9-573C0E06C5BA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AC36-5271-4995-AC30-E1216E3E8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7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AD7-BB4D-47A5-AAF9-573C0E06C5BA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AC36-5271-4995-AC30-E1216E3E8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56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AD7-BB4D-47A5-AAF9-573C0E06C5BA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AC36-5271-4995-AC30-E1216E3E8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3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AD7-BB4D-47A5-AAF9-573C0E06C5BA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AC36-5271-4995-AC30-E1216E3E8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69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AD7-BB4D-47A5-AAF9-573C0E06C5BA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AC36-5271-4995-AC30-E1216E3E8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2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AD7-BB4D-47A5-AAF9-573C0E06C5BA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AC36-5271-4995-AC30-E1216E3E8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35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DFAD7-BB4D-47A5-AAF9-573C0E06C5BA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DAC36-5271-4995-AC30-E1216E3E8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11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84"/>
            <a:ext cx="12192000" cy="687628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676290" y="-17584"/>
            <a:ext cx="5020035" cy="6858000"/>
          </a:xfrm>
          <a:prstGeom prst="rect">
            <a:avLst/>
          </a:prstGeom>
          <a:solidFill>
            <a:schemeClr val="tx1"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97747" y="5401270"/>
            <a:ext cx="2820838" cy="1371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이의기  채영은</a:t>
            </a:r>
            <a:endParaRPr lang="en-US" altLang="ko-KR" dirty="0" smtClean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한선우  윤성규</a:t>
            </a:r>
            <a:endParaRPr lang="en-US" altLang="ko-KR" dirty="0" smtClean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서정민  서정우</a:t>
            </a:r>
            <a:endParaRPr lang="en-US" altLang="ko-KR" dirty="0" smtClean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r"/>
            <a:r>
              <a:rPr lang="en-US" altLang="ko-KR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2017.11.02</a:t>
            </a:r>
            <a:endParaRPr lang="ko-KR" altLang="en-US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3404" y="101774"/>
            <a:ext cx="6213894" cy="1751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>
                <a:latin typeface="Sitka Subheading" panose="02000505000000020004" pitchFamily="2" charset="0"/>
                <a:ea typeface="HY궁서B" panose="02030600000101010101" pitchFamily="18" charset="-127"/>
              </a:rPr>
              <a:t>Let’s </a:t>
            </a:r>
            <a:r>
              <a:rPr lang="en-US" altLang="ko-KR" sz="6000" b="1" dirty="0" smtClean="0">
                <a:solidFill>
                  <a:srgbClr val="00B0F0"/>
                </a:solidFill>
                <a:latin typeface="Sitka Subheading" panose="02000505000000020004" pitchFamily="2" charset="0"/>
                <a:ea typeface="HY궁서B" panose="02030600000101010101" pitchFamily="18" charset="-127"/>
              </a:rPr>
              <a:t>KORAIL</a:t>
            </a:r>
            <a:endParaRPr lang="ko-KR" altLang="en-US" sz="6000" b="1" dirty="0">
              <a:solidFill>
                <a:srgbClr val="00B0F0"/>
              </a:solidFill>
              <a:latin typeface="Sitka Subheading" panose="02000505000000020004" pitchFamily="2" charset="0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186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1517389" cy="1616796"/>
            <a:chOff x="8925900" y="2669773"/>
            <a:chExt cx="1857684" cy="1979385"/>
          </a:xfrm>
        </p:grpSpPr>
        <p:grpSp>
          <p:nvGrpSpPr>
            <p:cNvPr id="5" name="그룹 4"/>
            <p:cNvGrpSpPr/>
            <p:nvPr/>
          </p:nvGrpSpPr>
          <p:grpSpPr>
            <a:xfrm>
              <a:off x="8925902" y="2675325"/>
              <a:ext cx="1857682" cy="1973833"/>
              <a:chOff x="7323822" y="2156600"/>
              <a:chExt cx="2751826" cy="2751830"/>
            </a:xfrm>
          </p:grpSpPr>
          <p:sp>
            <p:nvSpPr>
              <p:cNvPr id="7" name="직각 삼각형 6"/>
              <p:cNvSpPr/>
              <p:nvPr/>
            </p:nvSpPr>
            <p:spPr>
              <a:xfrm>
                <a:off x="7323822" y="2156604"/>
                <a:ext cx="2751824" cy="2751826"/>
              </a:xfrm>
              <a:prstGeom prst="rtTriangle">
                <a:avLst/>
              </a:prstGeom>
              <a:solidFill>
                <a:srgbClr val="4D26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 rot="10800000">
                <a:off x="7323823" y="2156600"/>
                <a:ext cx="2751825" cy="2751826"/>
              </a:xfrm>
              <a:prstGeom prst="rtTriangle">
                <a:avLst/>
              </a:prstGeom>
              <a:solidFill>
                <a:srgbClr val="9873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8925900" y="2669773"/>
              <a:ext cx="1857681" cy="1973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/>
                <a:t>후기 및 </a:t>
              </a:r>
              <a:r>
                <a:rPr lang="en-US" altLang="ko-KR" sz="2400" dirty="0" smtClean="0"/>
                <a:t>Q&amp;A</a:t>
              </a:r>
              <a:endParaRPr lang="ko-KR" altLang="en-US" sz="2400" dirty="0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81025"/>
            <a:ext cx="76200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7075"/>
          </a:xfrm>
        </p:spPr>
        <p:txBody>
          <a:bodyPr/>
          <a:lstStyle/>
          <a:p>
            <a:pPr algn="ctr"/>
            <a:r>
              <a:rPr lang="ko-KR" altLang="en-US" sz="11500" dirty="0" smtClean="0">
                <a:ea typeface="문체부 궁체 정자체" panose="02030609000101010101" pitchFamily="17" charset="-127"/>
              </a:rPr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65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8925900" y="2669773"/>
            <a:ext cx="1857683" cy="1979383"/>
            <a:chOff x="8925900" y="2669773"/>
            <a:chExt cx="1857683" cy="1979383"/>
          </a:xfrm>
        </p:grpSpPr>
        <p:grpSp>
          <p:nvGrpSpPr>
            <p:cNvPr id="19" name="그룹 18"/>
            <p:cNvGrpSpPr/>
            <p:nvPr/>
          </p:nvGrpSpPr>
          <p:grpSpPr>
            <a:xfrm>
              <a:off x="8925902" y="2675325"/>
              <a:ext cx="1857681" cy="1973831"/>
              <a:chOff x="7323823" y="2156600"/>
              <a:chExt cx="2751825" cy="2751827"/>
            </a:xfrm>
          </p:grpSpPr>
          <p:sp>
            <p:nvSpPr>
              <p:cNvPr id="13" name="직각 삼각형 12"/>
              <p:cNvSpPr/>
              <p:nvPr/>
            </p:nvSpPr>
            <p:spPr>
              <a:xfrm>
                <a:off x="7323823" y="2156602"/>
                <a:ext cx="2751825" cy="2751825"/>
              </a:xfrm>
              <a:prstGeom prst="rtTriangle">
                <a:avLst/>
              </a:prstGeom>
              <a:solidFill>
                <a:srgbClr val="4D26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각 삼각형 13"/>
              <p:cNvSpPr/>
              <p:nvPr/>
            </p:nvSpPr>
            <p:spPr>
              <a:xfrm rot="10800000">
                <a:off x="7323823" y="2156600"/>
                <a:ext cx="2751825" cy="2751826"/>
              </a:xfrm>
              <a:prstGeom prst="rtTriangle">
                <a:avLst/>
              </a:prstGeom>
              <a:solidFill>
                <a:srgbClr val="9873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8925900" y="2669773"/>
              <a:ext cx="1857681" cy="1973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/>
                <a:t>후기 및 </a:t>
              </a:r>
              <a:r>
                <a:rPr lang="en-US" altLang="ko-KR" sz="2400" dirty="0" smtClean="0"/>
                <a:t>Q&amp;A</a:t>
              </a:r>
              <a:endParaRPr lang="ko-KR" altLang="en-US" sz="24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068221" y="2675326"/>
            <a:ext cx="2115131" cy="1982157"/>
            <a:chOff x="3380767" y="2675327"/>
            <a:chExt cx="2115131" cy="1982157"/>
          </a:xfrm>
        </p:grpSpPr>
        <p:grpSp>
          <p:nvGrpSpPr>
            <p:cNvPr id="38" name="그룹 37"/>
            <p:cNvGrpSpPr/>
            <p:nvPr/>
          </p:nvGrpSpPr>
          <p:grpSpPr>
            <a:xfrm>
              <a:off x="3380767" y="2675327"/>
              <a:ext cx="2115131" cy="1973831"/>
              <a:chOff x="4571999" y="2156600"/>
              <a:chExt cx="3133191" cy="2751827"/>
            </a:xfrm>
          </p:grpSpPr>
          <p:sp>
            <p:nvSpPr>
              <p:cNvPr id="40" name="직각 삼각형 39"/>
              <p:cNvSpPr/>
              <p:nvPr/>
            </p:nvSpPr>
            <p:spPr>
              <a:xfrm>
                <a:off x="4571999" y="2156602"/>
                <a:ext cx="2751825" cy="2751825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각 삼각형 40"/>
              <p:cNvSpPr/>
              <p:nvPr/>
            </p:nvSpPr>
            <p:spPr>
              <a:xfrm rot="10800000">
                <a:off x="4571999" y="2156600"/>
                <a:ext cx="2751825" cy="2751825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다이아몬드 41"/>
              <p:cNvSpPr/>
              <p:nvPr/>
            </p:nvSpPr>
            <p:spPr>
              <a:xfrm>
                <a:off x="6942457" y="3147279"/>
                <a:ext cx="762733" cy="762733"/>
              </a:xfrm>
              <a:prstGeom prst="diamond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직사각형 38"/>
            <p:cNvSpPr/>
            <p:nvPr/>
          </p:nvSpPr>
          <p:spPr>
            <a:xfrm>
              <a:off x="3380767" y="2683654"/>
              <a:ext cx="1857681" cy="1973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/>
                <a:t>시연</a:t>
              </a:r>
              <a:endParaRPr lang="ko-KR" altLang="en-US" sz="24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225049" y="2675327"/>
            <a:ext cx="2115131" cy="1982157"/>
            <a:chOff x="5225049" y="2675327"/>
            <a:chExt cx="2115131" cy="1982157"/>
          </a:xfrm>
        </p:grpSpPr>
        <p:grpSp>
          <p:nvGrpSpPr>
            <p:cNvPr id="32" name="그룹 31"/>
            <p:cNvGrpSpPr/>
            <p:nvPr/>
          </p:nvGrpSpPr>
          <p:grpSpPr>
            <a:xfrm>
              <a:off x="5225049" y="2675327"/>
              <a:ext cx="2115131" cy="1973831"/>
              <a:chOff x="4571999" y="2156600"/>
              <a:chExt cx="3133191" cy="2751827"/>
            </a:xfrm>
          </p:grpSpPr>
          <p:sp>
            <p:nvSpPr>
              <p:cNvPr id="34" name="직각 삼각형 33"/>
              <p:cNvSpPr/>
              <p:nvPr/>
            </p:nvSpPr>
            <p:spPr>
              <a:xfrm>
                <a:off x="4571999" y="2156602"/>
                <a:ext cx="2751825" cy="2751825"/>
              </a:xfrm>
              <a:prstGeom prst="rtTriangle">
                <a:avLst/>
              </a:prstGeom>
              <a:solidFill>
                <a:srgbClr val="17A1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각 삼각형 34"/>
              <p:cNvSpPr/>
              <p:nvPr/>
            </p:nvSpPr>
            <p:spPr>
              <a:xfrm rot="10800000">
                <a:off x="4571999" y="2156600"/>
                <a:ext cx="2751825" cy="2751825"/>
              </a:xfrm>
              <a:prstGeom prst="rtTriangle">
                <a:avLst/>
              </a:prstGeom>
              <a:solidFill>
                <a:srgbClr val="78E8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다이아몬드 35"/>
              <p:cNvSpPr/>
              <p:nvPr/>
            </p:nvSpPr>
            <p:spPr>
              <a:xfrm>
                <a:off x="6942457" y="3147279"/>
                <a:ext cx="762733" cy="762733"/>
              </a:xfrm>
              <a:prstGeom prst="diamond">
                <a:avLst/>
              </a:prstGeom>
              <a:solidFill>
                <a:srgbClr val="78E8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5225049" y="2683654"/>
              <a:ext cx="1857681" cy="1973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/>
                <a:t>세부 구성</a:t>
              </a:r>
              <a:endParaRPr lang="ko-KR" altLang="en-US" sz="24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380767" y="2675327"/>
            <a:ext cx="2115131" cy="1982157"/>
            <a:chOff x="3380767" y="2675327"/>
            <a:chExt cx="2115131" cy="1982157"/>
          </a:xfrm>
        </p:grpSpPr>
        <p:grpSp>
          <p:nvGrpSpPr>
            <p:cNvPr id="18" name="그룹 17"/>
            <p:cNvGrpSpPr/>
            <p:nvPr/>
          </p:nvGrpSpPr>
          <p:grpSpPr>
            <a:xfrm>
              <a:off x="3380767" y="2675327"/>
              <a:ext cx="2115131" cy="1973831"/>
              <a:chOff x="4571999" y="2156600"/>
              <a:chExt cx="3133191" cy="2751827"/>
            </a:xfrm>
          </p:grpSpPr>
          <p:sp>
            <p:nvSpPr>
              <p:cNvPr id="10" name="직각 삼각형 9"/>
              <p:cNvSpPr/>
              <p:nvPr/>
            </p:nvSpPr>
            <p:spPr>
              <a:xfrm>
                <a:off x="4571999" y="2156602"/>
                <a:ext cx="2751825" cy="2751825"/>
              </a:xfrm>
              <a:prstGeom prst="rtTriangle">
                <a:avLst/>
              </a:prstGeom>
              <a:solidFill>
                <a:srgbClr val="F3A8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각 삼각형 10"/>
              <p:cNvSpPr/>
              <p:nvPr/>
            </p:nvSpPr>
            <p:spPr>
              <a:xfrm rot="10800000">
                <a:off x="4571999" y="2156600"/>
                <a:ext cx="2751825" cy="2751825"/>
              </a:xfrm>
              <a:prstGeom prst="rtTriangle">
                <a:avLst/>
              </a:prstGeom>
              <a:solidFill>
                <a:srgbClr val="E7EF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다이아몬드 11"/>
              <p:cNvSpPr/>
              <p:nvPr/>
            </p:nvSpPr>
            <p:spPr>
              <a:xfrm>
                <a:off x="6942457" y="3147279"/>
                <a:ext cx="762733" cy="762733"/>
              </a:xfrm>
              <a:prstGeom prst="diamond">
                <a:avLst/>
              </a:prstGeom>
              <a:solidFill>
                <a:srgbClr val="E7EF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3380767" y="2683654"/>
              <a:ext cx="1857681" cy="1973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/>
                <a:t>기능 요약</a:t>
              </a:r>
              <a:endParaRPr lang="ko-KR" altLang="en-US" sz="32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523088" y="2675327"/>
            <a:ext cx="2115131" cy="1987710"/>
            <a:chOff x="1523086" y="2672550"/>
            <a:chExt cx="2115131" cy="1987710"/>
          </a:xfrm>
        </p:grpSpPr>
        <p:grpSp>
          <p:nvGrpSpPr>
            <p:cNvPr id="17" name="그룹 16"/>
            <p:cNvGrpSpPr/>
            <p:nvPr/>
          </p:nvGrpSpPr>
          <p:grpSpPr>
            <a:xfrm>
              <a:off x="1523086" y="2672550"/>
              <a:ext cx="2115131" cy="1973832"/>
              <a:chOff x="1820174" y="2156602"/>
              <a:chExt cx="3133191" cy="2751828"/>
            </a:xfrm>
          </p:grpSpPr>
          <p:sp>
            <p:nvSpPr>
              <p:cNvPr id="4" name="직각 삼각형 3"/>
              <p:cNvSpPr/>
              <p:nvPr/>
            </p:nvSpPr>
            <p:spPr>
              <a:xfrm>
                <a:off x="1820174" y="2156605"/>
                <a:ext cx="2751825" cy="2751825"/>
              </a:xfrm>
              <a:prstGeom prst="rtTriangle">
                <a:avLst/>
              </a:prstGeom>
              <a:solidFill>
                <a:srgbClr val="DC0E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직각 삼각형 4"/>
              <p:cNvSpPr/>
              <p:nvPr/>
            </p:nvSpPr>
            <p:spPr>
              <a:xfrm rot="10800000">
                <a:off x="1820174" y="2156602"/>
                <a:ext cx="2751825" cy="2751825"/>
              </a:xfrm>
              <a:prstGeom prst="rtTriangle">
                <a:avLst/>
              </a:prstGeom>
              <a:solidFill>
                <a:srgbClr val="FB7D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다이아몬드 7"/>
              <p:cNvSpPr/>
              <p:nvPr/>
            </p:nvSpPr>
            <p:spPr>
              <a:xfrm>
                <a:off x="4190632" y="3082572"/>
                <a:ext cx="762733" cy="762733"/>
              </a:xfrm>
              <a:prstGeom prst="diamond">
                <a:avLst/>
              </a:prstGeom>
              <a:solidFill>
                <a:srgbClr val="FB7D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523087" y="2686430"/>
              <a:ext cx="1857681" cy="1973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/>
                <a:t>개요</a:t>
              </a:r>
              <a:endParaRPr lang="ko-KR" altLang="en-US" sz="1200" dirty="0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200025" y="190500"/>
            <a:ext cx="1962150" cy="1009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4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열차 관련 산업은 </a:t>
            </a:r>
            <a:r>
              <a:rPr lang="en-US" altLang="ko-KR" dirty="0" smtClean="0"/>
              <a:t>KTX, SRT</a:t>
            </a:r>
            <a:r>
              <a:rPr lang="ko-KR" altLang="en-US" dirty="0"/>
              <a:t> </a:t>
            </a:r>
            <a:r>
              <a:rPr lang="ko-KR" altLang="en-US" dirty="0" smtClean="0"/>
              <a:t>등 열차부터 한반도를 넘어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유라시아 횡단 철도 등 앞으로도 성장 동력 가지고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열차 예매 같은 경우 일상 생활과 밀접하며 크게 보면 지하철도 같은 맥락이어서 익숙한 소재이다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 동안 배운 </a:t>
            </a:r>
            <a:r>
              <a:rPr lang="en-US" altLang="ko-KR" dirty="0" smtClean="0"/>
              <a:t>VO, Dao, Manager </a:t>
            </a:r>
            <a:r>
              <a:rPr lang="ko-KR" altLang="en-US" dirty="0" smtClean="0"/>
              <a:t>등을 활용하기에 좋은 소재로 판단 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0" y="4537"/>
            <a:ext cx="1727676" cy="1623596"/>
            <a:chOff x="1523086" y="2672550"/>
            <a:chExt cx="2115131" cy="1987710"/>
          </a:xfrm>
        </p:grpSpPr>
        <p:grpSp>
          <p:nvGrpSpPr>
            <p:cNvPr id="34" name="그룹 33"/>
            <p:cNvGrpSpPr/>
            <p:nvPr/>
          </p:nvGrpSpPr>
          <p:grpSpPr>
            <a:xfrm>
              <a:off x="1523086" y="2672550"/>
              <a:ext cx="2115131" cy="1973832"/>
              <a:chOff x="1820174" y="2156602"/>
              <a:chExt cx="3133191" cy="2751828"/>
            </a:xfrm>
          </p:grpSpPr>
          <p:sp>
            <p:nvSpPr>
              <p:cNvPr id="36" name="직각 삼각형 35"/>
              <p:cNvSpPr/>
              <p:nvPr/>
            </p:nvSpPr>
            <p:spPr>
              <a:xfrm>
                <a:off x="1820174" y="2156605"/>
                <a:ext cx="2751825" cy="2751825"/>
              </a:xfrm>
              <a:prstGeom prst="rtTriangle">
                <a:avLst/>
              </a:prstGeom>
              <a:solidFill>
                <a:srgbClr val="DC0E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직각 삼각형 36"/>
              <p:cNvSpPr/>
              <p:nvPr/>
            </p:nvSpPr>
            <p:spPr>
              <a:xfrm rot="10800000">
                <a:off x="1820174" y="2156602"/>
                <a:ext cx="2751825" cy="2751825"/>
              </a:xfrm>
              <a:prstGeom prst="rtTriangle">
                <a:avLst/>
              </a:prstGeom>
              <a:solidFill>
                <a:srgbClr val="FB7D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다이아몬드 37"/>
              <p:cNvSpPr/>
              <p:nvPr/>
            </p:nvSpPr>
            <p:spPr>
              <a:xfrm>
                <a:off x="4190632" y="3082572"/>
                <a:ext cx="762733" cy="762733"/>
              </a:xfrm>
              <a:prstGeom prst="diamond">
                <a:avLst/>
              </a:prstGeom>
              <a:solidFill>
                <a:srgbClr val="FB7D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1523087" y="2686430"/>
              <a:ext cx="1857681" cy="1973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/>
                <a:t>개요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94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회원 가입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회원 정보 수정 및 탈퇴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기차표 예매 및 변경</a:t>
            </a:r>
            <a:r>
              <a:rPr lang="en-US" altLang="ko-KR" dirty="0" smtClean="0"/>
              <a:t>, </a:t>
            </a:r>
            <a:r>
              <a:rPr lang="ko-KR" altLang="en-US" smtClean="0"/>
              <a:t>취소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기차 노선</a:t>
            </a:r>
            <a:r>
              <a:rPr lang="en-US" altLang="ko-KR" dirty="0" smtClean="0"/>
              <a:t>, </a:t>
            </a:r>
            <a:r>
              <a:rPr lang="ko-KR" altLang="en-US" smtClean="0"/>
              <a:t>날짜</a:t>
            </a:r>
            <a:r>
              <a:rPr lang="en-US" altLang="ko-KR" dirty="0" smtClean="0"/>
              <a:t>, </a:t>
            </a:r>
            <a:r>
              <a:rPr lang="ko-KR" altLang="en-US" smtClean="0"/>
              <a:t>시간</a:t>
            </a:r>
            <a:r>
              <a:rPr lang="en-US" altLang="ko-KR" dirty="0" smtClean="0"/>
              <a:t>, </a:t>
            </a:r>
            <a:r>
              <a:rPr lang="ko-KR" altLang="en-US" smtClean="0"/>
              <a:t>좌석에 대한 설정 </a:t>
            </a:r>
            <a:r>
              <a:rPr lang="ko-KR" altLang="en-US"/>
              <a:t>등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4537"/>
            <a:ext cx="1727676" cy="1619061"/>
            <a:chOff x="3380767" y="2675327"/>
            <a:chExt cx="2115131" cy="1982157"/>
          </a:xfrm>
        </p:grpSpPr>
        <p:grpSp>
          <p:nvGrpSpPr>
            <p:cNvPr id="22" name="그룹 21"/>
            <p:cNvGrpSpPr/>
            <p:nvPr/>
          </p:nvGrpSpPr>
          <p:grpSpPr>
            <a:xfrm>
              <a:off x="3380767" y="2675327"/>
              <a:ext cx="2115131" cy="1973831"/>
              <a:chOff x="4571999" y="2156600"/>
              <a:chExt cx="3133191" cy="2751827"/>
            </a:xfrm>
          </p:grpSpPr>
          <p:sp>
            <p:nvSpPr>
              <p:cNvPr id="24" name="직각 삼각형 23"/>
              <p:cNvSpPr/>
              <p:nvPr/>
            </p:nvSpPr>
            <p:spPr>
              <a:xfrm>
                <a:off x="4571999" y="2156602"/>
                <a:ext cx="2751825" cy="2751825"/>
              </a:xfrm>
              <a:prstGeom prst="rtTriangle">
                <a:avLst/>
              </a:prstGeom>
              <a:solidFill>
                <a:srgbClr val="F3A8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각 삼각형 24"/>
              <p:cNvSpPr/>
              <p:nvPr/>
            </p:nvSpPr>
            <p:spPr>
              <a:xfrm rot="10800000">
                <a:off x="4571999" y="2156600"/>
                <a:ext cx="2751825" cy="2751825"/>
              </a:xfrm>
              <a:prstGeom prst="rtTriangle">
                <a:avLst/>
              </a:prstGeom>
              <a:solidFill>
                <a:srgbClr val="E7EF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다이아몬드 25"/>
              <p:cNvSpPr/>
              <p:nvPr/>
            </p:nvSpPr>
            <p:spPr>
              <a:xfrm>
                <a:off x="6942457" y="3147279"/>
                <a:ext cx="762733" cy="762733"/>
              </a:xfrm>
              <a:prstGeom prst="diamond">
                <a:avLst/>
              </a:prstGeom>
              <a:solidFill>
                <a:srgbClr val="E7EF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3380767" y="2683654"/>
              <a:ext cx="1857681" cy="1973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/>
                <a:t>기능 요약</a:t>
              </a:r>
              <a:endParaRPr lang="ko-KR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92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0"/>
            <a:ext cx="1727676" cy="1619062"/>
            <a:chOff x="5225049" y="2675326"/>
            <a:chExt cx="2115131" cy="1982158"/>
          </a:xfrm>
        </p:grpSpPr>
        <p:grpSp>
          <p:nvGrpSpPr>
            <p:cNvPr id="16" name="그룹 15"/>
            <p:cNvGrpSpPr/>
            <p:nvPr/>
          </p:nvGrpSpPr>
          <p:grpSpPr>
            <a:xfrm>
              <a:off x="5225049" y="2675326"/>
              <a:ext cx="2115131" cy="1973829"/>
              <a:chOff x="4571999" y="2156600"/>
              <a:chExt cx="3133191" cy="2751825"/>
            </a:xfrm>
          </p:grpSpPr>
          <p:sp>
            <p:nvSpPr>
              <p:cNvPr id="18" name="직각 삼각형 17"/>
              <p:cNvSpPr/>
              <p:nvPr/>
            </p:nvSpPr>
            <p:spPr>
              <a:xfrm>
                <a:off x="4571999" y="2156601"/>
                <a:ext cx="2751826" cy="2751824"/>
              </a:xfrm>
              <a:prstGeom prst="rtTriangle">
                <a:avLst/>
              </a:prstGeom>
              <a:solidFill>
                <a:srgbClr val="17A1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/>
              <p:cNvSpPr/>
              <p:nvPr/>
            </p:nvSpPr>
            <p:spPr>
              <a:xfrm rot="10800000">
                <a:off x="4571999" y="2156600"/>
                <a:ext cx="2751825" cy="2751825"/>
              </a:xfrm>
              <a:prstGeom prst="rtTriangle">
                <a:avLst/>
              </a:prstGeom>
              <a:solidFill>
                <a:srgbClr val="78E8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다이아몬드 19"/>
              <p:cNvSpPr/>
              <p:nvPr/>
            </p:nvSpPr>
            <p:spPr>
              <a:xfrm>
                <a:off x="6942457" y="3147279"/>
                <a:ext cx="762733" cy="762733"/>
              </a:xfrm>
              <a:prstGeom prst="diamond">
                <a:avLst/>
              </a:prstGeom>
              <a:solidFill>
                <a:srgbClr val="78E8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5225049" y="2683654"/>
              <a:ext cx="1857681" cy="1973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/>
                <a:t>세부 구성</a:t>
              </a:r>
              <a:endParaRPr lang="ko-KR" altLang="en-US" sz="24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727676" y="2817999"/>
            <a:ext cx="1657350" cy="1771652"/>
            <a:chOff x="2781301" y="2209799"/>
            <a:chExt cx="1657350" cy="1771652"/>
          </a:xfrm>
        </p:grpSpPr>
        <p:sp>
          <p:nvSpPr>
            <p:cNvPr id="21" name="직사각형 20"/>
            <p:cNvSpPr/>
            <p:nvPr/>
          </p:nvSpPr>
          <p:spPr>
            <a:xfrm>
              <a:off x="2781301" y="2666997"/>
              <a:ext cx="1657350" cy="131445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err="1" smtClean="0"/>
                <a:t>MemberVO</a:t>
              </a:r>
              <a:endParaRPr lang="en-US" altLang="ko-KR" dirty="0" smtClean="0"/>
            </a:p>
            <a:p>
              <a:pPr algn="ctr"/>
              <a:r>
                <a:rPr lang="en-US" altLang="ko-KR" dirty="0" err="1" smtClean="0"/>
                <a:t>MemberDao</a:t>
              </a:r>
              <a:endParaRPr lang="en-US" altLang="ko-KR" dirty="0" smtClean="0"/>
            </a:p>
            <a:p>
              <a:pPr algn="ctr"/>
              <a:r>
                <a:rPr lang="en-US" altLang="ko-KR" sz="1400" dirty="0" err="1" smtClean="0"/>
                <a:t>MemberManager</a:t>
              </a:r>
              <a:endParaRPr lang="en-US" altLang="ko-KR" sz="1400" dirty="0" smtClean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81301" y="2209799"/>
              <a:ext cx="1657350" cy="45720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Member</a:t>
              </a:r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255479" y="2815464"/>
            <a:ext cx="1657350" cy="1778455"/>
            <a:chOff x="5172076" y="2202996"/>
            <a:chExt cx="1657350" cy="1778455"/>
          </a:xfrm>
        </p:grpSpPr>
        <p:sp>
          <p:nvSpPr>
            <p:cNvPr id="25" name="직사각형 24"/>
            <p:cNvSpPr/>
            <p:nvPr/>
          </p:nvSpPr>
          <p:spPr>
            <a:xfrm>
              <a:off x="5172076" y="2666997"/>
              <a:ext cx="1657350" cy="131445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err="1" smtClean="0"/>
                <a:t>BookVO</a:t>
              </a:r>
              <a:endParaRPr lang="en-US" altLang="ko-KR" dirty="0" smtClean="0"/>
            </a:p>
            <a:p>
              <a:pPr algn="ctr"/>
              <a:r>
                <a:rPr lang="en-US" altLang="ko-KR" dirty="0" err="1" smtClean="0"/>
                <a:t>BookDao</a:t>
              </a:r>
              <a:endParaRPr lang="en-US" altLang="ko-KR" dirty="0" smtClean="0"/>
            </a:p>
            <a:p>
              <a:pPr algn="ctr"/>
              <a:r>
                <a:rPr lang="en-US" altLang="ko-KR" dirty="0" err="1" smtClean="0"/>
                <a:t>BookManager</a:t>
              </a:r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72076" y="2202996"/>
              <a:ext cx="1657350" cy="45720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/>
                <a:t>Book</a:t>
              </a:r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783280" y="2817999"/>
            <a:ext cx="1657350" cy="1769117"/>
            <a:chOff x="7562851" y="2212331"/>
            <a:chExt cx="1657350" cy="1769117"/>
          </a:xfrm>
        </p:grpSpPr>
        <p:sp>
          <p:nvSpPr>
            <p:cNvPr id="27" name="직사각형 26"/>
            <p:cNvSpPr/>
            <p:nvPr/>
          </p:nvSpPr>
          <p:spPr>
            <a:xfrm>
              <a:off x="7562851" y="2666997"/>
              <a:ext cx="1657350" cy="131445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err="1" smtClean="0"/>
                <a:t>TrainVO</a:t>
              </a:r>
              <a:endParaRPr lang="en-US" altLang="ko-KR" dirty="0" smtClean="0"/>
            </a:p>
            <a:p>
              <a:pPr algn="ctr"/>
              <a:r>
                <a:rPr lang="en-US" altLang="ko-KR" dirty="0" err="1" smtClean="0"/>
                <a:t>TrainDao</a:t>
              </a:r>
              <a:endParaRPr lang="en-US" altLang="ko-KR" dirty="0" smtClean="0"/>
            </a:p>
            <a:p>
              <a:pPr algn="ctr"/>
              <a:r>
                <a:rPr lang="en-US" altLang="ko-KR" dirty="0" err="1" smtClean="0"/>
                <a:t>TrainManager</a:t>
              </a:r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562851" y="2212331"/>
              <a:ext cx="1657350" cy="45720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/>
                <a:t>Train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9311081" y="2815464"/>
            <a:ext cx="1657350" cy="1771652"/>
            <a:chOff x="2781301" y="2209799"/>
            <a:chExt cx="1657350" cy="1771652"/>
          </a:xfrm>
        </p:grpSpPr>
        <p:sp>
          <p:nvSpPr>
            <p:cNvPr id="33" name="직사각형 32"/>
            <p:cNvSpPr/>
            <p:nvPr/>
          </p:nvSpPr>
          <p:spPr>
            <a:xfrm>
              <a:off x="2781301" y="2666997"/>
              <a:ext cx="1657350" cy="131445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err="1" smtClean="0"/>
                <a:t>JFrame</a:t>
              </a:r>
              <a:endParaRPr lang="en-US" altLang="ko-KR" dirty="0" smtClean="0"/>
            </a:p>
            <a:p>
              <a:pPr algn="ctr"/>
              <a:r>
                <a:rPr lang="en-US" altLang="ko-KR" dirty="0" err="1" smtClean="0"/>
                <a:t>MemberUI</a:t>
              </a:r>
              <a:endParaRPr lang="en-US" altLang="ko-KR" dirty="0" smtClean="0"/>
            </a:p>
            <a:p>
              <a:pPr algn="ctr"/>
              <a:r>
                <a:rPr lang="en-US" altLang="ko-KR" dirty="0" err="1" smtClean="0"/>
                <a:t>BookUI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781301" y="2209799"/>
              <a:ext cx="1657350" cy="45720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GUI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582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0"/>
            <a:ext cx="1727676" cy="1619062"/>
            <a:chOff x="5225049" y="2675326"/>
            <a:chExt cx="2115131" cy="1982158"/>
          </a:xfrm>
        </p:grpSpPr>
        <p:grpSp>
          <p:nvGrpSpPr>
            <p:cNvPr id="16" name="그룹 15"/>
            <p:cNvGrpSpPr/>
            <p:nvPr/>
          </p:nvGrpSpPr>
          <p:grpSpPr>
            <a:xfrm>
              <a:off x="5225049" y="2675326"/>
              <a:ext cx="2115131" cy="1973829"/>
              <a:chOff x="4571999" y="2156600"/>
              <a:chExt cx="3133191" cy="2751825"/>
            </a:xfrm>
          </p:grpSpPr>
          <p:sp>
            <p:nvSpPr>
              <p:cNvPr id="18" name="직각 삼각형 17"/>
              <p:cNvSpPr/>
              <p:nvPr/>
            </p:nvSpPr>
            <p:spPr>
              <a:xfrm>
                <a:off x="4571999" y="2156601"/>
                <a:ext cx="2751826" cy="2751824"/>
              </a:xfrm>
              <a:prstGeom prst="rtTriangle">
                <a:avLst/>
              </a:prstGeom>
              <a:solidFill>
                <a:srgbClr val="17A1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/>
              <p:cNvSpPr/>
              <p:nvPr/>
            </p:nvSpPr>
            <p:spPr>
              <a:xfrm rot="10800000">
                <a:off x="4571999" y="2156600"/>
                <a:ext cx="2751825" cy="2751825"/>
              </a:xfrm>
              <a:prstGeom prst="rtTriangle">
                <a:avLst/>
              </a:prstGeom>
              <a:solidFill>
                <a:srgbClr val="78E8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다이아몬드 19"/>
              <p:cNvSpPr/>
              <p:nvPr/>
            </p:nvSpPr>
            <p:spPr>
              <a:xfrm>
                <a:off x="6942457" y="3147279"/>
                <a:ext cx="762733" cy="762733"/>
              </a:xfrm>
              <a:prstGeom prst="diamond">
                <a:avLst/>
              </a:prstGeom>
              <a:solidFill>
                <a:srgbClr val="78E8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5225049" y="2683654"/>
              <a:ext cx="1857681" cy="1973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/>
                <a:t>세부 구성</a:t>
              </a:r>
              <a:endParaRPr lang="ko-KR" altLang="en-US" sz="2400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944" y="580426"/>
            <a:ext cx="3688400" cy="22328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792" y="3677945"/>
            <a:ext cx="2766300" cy="26596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944" y="3677945"/>
            <a:ext cx="2766300" cy="26596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792" y="98740"/>
            <a:ext cx="3398815" cy="30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5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0"/>
            <a:ext cx="1727676" cy="1619062"/>
            <a:chOff x="5225049" y="2675326"/>
            <a:chExt cx="2115131" cy="1982158"/>
          </a:xfrm>
        </p:grpSpPr>
        <p:grpSp>
          <p:nvGrpSpPr>
            <p:cNvPr id="16" name="그룹 15"/>
            <p:cNvGrpSpPr/>
            <p:nvPr/>
          </p:nvGrpSpPr>
          <p:grpSpPr>
            <a:xfrm>
              <a:off x="5225049" y="2675326"/>
              <a:ext cx="2115131" cy="1973829"/>
              <a:chOff x="4571999" y="2156600"/>
              <a:chExt cx="3133191" cy="2751825"/>
            </a:xfrm>
          </p:grpSpPr>
          <p:sp>
            <p:nvSpPr>
              <p:cNvPr id="18" name="직각 삼각형 17"/>
              <p:cNvSpPr/>
              <p:nvPr/>
            </p:nvSpPr>
            <p:spPr>
              <a:xfrm>
                <a:off x="4571999" y="2156601"/>
                <a:ext cx="2751826" cy="2751824"/>
              </a:xfrm>
              <a:prstGeom prst="rtTriangle">
                <a:avLst/>
              </a:prstGeom>
              <a:solidFill>
                <a:srgbClr val="17A1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/>
              <p:cNvSpPr/>
              <p:nvPr/>
            </p:nvSpPr>
            <p:spPr>
              <a:xfrm rot="10800000">
                <a:off x="4571999" y="2156600"/>
                <a:ext cx="2751825" cy="2751825"/>
              </a:xfrm>
              <a:prstGeom prst="rtTriangle">
                <a:avLst/>
              </a:prstGeom>
              <a:solidFill>
                <a:srgbClr val="78E8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다이아몬드 19"/>
              <p:cNvSpPr/>
              <p:nvPr/>
            </p:nvSpPr>
            <p:spPr>
              <a:xfrm>
                <a:off x="6942457" y="3147279"/>
                <a:ext cx="762733" cy="762733"/>
              </a:xfrm>
              <a:prstGeom prst="diamond">
                <a:avLst/>
              </a:prstGeom>
              <a:solidFill>
                <a:srgbClr val="78E8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5225049" y="2683654"/>
              <a:ext cx="1857681" cy="1973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/>
                <a:t>세부 구성</a:t>
              </a:r>
              <a:endParaRPr lang="ko-KR" altLang="en-US" sz="2400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805" y="262584"/>
            <a:ext cx="5761219" cy="27129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2" y="3342735"/>
            <a:ext cx="5761219" cy="27129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46" y="3342735"/>
            <a:ext cx="5761219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3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0"/>
            <a:ext cx="1727676" cy="1619062"/>
            <a:chOff x="5225049" y="2675326"/>
            <a:chExt cx="2115131" cy="1982158"/>
          </a:xfrm>
        </p:grpSpPr>
        <p:grpSp>
          <p:nvGrpSpPr>
            <p:cNvPr id="16" name="그룹 15"/>
            <p:cNvGrpSpPr/>
            <p:nvPr/>
          </p:nvGrpSpPr>
          <p:grpSpPr>
            <a:xfrm>
              <a:off x="5225049" y="2675326"/>
              <a:ext cx="2115131" cy="1973829"/>
              <a:chOff x="4571999" y="2156600"/>
              <a:chExt cx="3133191" cy="2751825"/>
            </a:xfrm>
          </p:grpSpPr>
          <p:sp>
            <p:nvSpPr>
              <p:cNvPr id="18" name="직각 삼각형 17"/>
              <p:cNvSpPr/>
              <p:nvPr/>
            </p:nvSpPr>
            <p:spPr>
              <a:xfrm>
                <a:off x="4571999" y="2156601"/>
                <a:ext cx="2751826" cy="2751824"/>
              </a:xfrm>
              <a:prstGeom prst="rtTriangle">
                <a:avLst/>
              </a:prstGeom>
              <a:solidFill>
                <a:srgbClr val="17A1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/>
              <p:cNvSpPr/>
              <p:nvPr/>
            </p:nvSpPr>
            <p:spPr>
              <a:xfrm rot="10800000">
                <a:off x="4571999" y="2156600"/>
                <a:ext cx="2751825" cy="2751825"/>
              </a:xfrm>
              <a:prstGeom prst="rtTriangle">
                <a:avLst/>
              </a:prstGeom>
              <a:solidFill>
                <a:srgbClr val="78E8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다이아몬드 19"/>
              <p:cNvSpPr/>
              <p:nvPr/>
            </p:nvSpPr>
            <p:spPr>
              <a:xfrm>
                <a:off x="6942457" y="3147279"/>
                <a:ext cx="762733" cy="762733"/>
              </a:xfrm>
              <a:prstGeom prst="diamond">
                <a:avLst/>
              </a:prstGeom>
              <a:solidFill>
                <a:srgbClr val="78E8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5225049" y="2683654"/>
              <a:ext cx="1857681" cy="1973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/>
                <a:t>세부 구성</a:t>
              </a:r>
              <a:endParaRPr lang="ko-KR" altLang="en-US" sz="2400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25" y="3542360"/>
            <a:ext cx="5761219" cy="31092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07" y="262584"/>
            <a:ext cx="5761219" cy="27129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757" y="3542360"/>
            <a:ext cx="5761219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3450" cy="68580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0" y="4536"/>
            <a:ext cx="1727676" cy="1619061"/>
            <a:chOff x="3380767" y="2675327"/>
            <a:chExt cx="2115131" cy="1982157"/>
          </a:xfrm>
        </p:grpSpPr>
        <p:grpSp>
          <p:nvGrpSpPr>
            <p:cNvPr id="10" name="그룹 9"/>
            <p:cNvGrpSpPr/>
            <p:nvPr/>
          </p:nvGrpSpPr>
          <p:grpSpPr>
            <a:xfrm>
              <a:off x="3380767" y="2675327"/>
              <a:ext cx="2115131" cy="1973831"/>
              <a:chOff x="4571999" y="2156600"/>
              <a:chExt cx="3133191" cy="2751827"/>
            </a:xfrm>
          </p:grpSpPr>
          <p:sp>
            <p:nvSpPr>
              <p:cNvPr id="12" name="직각 삼각형 11"/>
              <p:cNvSpPr/>
              <p:nvPr/>
            </p:nvSpPr>
            <p:spPr>
              <a:xfrm>
                <a:off x="4571999" y="2156602"/>
                <a:ext cx="2751825" cy="2751825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0800000">
                <a:off x="4571999" y="2156600"/>
                <a:ext cx="2751825" cy="2751825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다이아몬드 13"/>
              <p:cNvSpPr/>
              <p:nvPr/>
            </p:nvSpPr>
            <p:spPr>
              <a:xfrm>
                <a:off x="6942457" y="3147279"/>
                <a:ext cx="762733" cy="762733"/>
              </a:xfrm>
              <a:prstGeom prst="diamond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3380767" y="2683654"/>
              <a:ext cx="1857681" cy="1973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/>
                <a:t>시연</a:t>
              </a:r>
              <a:endParaRPr lang="ko-KR" altLang="en-US" sz="2400" dirty="0"/>
            </a:p>
          </p:txBody>
        </p:sp>
      </p:grpSp>
      <p:pic>
        <p:nvPicPr>
          <p:cNvPr id="16" name="DO_IT_JUST_DO_IT_Sound_Effect_-_Free_Download_HD[www.MP3Fiber.com]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47545" y="1709906"/>
            <a:ext cx="357019" cy="35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1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46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10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126</Words>
  <Application>Microsoft Office PowerPoint</Application>
  <PresentationFormat>와이드스크린</PresentationFormat>
  <Paragraphs>48</Paragraphs>
  <Slides>11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HY궁서B</vt:lpstr>
      <vt:lpstr>Microsoft JhengHei</vt:lpstr>
      <vt:lpstr>나눔고딕코딩</vt:lpstr>
      <vt:lpstr>맑은 고딕</vt:lpstr>
      <vt:lpstr>문체부 궁체 정자체</vt:lpstr>
      <vt:lpstr>Arial</vt:lpstr>
      <vt:lpstr>Sitka Subheading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윤성규</dc:creator>
  <cp:lastModifiedBy>윤성규</cp:lastModifiedBy>
  <cp:revision>43</cp:revision>
  <dcterms:created xsi:type="dcterms:W3CDTF">2017-10-31T11:03:25Z</dcterms:created>
  <dcterms:modified xsi:type="dcterms:W3CDTF">2017-11-01T06:21:27Z</dcterms:modified>
</cp:coreProperties>
</file>