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인사//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팀원 소개//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프로그램 이름(가제목) 소개//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다음페이지//</a:t>
            </a: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화면 기능 간단히 소개//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/>
              <a:t>메인 화면//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/>
              <a:t>Ex)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/>
              <a:t>회원 정보, 게시판 리스트, 최근 글 목록으로 구성된 메인 화면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/>
              <a:t>로그인이 된 상태에서는 권한에 맞게 게시판 리스트가 보인다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다음페이지//</a:t>
            </a:r>
          </a:p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각화면 기능 간단히 소개//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 페이지//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아이디와 비밀번호가 기존에 등록된 정보와 일치하지 않으면 다이얼로그를 띄워 알려준다.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회원가입페이지//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아이디의 중복을 체크하고 비밀번호와 비밀번호확인 텍스트필드의 입력정보가 일치하지 않으면 가입이 되지 않는다.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다음페이지//</a:t>
            </a:r>
          </a:p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각화면 기능 간단히 소개//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 페이지//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아이디와 비밀번호가 기존에 등록된 정보와 일치하지 않으면 다이얼로그를 띄워 알려준다.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회원가입페이지//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아이디의 중복을 체크하고 비밀번호와 비밀번호확인 텍스트필드의 입력정보가 일치하지 않으면 가입이 되지 않는다.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다음페이지//</a:t>
            </a:r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/>
              <a:t>게시판-자유 게시판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/>
              <a:t>게시판 리스트에서 게시판 이름을 선택하면 선택된 특정 게시판을 띄워준다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/>
              <a:t>게시판에 속해있는 게시 글의 번호, 제목, 내용, 작성 날짜를 보여준다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/>
              <a:t>키워드로 게시 글 검색 가능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/>
              <a:t>글쓰기 버튼을 누르면 글 작성 양식이 뜬다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다음페이지//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/>
              <a:t>게시판-자유 게시판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/>
              <a:t>게시판 리스트에서 게시판 이름을 선택하면 선택된 특정 게시판을 띄워준다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/>
              <a:t>게시판에 속해있는 게시 글의 번호, 제목, 내용, 작성 날짜를 보여준다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/>
              <a:t>키워드로 게시 글 검색 가능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/>
              <a:t>글쓰기 버튼을 누르면 글 작성 양식이 뜬다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다음페이지//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/>
              <a:t>게시판-자유 게시판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/>
              <a:t>게시판 리스트에서 게시판 이름을 선택하면 선택된 특정 게시판을 띄워준다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/>
              <a:t>게시판에 속해있는 게시 글의 번호, 제목, 내용, 작성 날짜를 보여준다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/>
              <a:t>키워드로 게시 글 검색 가능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/>
              <a:t>글쓰기 버튼을 누르면 글 작성 양식이 뜬다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다음페이지//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/>
              <a:t>쪽지함-쪽지 보내기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/>
              <a:t>게시판-글쓰기//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/>
              <a:t>게시판에서 글쓰기 버튼을 눌러서 나오는 화면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/>
              <a:t>제목과 내용을 적고 확인 버튼을 누르면 글 작성이 완료되고 해당 게시판에 글이 올라간다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다음페이지//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/>
              <a:t>관리자 모드-게시판 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관리페이지//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등록된 </a:t>
            </a:r>
            <a:r>
              <a:rPr lang="ko-KR"/>
              <a:t>게시판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들의 목록과 </a:t>
            </a:r>
            <a:r>
              <a:rPr lang="ko-KR"/>
              <a:t>게시판 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정보(</a:t>
            </a:r>
            <a:r>
              <a:rPr lang="ko-KR"/>
              <a:t>번호, 이름, 권한, 타입)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볼 수 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/>
              <a:t>등록 되어있던 게시판의 이름, 권한, 타입을 수정 할 수 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/>
              <a:t>등록 되어있던 게시판을 선택하고 삭제 할 수 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/>
              <a:t>새로 만들 게시판의 제목, 권한, 타입을 적어주고 게시판을 만들어낼 수 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다음페이지//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/>
              <a:t>쪽지함-쪽지 목록/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발표의 진행순서소개 //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다음페이지//</a:t>
            </a:r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/>
              <a:t>쪽지함-쪽지 확인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/>
              <a:t>쪽지함-쪽지 보내기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Shape 34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/>
              <a:t>팀원소개</a:t>
            </a: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프로그램을 만든 이유//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/>
              <a:t>네이버 카페를 참고해서 간단한 카페 기능을 구현(게시판, 쪽지 보내기…)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다음페이지//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프로그램 구조(간단하게)//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글자 그대로 읽지 말 것//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UI에서 받아온 정보를 기초로 Service클래스에서 업무단위로 Dao</a:t>
            </a:r>
            <a:r>
              <a:rPr lang="ko-KR"/>
              <a:t>의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단위메소드를 실행한다.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Dao에서는 Service클래스의 </a:t>
            </a:r>
            <a:r>
              <a:rPr lang="ko-KR"/>
              <a:t>호출을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/>
              <a:t>받고,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dat파일을 읽어와 추가하거나, 업데이트, 삭제 또는 읽는 작업을 실행한 후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경우에 따라 다시 dat파일로 쓰는 작업을 한다.(단순히 읽어와서 뿌리는 작업도 가능)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다음페이지//</a:t>
            </a: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클래스 소개//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VO는 멤버변수, 객체를 만들 생성자, 접근제한이 걸려있는 멤버변수에 접근하기 위한 Getter,Setter로 구성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Dao는 파일을 읽고 쓰기 위한 메쏘드와 CRUD를 위한 메쏘드들로 구성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Service는 작업을 하기 위한 단위업무 메쏘드로 구성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UI는 이를 프로그램 화면으로 구현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다음페이지//</a:t>
            </a:r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화면 기능 간단히 소개//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/>
              <a:t>메인 화면//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/>
              <a:t>로그인, 게시판 리스트, 최근 글목록으로 구성된 메인 화면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/>
              <a:t>로그인이 되지 않은 상태에서는 권한이 없어서 게시판1만 보임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다음페이지//</a:t>
            </a: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각화면 기능 간단히 소개//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 페이지//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아이디와 비밀번호가 기존에 등록된 정보와 일치하지 않으면 다이얼로그를 띄워 알려준다.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회원가입페이지//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아이디의 중복을 체크하고 비밀번호와 비밀번호확인 텍스트필드의 입력정보가 일치하지 않으면 가입이 되지 않는다.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다음페이지//</a:t>
            </a:r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화면 기능 간단히 소개//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/>
              <a:t>메인 화면//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/>
              <a:t>Ex)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/>
              <a:t>회원 정보, 게시판 리스트, 최근 글 목록으로 구성된 메인 화면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/>
              <a:t>로그인이 된 상태에서는 권한에 맞게 게시판 리스트가 보인다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다음페이지//</a:t>
            </a:r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C3CBCD"/>
            </a:gs>
            <a:gs pos="50000">
              <a:srgbClr val="C3CBCD">
                <a:alpha val="40000"/>
              </a:srgbClr>
            </a:gs>
            <a:gs pos="100000">
              <a:srgbClr val="C3CBCD">
                <a:alpha val="13725"/>
              </a:srgbClr>
            </a:gs>
          </a:gsLst>
          <a:lin ang="162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jpg"/><Relationship Id="rId4" Type="http://schemas.openxmlformats.org/officeDocument/2006/relationships/image" Target="../media/image0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9.png"/><Relationship Id="rId4" Type="http://schemas.openxmlformats.org/officeDocument/2006/relationships/image" Target="../media/image05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hape 89"/>
          <p:cNvCxnSpPr/>
          <p:nvPr/>
        </p:nvCxnSpPr>
        <p:spPr>
          <a:xfrm>
            <a:off x="2360966" y="1340767"/>
            <a:ext cx="4422067" cy="0"/>
          </a:xfrm>
          <a:prstGeom prst="straightConnector1">
            <a:avLst/>
          </a:prstGeom>
          <a:noFill/>
          <a:ln cap="flat" cmpd="sng" w="76200">
            <a:solidFill>
              <a:srgbClr val="24364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Shape 90"/>
          <p:cNvCxnSpPr/>
          <p:nvPr/>
        </p:nvCxnSpPr>
        <p:spPr>
          <a:xfrm>
            <a:off x="2360966" y="4715244"/>
            <a:ext cx="4422067" cy="0"/>
          </a:xfrm>
          <a:prstGeom prst="straightConnector1">
            <a:avLst/>
          </a:prstGeom>
          <a:noFill/>
          <a:ln cap="flat" cmpd="sng" w="76200">
            <a:solidFill>
              <a:srgbClr val="24364A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" name="Shape 91"/>
          <p:cNvGrpSpPr/>
          <p:nvPr/>
        </p:nvGrpSpPr>
        <p:grpSpPr>
          <a:xfrm>
            <a:off x="1745939" y="4821058"/>
            <a:ext cx="5733950" cy="1075958"/>
            <a:chOff x="2053452" y="4840803"/>
            <a:chExt cx="5733950" cy="1075958"/>
          </a:xfrm>
        </p:grpSpPr>
        <p:sp>
          <p:nvSpPr>
            <p:cNvPr id="92" name="Shape 92"/>
            <p:cNvSpPr txBox="1"/>
            <p:nvPr/>
          </p:nvSpPr>
          <p:spPr>
            <a:xfrm>
              <a:off x="2135402" y="4840803"/>
              <a:ext cx="5652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69850" lvl="0" marL="0" marR="0" rtl="0" algn="ctr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sz="48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SJ Cafe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ko-KR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  <p:sp>
          <p:nvSpPr>
            <p:cNvPr id="93" name="Shape 93"/>
            <p:cNvSpPr txBox="1"/>
            <p:nvPr/>
          </p:nvSpPr>
          <p:spPr>
            <a:xfrm>
              <a:off x="2053452" y="5608985"/>
              <a:ext cx="56521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lang="ko-KR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김수민 김영범 문진성 박성빈 유은혜 유준상</a:t>
              </a:r>
            </a:p>
          </p:txBody>
        </p:sp>
      </p:grpSp>
      <p:cxnSp>
        <p:nvCxnSpPr>
          <p:cNvPr id="94" name="Shape 94"/>
          <p:cNvCxnSpPr/>
          <p:nvPr/>
        </p:nvCxnSpPr>
        <p:spPr>
          <a:xfrm>
            <a:off x="2360966" y="5537557"/>
            <a:ext cx="4422067" cy="0"/>
          </a:xfrm>
          <a:prstGeom prst="straightConnector1">
            <a:avLst/>
          </a:prstGeom>
          <a:noFill/>
          <a:ln cap="flat" cmpd="sng" w="12700">
            <a:solidFill>
              <a:srgbClr val="24364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425" y="717474"/>
            <a:ext cx="5523149" cy="404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2" name="Shape 222"/>
          <p:cNvCxnSpPr/>
          <p:nvPr/>
        </p:nvCxnSpPr>
        <p:spPr>
          <a:xfrm>
            <a:off x="0" y="0"/>
            <a:ext cx="287100" cy="305400"/>
          </a:xfrm>
          <a:prstGeom prst="straightConnector1">
            <a:avLst/>
          </a:prstGeom>
          <a:noFill/>
          <a:ln cap="flat" cmpd="sng" w="571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Shape 223"/>
          <p:cNvSpPr txBox="1"/>
          <p:nvPr/>
        </p:nvSpPr>
        <p:spPr>
          <a:xfrm>
            <a:off x="245096" y="186425"/>
            <a:ext cx="726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899591" y="476672"/>
            <a:ext cx="7920900" cy="4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카페 메인(회원 로그인)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899591" y="188640"/>
            <a:ext cx="115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UI소개</a:t>
            </a:r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700" y="1023650"/>
            <a:ext cx="7029450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2" name="Shape 232"/>
          <p:cNvCxnSpPr/>
          <p:nvPr/>
        </p:nvCxnSpPr>
        <p:spPr>
          <a:xfrm>
            <a:off x="0" y="0"/>
            <a:ext cx="287100" cy="305400"/>
          </a:xfrm>
          <a:prstGeom prst="straightConnector1">
            <a:avLst/>
          </a:prstGeom>
          <a:noFill/>
          <a:ln cap="flat" cmpd="sng" w="571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Shape 233"/>
          <p:cNvSpPr txBox="1"/>
          <p:nvPr/>
        </p:nvSpPr>
        <p:spPr>
          <a:xfrm>
            <a:off x="245096" y="186425"/>
            <a:ext cx="726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899591" y="476672"/>
            <a:ext cx="7920900" cy="4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목록(관리자 모드)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899591" y="188640"/>
            <a:ext cx="115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UI소개</a:t>
            </a:r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700" y="955925"/>
            <a:ext cx="565785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Shape 242"/>
          <p:cNvCxnSpPr/>
          <p:nvPr/>
        </p:nvCxnSpPr>
        <p:spPr>
          <a:xfrm>
            <a:off x="0" y="0"/>
            <a:ext cx="287100" cy="305400"/>
          </a:xfrm>
          <a:prstGeom prst="straightConnector1">
            <a:avLst/>
          </a:prstGeom>
          <a:noFill/>
          <a:ln cap="flat" cmpd="sng" w="571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Shape 243"/>
          <p:cNvSpPr txBox="1"/>
          <p:nvPr/>
        </p:nvSpPr>
        <p:spPr>
          <a:xfrm>
            <a:off x="245096" y="186425"/>
            <a:ext cx="726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899591" y="476672"/>
            <a:ext cx="7920900" cy="4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정보 수정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899591" y="188640"/>
            <a:ext cx="115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UI소개</a:t>
            </a:r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700" y="1895675"/>
            <a:ext cx="33147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2" name="Shape 252"/>
          <p:cNvCxnSpPr/>
          <p:nvPr/>
        </p:nvCxnSpPr>
        <p:spPr>
          <a:xfrm>
            <a:off x="0" y="0"/>
            <a:ext cx="287015" cy="305271"/>
          </a:xfrm>
          <a:prstGeom prst="straightConnector1">
            <a:avLst/>
          </a:prstGeom>
          <a:noFill/>
          <a:ln cap="flat" cmpd="sng" w="571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Shape 253"/>
          <p:cNvSpPr txBox="1"/>
          <p:nvPr/>
        </p:nvSpPr>
        <p:spPr>
          <a:xfrm>
            <a:off x="245096" y="186425"/>
            <a:ext cx="72650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899591" y="476672"/>
            <a:ext cx="792088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- 글 목록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899591" y="188640"/>
            <a:ext cx="11521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UI소개</a:t>
            </a:r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600" y="1092700"/>
            <a:ext cx="7048500" cy="51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2" name="Shape 262"/>
          <p:cNvCxnSpPr/>
          <p:nvPr/>
        </p:nvCxnSpPr>
        <p:spPr>
          <a:xfrm>
            <a:off x="0" y="0"/>
            <a:ext cx="287100" cy="305400"/>
          </a:xfrm>
          <a:prstGeom prst="straightConnector1">
            <a:avLst/>
          </a:prstGeom>
          <a:noFill/>
          <a:ln cap="flat" cmpd="sng" w="571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Shape 263"/>
          <p:cNvSpPr txBox="1"/>
          <p:nvPr/>
        </p:nvSpPr>
        <p:spPr>
          <a:xfrm>
            <a:off x="245096" y="186425"/>
            <a:ext cx="726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899591" y="476672"/>
            <a:ext cx="7920900" cy="4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- 글 검색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899591" y="188640"/>
            <a:ext cx="115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UI소개</a:t>
            </a:r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700" y="1066125"/>
            <a:ext cx="7029450" cy="51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2" name="Shape 272"/>
          <p:cNvCxnSpPr/>
          <p:nvPr/>
        </p:nvCxnSpPr>
        <p:spPr>
          <a:xfrm>
            <a:off x="0" y="0"/>
            <a:ext cx="287100" cy="305400"/>
          </a:xfrm>
          <a:prstGeom prst="straightConnector1">
            <a:avLst/>
          </a:prstGeom>
          <a:noFill/>
          <a:ln cap="flat" cmpd="sng" w="571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Shape 273"/>
          <p:cNvSpPr txBox="1"/>
          <p:nvPr/>
        </p:nvSpPr>
        <p:spPr>
          <a:xfrm>
            <a:off x="245096" y="186425"/>
            <a:ext cx="726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899591" y="476672"/>
            <a:ext cx="7920900" cy="4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- 글 내용 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899591" y="188640"/>
            <a:ext cx="115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UI소개</a:t>
            </a:r>
          </a:p>
        </p:txBody>
      </p:sp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700" y="955925"/>
            <a:ext cx="7048999" cy="51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2" name="Shape 282"/>
          <p:cNvCxnSpPr/>
          <p:nvPr/>
        </p:nvCxnSpPr>
        <p:spPr>
          <a:xfrm>
            <a:off x="0" y="0"/>
            <a:ext cx="287100" cy="305400"/>
          </a:xfrm>
          <a:prstGeom prst="straightConnector1">
            <a:avLst/>
          </a:prstGeom>
          <a:noFill/>
          <a:ln cap="flat" cmpd="sng" w="571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Shape 283"/>
          <p:cNvSpPr txBox="1"/>
          <p:nvPr/>
        </p:nvSpPr>
        <p:spPr>
          <a:xfrm>
            <a:off x="245096" y="186425"/>
            <a:ext cx="726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4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99591" y="476672"/>
            <a:ext cx="7920900" cy="4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2000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</a:t>
            </a:r>
            <a:r>
              <a:rPr lang="ko-KR" sz="2000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댓글 달기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899591" y="188640"/>
            <a:ext cx="115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UI소개</a:t>
            </a:r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700" y="1592062"/>
            <a:ext cx="3752825" cy="276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6662" y="1608337"/>
            <a:ext cx="3728850" cy="27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3" name="Shape 293"/>
          <p:cNvCxnSpPr/>
          <p:nvPr/>
        </p:nvCxnSpPr>
        <p:spPr>
          <a:xfrm>
            <a:off x="0" y="0"/>
            <a:ext cx="287015" cy="305271"/>
          </a:xfrm>
          <a:prstGeom prst="straightConnector1">
            <a:avLst/>
          </a:prstGeom>
          <a:noFill/>
          <a:ln cap="flat" cmpd="sng" w="571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Shape 294"/>
          <p:cNvSpPr txBox="1"/>
          <p:nvPr/>
        </p:nvSpPr>
        <p:spPr>
          <a:xfrm>
            <a:off x="245096" y="186425"/>
            <a:ext cx="72650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4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899591" y="476672"/>
            <a:ext cx="792088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게시판-글쓰기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899591" y="188640"/>
            <a:ext cx="11521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UI소개</a:t>
            </a:r>
          </a:p>
        </p:txBody>
      </p:sp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600" y="1206350"/>
            <a:ext cx="371475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3" name="Shape 303"/>
          <p:cNvCxnSpPr/>
          <p:nvPr/>
        </p:nvCxnSpPr>
        <p:spPr>
          <a:xfrm>
            <a:off x="0" y="0"/>
            <a:ext cx="287100" cy="305400"/>
          </a:xfrm>
          <a:prstGeom prst="straightConnector1">
            <a:avLst/>
          </a:prstGeom>
          <a:noFill/>
          <a:ln cap="flat" cmpd="sng" w="571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Shape 304"/>
          <p:cNvSpPr txBox="1"/>
          <p:nvPr/>
        </p:nvSpPr>
        <p:spPr>
          <a:xfrm>
            <a:off x="245096" y="186425"/>
            <a:ext cx="726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899591" y="476672"/>
            <a:ext cx="7920900" cy="4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모드-게시판 관리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899591" y="188640"/>
            <a:ext cx="115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UI소개</a:t>
            </a:r>
          </a:p>
        </p:txBody>
      </p:sp>
      <p:pic>
        <p:nvPicPr>
          <p:cNvPr id="307" name="Shape 3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600" y="1221475"/>
            <a:ext cx="59055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0" y="0"/>
            <a:ext cx="287100" cy="305400"/>
          </a:xfrm>
          <a:prstGeom prst="straightConnector1">
            <a:avLst/>
          </a:prstGeom>
          <a:noFill/>
          <a:ln cap="flat" cmpd="sng" w="571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Shape 314"/>
          <p:cNvSpPr txBox="1"/>
          <p:nvPr/>
        </p:nvSpPr>
        <p:spPr>
          <a:xfrm>
            <a:off x="245096" y="186425"/>
            <a:ext cx="726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899591" y="476672"/>
            <a:ext cx="7920900" cy="4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쪽지함-쪽지 목록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899591" y="188640"/>
            <a:ext cx="115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UI소개</a:t>
            </a:r>
          </a:p>
        </p:txBody>
      </p:sp>
      <p:pic>
        <p:nvPicPr>
          <p:cNvPr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687" y="955925"/>
            <a:ext cx="3495675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hape 101"/>
          <p:cNvCxnSpPr/>
          <p:nvPr/>
        </p:nvCxnSpPr>
        <p:spPr>
          <a:xfrm>
            <a:off x="0" y="0"/>
            <a:ext cx="287015" cy="305271"/>
          </a:xfrm>
          <a:prstGeom prst="straightConnector1">
            <a:avLst/>
          </a:prstGeom>
          <a:noFill/>
          <a:ln cap="flat" cmpd="sng" w="571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Shape 102"/>
          <p:cNvSpPr txBox="1"/>
          <p:nvPr/>
        </p:nvSpPr>
        <p:spPr>
          <a:xfrm>
            <a:off x="245095" y="186425"/>
            <a:ext cx="346280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</a:p>
        </p:txBody>
      </p:sp>
      <p:grpSp>
        <p:nvGrpSpPr>
          <p:cNvPr id="103" name="Shape 103"/>
          <p:cNvGrpSpPr/>
          <p:nvPr/>
        </p:nvGrpSpPr>
        <p:grpSpPr>
          <a:xfrm>
            <a:off x="3411641" y="2168861"/>
            <a:ext cx="2320717" cy="3060340"/>
            <a:chOff x="3411641" y="1916832"/>
            <a:chExt cx="2320717" cy="2520280"/>
          </a:xfrm>
        </p:grpSpPr>
        <p:cxnSp>
          <p:nvCxnSpPr>
            <p:cNvPr id="104" name="Shape 104"/>
            <p:cNvCxnSpPr/>
            <p:nvPr/>
          </p:nvCxnSpPr>
          <p:spPr>
            <a:xfrm>
              <a:off x="3415757" y="1916832"/>
              <a:ext cx="2312487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5" name="Shape 105"/>
            <p:cNvGrpSpPr/>
            <p:nvPr/>
          </p:nvGrpSpPr>
          <p:grpSpPr>
            <a:xfrm>
              <a:off x="3411641" y="1994064"/>
              <a:ext cx="2320717" cy="2109079"/>
              <a:chOff x="3403410" y="1916832"/>
              <a:chExt cx="2320717" cy="2109079"/>
            </a:xfrm>
          </p:grpSpPr>
          <p:sp>
            <p:nvSpPr>
              <p:cNvPr id="106" name="Shape 106"/>
              <p:cNvSpPr txBox="1"/>
              <p:nvPr/>
            </p:nvSpPr>
            <p:spPr>
              <a:xfrm>
                <a:off x="3403410" y="1916832"/>
                <a:ext cx="651285" cy="2109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just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ko-KR" sz="2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01</a:t>
                </a:r>
              </a:p>
              <a:p>
                <a:pPr indent="0" lvl="0" marL="0" marR="0" rtl="0" algn="just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ko-KR" sz="2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02</a:t>
                </a:r>
              </a:p>
              <a:p>
                <a:pPr indent="0" lvl="0" marL="0" marR="0" rtl="0" algn="just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ko-KR" sz="2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03</a:t>
                </a:r>
              </a:p>
              <a:p>
                <a:pPr indent="0" lvl="0" marL="0" marR="0" rtl="0" algn="just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ko-KR" sz="2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04</a:t>
                </a:r>
              </a:p>
              <a:p>
                <a:pPr indent="0" lvl="0" marL="0" marR="0" rtl="0" algn="just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ko-KR" sz="2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05</a:t>
                </a:r>
              </a:p>
              <a:p>
                <a:pPr indent="0" lvl="0" marL="0" marR="0" rtl="0" algn="just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ko-KR" sz="2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06</a:t>
                </a:r>
              </a:p>
            </p:txBody>
          </p:sp>
          <p:sp>
            <p:nvSpPr>
              <p:cNvPr id="107" name="Shape 107"/>
              <p:cNvSpPr txBox="1"/>
              <p:nvPr/>
            </p:nvSpPr>
            <p:spPr>
              <a:xfrm>
                <a:off x="4280755" y="1916832"/>
                <a:ext cx="1443373" cy="2109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just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ko-KR" sz="200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팀원소개</a:t>
                </a:r>
              </a:p>
              <a:p>
                <a:pPr indent="0" lvl="0" marL="0" marR="0" rtl="0" algn="just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ko-KR" sz="200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소개</a:t>
                </a:r>
              </a:p>
              <a:p>
                <a:pPr indent="0" lvl="0" marL="0" marR="0" rtl="0" algn="just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ko-KR" sz="200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구조</a:t>
                </a:r>
              </a:p>
              <a:p>
                <a:pPr indent="0" lvl="0" marL="0" marR="0" rtl="0" algn="just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ko-KR" sz="200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클래스</a:t>
                </a:r>
              </a:p>
              <a:p>
                <a:pPr indent="0" lvl="0" marL="0" marR="0" rtl="0" algn="just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ko-KR" sz="200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UI소개</a:t>
                </a:r>
              </a:p>
              <a:p>
                <a:pPr indent="0" lvl="0" marL="0" marR="0" rtl="0" algn="just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ko-KR" sz="200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시연</a:t>
                </a:r>
              </a:p>
            </p:txBody>
          </p:sp>
        </p:grpSp>
        <p:cxnSp>
          <p:nvCxnSpPr>
            <p:cNvPr id="108" name="Shape 108"/>
            <p:cNvCxnSpPr/>
            <p:nvPr/>
          </p:nvCxnSpPr>
          <p:spPr>
            <a:xfrm>
              <a:off x="3415757" y="4437112"/>
              <a:ext cx="2312487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3" name="Shape 323"/>
          <p:cNvCxnSpPr/>
          <p:nvPr/>
        </p:nvCxnSpPr>
        <p:spPr>
          <a:xfrm>
            <a:off x="0" y="0"/>
            <a:ext cx="287100" cy="305400"/>
          </a:xfrm>
          <a:prstGeom prst="straightConnector1">
            <a:avLst/>
          </a:prstGeom>
          <a:noFill/>
          <a:ln cap="flat" cmpd="sng" w="571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Shape 324"/>
          <p:cNvSpPr txBox="1"/>
          <p:nvPr/>
        </p:nvSpPr>
        <p:spPr>
          <a:xfrm>
            <a:off x="245096" y="186425"/>
            <a:ext cx="726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4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899591" y="476672"/>
            <a:ext cx="7920900" cy="4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2000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쪽지함-쪽지 확인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899591" y="188640"/>
            <a:ext cx="115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UI소개</a:t>
            </a:r>
          </a:p>
        </p:txBody>
      </p:sp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700" y="955912"/>
            <a:ext cx="3333750" cy="50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3" name="Shape 333"/>
          <p:cNvCxnSpPr/>
          <p:nvPr/>
        </p:nvCxnSpPr>
        <p:spPr>
          <a:xfrm>
            <a:off x="0" y="0"/>
            <a:ext cx="287015" cy="305271"/>
          </a:xfrm>
          <a:prstGeom prst="straightConnector1">
            <a:avLst/>
          </a:prstGeom>
          <a:noFill/>
          <a:ln cap="flat" cmpd="sng" w="571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Shape 334"/>
          <p:cNvSpPr txBox="1"/>
          <p:nvPr/>
        </p:nvSpPr>
        <p:spPr>
          <a:xfrm>
            <a:off x="245096" y="186425"/>
            <a:ext cx="72650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4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899591" y="476672"/>
            <a:ext cx="792088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2000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쪽지함-쪽지 보내기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899591" y="188640"/>
            <a:ext cx="11521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UI소개</a:t>
            </a:r>
          </a:p>
        </p:txBody>
      </p:sp>
      <p:pic>
        <p:nvPicPr>
          <p:cNvPr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587" y="952500"/>
            <a:ext cx="3324225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3214021" y="3259723"/>
            <a:ext cx="2715959" cy="3385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ko-KR"/>
              <a:t>시연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245096" y="186425"/>
            <a:ext cx="726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4400">
                <a:solidFill>
                  <a:srgbClr val="FFFFFF"/>
                </a:solidFill>
              </a:rPr>
              <a:t>6</a:t>
            </a:r>
          </a:p>
        </p:txBody>
      </p:sp>
      <p:cxnSp>
        <p:nvCxnSpPr>
          <p:cNvPr id="345" name="Shape 345"/>
          <p:cNvCxnSpPr/>
          <p:nvPr/>
        </p:nvCxnSpPr>
        <p:spPr>
          <a:xfrm>
            <a:off x="0" y="0"/>
            <a:ext cx="287100" cy="305400"/>
          </a:xfrm>
          <a:prstGeom prst="straightConnector1">
            <a:avLst/>
          </a:prstGeom>
          <a:noFill/>
          <a:ln cap="flat" cmpd="sng" w="571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hape 114"/>
          <p:cNvCxnSpPr/>
          <p:nvPr/>
        </p:nvCxnSpPr>
        <p:spPr>
          <a:xfrm>
            <a:off x="0" y="0"/>
            <a:ext cx="287015" cy="305271"/>
          </a:xfrm>
          <a:prstGeom prst="straightConnector1">
            <a:avLst/>
          </a:prstGeom>
          <a:noFill/>
          <a:ln cap="flat" cmpd="sng" w="571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Shape 115"/>
          <p:cNvSpPr txBox="1"/>
          <p:nvPr/>
        </p:nvSpPr>
        <p:spPr>
          <a:xfrm>
            <a:off x="245096" y="186425"/>
            <a:ext cx="72650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44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16" name="Shape 116"/>
          <p:cNvSpPr/>
          <p:nvPr/>
        </p:nvSpPr>
        <p:spPr>
          <a:xfrm>
            <a:off x="395536" y="1367800"/>
            <a:ext cx="8352900" cy="4869600"/>
          </a:xfrm>
          <a:prstGeom prst="roundRect">
            <a:avLst>
              <a:gd fmla="val 2450" name="adj"/>
            </a:avLst>
          </a:prstGeom>
          <a:solidFill>
            <a:srgbClr val="000000"/>
          </a:solidFill>
          <a:ln cap="flat" cmpd="sng" w="12700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395522" y="1367800"/>
            <a:ext cx="8352900" cy="27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latin typeface="Arial"/>
                <a:ea typeface="Arial"/>
                <a:cs typeface="Arial"/>
                <a:sym typeface="Arial"/>
              </a:rPr>
              <a:t>팀원  소개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899591" y="188640"/>
            <a:ext cx="100811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소개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99591" y="476672"/>
            <a:ext cx="792088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2000">
                <a:solidFill>
                  <a:srgbClr val="FFFFFF"/>
                </a:solidFill>
              </a:rPr>
              <a:t>맡은 분야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537050" y="2670499"/>
            <a:ext cx="17283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ko-KR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김수민(팀장)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Malgun Gothic"/>
              <a:buChar char="•"/>
            </a:pPr>
            <a:r>
              <a:rPr lang="ko-KR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전체설계,관리,수정,감독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Malgun Gothic"/>
              <a:buChar char="•"/>
            </a:pPr>
            <a:r>
              <a:rPr lang="ko-KR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3372743" y="2670549"/>
            <a:ext cx="1920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4150" lvl="0" marL="171450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Font typeface="Malgun Gothic"/>
              <a:buChar char="•"/>
            </a:pPr>
            <a:r>
              <a:rPr lang="ko-KR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김영범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Malgun Gothic"/>
              <a:buChar char="•"/>
            </a:pPr>
            <a:r>
              <a:rPr lang="ko-KR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comment</a:t>
            </a:r>
            <a:r>
              <a:rPr lang="ko-KR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DAO, Service, UI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5400148" y="2670549"/>
            <a:ext cx="18756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ko-KR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문진성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Malgun Gothic"/>
              <a:buChar char="•"/>
            </a:pPr>
            <a:r>
              <a:rPr lang="ko-KR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post </a:t>
            </a:r>
            <a:r>
              <a:rPr lang="ko-KR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DAO, Service, UI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537048" y="4175925"/>
            <a:ext cx="18357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ko-KR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박성빈</a:t>
            </a:r>
          </a:p>
          <a:p>
            <a:pPr indent="-171450" lvl="0" marL="17145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Malgun Gothic"/>
              <a:buChar char="•"/>
            </a:pPr>
            <a:r>
              <a:rPr lang="ko-KR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 DAO, Service, UI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440401" y="4175875"/>
            <a:ext cx="18927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ko-KR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유은혜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Malgun Gothic"/>
              <a:buChar char="•"/>
            </a:pPr>
            <a:r>
              <a:rPr lang="ko-KR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message</a:t>
            </a:r>
            <a:r>
              <a:rPr lang="ko-KR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DAO, Service, UI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5400760" y="4175873"/>
            <a:ext cx="19374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ko-KR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유준상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Malgun Gothic"/>
              <a:buChar char="•"/>
            </a:pPr>
            <a:r>
              <a:rPr lang="ko-KR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board</a:t>
            </a:r>
            <a:r>
              <a:rPr lang="ko-KR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DAO, Service, UI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Shape 131"/>
          <p:cNvCxnSpPr/>
          <p:nvPr/>
        </p:nvCxnSpPr>
        <p:spPr>
          <a:xfrm>
            <a:off x="0" y="0"/>
            <a:ext cx="287015" cy="305271"/>
          </a:xfrm>
          <a:prstGeom prst="straightConnector1">
            <a:avLst/>
          </a:prstGeom>
          <a:noFill/>
          <a:ln cap="flat" cmpd="sng" w="571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Shape 132"/>
          <p:cNvSpPr/>
          <p:nvPr/>
        </p:nvSpPr>
        <p:spPr>
          <a:xfrm>
            <a:off x="395536" y="1367800"/>
            <a:ext cx="8352900" cy="4869600"/>
          </a:xfrm>
          <a:prstGeom prst="roundRect">
            <a:avLst>
              <a:gd fmla="val 2450" name="adj"/>
            </a:avLst>
          </a:prstGeom>
          <a:solidFill>
            <a:srgbClr val="000000"/>
          </a:solidFill>
          <a:ln cap="flat" cmpd="sng" w="12700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245096" y="186425"/>
            <a:ext cx="72650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44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395522" y="1367800"/>
            <a:ext cx="835290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lang="ko-KR" sz="1200">
                <a:latin typeface="Arial"/>
                <a:ea typeface="Arial"/>
                <a:cs typeface="Arial"/>
                <a:sym typeface="Arial"/>
              </a:rPr>
              <a:t>프로그램 소개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5551350" y="2885850"/>
            <a:ext cx="31101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SN Cafe(심플 네이버 카페)</a:t>
            </a:r>
          </a:p>
          <a:p>
            <a:pPr indent="-184150" lvl="0" marL="171450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Font typeface="Malgun Gothic"/>
              <a:buChar char="•"/>
            </a:pPr>
            <a:r>
              <a:rPr lang="ko-KR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관리</a:t>
            </a:r>
          </a:p>
          <a:p>
            <a:pPr indent="-184150" lvl="0" marL="171450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Font typeface="Malgun Gothic"/>
              <a:buChar char="•"/>
            </a:pPr>
            <a:r>
              <a:rPr lang="ko-KR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기능(부여 받은 권한에 따라서 접근 가능한 게시판이 다르다)</a:t>
            </a:r>
          </a:p>
          <a:p>
            <a:pPr indent="-184150" lvl="0" marL="171450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Font typeface="Malgun Gothic"/>
              <a:buChar char="•"/>
            </a:pPr>
            <a:r>
              <a:rPr lang="ko-KR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간 쪽지 전송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899591" y="188640"/>
            <a:ext cx="100811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소개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899591" y="476672"/>
            <a:ext cx="792088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무엇을 만드려고 하였나?</a:t>
            </a:r>
          </a:p>
        </p:txBody>
      </p:sp>
      <p:pic>
        <p:nvPicPr>
          <p:cNvPr descr="카페.PNG"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474" y="1956050"/>
            <a:ext cx="4270974" cy="382483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/>
          <p:nvPr/>
        </p:nvSpPr>
        <p:spPr>
          <a:xfrm>
            <a:off x="4662150" y="3537575"/>
            <a:ext cx="889200" cy="66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397936" y="1357575"/>
            <a:ext cx="8352900" cy="4869600"/>
          </a:xfrm>
          <a:prstGeom prst="roundRect">
            <a:avLst>
              <a:gd fmla="val 2450" name="adj"/>
            </a:avLst>
          </a:prstGeom>
          <a:solidFill>
            <a:srgbClr val="000000"/>
          </a:solidFill>
          <a:ln cap="flat" cmpd="sng" w="12700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Shape 146"/>
          <p:cNvCxnSpPr/>
          <p:nvPr/>
        </p:nvCxnSpPr>
        <p:spPr>
          <a:xfrm>
            <a:off x="0" y="0"/>
            <a:ext cx="287015" cy="305271"/>
          </a:xfrm>
          <a:prstGeom prst="straightConnector1">
            <a:avLst/>
          </a:prstGeom>
          <a:noFill/>
          <a:ln cap="flat" cmpd="sng" w="571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Shape 147"/>
          <p:cNvSpPr txBox="1"/>
          <p:nvPr/>
        </p:nvSpPr>
        <p:spPr>
          <a:xfrm>
            <a:off x="245096" y="186425"/>
            <a:ext cx="72650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44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899591" y="476672"/>
            <a:ext cx="792088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전체적인 </a:t>
            </a:r>
            <a:r>
              <a:rPr lang="ko-KR"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899591" y="188640"/>
            <a:ext cx="11521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395547" y="1367800"/>
            <a:ext cx="835290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latin typeface="Arial"/>
                <a:ea typeface="Arial"/>
                <a:cs typeface="Arial"/>
                <a:sym typeface="Arial"/>
              </a:rPr>
              <a:t>프로그램 구조</a:t>
            </a:r>
          </a:p>
        </p:txBody>
      </p:sp>
      <p:pic>
        <p:nvPicPr>
          <p:cNvPr descr="http://images.gofreedownload.net/dat-31630.jpg"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4308" y="1980542"/>
            <a:ext cx="949500" cy="94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pds10.egloos.com/pds/200902/08/02/c0025902_498df00c80c33.jpg" id="152" name="Shape 1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8789" y="2814294"/>
            <a:ext cx="931800" cy="1229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pds10.egloos.com/pds/200902/08/02/c0025902_498df00c80c33.jpg" id="153" name="Shape 1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2601" y="1840593"/>
            <a:ext cx="931800" cy="12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2504251" y="3169125"/>
            <a:ext cx="11520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DAO</a:t>
            </a:r>
          </a:p>
          <a:p>
            <a:pPr indent="-171450" lvl="0" marL="171450" rtl="0" algn="ctr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mic Sans MS"/>
              <a:buChar char="✓"/>
            </a:pPr>
            <a:r>
              <a:rPr lang="ko-KR" sz="12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board</a:t>
            </a:r>
          </a:p>
          <a:p>
            <a:pPr indent="-171450" lvl="0" marL="171450" rtl="0" algn="ctr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mic Sans MS"/>
              <a:buChar char="✓"/>
            </a:pPr>
            <a:r>
              <a:rPr lang="ko-KR" sz="12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member</a:t>
            </a:r>
          </a:p>
          <a:p>
            <a:pPr indent="-171450" lvl="0" marL="171450" rtl="0" algn="ctr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mic Sans MS"/>
              <a:buChar char="✓"/>
            </a:pPr>
            <a:r>
              <a:rPr lang="ko-KR" sz="12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message</a:t>
            </a:r>
          </a:p>
          <a:p>
            <a:pPr indent="-171450" lvl="0" marL="171450" rtl="0" algn="ctr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mic Sans MS"/>
              <a:buChar char="✓"/>
            </a:pPr>
            <a:r>
              <a:rPr lang="ko-KR" sz="12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comment</a:t>
            </a:r>
          </a:p>
          <a:p>
            <a:pPr indent="-171450" lvl="0" marL="171450" rtl="0" algn="ctr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mic Sans MS"/>
              <a:buChar char="✓"/>
            </a:pPr>
            <a:r>
              <a:rPr lang="ko-KR" sz="12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post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994776" y="3169125"/>
            <a:ext cx="11907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ko-KR">
                <a:solidFill>
                  <a:srgbClr val="FFFFFF"/>
                </a:solidFill>
              </a:rPr>
              <a:t>DAT</a:t>
            </a:r>
          </a:p>
          <a:p>
            <a:pPr indent="-171450" lvl="0" marL="171450" marR="0" rtl="0" algn="ctr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mic Sans MS"/>
              <a:buChar char="✓"/>
            </a:pPr>
            <a:r>
              <a:rPr lang="ko-KR" sz="12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board</a:t>
            </a:r>
          </a:p>
          <a:p>
            <a:pPr indent="-171450" lvl="0" marL="171450" marR="0" rtl="0" algn="ctr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mic Sans MS"/>
              <a:buChar char="✓"/>
            </a:pPr>
            <a:r>
              <a:rPr lang="ko-KR" sz="12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member</a:t>
            </a:r>
          </a:p>
          <a:p>
            <a:pPr indent="-171450" lvl="0" marL="171450" marR="0" rtl="0" algn="ctr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mic Sans MS"/>
              <a:buChar char="✓"/>
            </a:pPr>
            <a:r>
              <a:rPr lang="ko-KR" sz="12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message</a:t>
            </a:r>
          </a:p>
          <a:p>
            <a:pPr indent="-171450" lvl="0" marL="171450" marR="0" rtl="0" algn="ctr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mic Sans MS"/>
              <a:buChar char="✓"/>
            </a:pPr>
            <a:r>
              <a:rPr lang="ko-KR" sz="12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comment</a:t>
            </a:r>
          </a:p>
          <a:p>
            <a:pPr indent="-171450" lvl="0" marL="171450" marR="0" rtl="0" algn="ctr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mic Sans MS"/>
              <a:buChar char="✓"/>
            </a:pPr>
            <a:r>
              <a:rPr lang="ko-KR" sz="12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post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5473152" y="3169125"/>
            <a:ext cx="11907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</a:p>
          <a:p>
            <a:pPr indent="-171450" lvl="0" marL="171450" rtl="0" algn="ctr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mic Sans MS"/>
              <a:buChar char="✓"/>
            </a:pPr>
            <a:r>
              <a:rPr lang="ko-KR" sz="12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board</a:t>
            </a:r>
          </a:p>
          <a:p>
            <a:pPr indent="-171450" lvl="0" marL="171450" rtl="0" algn="ctr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mic Sans MS"/>
              <a:buChar char="✓"/>
            </a:pPr>
            <a:r>
              <a:rPr lang="ko-KR" sz="12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member</a:t>
            </a:r>
          </a:p>
          <a:p>
            <a:pPr indent="-171450" lvl="0" marL="171450" rtl="0" algn="ctr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mic Sans MS"/>
              <a:buChar char="✓"/>
            </a:pPr>
            <a:r>
              <a:rPr lang="ko-KR" sz="12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message</a:t>
            </a:r>
          </a:p>
          <a:p>
            <a:pPr indent="-171450" lvl="0" marL="171450" rtl="0" algn="ctr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mic Sans MS"/>
              <a:buChar char="✓"/>
            </a:pPr>
            <a:r>
              <a:rPr lang="ko-KR" sz="12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comment</a:t>
            </a:r>
          </a:p>
          <a:p>
            <a:pPr indent="-171450" lvl="0" marL="171450" rtl="0" algn="ctr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mic Sans MS"/>
              <a:buChar char="✓"/>
            </a:pPr>
            <a:r>
              <a:rPr lang="ko-KR" sz="12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post</a:t>
            </a:r>
          </a:p>
        </p:txBody>
      </p:sp>
      <p:pic>
        <p:nvPicPr>
          <p:cNvPr descr="http://pds10.egloos.com/pds/200902/08/02/c0025902_498df00c80c33.jpg" id="157" name="Shape 1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8510" y="1840605"/>
            <a:ext cx="931800" cy="12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7019732" y="3169119"/>
            <a:ext cx="1129500" cy="1246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UI</a:t>
            </a:r>
          </a:p>
          <a:p>
            <a:pPr indent="-171450" lvl="0" marL="171450" rtl="0" algn="ctr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mic Sans MS"/>
              <a:buChar char="✓"/>
            </a:pPr>
            <a:r>
              <a:rPr lang="ko-KR" sz="12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board</a:t>
            </a:r>
          </a:p>
          <a:p>
            <a:pPr indent="-171450" lvl="0" marL="171450" rtl="0" algn="ctr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mic Sans MS"/>
              <a:buChar char="✓"/>
            </a:pPr>
            <a:r>
              <a:rPr lang="ko-KR" sz="12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member</a:t>
            </a:r>
          </a:p>
          <a:p>
            <a:pPr indent="-171450" lvl="0" marL="171450" rtl="0" algn="ctr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mic Sans MS"/>
              <a:buChar char="✓"/>
            </a:pPr>
            <a:r>
              <a:rPr lang="ko-KR" sz="12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message</a:t>
            </a:r>
          </a:p>
          <a:p>
            <a:pPr indent="-171450" lvl="0" marL="171450" rtl="0" algn="ctr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mic Sans MS"/>
              <a:buChar char="✓"/>
            </a:pPr>
            <a:r>
              <a:rPr lang="ko-KR" sz="12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comment</a:t>
            </a:r>
          </a:p>
          <a:p>
            <a:pPr indent="-171450" lvl="0" marL="171450" rtl="0" algn="ctr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mic Sans MS"/>
              <a:buChar char="✓"/>
            </a:pPr>
            <a:r>
              <a:rPr lang="ko-KR" sz="12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post</a:t>
            </a:r>
          </a:p>
        </p:txBody>
      </p:sp>
      <p:pic>
        <p:nvPicPr>
          <p:cNvPr descr="http://pds10.egloos.com/pds/200902/08/02/c0025902_498df00c80c33.jpg" id="159" name="Shape 1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4341" y="1840594"/>
            <a:ext cx="931800" cy="12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3710437" y="4343062"/>
            <a:ext cx="17085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ko-KR">
                <a:solidFill>
                  <a:srgbClr val="FFFFFF"/>
                </a:solidFill>
              </a:rPr>
              <a:t>             </a:t>
            </a:r>
            <a:r>
              <a:rPr lang="ko-K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</a:t>
            </a:r>
          </a:p>
          <a:p>
            <a:pPr indent="-171450" lvl="0" marL="171450" rtl="0" algn="ctr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mic Sans MS"/>
              <a:buChar char="✓"/>
            </a:pPr>
            <a:r>
              <a:rPr lang="ko-KR" sz="12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board</a:t>
            </a:r>
          </a:p>
          <a:p>
            <a:pPr indent="-171450" lvl="0" marL="171450" rtl="0" algn="ctr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mic Sans MS"/>
              <a:buChar char="✓"/>
            </a:pPr>
            <a:r>
              <a:rPr lang="ko-KR" sz="12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member</a:t>
            </a:r>
          </a:p>
          <a:p>
            <a:pPr indent="-171450" lvl="0" marL="171450" rtl="0" algn="ctr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mic Sans MS"/>
              <a:buChar char="✓"/>
            </a:pPr>
            <a:r>
              <a:rPr lang="ko-KR" sz="12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message</a:t>
            </a:r>
          </a:p>
          <a:p>
            <a:pPr indent="-171450" lvl="0" marL="171450" rtl="0" algn="ctr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mic Sans MS"/>
              <a:buChar char="✓"/>
            </a:pPr>
            <a:r>
              <a:rPr lang="ko-KR" sz="12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comment</a:t>
            </a:r>
          </a:p>
          <a:p>
            <a:pPr indent="-171450" lvl="0" marL="171450" rtl="0" algn="ctr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mic Sans MS"/>
              <a:buChar char="✓"/>
            </a:pPr>
            <a:r>
              <a:rPr lang="ko-KR" sz="12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post</a:t>
            </a:r>
          </a:p>
        </p:txBody>
      </p:sp>
      <p:sp>
        <p:nvSpPr>
          <p:cNvPr id="161" name="Shape 161"/>
          <p:cNvSpPr/>
          <p:nvPr/>
        </p:nvSpPr>
        <p:spPr>
          <a:xfrm>
            <a:off x="4338425" y="2312812"/>
            <a:ext cx="471900" cy="305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2083125" y="2302600"/>
            <a:ext cx="471900" cy="305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6565500" y="2312825"/>
            <a:ext cx="471900" cy="305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395536" y="1367800"/>
            <a:ext cx="8352926" cy="4869511"/>
          </a:xfrm>
          <a:prstGeom prst="roundRect">
            <a:avLst>
              <a:gd fmla="val 2450" name="adj"/>
            </a:avLst>
          </a:prstGeom>
          <a:solidFill>
            <a:srgbClr val="000000"/>
          </a:solidFill>
          <a:ln cap="flat" cmpd="sng" w="12700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Shape 170"/>
          <p:cNvCxnSpPr/>
          <p:nvPr/>
        </p:nvCxnSpPr>
        <p:spPr>
          <a:xfrm>
            <a:off x="0" y="0"/>
            <a:ext cx="287015" cy="305271"/>
          </a:xfrm>
          <a:prstGeom prst="straightConnector1">
            <a:avLst/>
          </a:prstGeom>
          <a:noFill/>
          <a:ln cap="flat" cmpd="sng" w="571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Shape 171"/>
          <p:cNvSpPr txBox="1"/>
          <p:nvPr/>
        </p:nvSpPr>
        <p:spPr>
          <a:xfrm>
            <a:off x="245096" y="186425"/>
            <a:ext cx="726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44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899591" y="476672"/>
            <a:ext cx="792088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ko-KR"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구성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899591" y="188640"/>
            <a:ext cx="11521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395520" y="1375375"/>
            <a:ext cx="835290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latin typeface="Arial"/>
                <a:ea typeface="Arial"/>
                <a:cs typeface="Arial"/>
                <a:sym typeface="Arial"/>
              </a:rPr>
              <a:t>클래스</a:t>
            </a:r>
          </a:p>
        </p:txBody>
      </p:sp>
      <p:pic>
        <p:nvPicPr>
          <p:cNvPr descr="http://pds10.egloos.com/pds/200902/08/02/c0025902_498df00c80c33.jpg"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3920" y="2150946"/>
            <a:ext cx="931824" cy="122949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1387058" y="3358853"/>
            <a:ext cx="1345544" cy="1246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</a:t>
            </a:r>
          </a:p>
          <a:p>
            <a:pPr indent="-171450" lvl="0" marL="171450" marR="0" rtl="0" algn="ctr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Malgun Gothic"/>
              <a:buChar char="•"/>
            </a:pPr>
            <a:r>
              <a:rPr lang="ko-KR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멤버변수</a:t>
            </a:r>
          </a:p>
          <a:p>
            <a:pPr indent="-171450" lvl="0" marL="171450" marR="0" rtl="0" algn="ctr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Malgun Gothic"/>
              <a:buChar char="•"/>
            </a:pPr>
            <a:r>
              <a:rPr lang="ko-KR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Constructor</a:t>
            </a:r>
          </a:p>
          <a:p>
            <a:pPr indent="-171450" lvl="0" marL="171450" marR="0" rtl="0" algn="ctr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Malgun Gothic"/>
              <a:buChar char="•"/>
            </a:pPr>
            <a:r>
              <a:rPr lang="ko-KR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Getter/Setter</a:t>
            </a:r>
          </a:p>
        </p:txBody>
      </p:sp>
      <p:pic>
        <p:nvPicPr>
          <p:cNvPr descr="http://pds10.egloos.com/pds/200902/08/02/c0025902_498df00c80c33.jpg" id="177" name="Shape 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2876" y="2150946"/>
            <a:ext cx="931824" cy="122949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3096015" y="3358853"/>
            <a:ext cx="1345544" cy="2077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DAO</a:t>
            </a:r>
          </a:p>
          <a:p>
            <a:pPr indent="-171450" lvl="0" marL="171450" marR="0" rtl="0" algn="ctr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readFile</a:t>
            </a:r>
          </a:p>
          <a:p>
            <a:pPr indent="-171450" lvl="0" marL="171450" marR="0" rtl="0" algn="ctr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writeFile</a:t>
            </a:r>
          </a:p>
          <a:p>
            <a:pPr indent="-171450" lvl="0" marL="171450" marR="0" rtl="0" algn="ctr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Font typeface="Arial"/>
              <a:buChar char="•"/>
            </a:pPr>
            <a:r>
              <a:rPr lang="ko-KR">
                <a:solidFill>
                  <a:srgbClr val="FFFFFF"/>
                </a:solidFill>
              </a:rPr>
              <a:t>Insert</a:t>
            </a:r>
          </a:p>
          <a:p>
            <a:pPr indent="-171450" lvl="0" marL="171450" marR="0" rtl="0" algn="ctr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rgbClr val="FFFFFF"/>
                </a:solidFill>
              </a:rPr>
              <a:t>Select</a:t>
            </a:r>
          </a:p>
          <a:p>
            <a:pPr indent="-171450" lvl="0" marL="171450" marR="0" rtl="0" algn="ctr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</a:p>
          <a:p>
            <a:pPr indent="-171450" lvl="0" marL="171450" marR="0" rtl="0" algn="ctr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</a:p>
        </p:txBody>
      </p:sp>
      <p:pic>
        <p:nvPicPr>
          <p:cNvPr descr="http://pds10.egloos.com/pds/200902/08/02/c0025902_498df00c80c33.jpg" id="179" name="Shape 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7623" y="2150944"/>
            <a:ext cx="931824" cy="122949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4810762" y="3358853"/>
            <a:ext cx="1345544" cy="969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</a:p>
          <a:p>
            <a:pPr indent="-171450" lvl="0" marL="171450" marR="0" rtl="0" algn="ctr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단위업무 method</a:t>
            </a:r>
          </a:p>
        </p:txBody>
      </p:sp>
      <p:pic>
        <p:nvPicPr>
          <p:cNvPr descr="http://pds10.egloos.com/pds/200902/08/02/c0025902_498df00c80c33.jpg" id="181" name="Shape 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0903" y="2129371"/>
            <a:ext cx="931800" cy="12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6494401" y="3358850"/>
            <a:ext cx="1611299" cy="1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UI</a:t>
            </a:r>
          </a:p>
          <a:p>
            <a:pPr indent="-171450" lvl="0" marL="171450" marR="0" rtl="0" algn="ctr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Malgun Gothic"/>
              <a:buChar char="•"/>
            </a:pPr>
            <a:r>
              <a:rPr lang="ko-KR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board</a:t>
            </a:r>
          </a:p>
          <a:p>
            <a:pPr indent="-171450" lvl="0" marL="171450" marR="0" rtl="0" algn="ctr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Malgun Gothic"/>
              <a:buChar char="•"/>
            </a:pPr>
            <a:r>
              <a:rPr lang="ko-KR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comment</a:t>
            </a:r>
          </a:p>
          <a:p>
            <a:pPr indent="-171450" lvl="0" marL="171450" marR="0" rtl="0" algn="ctr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Malgun Gothic"/>
              <a:buChar char="•"/>
            </a:pPr>
            <a:r>
              <a:rPr lang="ko-KR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</a:p>
          <a:p>
            <a:pPr indent="-171450" lvl="0" marL="171450" marR="0" rtl="0" algn="ctr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Malgun Gothic"/>
              <a:buChar char="•"/>
            </a:pPr>
            <a:r>
              <a:rPr lang="ko-KR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</a:t>
            </a:r>
          </a:p>
          <a:p>
            <a:pPr indent="-171450" lvl="0" marL="171450" marR="0" rtl="0" algn="ctr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Malgun Gothic"/>
              <a:buChar char="•"/>
            </a:pPr>
            <a:r>
              <a:rPr lang="ko-KR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message</a:t>
            </a:r>
          </a:p>
          <a:p>
            <a:pPr indent="-171450" lvl="0" marL="171450" marR="0" rtl="0" algn="ctr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Malgun Gothic"/>
              <a:buChar char="•"/>
            </a:pPr>
            <a:r>
              <a:rPr lang="ko-KR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post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0" y="0"/>
            <a:ext cx="287015" cy="305271"/>
          </a:xfrm>
          <a:prstGeom prst="straightConnector1">
            <a:avLst/>
          </a:prstGeom>
          <a:noFill/>
          <a:ln cap="flat" cmpd="sng" w="571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Shape 189"/>
          <p:cNvSpPr txBox="1"/>
          <p:nvPr/>
        </p:nvSpPr>
        <p:spPr>
          <a:xfrm>
            <a:off x="245096" y="186425"/>
            <a:ext cx="72650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899591" y="476672"/>
            <a:ext cx="792088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카페 메인(로그인 전)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899591" y="188640"/>
            <a:ext cx="11521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UI소개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762" y="1053987"/>
            <a:ext cx="7038975" cy="51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Shape 198"/>
          <p:cNvCxnSpPr/>
          <p:nvPr/>
        </p:nvCxnSpPr>
        <p:spPr>
          <a:xfrm>
            <a:off x="0" y="0"/>
            <a:ext cx="287100" cy="305400"/>
          </a:xfrm>
          <a:prstGeom prst="straightConnector1">
            <a:avLst/>
          </a:prstGeom>
          <a:noFill/>
          <a:ln cap="flat" cmpd="sng" w="571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Shape 199"/>
          <p:cNvSpPr txBox="1"/>
          <p:nvPr/>
        </p:nvSpPr>
        <p:spPr>
          <a:xfrm>
            <a:off x="245096" y="186425"/>
            <a:ext cx="726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899591" y="476672"/>
            <a:ext cx="7920900" cy="4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로그인과 회원 가입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899591" y="188640"/>
            <a:ext cx="115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UI소개</a:t>
            </a:r>
          </a:p>
        </p:txBody>
      </p:sp>
      <p:pic>
        <p:nvPicPr>
          <p:cNvPr descr="로그인1.PNG"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9337" y="1290712"/>
            <a:ext cx="282892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회원가입.PNG"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9350" y="4038175"/>
            <a:ext cx="2800350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/>
          <p:nvPr/>
        </p:nvSpPr>
        <p:spPr>
          <a:xfrm>
            <a:off x="3602762" y="2632075"/>
            <a:ext cx="4254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3664050" y="4458425"/>
            <a:ext cx="4254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6" name="Shape 2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1778" y="2713678"/>
            <a:ext cx="1759799" cy="204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hape 212"/>
          <p:cNvCxnSpPr/>
          <p:nvPr/>
        </p:nvCxnSpPr>
        <p:spPr>
          <a:xfrm>
            <a:off x="0" y="0"/>
            <a:ext cx="287100" cy="305400"/>
          </a:xfrm>
          <a:prstGeom prst="straightConnector1">
            <a:avLst/>
          </a:prstGeom>
          <a:noFill/>
          <a:ln cap="flat" cmpd="sng" w="571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Shape 213"/>
          <p:cNvSpPr txBox="1"/>
          <p:nvPr/>
        </p:nvSpPr>
        <p:spPr>
          <a:xfrm>
            <a:off x="245096" y="186425"/>
            <a:ext cx="726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899591" y="476672"/>
            <a:ext cx="7920900" cy="4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카페 메인(관리자 로그인)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899591" y="188640"/>
            <a:ext cx="115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UI소개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687" y="1031675"/>
            <a:ext cx="70770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