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6"/>
  </p:handoutMasterIdLst>
  <p:sldIdLst>
    <p:sldId id="259" r:id="rId2"/>
    <p:sldId id="260" r:id="rId3"/>
    <p:sldId id="261" r:id="rId4"/>
    <p:sldId id="262" r:id="rId5"/>
    <p:sldId id="267" r:id="rId6"/>
    <p:sldId id="258" r:id="rId7"/>
    <p:sldId id="264" r:id="rId8"/>
    <p:sldId id="266" r:id="rId9"/>
    <p:sldId id="263" r:id="rId10"/>
    <p:sldId id="269" r:id="rId11"/>
    <p:sldId id="270" r:id="rId12"/>
    <p:sldId id="271" r:id="rId13"/>
    <p:sldId id="272" r:id="rId14"/>
    <p:sldId id="265" r:id="rId15"/>
  </p:sldIdLst>
  <p:sldSz cx="12192000" cy="6858000"/>
  <p:notesSz cx="6858000" cy="9144000"/>
  <p:embeddedFontLst>
    <p:embeddedFont>
      <p:font typeface="나눔고딕 ExtraBold" panose="020B0600000101010101" charset="-127"/>
      <p:bold r:id="rId17"/>
    </p:embeddedFont>
    <p:embeddedFont>
      <p:font typeface="Cambria Math" panose="02040503050406030204" pitchFamily="18" charset="0"/>
      <p:regular r:id="rId18"/>
    </p:embeddedFont>
    <p:embeddedFont>
      <p:font typeface="나눔고딕" panose="020B0600000101010101" charset="-127"/>
      <p:regular r:id="rId19"/>
      <p:bold r:id="rId20"/>
    </p:embeddedFont>
    <p:embeddedFont>
      <p:font typeface="나눔바른고딕" panose="020B0603020101020101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84" d="100"/>
          <a:sy n="84" d="100"/>
        </p:scale>
        <p:origin x="-1590" y="-7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2015-09-23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연극 예매 프로그램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83304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JAVA SEMI PROJECT 1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11" y="140839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89" y="1906613"/>
            <a:ext cx="5166806" cy="331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488145" y="2860854"/>
            <a:ext cx="1905610" cy="1905610"/>
            <a:chOff x="658271" y="1920422"/>
            <a:chExt cx="1905610" cy="1905610"/>
          </a:xfrm>
        </p:grpSpPr>
        <p:sp>
          <p:nvSpPr>
            <p:cNvPr id="21" name="타원 20"/>
            <p:cNvSpPr/>
            <p:nvPr/>
          </p:nvSpPr>
          <p:spPr>
            <a:xfrm rot="1114169">
              <a:off x="658271" y="1920422"/>
              <a:ext cx="1905610" cy="1905610"/>
            </a:xfrm>
            <a:prstGeom prst="ellipse">
              <a:avLst/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36472" y="3140332"/>
              <a:ext cx="11897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연극 예매</a:t>
              </a:r>
              <a:endParaRPr lang="en-US" altLang="ko-KR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프로그램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33407" y="2666214"/>
              <a:ext cx="7553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8817" y="2035971"/>
              <a:ext cx="664522" cy="664522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6938947" y="2016682"/>
            <a:ext cx="37795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PASSWORD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 err="1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Textfield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ko-KR" altLang="en-US" dirty="0" err="1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입력받아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일치하는지 검사하고 </a:t>
            </a:r>
            <a:r>
              <a:rPr lang="ko-KR" altLang="en-US" dirty="0" err="1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로그인을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실행합니다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702830" y="1590000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38947" y="1592852"/>
            <a:ext cx="1226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38947" y="3918252"/>
            <a:ext cx="48760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필드에 공백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(Null)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들어오는지 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입력된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값인지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– PASSWORD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 err="1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일치여부를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확인합니다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로그인합니다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2830" y="3363348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38947" y="3366200"/>
            <a:ext cx="115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8460" y="432498"/>
            <a:ext cx="295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3. 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완성화면</a:t>
            </a:r>
            <a:endParaRPr lang="ko-KR" altLang="en-US" sz="2400" b="1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7" name="직사각형 2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34" y="1672037"/>
            <a:ext cx="5532940" cy="344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488145" y="2860854"/>
            <a:ext cx="1905610" cy="1905610"/>
            <a:chOff x="658271" y="1920422"/>
            <a:chExt cx="1905610" cy="1905610"/>
          </a:xfrm>
        </p:grpSpPr>
        <p:sp>
          <p:nvSpPr>
            <p:cNvPr id="21" name="타원 20"/>
            <p:cNvSpPr/>
            <p:nvPr/>
          </p:nvSpPr>
          <p:spPr>
            <a:xfrm rot="1114169">
              <a:off x="658271" y="1920422"/>
              <a:ext cx="1905610" cy="1905610"/>
            </a:xfrm>
            <a:prstGeom prst="ellipse">
              <a:avLst/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36472" y="3140332"/>
              <a:ext cx="11897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연극 예매</a:t>
              </a:r>
              <a:endParaRPr lang="en-US" altLang="ko-KR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프로그램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33407" y="2666214"/>
              <a:ext cx="7553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8817" y="2035971"/>
              <a:ext cx="664522" cy="664522"/>
            </a:xfrm>
            <a:prstGeom prst="rect">
              <a:avLst/>
            </a:prstGeom>
          </p:spPr>
        </p:pic>
      </p:grpSp>
      <p:sp>
        <p:nvSpPr>
          <p:cNvPr id="33" name="모서리가 둥근 직사각형 32"/>
          <p:cNvSpPr/>
          <p:nvPr/>
        </p:nvSpPr>
        <p:spPr>
          <a:xfrm>
            <a:off x="6702830" y="1590000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38947" y="1592852"/>
            <a:ext cx="158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연극 선택 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38947" y="3918252"/>
            <a:ext cx="485581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앞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불러옵니다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포스터가 바뀌며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연극의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포스터를 보여줍니다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버튼을 누르면 해당 연극의 넘버와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상세정보 및 예매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넘겨줍니다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.\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상단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예매내역을 출력합니다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2830" y="3363348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38947" y="3366200"/>
            <a:ext cx="115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8460" y="432498"/>
            <a:ext cx="295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3. 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완성화면</a:t>
            </a:r>
            <a:endParaRPr lang="ko-KR" altLang="en-US" sz="2400" b="1" dirty="0"/>
          </a:p>
        </p:txBody>
      </p:sp>
      <p:sp>
        <p:nvSpPr>
          <p:cNvPr id="26" name="직사각형 25"/>
          <p:cNvSpPr/>
          <p:nvPr/>
        </p:nvSpPr>
        <p:spPr>
          <a:xfrm>
            <a:off x="6938947" y="2016682"/>
            <a:ext cx="39661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상태에서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 옆의 버튼으로 원하는 연극을 선택하면 상세정보 및 예매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이동합니다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8" name="직사각형 2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7" y="3737947"/>
            <a:ext cx="4278843" cy="276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8" y="1049894"/>
            <a:ext cx="4278843" cy="272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488145" y="2860854"/>
            <a:ext cx="1905610" cy="1905610"/>
            <a:chOff x="658271" y="1920422"/>
            <a:chExt cx="1905610" cy="1905610"/>
          </a:xfrm>
        </p:grpSpPr>
        <p:sp>
          <p:nvSpPr>
            <p:cNvPr id="21" name="타원 20"/>
            <p:cNvSpPr/>
            <p:nvPr/>
          </p:nvSpPr>
          <p:spPr>
            <a:xfrm rot="1114169">
              <a:off x="658271" y="1920422"/>
              <a:ext cx="1905610" cy="1905610"/>
            </a:xfrm>
            <a:prstGeom prst="ellipse">
              <a:avLst/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36472" y="3140332"/>
              <a:ext cx="11897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연극 예매</a:t>
              </a:r>
              <a:endParaRPr lang="en-US" altLang="ko-KR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프로그램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33407" y="2666214"/>
              <a:ext cx="7553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78817" y="2035971"/>
              <a:ext cx="664522" cy="664522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6938947" y="1666723"/>
            <a:ext cx="377952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공연선택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공연을 선택하고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세부정보를 입력합니다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금액을 확인하고 결제 방법에 따른 결제를 완료합니다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dirty="0" smtClean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702830" y="1251330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38947" y="1254182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공연선택 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</a:t>
            </a:r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38947" y="3918252"/>
            <a:ext cx="44678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공연일자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공연시간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티켓 장수를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err="1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입력받습니다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 칸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(Null)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들어오는지 확인합니다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입력받은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장수에 따라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가격을 계산해서 출력합니다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 smtClean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2830" y="3363348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38947" y="3366200"/>
            <a:ext cx="115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세부기능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8460" y="432498"/>
            <a:ext cx="295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3. 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완성화면</a:t>
            </a:r>
            <a:endParaRPr lang="ko-KR" altLang="en-US" sz="24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8" name="직사각형 2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27" y="1873749"/>
            <a:ext cx="5355738" cy="336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488145" y="2860854"/>
            <a:ext cx="1905610" cy="1905610"/>
            <a:chOff x="658271" y="1920422"/>
            <a:chExt cx="1905610" cy="1905610"/>
          </a:xfrm>
        </p:grpSpPr>
        <p:sp>
          <p:nvSpPr>
            <p:cNvPr id="21" name="타원 20"/>
            <p:cNvSpPr/>
            <p:nvPr/>
          </p:nvSpPr>
          <p:spPr>
            <a:xfrm rot="1114169">
              <a:off x="658271" y="1920422"/>
              <a:ext cx="1905610" cy="1905610"/>
            </a:xfrm>
            <a:prstGeom prst="ellipse">
              <a:avLst/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36472" y="3140332"/>
              <a:ext cx="11897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연극 예매</a:t>
              </a:r>
              <a:endParaRPr lang="en-US" altLang="ko-KR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프로그램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33407" y="2666214"/>
              <a:ext cx="7553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8817" y="2035971"/>
              <a:ext cx="664522" cy="664522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6938947" y="1666723"/>
            <a:ext cx="3779520" cy="774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된 아이디가 현재까지 티켓을 예매한 모든 내역을 출력합니다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702830" y="1251330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38947" y="1254182"/>
            <a:ext cx="2042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예매내역 확인 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38947" y="3918252"/>
            <a:ext cx="35846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받아온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검색하여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누적된 구매목록을 출력합니다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2830" y="3363348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38947" y="3366200"/>
            <a:ext cx="115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세부기능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8460" y="432498"/>
            <a:ext cx="295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3. 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완성화면</a:t>
            </a:r>
            <a:endParaRPr lang="ko-KR" altLang="en-US" sz="24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29" name="직사각형 2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69280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8" y="3165256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Thank you for your attention!</a:t>
            </a:r>
            <a:endParaRPr lang="ko-KR" altLang="en-US" sz="2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11" y="140839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50459"/>
              </p:ext>
            </p:extLst>
          </p:nvPr>
        </p:nvGraphicFramePr>
        <p:xfrm>
          <a:off x="2072022" y="2336238"/>
          <a:ext cx="9070111" cy="3666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200"/>
                <a:gridCol w="1162756"/>
                <a:gridCol w="5633155"/>
              </a:tblGrid>
              <a:tr h="58758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누구</a:t>
                      </a:r>
                      <a:r>
                        <a:rPr lang="en-US" altLang="ko-KR" sz="20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?</a:t>
                      </a:r>
                      <a:endParaRPr lang="ko-KR" altLang="en-US" sz="20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20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참여파트</a:t>
                      </a:r>
                      <a:endParaRPr lang="ko-KR" altLang="en-US" sz="20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9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이승수</a:t>
                      </a:r>
                      <a:endParaRPr lang="en-US" altLang="ko-KR" sz="1800" kern="1200" dirty="0" smtClean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조장</a:t>
                      </a:r>
                      <a:endParaRPr lang="ko-KR" altLang="en-US" sz="18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총괄지시</a:t>
                      </a:r>
                      <a:r>
                        <a:rPr lang="en-US" altLang="ko-KR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, DAO </a:t>
                      </a: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및 </a:t>
                      </a:r>
                      <a:r>
                        <a:rPr lang="en-US" altLang="ko-KR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Error </a:t>
                      </a: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수정</a:t>
                      </a:r>
                      <a:endParaRPr lang="ko-KR" altLang="en-US" sz="18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안재형</a:t>
                      </a:r>
                      <a:endParaRPr lang="en-US" altLang="ko-KR" sz="1800" kern="1200" dirty="0" smtClean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아이디어 제시</a:t>
                      </a:r>
                      <a:r>
                        <a:rPr lang="en-US" altLang="ko-KR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전체적 구조 설정 및 </a:t>
                      </a:r>
                      <a:r>
                        <a:rPr lang="en-US" altLang="ko-KR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UI </a:t>
                      </a: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작성 </a:t>
                      </a:r>
                      <a:endParaRPr lang="ko-KR" altLang="en-US" sz="18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류민석</a:t>
                      </a:r>
                      <a:endParaRPr lang="en-US" altLang="ko-KR" sz="1800" kern="1200" dirty="0" smtClean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Pay </a:t>
                      </a: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변수 설정 및 </a:t>
                      </a:r>
                      <a:r>
                        <a:rPr lang="en-US" altLang="ko-KR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UI </a:t>
                      </a: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작성</a:t>
                      </a:r>
                      <a:r>
                        <a:rPr lang="en-US" altLang="ko-KR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오류 검출</a:t>
                      </a:r>
                      <a:endParaRPr lang="ko-KR" altLang="en-US" sz="18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8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정의섭</a:t>
                      </a:r>
                      <a:endParaRPr lang="en-US" altLang="ko-KR" sz="1800" kern="1200" dirty="0" smtClean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회원관리 파트 기획 및 </a:t>
                      </a:r>
                      <a:r>
                        <a:rPr lang="en-US" altLang="ko-KR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method </a:t>
                      </a: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작성 </a:t>
                      </a:r>
                      <a:r>
                        <a:rPr lang="en-US" altLang="ko-KR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, UI </a:t>
                      </a: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작성</a:t>
                      </a:r>
                      <a:endParaRPr lang="ko-KR" altLang="en-US" sz="18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7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ln>
                            <a:solidFill>
                              <a:schemeClr val="tx1">
                                <a:alpha val="3600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고딕" panose="020D0604000000000000" pitchFamily="50" charset="-127"/>
                          <a:ea typeface="문체부 바탕체" panose="02030609000101010101" pitchFamily="17" charset="-127"/>
                          <a:cs typeface="+mn-cs"/>
                        </a:rPr>
                        <a:t>심성은</a:t>
                      </a:r>
                      <a:endParaRPr lang="en-US" altLang="ko-KR" sz="1800" kern="1200" dirty="0" smtClean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ln>
                          <a:solidFill>
                            <a:schemeClr val="tx1">
                              <a:alpha val="3600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나눔고딕" panose="020D0604000000000000" pitchFamily="50" charset="-127"/>
                        <a:ea typeface="문체부 바탕체" panose="02030609000101010101" pitchFamily="17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ea typeface="문체부 바탕체" panose="02030609000101010101" pitchFamily="17" charset="-127"/>
                        </a:rPr>
                        <a:t>아이디어 제시</a:t>
                      </a:r>
                      <a:r>
                        <a:rPr lang="en-US" altLang="ko-KR" dirty="0" smtClean="0">
                          <a:ea typeface="문체부 바탕체" panose="02030609000101010101" pitchFamily="17" charset="-127"/>
                        </a:rPr>
                        <a:t>, show UI </a:t>
                      </a:r>
                      <a:r>
                        <a:rPr lang="ko-KR" altLang="en-US" dirty="0" smtClean="0">
                          <a:ea typeface="문체부 바탕체" panose="02030609000101010101" pitchFamily="17" charset="-127"/>
                        </a:rPr>
                        <a:t>작성</a:t>
                      </a:r>
                      <a:r>
                        <a:rPr lang="en-US" altLang="ko-KR" dirty="0" smtClean="0">
                          <a:ea typeface="문체부 바탕체" panose="02030609000101010101" pitchFamily="17" charset="-127"/>
                        </a:rPr>
                        <a:t>, </a:t>
                      </a:r>
                      <a:r>
                        <a:rPr lang="ko-KR" altLang="en-US" dirty="0" smtClean="0">
                          <a:ea typeface="문체부 바탕체" panose="02030609000101010101" pitchFamily="17" charset="-127"/>
                        </a:rPr>
                        <a:t>프레젠테이션</a:t>
                      </a:r>
                      <a:endParaRPr lang="ko-KR" altLang="en-US" dirty="0">
                        <a:ea typeface="문체부 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97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고딕" panose="020D0604000000000000" pitchFamily="50" charset="-127"/>
                        <a:ea typeface="문체부 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고딕" panose="020D0604000000000000" pitchFamily="50" charset="-127"/>
                        <a:ea typeface="문체부 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고딕" panose="020D0604000000000000" pitchFamily="50" charset="-127"/>
                        <a:ea typeface="문체부 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96748" y="1537709"/>
            <a:ext cx="4660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ko-KR" altLang="en-US" sz="2400" b="1" dirty="0" smtClean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조 </a:t>
            </a:r>
            <a:r>
              <a:rPr lang="en-US" altLang="ko-KR" sz="2400" b="1" dirty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ko-KR" altLang="en-US" sz="2400" b="1" dirty="0" smtClean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넘기면 오류</a:t>
            </a:r>
            <a:r>
              <a:rPr lang="en-US" altLang="ko-KR" sz="2400" b="1" dirty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</a:t>
            </a:r>
            <a:r>
              <a:rPr lang="ko-KR" altLang="en-US" sz="2400" b="1" dirty="0" smtClean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소개합니다</a:t>
            </a:r>
            <a:r>
              <a:rPr lang="en-US" altLang="ko-KR" sz="2400" b="1" dirty="0" smtClean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!</a:t>
            </a:r>
            <a:endParaRPr lang="ko-KR" altLang="en-US" sz="2400" b="1" dirty="0">
              <a:blipFill dpi="0" rotWithShape="1">
                <a:blip r:embed="rId5"/>
                <a:srcRect/>
                <a:stretch>
                  <a:fillRect/>
                </a:stretch>
              </a:blip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58460" y="432498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0. INTRO</a:t>
            </a:r>
            <a:endParaRPr lang="ko-KR" altLang="en-US" sz="24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942" y="2776653"/>
            <a:ext cx="1986303" cy="13816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75927" y="3987407"/>
            <a:ext cx="1111202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i="1" dirty="0" smtClean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Cambria Math" pitchFamily="18" charset="0"/>
                <a:ea typeface="Cambria Math" pitchFamily="18" charset="0"/>
              </a:rPr>
              <a:t>Join</a:t>
            </a:r>
            <a:endParaRPr lang="ko-KR" altLang="en-US" b="1" i="1" dirty="0">
              <a:blipFill dpi="0" rotWithShape="1">
                <a:blip r:embed="rId5"/>
                <a:srcRect/>
                <a:stretch>
                  <a:fillRect/>
                </a:stretch>
              </a:blipFill>
              <a:latin typeface="Cambria Math" pitchFamily="18" charset="0"/>
              <a:ea typeface="나눔바른고딕 Light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76425" y="462720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sz="1800" dirty="0" err="1" smtClean="0">
                <a:solidFill>
                  <a:srgbClr val="9E7352"/>
                </a:solidFill>
                <a:latin typeface="Arial" pitchFamily="34" charset="0"/>
                <a:ea typeface="나눔바른고딕 Light" panose="020B0603020101020101" pitchFamily="50" charset="-127"/>
                <a:cs typeface="Arial" pitchFamily="34" charset="0"/>
              </a:rPr>
              <a:t>memeber</a:t>
            </a:r>
            <a:endParaRPr lang="ko-KR" altLang="en-US" sz="1800" dirty="0">
              <a:solidFill>
                <a:srgbClr val="9E7352"/>
              </a:solidFill>
              <a:latin typeface="Arial" pitchFamily="34" charset="0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58269" y="5014450"/>
            <a:ext cx="1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결제실행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839112" y="3977978"/>
            <a:ext cx="1026628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i="1" dirty="0" smtClean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Cambria Math" pitchFamily="18" charset="0"/>
                <a:ea typeface="Cambria Math" pitchFamily="18" charset="0"/>
              </a:rPr>
              <a:t>Pay</a:t>
            </a:r>
            <a:endParaRPr lang="ko-KR" altLang="en-US" b="1" i="1" dirty="0">
              <a:blipFill dpi="0" rotWithShape="1">
                <a:blip r:embed="rId5"/>
                <a:srcRect/>
                <a:stretch>
                  <a:fillRect/>
                </a:stretch>
              </a:blipFill>
              <a:latin typeface="Cambria Math" pitchFamily="18" charset="0"/>
              <a:ea typeface="나눔바른고딕 Light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0182" y="5014450"/>
            <a:ext cx="15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연극 정보관리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08939" y="3977978"/>
            <a:ext cx="2131033" cy="76944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b="1" i="1" dirty="0" smtClean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Cambria Math" pitchFamily="18" charset="0"/>
                <a:ea typeface="Cambria Math" pitchFamily="18" charset="0"/>
              </a:rPr>
              <a:t>Perform</a:t>
            </a:r>
            <a:endParaRPr lang="ko-KR" altLang="en-US" b="1" i="1" dirty="0">
              <a:blipFill dpi="0" rotWithShape="1">
                <a:blip r:embed="rId5"/>
                <a:srcRect/>
                <a:stretch>
                  <a:fillRect/>
                </a:stretch>
              </a:blipFill>
              <a:latin typeface="Cambria Math" pitchFamily="18" charset="0"/>
              <a:ea typeface="나눔바른고딕 Light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47635" y="461777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altLang="ko-KR" sz="1800" dirty="0" smtClean="0">
                <a:solidFill>
                  <a:srgbClr val="9E7352"/>
                </a:solidFill>
                <a:latin typeface="Arial" pitchFamily="34" charset="0"/>
                <a:ea typeface="나눔바른고딕 Light" panose="020B0603020101020101" pitchFamily="50" charset="-127"/>
                <a:cs typeface="Arial" pitchFamily="34" charset="0"/>
              </a:rPr>
              <a:t>show</a:t>
            </a:r>
            <a:endParaRPr lang="ko-KR" altLang="en-US" sz="1800" dirty="0">
              <a:solidFill>
                <a:srgbClr val="9E7352"/>
              </a:solidFill>
              <a:latin typeface="Arial" pitchFamily="34" charset="0"/>
              <a:ea typeface="나눔바른고딕 Light" panose="020B0603020101020101" pitchFamily="50" charset="-127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9469" y="1775666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연극 예매 프로그램</a:t>
            </a:r>
            <a:r>
              <a:rPr lang="en-US" altLang="ko-K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5942" y="2779796"/>
            <a:ext cx="1986303" cy="138169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958460" y="432498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0. INTRO</a:t>
            </a:r>
            <a:endParaRPr lang="ko-KR" alt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019979" y="5008804"/>
            <a:ext cx="128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관리</a:t>
            </a:r>
            <a:endParaRPr lang="en-US" altLang="ko-KR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14" y="2921063"/>
            <a:ext cx="1625397" cy="10158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50" y="2616301"/>
            <a:ext cx="1625397" cy="1625397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43" name="직사각형 4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02" y="1748244"/>
            <a:ext cx="5308311" cy="396000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sp>
        <p:nvSpPr>
          <p:cNvPr id="15" name="모서리가 둥근 직사각형 14"/>
          <p:cNvSpPr/>
          <p:nvPr/>
        </p:nvSpPr>
        <p:spPr>
          <a:xfrm>
            <a:off x="7298393" y="1578673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34510" y="1581525"/>
            <a:ext cx="1412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기능설명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34510" y="4143994"/>
            <a:ext cx="32111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내의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세부기능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</a:t>
            </a:r>
            <a:endParaRPr lang="en-US" altLang="ko-KR" dirty="0" smtClean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구매</a:t>
            </a:r>
            <a:r>
              <a:rPr lang="en-US" altLang="ko-KR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결제</a:t>
            </a:r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98393" y="2573080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534510" y="257593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설명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 rot="1114169">
            <a:off x="5185063" y="2818350"/>
            <a:ext cx="1853128" cy="1853128"/>
          </a:xfrm>
          <a:prstGeom prst="ellipse">
            <a:avLst/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544175" y="3847502"/>
            <a:ext cx="1077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연극 예매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프로그</a:t>
            </a:r>
            <a:r>
              <a:rPr lang="ko-KR" altLang="en-US" sz="1600" dirty="0">
                <a:solidFill>
                  <a:schemeClr val="bg1"/>
                </a:solidFill>
              </a:rPr>
              <a:t>램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29166" y="3324282"/>
            <a:ext cx="8755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ko-KR" altLang="en-US" sz="28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04036" y="3651178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540153" y="3654030"/>
            <a:ext cx="1473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완성화면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28864" y="3077182"/>
            <a:ext cx="3132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DTO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구성요소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설계도</a:t>
            </a:r>
            <a:endParaRPr lang="en-US" altLang="ko-KR" dirty="0" smtClean="0">
              <a:ln>
                <a:solidFill>
                  <a:schemeClr val="tx1">
                    <a:alpha val="36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58460" y="432498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PART 0. </a:t>
            </a:r>
            <a:r>
              <a:rPr lang="en-US" altLang="ko-KR" sz="2400" b="1" dirty="0" smtClean="0"/>
              <a:t>INTRO : </a:t>
            </a:r>
            <a:r>
              <a:rPr lang="ko-KR" altLang="en-US" sz="2400" b="1" dirty="0" smtClean="0"/>
              <a:t>목차</a:t>
            </a:r>
            <a:endParaRPr lang="ko-KR" altLang="en-US" sz="2400" b="1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77633" y="1798579"/>
            <a:ext cx="737616" cy="637661"/>
            <a:chOff x="286675" y="1057144"/>
            <a:chExt cx="737616" cy="637661"/>
          </a:xfrm>
        </p:grpSpPr>
        <p:sp>
          <p:nvSpPr>
            <p:cNvPr id="50" name="직사각형 49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8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958460" y="432498"/>
            <a:ext cx="399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1. </a:t>
            </a:r>
            <a:r>
              <a:rPr lang="ko-KR" altLang="en-US" sz="2400" b="1" dirty="0" smtClean="0"/>
              <a:t>기능설명 </a:t>
            </a:r>
            <a:r>
              <a:rPr lang="en-US" altLang="ko-KR" sz="2400" b="1" dirty="0" smtClean="0"/>
              <a:t>: UI</a:t>
            </a:r>
            <a:r>
              <a:rPr lang="ko-KR" altLang="en-US" sz="2400" b="1" dirty="0" smtClean="0"/>
              <a:t> 흐름</a:t>
            </a:r>
            <a:endParaRPr lang="ko-KR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24" y="3850986"/>
            <a:ext cx="2492582" cy="160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37" y="3415598"/>
            <a:ext cx="2467968" cy="244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455" y="3516168"/>
            <a:ext cx="3501678" cy="217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갈매기형 수장 22"/>
          <p:cNvSpPr/>
          <p:nvPr/>
        </p:nvSpPr>
        <p:spPr>
          <a:xfrm>
            <a:off x="2034450" y="2123341"/>
            <a:ext cx="2672142" cy="811307"/>
          </a:xfrm>
          <a:prstGeom prst="chevron">
            <a:avLst/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6573" y="2298161"/>
            <a:ext cx="155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5150344" y="2123341"/>
            <a:ext cx="2672142" cy="811307"/>
          </a:xfrm>
          <a:prstGeom prst="chevron">
            <a:avLst/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82779" y="2298161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갈매기형 수장 27"/>
          <p:cNvSpPr/>
          <p:nvPr/>
        </p:nvSpPr>
        <p:spPr>
          <a:xfrm>
            <a:off x="8277527" y="2123341"/>
            <a:ext cx="2672142" cy="811307"/>
          </a:xfrm>
          <a:prstGeom prst="chevron">
            <a:avLst/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42228" y="2298161"/>
            <a:ext cx="14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공연선택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48" name="직사각형 4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sp>
        <p:nvSpPr>
          <p:cNvPr id="2" name="갈매기형 수장 1"/>
          <p:cNvSpPr/>
          <p:nvPr/>
        </p:nvSpPr>
        <p:spPr>
          <a:xfrm>
            <a:off x="2034450" y="2123341"/>
            <a:ext cx="2672142" cy="811307"/>
          </a:xfrm>
          <a:prstGeom prst="chevron">
            <a:avLst/>
          </a:prstGeom>
          <a:solidFill>
            <a:srgbClr val="EFB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76573" y="2298161"/>
            <a:ext cx="155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charset="-127"/>
                <a:ea typeface="나눔고딕 ExtraBold" charset="-127"/>
              </a:rPr>
              <a:t>공연정보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charset="-127"/>
              <a:ea typeface="나눔고딕 ExtraBold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5150344" y="2123341"/>
            <a:ext cx="2672142" cy="811307"/>
          </a:xfrm>
          <a:prstGeom prst="chevron">
            <a:avLst/>
          </a:prstGeom>
          <a:solidFill>
            <a:srgbClr val="A481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82779" y="2298161"/>
            <a:ext cx="1207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결제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갈매기형 수장 32"/>
          <p:cNvSpPr/>
          <p:nvPr/>
        </p:nvSpPr>
        <p:spPr>
          <a:xfrm>
            <a:off x="8277527" y="2123341"/>
            <a:ext cx="2672142" cy="811307"/>
          </a:xfrm>
          <a:prstGeom prst="chevron">
            <a:avLst/>
          </a:prstGeom>
          <a:solidFill>
            <a:srgbClr val="523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42228" y="2298161"/>
            <a:ext cx="146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목록확인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8460" y="432498"/>
            <a:ext cx="3995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PART 1. </a:t>
            </a:r>
            <a:r>
              <a:rPr lang="ko-KR" altLang="en-US" sz="2400" b="1" dirty="0"/>
              <a:t>기능설명 </a:t>
            </a:r>
            <a:r>
              <a:rPr lang="en-US" altLang="ko-KR" sz="2400" b="1" dirty="0"/>
              <a:t>: </a:t>
            </a:r>
            <a:r>
              <a:rPr lang="en-US" altLang="ko-KR" sz="2400" b="1" dirty="0" smtClean="0"/>
              <a:t>UI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흐름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370" y="3471264"/>
            <a:ext cx="3059310" cy="195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013" y="3516329"/>
            <a:ext cx="2804804" cy="181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950" y="3525743"/>
            <a:ext cx="2876688" cy="180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/>
          <p:cNvGrpSpPr/>
          <p:nvPr/>
        </p:nvGrpSpPr>
        <p:grpSpPr>
          <a:xfrm>
            <a:off x="277633" y="3162559"/>
            <a:ext cx="737616" cy="637661"/>
            <a:chOff x="286675" y="1057144"/>
            <a:chExt cx="737616" cy="637661"/>
          </a:xfrm>
        </p:grpSpPr>
        <p:sp>
          <p:nvSpPr>
            <p:cNvPr id="48" name="직사각형 4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22243" y="3622715"/>
            <a:ext cx="1620957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ko-KR" altLang="en-US" sz="2800" b="1" dirty="0" smtClean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Cambria Math" pitchFamily="18" charset="0"/>
                <a:ea typeface="문체부 바탕체" pitchFamily="17" charset="-127"/>
              </a:rPr>
              <a:t>멤</a:t>
            </a:r>
            <a:r>
              <a:rPr lang="ko-KR" altLang="en-US" sz="2800" b="1" dirty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Cambria Math" pitchFamily="18" charset="0"/>
                <a:ea typeface="문체부 바탕체" pitchFamily="17" charset="-127"/>
              </a:rPr>
              <a:t>버</a:t>
            </a:r>
            <a:r>
              <a:rPr lang="ko-KR" altLang="en-US" sz="2800" b="1" dirty="0" smtClean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Cambria Math" pitchFamily="18" charset="0"/>
                <a:ea typeface="문체부 바탕체" pitchFamily="17" charset="-127"/>
              </a:rPr>
              <a:t>객체</a:t>
            </a:r>
            <a:endParaRPr lang="ko-KR" altLang="en-US" sz="2800" b="1" dirty="0">
              <a:blipFill dpi="0" rotWithShape="1">
                <a:blip r:embed="rId4"/>
                <a:srcRect/>
                <a:stretch>
                  <a:fillRect/>
                </a:stretch>
              </a:blipFill>
              <a:latin typeface="Cambria Math" pitchFamily="18" charset="0"/>
              <a:ea typeface="문체부 바탕체" pitchFamily="17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97" y="1419601"/>
            <a:ext cx="2303505" cy="2303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6506" y="4506620"/>
            <a:ext cx="422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Member</a:t>
            </a:r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(String  </a:t>
            </a:r>
            <a:r>
              <a:rPr lang="en-US" altLang="ko-KR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id</a:t>
            </a:r>
            <a:r>
              <a:rPr lang="en-US" altLang="ko-KR" sz="2000" dirty="0">
                <a:latin typeface="Cambria Math" pitchFamily="18" charset="0"/>
                <a:ea typeface="Cambria Math" pitchFamily="18" charset="0"/>
              </a:rPr>
              <a:t>, String </a:t>
            </a:r>
            <a:r>
              <a:rPr lang="en-US" altLang="ko-KR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password</a:t>
            </a:r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, </a:t>
            </a:r>
          </a:p>
          <a:p>
            <a:pPr algn="ctr"/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String </a:t>
            </a:r>
            <a:r>
              <a:rPr lang="en-US" altLang="ko-K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name</a:t>
            </a:r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2000" dirty="0">
                <a:latin typeface="Cambria Math" pitchFamily="18" charset="0"/>
                <a:ea typeface="Cambria Math" pitchFamily="18" charset="0"/>
              </a:rPr>
              <a:t>String </a:t>
            </a:r>
            <a:r>
              <a:rPr lang="en-US" altLang="ko-K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birth</a:t>
            </a:r>
            <a:r>
              <a:rPr lang="en-US" altLang="ko-KR" sz="2000" dirty="0">
                <a:latin typeface="Cambria Math" pitchFamily="18" charset="0"/>
                <a:ea typeface="Cambria Math" pitchFamily="18" charset="0"/>
              </a:rPr>
              <a:t>, String </a:t>
            </a:r>
            <a:r>
              <a:rPr lang="en-US" altLang="ko-KR" sz="2000" dirty="0" err="1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tel</a:t>
            </a:r>
            <a:r>
              <a:rPr lang="en-US" altLang="ko-KR" sz="2000" dirty="0">
                <a:latin typeface="Cambria Math" pitchFamily="18" charset="0"/>
                <a:ea typeface="Cambria Math" pitchFamily="18" charset="0"/>
              </a:rPr>
              <a:t>)</a:t>
            </a:r>
            <a:endParaRPr lang="ko-KR" altLang="en-US" sz="2000" dirty="0">
              <a:latin typeface="Cambria Math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09884" y="3622715"/>
            <a:ext cx="1620957" cy="52322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4400"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ko-KR" altLang="en-US" sz="2800" b="1" dirty="0" smtClean="0">
                <a:blipFill dpi="0" rotWithShape="1">
                  <a:blip r:embed="rId4"/>
                  <a:srcRect/>
                  <a:stretch>
                    <a:fillRect/>
                  </a:stretch>
                </a:blipFill>
                <a:latin typeface="Cambria Math" pitchFamily="18" charset="0"/>
                <a:ea typeface="문체부 바탕체" pitchFamily="17" charset="-127"/>
              </a:rPr>
              <a:t>연극객체</a:t>
            </a:r>
            <a:endParaRPr lang="ko-KR" altLang="en-US" sz="2800" b="1" dirty="0">
              <a:blipFill dpi="0" rotWithShape="1">
                <a:blip r:embed="rId4"/>
                <a:srcRect/>
                <a:stretch>
                  <a:fillRect/>
                </a:stretch>
              </a:blipFill>
              <a:latin typeface="Cambria Math" pitchFamily="18" charset="0"/>
              <a:ea typeface="문체부 바탕체" pitchFamily="17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4147" y="4506620"/>
            <a:ext cx="4222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Show</a:t>
            </a:r>
            <a:r>
              <a:rPr lang="en-US" altLang="ko-KR" sz="20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ko-KR" sz="2000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no</a:t>
            </a:r>
            <a:r>
              <a:rPr lang="en-US" altLang="ko-KR" sz="2000" dirty="0">
                <a:latin typeface="Cambria Math" pitchFamily="18" charset="0"/>
                <a:ea typeface="Cambria Math" pitchFamily="18" charset="0"/>
              </a:rPr>
              <a:t>, String </a:t>
            </a:r>
            <a:r>
              <a:rPr lang="en-US" altLang="ko-K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title</a:t>
            </a:r>
            <a:r>
              <a:rPr lang="en-US" altLang="ko-KR" sz="2000" dirty="0">
                <a:latin typeface="Cambria Math" pitchFamily="18" charset="0"/>
                <a:ea typeface="Cambria Math" pitchFamily="18" charset="0"/>
              </a:rPr>
              <a:t>, String </a:t>
            </a:r>
            <a:r>
              <a:rPr lang="en-US" altLang="ko-KR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date</a:t>
            </a:r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2000" dirty="0">
                <a:latin typeface="Cambria Math" pitchFamily="18" charset="0"/>
                <a:ea typeface="Cambria Math" pitchFamily="18" charset="0"/>
              </a:rPr>
              <a:t>String </a:t>
            </a:r>
            <a:r>
              <a:rPr lang="en-US" altLang="ko-KR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time</a:t>
            </a:r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altLang="ko-KR" sz="2000" dirty="0" err="1" smtClean="0">
                <a:latin typeface="Cambria Math" pitchFamily="18" charset="0"/>
                <a:ea typeface="Cambria Math" pitchFamily="18" charset="0"/>
              </a:rPr>
              <a:t>int</a:t>
            </a:r>
            <a:r>
              <a:rPr lang="en-US" altLang="ko-KR" sz="2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price</a:t>
            </a:r>
            <a:r>
              <a:rPr lang="en-US" altLang="ko-KR" sz="2000" dirty="0">
                <a:latin typeface="Cambria Math" pitchFamily="18" charset="0"/>
                <a:ea typeface="Cambria Math" pitchFamily="18" charset="0"/>
              </a:rPr>
              <a:t>)</a:t>
            </a:r>
            <a:endParaRPr lang="ko-KR" altLang="en-US" sz="2000" dirty="0">
              <a:latin typeface="Cambria Math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190" y="1813699"/>
            <a:ext cx="1434921" cy="14779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58460" y="432498"/>
            <a:ext cx="532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2. </a:t>
            </a:r>
            <a:r>
              <a:rPr lang="ko-KR" altLang="en-US" sz="2400" b="1" dirty="0" smtClean="0"/>
              <a:t>클래스 설명 </a:t>
            </a:r>
            <a:r>
              <a:rPr lang="en-US" altLang="ko-KR" sz="2400" b="1" dirty="0" smtClean="0"/>
              <a:t>: DTO</a:t>
            </a:r>
            <a:r>
              <a:rPr lang="ko-KR" altLang="en-US" sz="2400" b="1" dirty="0" smtClean="0"/>
              <a:t> 구성요소</a:t>
            </a:r>
            <a:endParaRPr lang="ko-KR" altLang="en-US" sz="2400" b="1" dirty="0"/>
          </a:p>
        </p:txBody>
      </p:sp>
      <p:grpSp>
        <p:nvGrpSpPr>
          <p:cNvPr id="43" name="그룹 42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44" name="직사각형 4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0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그림 7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958460" y="432498"/>
            <a:ext cx="532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2. </a:t>
            </a:r>
            <a:r>
              <a:rPr lang="ko-KR" altLang="en-US" sz="2400" b="1" dirty="0" smtClean="0"/>
              <a:t>클래스 설명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클래스 설계도</a:t>
            </a:r>
            <a:endParaRPr lang="ko-KR" altLang="en-US" sz="2400" b="1" dirty="0"/>
          </a:p>
        </p:txBody>
      </p:sp>
      <p:grpSp>
        <p:nvGrpSpPr>
          <p:cNvPr id="46" name="그룹 45"/>
          <p:cNvGrpSpPr/>
          <p:nvPr/>
        </p:nvGrpSpPr>
        <p:grpSpPr>
          <a:xfrm>
            <a:off x="308974" y="3850986"/>
            <a:ext cx="737616" cy="637661"/>
            <a:chOff x="286675" y="1057144"/>
            <a:chExt cx="737616" cy="637661"/>
          </a:xfrm>
        </p:grpSpPr>
        <p:sp>
          <p:nvSpPr>
            <p:cNvPr id="47" name="직사각형 4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8" y="1120425"/>
            <a:ext cx="10058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5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377" y="1354668"/>
            <a:ext cx="4634989" cy="4601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4" y="1694805"/>
            <a:ext cx="834190" cy="83419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9" y="3159398"/>
            <a:ext cx="623733" cy="623733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8" y="3850986"/>
            <a:ext cx="601962" cy="601962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488145" y="2860854"/>
            <a:ext cx="1905610" cy="1905610"/>
            <a:chOff x="658271" y="1920422"/>
            <a:chExt cx="1905610" cy="1905610"/>
          </a:xfrm>
        </p:grpSpPr>
        <p:sp>
          <p:nvSpPr>
            <p:cNvPr id="21" name="타원 20"/>
            <p:cNvSpPr/>
            <p:nvPr/>
          </p:nvSpPr>
          <p:spPr>
            <a:xfrm rot="1114169">
              <a:off x="658271" y="1920422"/>
              <a:ext cx="1905610" cy="1905610"/>
            </a:xfrm>
            <a:prstGeom prst="ellipse">
              <a:avLst/>
            </a:prstGeom>
            <a:solidFill>
              <a:srgbClr val="A4817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36472" y="3140332"/>
              <a:ext cx="118974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연극 예매</a:t>
              </a:r>
              <a:endParaRPr lang="en-US" altLang="ko-KR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prstClr val="black"/>
                  </a:solidFill>
                </a:rPr>
                <a:t>프로그램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33407" y="2666214"/>
              <a:ext cx="7553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2800" b="1" dirty="0" smtClean="0">
                  <a:ln>
                    <a:solidFill>
                      <a:prstClr val="white">
                        <a:alpha val="55000"/>
                      </a:prstClr>
                    </a:solidFill>
                  </a:ln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조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8817" y="2035971"/>
              <a:ext cx="664522" cy="664522"/>
            </a:xfrm>
            <a:prstGeom prst="rect">
              <a:avLst/>
            </a:prstGeom>
          </p:spPr>
        </p:pic>
      </p:grpSp>
      <p:sp>
        <p:nvSpPr>
          <p:cNvPr id="32" name="직사각형 31"/>
          <p:cNvSpPr/>
          <p:nvPr/>
        </p:nvSpPr>
        <p:spPr>
          <a:xfrm>
            <a:off x="6938947" y="2016682"/>
            <a:ext cx="377952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성명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ID, PASSWORD,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생년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전화번호를 </a:t>
            </a:r>
            <a:r>
              <a:rPr lang="en-US" altLang="ko-KR" dirty="0" err="1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TextField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</a:t>
            </a:r>
            <a:r>
              <a:rPr lang="ko-KR" altLang="en-US" dirty="0" err="1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입력받아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객체로 생성합니다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702830" y="1590000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38947" y="1592852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 </a:t>
            </a:r>
            <a:r>
              <a:rPr lang="en-US" altLang="ko-KR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38947" y="3918252"/>
            <a:ext cx="49391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중복되는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존재하는지 확인합니다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 칸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(Null)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들어오는지 확인합니다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객체를 생성하고 </a:t>
            </a:r>
            <a:r>
              <a:rPr lang="en-US" altLang="ko-KR" dirty="0" err="1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ArrayList</a:t>
            </a:r>
            <a:r>
              <a:rPr lang="ko-KR" altLang="en-US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저장합니다</a:t>
            </a:r>
            <a:r>
              <a:rPr lang="en-US" altLang="ko-KR" dirty="0" smtClean="0">
                <a:ln>
                  <a:solidFill>
                    <a:schemeClr val="tx1">
                      <a:alpha val="36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2830" y="3363348"/>
            <a:ext cx="4484914" cy="423232"/>
          </a:xfrm>
          <a:prstGeom prst="roundRect">
            <a:avLst>
              <a:gd name="adj" fmla="val 50000"/>
            </a:avLst>
          </a:prstGeom>
          <a:solidFill>
            <a:srgbClr val="A4817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38947" y="3366200"/>
            <a:ext cx="1157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ko-KR" altLang="en-US" sz="2000" b="1" dirty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r>
              <a:rPr lang="ko-KR" altLang="en-US" sz="2000" b="1" dirty="0" smtClean="0">
                <a:ln>
                  <a:solidFill>
                    <a:schemeClr val="bg1">
                      <a:alpha val="55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</a:t>
            </a:r>
            <a:endParaRPr lang="ko-KR" altLang="en-US" sz="2000" b="1" dirty="0">
              <a:ln>
                <a:solidFill>
                  <a:schemeClr val="bg1">
                    <a:alpha val="5500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58460" y="432498"/>
            <a:ext cx="295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PART 3. 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완성화면</a:t>
            </a:r>
            <a:endParaRPr lang="ko-KR" altLang="en-US" sz="2400" b="1" dirty="0"/>
          </a:p>
        </p:txBody>
      </p:sp>
      <p:grpSp>
        <p:nvGrpSpPr>
          <p:cNvPr id="48" name="그룹 47"/>
          <p:cNvGrpSpPr/>
          <p:nvPr/>
        </p:nvGrpSpPr>
        <p:grpSpPr>
          <a:xfrm>
            <a:off x="263931" y="4520803"/>
            <a:ext cx="737616" cy="637661"/>
            <a:chOff x="286675" y="1057144"/>
            <a:chExt cx="737616" cy="637661"/>
          </a:xfrm>
        </p:grpSpPr>
        <p:sp>
          <p:nvSpPr>
            <p:cNvPr id="49" name="직사각형 4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" y="4535317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8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389</Words>
  <Application>Microsoft Office PowerPoint</Application>
  <PresentationFormat>사용자 지정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문체부 바탕체</vt:lpstr>
      <vt:lpstr>나눔고딕 ExtraBold</vt:lpstr>
      <vt:lpstr>Cambria Math</vt:lpstr>
      <vt:lpstr>나눔바른고딕 Light</vt:lpstr>
      <vt:lpstr>나눔고딕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user</cp:lastModifiedBy>
  <cp:revision>59</cp:revision>
  <dcterms:created xsi:type="dcterms:W3CDTF">2014-11-01T08:10:02Z</dcterms:created>
  <dcterms:modified xsi:type="dcterms:W3CDTF">2015-09-23T02:28:58Z</dcterms:modified>
</cp:coreProperties>
</file>