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98" y="-10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Главна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Text"/>
          <p:cNvSpPr txBox="1">
            <a:spLocks noGrp="1"/>
          </p:cNvSpPr>
          <p:nvPr>
            <p:ph type="body" sz="quarter" idx="13"/>
          </p:nvPr>
        </p:nvSpPr>
        <p:spPr>
          <a:xfrm>
            <a:off x="12432709" y="10843617"/>
            <a:ext cx="7581185" cy="9048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0"/>
              </a:spcBef>
            </a:pPr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Чист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7182096" y="535781"/>
            <a:ext cx="12814451" cy="303609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182096" y="535781"/>
            <a:ext cx="12814451" cy="303609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Text"/>
          <p:cNvSpPr txBox="1">
            <a:spLocks noGrp="1"/>
          </p:cNvSpPr>
          <p:nvPr>
            <p:ph type="body" sz="quarter" idx="13"/>
          </p:nvPr>
        </p:nvSpPr>
        <p:spPr>
          <a:xfrm>
            <a:off x="5528036" y="6405562"/>
            <a:ext cx="13896358" cy="9048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лайд цент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7170515" y="-29999"/>
            <a:ext cx="12826032" cy="303609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Image"/>
          <p:cNvSpPr>
            <a:spLocks noGrp="1"/>
          </p:cNvSpPr>
          <p:nvPr>
            <p:ph type="pic" sz="quarter" idx="13"/>
          </p:nvPr>
        </p:nvSpPr>
        <p:spPr>
          <a:xfrm>
            <a:off x="9377094" y="3213542"/>
            <a:ext cx="7555625" cy="47350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" name="Text"/>
          <p:cNvSpPr txBox="1">
            <a:spLocks noGrp="1"/>
          </p:cNvSpPr>
          <p:nvPr>
            <p:ph type="body" sz="quarter" idx="14"/>
          </p:nvPr>
        </p:nvSpPr>
        <p:spPr>
          <a:xfrm>
            <a:off x="3556599" y="8156018"/>
            <a:ext cx="16314977" cy="904876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algn="ctr">
              <a:spcBef>
                <a:spcPts val="0"/>
              </a:spcBef>
            </a:pPr>
            <a:endParaRPr/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freematiq_logo.png" descr="freematiq_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76077" y="79623"/>
            <a:ext cx="3810001" cy="3810001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xfrm>
            <a:off x="2939801" y="381000"/>
            <a:ext cx="9112499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50" name="Text"/>
          <p:cNvSpPr txBox="1">
            <a:spLocks noGrp="1"/>
          </p:cNvSpPr>
          <p:nvPr>
            <p:ph type="body" sz="quarter" idx="13"/>
          </p:nvPr>
        </p:nvSpPr>
        <p:spPr>
          <a:xfrm>
            <a:off x="1763581" y="4552950"/>
            <a:ext cx="9881855" cy="647701"/>
          </a:xfrm>
          <a:prstGeom prst="rect">
            <a:avLst/>
          </a:prstGeom>
        </p:spPr>
        <p:txBody>
          <a:bodyPr lIns="50800" tIns="50800" rIns="50800" bIns="50800">
            <a:spAutoFit/>
          </a:bodyPr>
          <a:lstStyle/>
          <a:p>
            <a:pPr defTabSz="584200"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reematiq_logo.png" descr="freematiq_logo.png"/>
          <p:cNvPicPr>
            <a:picLocks noChangeAspect="1"/>
          </p:cNvPicPr>
          <p:nvPr/>
        </p:nvPicPr>
        <p:blipFill>
          <a:blip r:embed="rId7" cstate="print">
            <a:extLst/>
          </a:blip>
          <a:stretch>
            <a:fillRect/>
          </a:stretch>
        </p:blipFill>
        <p:spPr>
          <a:xfrm>
            <a:off x="2659767" y="111969"/>
            <a:ext cx="5357814" cy="535781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387453" y="3107531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3655561" y="10322718"/>
            <a:ext cx="6705708" cy="1179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ematiq/php" TargetMode="External"/><Relationship Id="rId2" Type="http://schemas.openxmlformats.org/officeDocument/2006/relationships/hyperlink" Target="mailto:sd@freematiq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iiframework.com/doc-2.0/guide-tutorial-core-validators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Yii2. Upload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98301">
              <a:defRPr sz="9520"/>
            </a:pPr>
            <a:r>
              <a:rPr dirty="0"/>
              <a:t>Yii2. Upload</a:t>
            </a:r>
          </a:p>
          <a:p>
            <a:pPr defTabSz="698301">
              <a:defRPr sz="9520"/>
            </a:pPr>
            <a:r>
              <a:rPr lang="en-US" dirty="0" err="1" smtClean="0"/>
              <a:t>XDebug</a:t>
            </a:r>
            <a:endParaRPr dirty="0"/>
          </a:p>
        </p:txBody>
      </p:sp>
      <p:sp>
        <p:nvSpPr>
          <p:cNvPr id="61" name="sd@freematiq.com…"/>
          <p:cNvSpPr txBox="1"/>
          <p:nvPr/>
        </p:nvSpPr>
        <p:spPr>
          <a:xfrm>
            <a:off x="9645112" y="10462617"/>
            <a:ext cx="10368782" cy="166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r"/>
            <a:r>
              <a:rPr u="sng">
                <a:hlinkClick r:id="rId2"/>
              </a:rPr>
              <a:t>sd@freematiq.com</a:t>
            </a:r>
          </a:p>
          <a:p>
            <a:pPr algn="r"/>
            <a:r>
              <a:rPr u="sng">
                <a:hlinkClick r:id="rId3"/>
              </a:rPr>
              <a:t>https://github.com/freematiq/php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Форм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Форма</a:t>
            </a:r>
          </a:p>
        </p:txBody>
      </p:sp>
      <p:sp>
        <p:nvSpPr>
          <p:cNvPr id="64" name="http://www.yiiframework.com/doc-2.0/guide-tutorial-core-validators.html…"/>
          <p:cNvSpPr txBox="1">
            <a:spLocks noGrp="1"/>
          </p:cNvSpPr>
          <p:nvPr>
            <p:ph type="body" idx="13"/>
          </p:nvPr>
        </p:nvSpPr>
        <p:spPr>
          <a:xfrm>
            <a:off x="6099536" y="4060825"/>
            <a:ext cx="13896358" cy="88804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spcBef>
                <a:spcPts val="0"/>
              </a:spcBef>
            </a:pPr>
            <a:r>
              <a:rPr u="sng">
                <a:hlinkClick r:id="rId2"/>
              </a:rPr>
              <a:t>http://www.yiiframework.com/doc-2.0/guide-tutorial-core-validators.html</a:t>
            </a:r>
          </a:p>
          <a:p>
            <a:pPr defTabSz="642937">
              <a:spcBef>
                <a:spcPts val="0"/>
              </a:spcBef>
              <a:defRPr sz="16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ctr">
              <a:spcBef>
                <a:spcPts val="0"/>
              </a:spcBef>
              <a:defRPr sz="4400"/>
            </a:pPr>
            <a:r>
              <a:t>SubscribeForm.php</a:t>
            </a:r>
          </a:p>
          <a:p>
            <a:pPr defTabSz="642937">
              <a:spcBef>
                <a:spcPts val="0"/>
              </a:spcBef>
              <a:defRPr sz="16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642937">
              <a:spcBef>
                <a:spcPts val="0"/>
              </a:spcBef>
              <a:defRPr sz="24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 </a:t>
            </a:r>
            <a:r>
              <a:rPr b="1"/>
              <a:t>@var </a:t>
            </a:r>
            <a:r>
              <a:t>UploadedFile */</a:t>
            </a:r>
          </a:p>
          <a:p>
            <a:pPr defTabSz="642937">
              <a:spcBef>
                <a:spcPts val="0"/>
              </a:spcBef>
              <a:defRPr sz="24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</a:t>
            </a:r>
            <a:r>
              <a:rPr>
                <a:solidFill>
                  <a:srgbClr val="66187A"/>
                </a:solidFill>
              </a:rPr>
              <a:t>$file </a:t>
            </a:r>
            <a:r>
              <a:rPr b="0">
                <a:solidFill>
                  <a:srgbClr val="000000"/>
                </a:solidFill>
              </a:rPr>
              <a:t>= </a:t>
            </a:r>
            <a:r>
              <a:t>null</a:t>
            </a:r>
            <a:r>
              <a:rPr b="0">
                <a:solidFill>
                  <a:srgbClr val="000000"/>
                </a:solidFill>
              </a:rPr>
              <a:t>;</a:t>
            </a:r>
          </a:p>
          <a:p>
            <a:pPr defTabSz="642937">
              <a:spcBef>
                <a:spcPts val="0"/>
              </a:spcBef>
              <a:defRPr sz="24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642937">
              <a:spcBef>
                <a:spcPts val="0"/>
              </a:spcBef>
              <a:defRPr sz="2400" b="1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642937">
              <a:spcBef>
                <a:spcPts val="0"/>
              </a:spcBef>
              <a:defRPr sz="2400" b="1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[</a:t>
            </a:r>
            <a:r>
              <a:t>'file'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t>'file'</a:t>
            </a:r>
            <a:r>
              <a:rPr b="0">
                <a:solidFill>
                  <a:srgbClr val="000000"/>
                </a:solidFill>
              </a:rPr>
              <a:t>],</a:t>
            </a:r>
          </a:p>
          <a:p>
            <a:pPr defTabSz="642937">
              <a:spcBef>
                <a:spcPts val="0"/>
              </a:spcBef>
              <a:defRPr sz="2400" b="1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endParaRPr b="0">
              <a:solidFill>
                <a:srgbClr val="000000"/>
              </a:solidFill>
            </a:endParaRPr>
          </a:p>
          <a:p>
            <a:pPr defTabSz="642937">
              <a:spcBef>
                <a:spcPts val="0"/>
              </a:spcBef>
              <a:defRPr sz="2400" b="1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endParaRPr b="0">
              <a:solidFill>
                <a:srgbClr val="000000"/>
              </a:solidFill>
            </a:endParaRPr>
          </a:p>
          <a:p>
            <a:pPr defTabSz="642937">
              <a:spcBef>
                <a:spcPts val="0"/>
              </a:spcBef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&lt;?php </a:t>
            </a:r>
            <a:r>
              <a:rPr>
                <a:solidFill>
                  <a:srgbClr val="660801"/>
                </a:solidFill>
              </a:rPr>
              <a:t>$form </a:t>
            </a:r>
            <a:r>
              <a:t>= ActiveForm::</a:t>
            </a:r>
            <a:r>
              <a:rPr i="1"/>
              <a:t>begin</a:t>
            </a:r>
            <a:r>
              <a:t>([</a:t>
            </a:r>
          </a:p>
          <a:p>
            <a:pPr defTabSz="642937">
              <a:spcBef>
                <a:spcPts val="0"/>
              </a:spcBef>
              <a:defRPr sz="2400" b="1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t>'action' </a:t>
            </a:r>
            <a:r>
              <a:rPr b="0">
                <a:solidFill>
                  <a:srgbClr val="000000"/>
                </a:solidFill>
              </a:rPr>
              <a:t>=&gt; [</a:t>
            </a:r>
            <a:r>
              <a:t>'/subscribe'</a:t>
            </a:r>
            <a:r>
              <a:rPr b="0">
                <a:solidFill>
                  <a:srgbClr val="000000"/>
                </a:solidFill>
              </a:rPr>
              <a:t>],</a:t>
            </a:r>
          </a:p>
          <a:p>
            <a:pPr defTabSz="642937">
              <a:spcBef>
                <a:spcPts val="0"/>
              </a:spcBef>
              <a:defRPr sz="2400" b="1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t>'options' </a:t>
            </a:r>
            <a:r>
              <a:rPr b="0">
                <a:solidFill>
                  <a:srgbClr val="000000"/>
                </a:solidFill>
              </a:rPr>
              <a:t>=&gt; [</a:t>
            </a:r>
          </a:p>
          <a:p>
            <a:pPr defTabSz="642937">
              <a:spcBef>
                <a:spcPts val="0"/>
              </a:spcBef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 b="1">
                <a:solidFill>
                  <a:srgbClr val="018001"/>
                </a:solidFill>
              </a:rPr>
              <a:t>'method' </a:t>
            </a:r>
            <a:r>
              <a:t>=&gt; </a:t>
            </a:r>
            <a:r>
              <a:rPr b="1">
                <a:solidFill>
                  <a:srgbClr val="018001"/>
                </a:solidFill>
              </a:rPr>
              <a:t>'post'</a:t>
            </a:r>
            <a:r>
              <a:t>,</a:t>
            </a:r>
          </a:p>
          <a:p>
            <a:pPr defTabSz="642937">
              <a:spcBef>
                <a:spcPts val="0"/>
              </a:spcBef>
              <a:defRPr sz="2400" b="1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    </a:t>
            </a:r>
            <a:r>
              <a:t>'enctype' </a:t>
            </a:r>
            <a:r>
              <a:rPr b="0">
                <a:solidFill>
                  <a:srgbClr val="000000"/>
                </a:solidFill>
              </a:rPr>
              <a:t>=&gt; </a:t>
            </a:r>
            <a:r>
              <a:t>'multipart/form-data'</a:t>
            </a:r>
            <a:r>
              <a:rPr b="0">
                <a:solidFill>
                  <a:srgbClr val="000000"/>
                </a:solidFill>
              </a:rPr>
              <a:t>,</a:t>
            </a:r>
          </a:p>
          <a:p>
            <a:pPr defTabSz="642937">
              <a:spcBef>
                <a:spcPts val="0"/>
              </a:spcBef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]</a:t>
            </a:r>
          </a:p>
          <a:p>
            <a:pPr defTabSz="642937">
              <a:spcBef>
                <a:spcPts val="0"/>
              </a:spcBef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]</a:t>
            </a:r>
          </a:p>
          <a:p>
            <a:pPr defTabSz="642937">
              <a:spcBef>
                <a:spcPts val="0"/>
              </a:spcBef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); </a:t>
            </a:r>
            <a:r>
              <a:rPr b="1">
                <a:solidFill>
                  <a:srgbClr val="011480"/>
                </a:solidFill>
              </a:rPr>
              <a:t>?&gt;</a:t>
            </a:r>
          </a:p>
          <a:p>
            <a:pPr defTabSz="642937">
              <a:spcBef>
                <a:spcPts val="0"/>
              </a:spcBef>
              <a:defRPr sz="16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642937">
              <a:spcBef>
                <a:spcPts val="0"/>
              </a:spcBef>
              <a:defRPr sz="1600" b="1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endParaRPr b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Valid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Validation</a:t>
            </a:r>
          </a:p>
        </p:txBody>
      </p:sp>
      <p:sp>
        <p:nvSpPr>
          <p:cNvPr id="67" name="Для проверки нужно создать объект…"/>
          <p:cNvSpPr txBox="1">
            <a:spLocks noGrp="1"/>
          </p:cNvSpPr>
          <p:nvPr>
            <p:ph type="body" idx="13"/>
          </p:nvPr>
        </p:nvSpPr>
        <p:spPr>
          <a:xfrm>
            <a:off x="5528036" y="4983162"/>
            <a:ext cx="13896358" cy="37496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spcBef>
                <a:spcPts val="0"/>
              </a:spcBef>
              <a:defRPr sz="3800"/>
            </a:pPr>
            <a:r>
              <a:t>Для проверки нужно создать объект</a:t>
            </a:r>
          </a:p>
          <a:p>
            <a:pPr defTabSz="642937">
              <a:spcBef>
                <a:spcPts val="0"/>
              </a:spcBef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60801"/>
                </a:solidFill>
              </a:rPr>
              <a:t>$form</a:t>
            </a:r>
            <a:r>
              <a:t>-&gt;</a:t>
            </a:r>
            <a:r>
              <a:rPr b="1">
                <a:solidFill>
                  <a:srgbClr val="66187A"/>
                </a:solidFill>
              </a:rPr>
              <a:t>file </a:t>
            </a:r>
            <a:r>
              <a:t>= UploadedFile::</a:t>
            </a:r>
            <a:r>
              <a:rPr i="1"/>
              <a:t>getInstance</a:t>
            </a:r>
            <a:r>
              <a:t>(</a:t>
            </a:r>
            <a:r>
              <a:rPr>
                <a:solidFill>
                  <a:srgbClr val="660801"/>
                </a:solidFill>
              </a:rPr>
              <a:t>$form</a:t>
            </a:r>
            <a:r>
              <a:t>, </a:t>
            </a:r>
            <a:r>
              <a:rPr b="1">
                <a:solidFill>
                  <a:srgbClr val="018001"/>
                </a:solidFill>
              </a:rPr>
              <a:t>‘file'</a:t>
            </a:r>
            <a:r>
              <a:t>);</a:t>
            </a:r>
          </a:p>
          <a:p>
            <a:pPr defTabSz="642937">
              <a:spcBef>
                <a:spcPts val="0"/>
              </a:spcBef>
              <a:defRPr sz="16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642937">
              <a:spcBef>
                <a:spcPts val="0"/>
              </a:spcBef>
              <a:defRPr sz="16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>
              <a:spcBef>
                <a:spcPts val="4500"/>
              </a:spcBef>
              <a:defRPr sz="3800"/>
            </a:pPr>
            <a:r>
              <a:t>Дополнительные проверки в форме</a:t>
            </a:r>
            <a:endParaRPr sz="2400"/>
          </a:p>
          <a:p>
            <a:pPr defTabSz="642937">
              <a:spcBef>
                <a:spcPts val="0"/>
              </a:spcBef>
              <a:defRPr sz="2400">
                <a:solidFill>
                  <a:srgbClr val="DD114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rgbClr val="333333"/>
                </a:solidFill>
              </a:rPr>
              <a:t>[[</a:t>
            </a:r>
            <a:r>
              <a:t>'file'</a:t>
            </a:r>
            <a:r>
              <a:rPr>
                <a:solidFill>
                  <a:srgbClr val="333333"/>
                </a:solidFill>
              </a:rPr>
              <a:t>], </a:t>
            </a:r>
            <a:r>
              <a:t>'file'</a:t>
            </a:r>
            <a:r>
              <a:rPr>
                <a:solidFill>
                  <a:srgbClr val="333333"/>
                </a:solidFill>
              </a:rPr>
              <a:t>, </a:t>
            </a:r>
            <a:r>
              <a:t>'skipOnEmpty'</a:t>
            </a:r>
            <a:r>
              <a:rPr>
                <a:solidFill>
                  <a:srgbClr val="333333"/>
                </a:solidFill>
              </a:rPr>
              <a:t> =&gt; false],</a:t>
            </a:r>
          </a:p>
          <a:p>
            <a:pPr defTabSz="642937">
              <a:spcBef>
                <a:spcPts val="0"/>
              </a:spcBef>
              <a:defRPr sz="2400">
                <a:solidFill>
                  <a:srgbClr val="DD114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rgbClr val="333333"/>
                </a:solidFill>
              </a:rPr>
              <a:t>[[</a:t>
            </a:r>
            <a:r>
              <a:t>'file'</a:t>
            </a:r>
            <a:r>
              <a:rPr>
                <a:solidFill>
                  <a:srgbClr val="333333"/>
                </a:solidFill>
              </a:rPr>
              <a:t>], </a:t>
            </a:r>
            <a:r>
              <a:t>'file'</a:t>
            </a:r>
            <a:r>
              <a:rPr>
                <a:solidFill>
                  <a:srgbClr val="333333"/>
                </a:solidFill>
              </a:rPr>
              <a:t>, </a:t>
            </a:r>
            <a:r>
              <a:t>'extensions'</a:t>
            </a:r>
            <a:r>
              <a:rPr>
                <a:solidFill>
                  <a:srgbClr val="333333"/>
                </a:solidFill>
              </a:rPr>
              <a:t> =&gt; </a:t>
            </a:r>
            <a:r>
              <a:t>'gif, jpg’</a:t>
            </a:r>
            <a:r>
              <a:rPr>
                <a:solidFill>
                  <a:srgbClr val="333333"/>
                </a:solidFill>
              </a:rPr>
              <a:t>],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Параметры php.in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Параметры php.ini</a:t>
            </a:r>
          </a:p>
        </p:txBody>
      </p:sp>
      <p:sp>
        <p:nvSpPr>
          <p:cNvPr id="70" name="upload_max_filesize - ограничение на размер файла…"/>
          <p:cNvSpPr txBox="1">
            <a:spLocks noGrp="1"/>
          </p:cNvSpPr>
          <p:nvPr>
            <p:ph type="body" idx="13"/>
          </p:nvPr>
        </p:nvSpPr>
        <p:spPr>
          <a:xfrm>
            <a:off x="4188583" y="6512718"/>
            <a:ext cx="16002001" cy="20478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spcBef>
                <a:spcPts val="0"/>
              </a:spcBef>
              <a:defRPr sz="4200"/>
            </a:pPr>
            <a:r>
              <a:t>upload_max_filesize - ограничение на размер файла</a:t>
            </a:r>
          </a:p>
          <a:p>
            <a:pPr>
              <a:spcBef>
                <a:spcPts val="0"/>
              </a:spcBef>
              <a:defRPr sz="4200"/>
            </a:pPr>
            <a:r>
              <a:t>post_max_size - ограничение на размер POST запроса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HPDo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PHPDoc</a:t>
            </a:r>
          </a:p>
        </p:txBody>
      </p:sp>
      <p:sp>
        <p:nvSpPr>
          <p:cNvPr id="73" name="Описание методов и параметров…"/>
          <p:cNvSpPr txBox="1">
            <a:spLocks noGrp="1"/>
          </p:cNvSpPr>
          <p:nvPr>
            <p:ph type="body" idx="13"/>
          </p:nvPr>
        </p:nvSpPr>
        <p:spPr>
          <a:xfrm>
            <a:off x="6546021" y="3451224"/>
            <a:ext cx="13642908" cy="9528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algn="ctr">
              <a:spcBef>
                <a:spcPts val="0"/>
              </a:spcBef>
            </a:pPr>
            <a:r>
              <a:t>Описание методов и параметров</a:t>
            </a:r>
          </a:p>
          <a:p>
            <a:pPr defTabSz="642937">
              <a:spcBef>
                <a:spcPts val="0"/>
              </a:spcBef>
              <a:defRPr sz="24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/**</a:t>
            </a:r>
          </a:p>
          <a:p>
            <a:pPr defTabSz="642937">
              <a:spcBef>
                <a:spcPts val="0"/>
              </a:spcBef>
              <a:defRPr sz="24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* Finds the User model based on its primary key value.</a:t>
            </a:r>
          </a:p>
          <a:p>
            <a:pPr defTabSz="642937">
              <a:spcBef>
                <a:spcPts val="0"/>
              </a:spcBef>
              <a:defRPr sz="24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* If the model is not found, a 404 HTTP exception will be thrown.</a:t>
            </a:r>
          </a:p>
          <a:p>
            <a:pPr defTabSz="642937">
              <a:spcBef>
                <a:spcPts val="0"/>
              </a:spcBef>
              <a:defRPr sz="24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* </a:t>
            </a:r>
            <a:r>
              <a:rPr b="1"/>
              <a:t>@param </a:t>
            </a:r>
            <a:r>
              <a:t>integer $id</a:t>
            </a:r>
          </a:p>
          <a:p>
            <a:pPr defTabSz="642937">
              <a:spcBef>
                <a:spcPts val="0"/>
              </a:spcBef>
              <a:defRPr sz="24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* </a:t>
            </a:r>
            <a:r>
              <a:rPr b="1"/>
              <a:t>@return </a:t>
            </a:r>
            <a:r>
              <a:t>User the loaded model</a:t>
            </a:r>
          </a:p>
          <a:p>
            <a:pPr defTabSz="642937">
              <a:spcBef>
                <a:spcPts val="0"/>
              </a:spcBef>
              <a:defRPr sz="24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* </a:t>
            </a:r>
            <a:r>
              <a:rPr b="1"/>
              <a:t>@throws </a:t>
            </a:r>
            <a:r>
              <a:t>NotFoundHttpException if the model cannot be found</a:t>
            </a:r>
          </a:p>
          <a:p>
            <a:pPr defTabSz="642937">
              <a:spcBef>
                <a:spcPts val="0"/>
              </a:spcBef>
              <a:defRPr sz="24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*/</a:t>
            </a:r>
          </a:p>
          <a:p>
            <a:pPr defTabSz="642937">
              <a:spcBef>
                <a:spcPts val="0"/>
              </a:spcBef>
              <a:defRPr sz="24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protected function </a:t>
            </a:r>
            <a:r>
              <a:rPr b="0">
                <a:solidFill>
                  <a:srgbClr val="000000"/>
                </a:solidFill>
              </a:rPr>
              <a:t>findModel(</a:t>
            </a:r>
            <a:r>
              <a:rPr b="0">
                <a:solidFill>
                  <a:srgbClr val="660801"/>
                </a:solidFill>
              </a:rPr>
              <a:t>$id</a:t>
            </a:r>
            <a:r>
              <a:rPr b="0">
                <a:solidFill>
                  <a:srgbClr val="000000"/>
                </a:solidFill>
              </a:rPr>
              <a:t>)</a:t>
            </a:r>
          </a:p>
          <a:p>
            <a:pPr defTabSz="642937">
              <a:spcBef>
                <a:spcPts val="0"/>
              </a:spcBef>
              <a:defRPr sz="16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endParaRPr b="0">
              <a:solidFill>
                <a:srgbClr val="000000"/>
              </a:solidFill>
            </a:endParaRPr>
          </a:p>
          <a:p>
            <a:pPr algn="ctr">
              <a:spcBef>
                <a:spcPts val="0"/>
              </a:spcBef>
            </a:pPr>
            <a:r>
              <a:t>Описание переменных для подсказок</a:t>
            </a:r>
          </a:p>
          <a:p>
            <a:pPr defTabSz="642937">
              <a:spcBef>
                <a:spcPts val="0"/>
              </a:spcBef>
              <a:defRPr sz="24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 </a:t>
            </a:r>
            <a:r>
              <a:rPr b="1"/>
              <a:t>@var </a:t>
            </a:r>
            <a:r>
              <a:t>$this yii\web\View */</a:t>
            </a:r>
          </a:p>
          <a:p>
            <a:pPr defTabSz="642937">
              <a:spcBef>
                <a:spcPts val="0"/>
              </a:spcBef>
              <a:defRPr sz="24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 </a:t>
            </a:r>
            <a:r>
              <a:rPr b="1"/>
              <a:t>@var </a:t>
            </a:r>
            <a:r>
              <a:t>$model app\models\Course */</a:t>
            </a:r>
          </a:p>
          <a:p>
            <a:pPr defTabSz="642937">
              <a:spcBef>
                <a:spcPts val="0"/>
              </a:spcBef>
              <a:defRPr sz="16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ctr">
              <a:spcBef>
                <a:spcPts val="0"/>
              </a:spcBef>
            </a:pPr>
            <a:r>
              <a:t>Наследование</a:t>
            </a:r>
          </a:p>
          <a:p>
            <a:pPr defTabSz="642937">
              <a:spcBef>
                <a:spcPts val="0"/>
              </a:spcBef>
              <a:defRPr sz="24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/**</a:t>
            </a:r>
          </a:p>
          <a:p>
            <a:pPr defTabSz="642937">
              <a:spcBef>
                <a:spcPts val="0"/>
              </a:spcBef>
              <a:defRPr sz="2400" b="1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/>
              <a:t> * </a:t>
            </a:r>
            <a:r>
              <a:t>@inheritdoc</a:t>
            </a:r>
          </a:p>
          <a:p>
            <a:pPr defTabSz="642937">
              <a:spcBef>
                <a:spcPts val="0"/>
              </a:spcBef>
              <a:defRPr sz="24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 </a:t>
            </a:r>
            <a:r>
              <a:t>*/</a:t>
            </a:r>
          </a:p>
          <a:p>
            <a:pPr defTabSz="642937">
              <a:spcBef>
                <a:spcPts val="0"/>
              </a:spcBef>
              <a:defRPr sz="16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ctr">
              <a:spcBef>
                <a:spcPts val="0"/>
              </a:spcBef>
            </a:pPr>
            <a:r>
              <a:t>Несколько типов</a:t>
            </a:r>
          </a:p>
          <a:p>
            <a:pPr defTabSz="642937">
              <a:spcBef>
                <a:spcPts val="0"/>
              </a:spcBef>
              <a:defRPr sz="22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* </a:t>
            </a:r>
            <a:r>
              <a:rPr b="1"/>
              <a:t>@param </a:t>
            </a:r>
            <a:r>
              <a:t>string|array $url the URL to be redirected to. This can be in one of the following formats:</a:t>
            </a:r>
          </a:p>
          <a:p>
            <a:pPr defTabSz="642937">
              <a:spcBef>
                <a:spcPts val="0"/>
              </a:spcBef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60801"/>
                </a:solidFill>
              </a:rPr>
              <a:t>$this</a:t>
            </a:r>
            <a:r>
              <a:t>-&gt;redirect();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ctiveQue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ActiveQuery</a:t>
            </a:r>
          </a:p>
        </p:txBody>
      </p:sp>
      <p:sp>
        <p:nvSpPr>
          <p:cNvPr id="76" name="Model::find() // вернёт ActiveQuery…"/>
          <p:cNvSpPr txBox="1">
            <a:spLocks noGrp="1"/>
          </p:cNvSpPr>
          <p:nvPr>
            <p:ph type="body" idx="13"/>
          </p:nvPr>
        </p:nvSpPr>
        <p:spPr>
          <a:xfrm>
            <a:off x="5795927" y="5661421"/>
            <a:ext cx="13896358" cy="47148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spcBef>
                <a:spcPts val="0"/>
              </a:spcBef>
            </a:pPr>
            <a:r>
              <a:t>Model::find() // вернёт ActiveQuery</a:t>
            </a:r>
          </a:p>
          <a:p>
            <a:pPr>
              <a:spcBef>
                <a:spcPts val="0"/>
              </a:spcBef>
            </a:pPr>
            <a:r>
              <a:t>-&gt;where() // добавить условие</a:t>
            </a:r>
          </a:p>
          <a:p>
            <a:pPr>
              <a:spcBef>
                <a:spcPts val="0"/>
              </a:spcBef>
            </a:pPr>
            <a:r>
              <a:t>-&gt;andWhere(...) - // составное условие</a:t>
            </a:r>
          </a:p>
          <a:p>
            <a:pPr>
              <a:spcBef>
                <a:spcPts val="0"/>
              </a:spcBef>
            </a:pPr>
            <a:r>
              <a:t>-&gt;orWhere(...) - // составное условие</a:t>
            </a:r>
          </a:p>
          <a:p>
            <a:pPr>
              <a:spcBef>
                <a:spcPts val="0"/>
              </a:spcBef>
            </a:pPr>
            <a:r>
              <a:t>-&gt;groupby(...) - //</a:t>
            </a:r>
          </a:p>
          <a:p>
            <a:pPr>
              <a:spcBef>
                <a:spcPts val="0"/>
              </a:spcBef>
            </a:pPr>
            <a:r>
              <a:t>-&gt;count() // вернуть число записей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XDebu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XDebug</a:t>
            </a:r>
          </a:p>
        </p:txBody>
      </p:sp>
      <p:sp>
        <p:nvSpPr>
          <p:cNvPr id="79" name="Настройки для fpm и для cli…"/>
          <p:cNvSpPr txBox="1">
            <a:spLocks noGrp="1"/>
          </p:cNvSpPr>
          <p:nvPr>
            <p:ph type="body" idx="13"/>
          </p:nvPr>
        </p:nvSpPr>
        <p:spPr>
          <a:xfrm>
            <a:off x="6827655" y="5061022"/>
            <a:ext cx="13896357" cy="39528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spcBef>
                <a:spcPts val="0"/>
              </a:spcBef>
            </a:pPr>
            <a:r>
              <a:t>Настройки для fpm и для cli</a:t>
            </a:r>
          </a:p>
          <a:p>
            <a:pPr>
              <a:spcBef>
                <a:spcPts val="0"/>
              </a:spcBef>
            </a:pPr>
            <a:r>
              <a:t>xdebug.remote_port = 9000</a:t>
            </a:r>
          </a:p>
          <a:p>
            <a:pPr>
              <a:spcBef>
                <a:spcPts val="0"/>
              </a:spcBef>
            </a:pPr>
            <a:r>
              <a:t>xdebug.remote_enable = 1</a:t>
            </a:r>
          </a:p>
          <a:p>
            <a:pPr>
              <a:spcBef>
                <a:spcPts val="0"/>
              </a:spcBef>
            </a:pPr>
            <a:endParaRPr/>
          </a:p>
          <a:p>
            <a:pPr>
              <a:spcBef>
                <a:spcPts val="0"/>
              </a:spcBef>
            </a:pPr>
            <a:r>
              <a:t>+ настройка IDE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Конец"/>
          <p:cNvSpPr txBox="1">
            <a:spLocks noGrp="1"/>
          </p:cNvSpPr>
          <p:nvPr>
            <p:ph type="title"/>
          </p:nvPr>
        </p:nvSpPr>
        <p:spPr>
          <a:xfrm>
            <a:off x="6432002" y="4804171"/>
            <a:ext cx="12814452" cy="3036095"/>
          </a:xfrm>
          <a:prstGeom prst="rect">
            <a:avLst/>
          </a:prstGeom>
        </p:spPr>
        <p:txBody>
          <a:bodyPr/>
          <a:lstStyle/>
          <a:p>
            <a:r>
              <a:t>Конец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312</Words>
  <Application>Microsoft Office PowerPoint</Application>
  <PresentationFormat>Произвольный</PresentationFormat>
  <Paragraphs>72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White</vt:lpstr>
      <vt:lpstr>Yii2. Upload XDebug</vt:lpstr>
      <vt:lpstr>Форма</vt:lpstr>
      <vt:lpstr>Validation</vt:lpstr>
      <vt:lpstr>Параметры php.ini</vt:lpstr>
      <vt:lpstr>PHPDoc</vt:lpstr>
      <vt:lpstr>ActiveQuery</vt:lpstr>
      <vt:lpstr>XDebug</vt:lpstr>
      <vt:lpstr>Конец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Yii2. Upload XDebug</dc:title>
  <cp:lastModifiedBy>Сергей Доргавцев</cp:lastModifiedBy>
  <cp:revision>2</cp:revision>
  <dcterms:modified xsi:type="dcterms:W3CDTF">2019-01-09T11:15:56Z</dcterms:modified>
</cp:coreProperties>
</file>