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17" r:id="rId2"/>
    <p:sldId id="318" r:id="rId3"/>
    <p:sldId id="355" r:id="rId4"/>
    <p:sldId id="356" r:id="rId5"/>
    <p:sldId id="357" r:id="rId6"/>
    <p:sldId id="358" r:id="rId7"/>
    <p:sldId id="359" r:id="rId8"/>
    <p:sldId id="360" r:id="rId9"/>
    <p:sldId id="388" r:id="rId10"/>
    <p:sldId id="361" r:id="rId11"/>
    <p:sldId id="362" r:id="rId12"/>
    <p:sldId id="363" r:id="rId13"/>
    <p:sldId id="364" r:id="rId14"/>
    <p:sldId id="389" r:id="rId15"/>
    <p:sldId id="365" r:id="rId16"/>
    <p:sldId id="390" r:id="rId17"/>
    <p:sldId id="366" r:id="rId18"/>
    <p:sldId id="395" r:id="rId19"/>
    <p:sldId id="367" r:id="rId20"/>
    <p:sldId id="391" r:id="rId21"/>
    <p:sldId id="368" r:id="rId22"/>
    <p:sldId id="369" r:id="rId23"/>
    <p:sldId id="371" r:id="rId24"/>
    <p:sldId id="372" r:id="rId25"/>
    <p:sldId id="392" r:id="rId26"/>
    <p:sldId id="373" r:id="rId27"/>
    <p:sldId id="374" r:id="rId28"/>
    <p:sldId id="375" r:id="rId29"/>
    <p:sldId id="376" r:id="rId30"/>
    <p:sldId id="393" r:id="rId31"/>
    <p:sldId id="377" r:id="rId32"/>
    <p:sldId id="378" r:id="rId33"/>
    <p:sldId id="379" r:id="rId34"/>
    <p:sldId id="380" r:id="rId35"/>
    <p:sldId id="381" r:id="rId36"/>
    <p:sldId id="396" r:id="rId37"/>
    <p:sldId id="382" r:id="rId38"/>
    <p:sldId id="383" r:id="rId39"/>
    <p:sldId id="384" r:id="rId40"/>
    <p:sldId id="385" r:id="rId41"/>
    <p:sldId id="386" r:id="rId42"/>
    <p:sldId id="387" r:id="rId43"/>
    <p:sldId id="39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</p14:sldIdLst>
        </p14:section>
        <p14:section name="我们为什么需要webpack-loader" id="{2BD5223F-7577-7A4E-ACC8-F9B55288EE51}">
          <p14:sldIdLst>
            <p14:sldId id="355"/>
            <p14:sldId id="356"/>
            <p14:sldId id="357"/>
            <p14:sldId id="358"/>
            <p14:sldId id="359"/>
          </p14:sldIdLst>
        </p14:section>
        <p14:section name="webpack-loader是如何配置的" id="{6BA25210-54B3-B849-91B6-53F7A9685C43}">
          <p14:sldIdLst>
            <p14:sldId id="360"/>
            <p14:sldId id="388"/>
            <p14:sldId id="361"/>
            <p14:sldId id="362"/>
            <p14:sldId id="363"/>
            <p14:sldId id="364"/>
            <p14:sldId id="389"/>
            <p14:sldId id="365"/>
            <p14:sldId id="390"/>
            <p14:sldId id="366"/>
            <p14:sldId id="395"/>
          </p14:sldIdLst>
        </p14:section>
        <p14:section name="webpack 实战loader" id="{559E1F2F-53BB-C14C-8E08-9727D79F2430}">
          <p14:sldIdLst>
            <p14:sldId id="367"/>
            <p14:sldId id="391"/>
            <p14:sldId id="368"/>
            <p14:sldId id="369"/>
            <p14:sldId id="371"/>
            <p14:sldId id="372"/>
            <p14:sldId id="392"/>
            <p14:sldId id="373"/>
            <p14:sldId id="374"/>
            <p14:sldId id="375"/>
            <p14:sldId id="376"/>
            <p14:sldId id="393"/>
            <p14:sldId id="377"/>
            <p14:sldId id="378"/>
            <p14:sldId id="379"/>
            <p14:sldId id="380"/>
            <p14:sldId id="381"/>
            <p14:sldId id="396"/>
          </p14:sldIdLst>
        </p14:section>
        <p14:section name="loaderApi 简单介绍" id="{123060E7-304F-9E4D-9345-B7D46D21B245}">
          <p14:sldIdLst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练习项目" id="{01DC555A-3545-C249-B457-716AA5600F0F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42"/>
    <a:srgbClr val="86A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8" autoAdjust="0"/>
    <p:restoredTop sz="72552" autoAdjust="0"/>
  </p:normalViewPr>
  <p:slideViewPr>
    <p:cSldViewPr snapToGrid="0">
      <p:cViewPr varScale="1">
        <p:scale>
          <a:sx n="51" d="100"/>
          <a:sy n="51" d="100"/>
        </p:scale>
        <p:origin x="216" y="2024"/>
      </p:cViewPr>
      <p:guideLst/>
    </p:cSldViewPr>
  </p:slideViewPr>
  <p:outlineViewPr>
    <p:cViewPr>
      <p:scale>
        <a:sx n="33" d="100"/>
        <a:sy n="33" d="100"/>
      </p:scale>
      <p:origin x="0" y="-286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CAF62-E14B-3940-AD9F-F6DA846046BD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BCDD90-1012-5A44-B25B-D28CA41683F8}">
      <dgm:prSet phldrT="[文本]"/>
      <dgm:spPr/>
      <dgm:t>
        <a:bodyPr/>
        <a:lstStyle/>
        <a:p>
          <a:r>
            <a:rPr lang="zh-CN" altLang="en-US" dirty="0"/>
            <a:t>对</a:t>
          </a:r>
          <a:r>
            <a:rPr lang="en" altLang="en-US" dirty="0" err="1"/>
            <a:t>css</a:t>
          </a:r>
          <a:r>
            <a:rPr lang="zh-CN" altLang="en-US" dirty="0"/>
            <a:t>更进一步方便使用和开发的</a:t>
          </a:r>
          <a:r>
            <a:rPr lang="en" altLang="en-US" dirty="0"/>
            <a:t>less, </a:t>
          </a:r>
          <a:r>
            <a:rPr lang="en" altLang="en-US" dirty="0" err="1"/>
            <a:t>scss</a:t>
          </a:r>
          <a:r>
            <a:rPr lang="en" altLang="en-US" dirty="0"/>
            <a:t>, </a:t>
          </a:r>
          <a:r>
            <a:rPr lang="en" altLang="en-US" dirty="0" err="1"/>
            <a:t>stuyls处理</a:t>
          </a:r>
          <a:endParaRPr lang="zh-CN" altLang="en-US" dirty="0"/>
        </a:p>
      </dgm:t>
    </dgm:pt>
    <dgm:pt modelId="{8E3402A6-70D3-9C4D-A916-CFFE356195A8}" type="parTrans" cxnId="{16ADDC15-1D7E-C846-91CD-FFC0B0141296}">
      <dgm:prSet/>
      <dgm:spPr/>
      <dgm:t>
        <a:bodyPr/>
        <a:lstStyle/>
        <a:p>
          <a:endParaRPr lang="zh-CN" altLang="en-US"/>
        </a:p>
      </dgm:t>
    </dgm:pt>
    <dgm:pt modelId="{5BCE5AE4-1665-7143-B0B6-6F2E00725D0E}" type="sibTrans" cxnId="{16ADDC15-1D7E-C846-91CD-FFC0B0141296}">
      <dgm:prSet/>
      <dgm:spPr/>
      <dgm:t>
        <a:bodyPr/>
        <a:lstStyle/>
        <a:p>
          <a:endParaRPr lang="zh-CN" altLang="en-US"/>
        </a:p>
      </dgm:t>
    </dgm:pt>
    <dgm:pt modelId="{2B18A56B-3B72-174E-A9FE-366585C523EE}">
      <dgm:prSet phldrT="[文本]"/>
      <dgm:spPr/>
      <dgm:t>
        <a:bodyPr/>
        <a:lstStyle/>
        <a:p>
          <a:r>
            <a:rPr lang="zh-CN" altLang="en-US" dirty="0"/>
            <a:t>作为</a:t>
          </a:r>
          <a:r>
            <a:rPr lang="en" altLang="en-US" dirty="0" err="1"/>
            <a:t>js</a:t>
          </a:r>
          <a:r>
            <a:rPr lang="zh-CN" altLang="en-US" dirty="0"/>
            <a:t>的新的语法规范的</a:t>
          </a:r>
          <a:r>
            <a:rPr lang="en" altLang="en-US" dirty="0"/>
            <a:t>es6</a:t>
          </a:r>
          <a:r>
            <a:rPr lang="zh-CN" altLang="en-US" dirty="0"/>
            <a:t>甚至新的语法糖的</a:t>
          </a:r>
          <a:r>
            <a:rPr lang="en" altLang="en-US" dirty="0" err="1"/>
            <a:t>typescrip的处理</a:t>
          </a:r>
          <a:endParaRPr lang="zh-CN" altLang="en-US" dirty="0"/>
        </a:p>
      </dgm:t>
    </dgm:pt>
    <dgm:pt modelId="{54ED2DC7-7E69-2541-910D-2FFB6477052D}" type="parTrans" cxnId="{53F1AECC-37CD-854C-8785-9DF1F2050F72}">
      <dgm:prSet/>
      <dgm:spPr/>
      <dgm:t>
        <a:bodyPr/>
        <a:lstStyle/>
        <a:p>
          <a:endParaRPr lang="zh-CN" altLang="en-US"/>
        </a:p>
      </dgm:t>
    </dgm:pt>
    <dgm:pt modelId="{6E58EA4F-BD96-5141-AE50-C98A0659751C}" type="sibTrans" cxnId="{53F1AECC-37CD-854C-8785-9DF1F2050F72}">
      <dgm:prSet/>
      <dgm:spPr/>
      <dgm:t>
        <a:bodyPr/>
        <a:lstStyle/>
        <a:p>
          <a:endParaRPr lang="zh-CN" altLang="en-US"/>
        </a:p>
      </dgm:t>
    </dgm:pt>
    <dgm:pt modelId="{BD36FF68-0CBB-624B-A976-2209339DE61A}">
      <dgm:prSet phldrT="[文本]"/>
      <dgm:spPr/>
      <dgm:t>
        <a:bodyPr/>
        <a:lstStyle/>
        <a:p>
          <a:r>
            <a:rPr lang="zh-CN" altLang="en-US" dirty="0"/>
            <a:t>将</a:t>
          </a:r>
          <a:r>
            <a:rPr lang="en" altLang="en-US" dirty="0" err="1"/>
            <a:t>html,js,css</a:t>
          </a:r>
          <a:r>
            <a:rPr lang="en" altLang="en-US" dirty="0"/>
            <a:t> </a:t>
          </a:r>
          <a:r>
            <a:rPr lang="zh-CN" altLang="en-US" dirty="0"/>
            <a:t>混合开发的</a:t>
          </a:r>
          <a:r>
            <a:rPr lang="en" altLang="en-US" dirty="0" err="1"/>
            <a:t>vue</a:t>
          </a:r>
          <a:r>
            <a:rPr lang="zh-CN" altLang="en-US" dirty="0"/>
            <a:t>，</a:t>
          </a:r>
          <a:r>
            <a:rPr lang="en" altLang="en-US" dirty="0"/>
            <a:t>react</a:t>
          </a:r>
          <a:r>
            <a:rPr lang="zh-CN" altLang="en-US" dirty="0"/>
            <a:t>的开发模式进行处理</a:t>
          </a:r>
        </a:p>
      </dgm:t>
    </dgm:pt>
    <dgm:pt modelId="{0A2363E0-BE5A-0D48-82D0-AC36225D1B0D}" type="parTrans" cxnId="{5754E01F-AE85-B44D-8D83-FF1B5AB9648A}">
      <dgm:prSet/>
      <dgm:spPr/>
      <dgm:t>
        <a:bodyPr/>
        <a:lstStyle/>
        <a:p>
          <a:endParaRPr lang="zh-CN" altLang="en-US"/>
        </a:p>
      </dgm:t>
    </dgm:pt>
    <dgm:pt modelId="{91027C1B-DC1A-6E42-8F69-B4BD16DF45D1}" type="sibTrans" cxnId="{5754E01F-AE85-B44D-8D83-FF1B5AB9648A}">
      <dgm:prSet/>
      <dgm:spPr/>
      <dgm:t>
        <a:bodyPr/>
        <a:lstStyle/>
        <a:p>
          <a:endParaRPr lang="zh-CN" altLang="en-US"/>
        </a:p>
      </dgm:t>
    </dgm:pt>
    <dgm:pt modelId="{B235C73F-ACA6-034D-9664-77549187CCF2}">
      <dgm:prSet phldrT="[文本]"/>
      <dgm:spPr/>
      <dgm:t>
        <a:bodyPr/>
        <a:lstStyle/>
        <a:p>
          <a:r>
            <a:rPr lang="zh-CN" altLang="en-US" dirty="0"/>
            <a:t>其他</a:t>
          </a:r>
        </a:p>
      </dgm:t>
    </dgm:pt>
    <dgm:pt modelId="{B0277DAB-18B7-D640-B12D-692A2CD48DEA}" type="parTrans" cxnId="{8E550792-68C0-ED43-BC8C-55C5128CBD73}">
      <dgm:prSet/>
      <dgm:spPr/>
      <dgm:t>
        <a:bodyPr/>
        <a:lstStyle/>
        <a:p>
          <a:endParaRPr lang="zh-CN" altLang="en-US"/>
        </a:p>
      </dgm:t>
    </dgm:pt>
    <dgm:pt modelId="{2DF6143B-EC3D-E84D-A9BF-53596988BDDE}" type="sibTrans" cxnId="{8E550792-68C0-ED43-BC8C-55C5128CBD73}">
      <dgm:prSet/>
      <dgm:spPr/>
      <dgm:t>
        <a:bodyPr/>
        <a:lstStyle/>
        <a:p>
          <a:endParaRPr lang="zh-CN" altLang="en-US"/>
        </a:p>
      </dgm:t>
    </dgm:pt>
    <dgm:pt modelId="{B295B10E-EB95-2042-9F69-150B7A97224E}" type="pres">
      <dgm:prSet presAssocID="{786CAF62-E14B-3940-AD9F-F6DA846046BD}" presName="matrix" presStyleCnt="0">
        <dgm:presLayoutVars>
          <dgm:chMax val="1"/>
          <dgm:dir/>
          <dgm:resizeHandles val="exact"/>
        </dgm:presLayoutVars>
      </dgm:prSet>
      <dgm:spPr/>
    </dgm:pt>
    <dgm:pt modelId="{970CA630-A4B4-874A-8B49-883BDDB0D9D9}" type="pres">
      <dgm:prSet presAssocID="{786CAF62-E14B-3940-AD9F-F6DA846046BD}" presName="diamond" presStyleLbl="bgShp" presStyleIdx="0" presStyleCnt="1"/>
      <dgm:spPr/>
    </dgm:pt>
    <dgm:pt modelId="{39F0606B-2968-D847-B9E8-00D71D2D7D91}" type="pres">
      <dgm:prSet presAssocID="{786CAF62-E14B-3940-AD9F-F6DA846046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3002CC-A3AC-4848-92C8-1376968D49D9}" type="pres">
      <dgm:prSet presAssocID="{786CAF62-E14B-3940-AD9F-F6DA846046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089716-DD2C-B246-ADAC-8567774F8FC8}" type="pres">
      <dgm:prSet presAssocID="{786CAF62-E14B-3940-AD9F-F6DA846046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17ACDF-6A18-A14B-A348-76EE07E459DC}" type="pres">
      <dgm:prSet presAssocID="{786CAF62-E14B-3940-AD9F-F6DA846046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ADDC15-1D7E-C846-91CD-FFC0B0141296}" srcId="{786CAF62-E14B-3940-AD9F-F6DA846046BD}" destId="{B1BCDD90-1012-5A44-B25B-D28CA41683F8}" srcOrd="0" destOrd="0" parTransId="{8E3402A6-70D3-9C4D-A916-CFFE356195A8}" sibTransId="{5BCE5AE4-1665-7143-B0B6-6F2E00725D0E}"/>
    <dgm:cxn modelId="{5754E01F-AE85-B44D-8D83-FF1B5AB9648A}" srcId="{786CAF62-E14B-3940-AD9F-F6DA846046BD}" destId="{BD36FF68-0CBB-624B-A976-2209339DE61A}" srcOrd="2" destOrd="0" parTransId="{0A2363E0-BE5A-0D48-82D0-AC36225D1B0D}" sibTransId="{91027C1B-DC1A-6E42-8F69-B4BD16DF45D1}"/>
    <dgm:cxn modelId="{B9613B57-9020-0746-B791-B4B1A16CC2AE}" type="presOf" srcId="{BD36FF68-0CBB-624B-A976-2209339DE61A}" destId="{F8089716-DD2C-B246-ADAC-8567774F8FC8}" srcOrd="0" destOrd="0" presId="urn:microsoft.com/office/officeart/2005/8/layout/matrix3"/>
    <dgm:cxn modelId="{126CCB6A-6A57-B24C-AFEC-8FF1179D5608}" type="presOf" srcId="{786CAF62-E14B-3940-AD9F-F6DA846046BD}" destId="{B295B10E-EB95-2042-9F69-150B7A97224E}" srcOrd="0" destOrd="0" presId="urn:microsoft.com/office/officeart/2005/8/layout/matrix3"/>
    <dgm:cxn modelId="{8E550792-68C0-ED43-BC8C-55C5128CBD73}" srcId="{786CAF62-E14B-3940-AD9F-F6DA846046BD}" destId="{B235C73F-ACA6-034D-9664-77549187CCF2}" srcOrd="3" destOrd="0" parTransId="{B0277DAB-18B7-D640-B12D-692A2CD48DEA}" sibTransId="{2DF6143B-EC3D-E84D-A9BF-53596988BDDE}"/>
    <dgm:cxn modelId="{FA0EE298-1733-9348-A354-5AB052D3D283}" type="presOf" srcId="{B235C73F-ACA6-034D-9664-77549187CCF2}" destId="{D417ACDF-6A18-A14B-A348-76EE07E459DC}" srcOrd="0" destOrd="0" presId="urn:microsoft.com/office/officeart/2005/8/layout/matrix3"/>
    <dgm:cxn modelId="{B641C5AA-028E-6C4C-9123-98531A92EBFC}" type="presOf" srcId="{2B18A56B-3B72-174E-A9FE-366585C523EE}" destId="{AD3002CC-A3AC-4848-92C8-1376968D49D9}" srcOrd="0" destOrd="0" presId="urn:microsoft.com/office/officeart/2005/8/layout/matrix3"/>
    <dgm:cxn modelId="{53F1AECC-37CD-854C-8785-9DF1F2050F72}" srcId="{786CAF62-E14B-3940-AD9F-F6DA846046BD}" destId="{2B18A56B-3B72-174E-A9FE-366585C523EE}" srcOrd="1" destOrd="0" parTransId="{54ED2DC7-7E69-2541-910D-2FFB6477052D}" sibTransId="{6E58EA4F-BD96-5141-AE50-C98A0659751C}"/>
    <dgm:cxn modelId="{753118FE-5214-EE4E-B093-56EAA482D83B}" type="presOf" srcId="{B1BCDD90-1012-5A44-B25B-D28CA41683F8}" destId="{39F0606B-2968-D847-B9E8-00D71D2D7D91}" srcOrd="0" destOrd="0" presId="urn:microsoft.com/office/officeart/2005/8/layout/matrix3"/>
    <dgm:cxn modelId="{99F0DC5F-2E3B-4F44-A27E-EC9E899BACFF}" type="presParOf" srcId="{B295B10E-EB95-2042-9F69-150B7A97224E}" destId="{970CA630-A4B4-874A-8B49-883BDDB0D9D9}" srcOrd="0" destOrd="0" presId="urn:microsoft.com/office/officeart/2005/8/layout/matrix3"/>
    <dgm:cxn modelId="{C4B417D3-20BB-7B47-BFAF-AB351E7388F6}" type="presParOf" srcId="{B295B10E-EB95-2042-9F69-150B7A97224E}" destId="{39F0606B-2968-D847-B9E8-00D71D2D7D91}" srcOrd="1" destOrd="0" presId="urn:microsoft.com/office/officeart/2005/8/layout/matrix3"/>
    <dgm:cxn modelId="{9670792A-B2B9-9747-B131-F67280BBB479}" type="presParOf" srcId="{B295B10E-EB95-2042-9F69-150B7A97224E}" destId="{AD3002CC-A3AC-4848-92C8-1376968D49D9}" srcOrd="2" destOrd="0" presId="urn:microsoft.com/office/officeart/2005/8/layout/matrix3"/>
    <dgm:cxn modelId="{4A48C56E-7601-5141-A6A5-70733348ABBF}" type="presParOf" srcId="{B295B10E-EB95-2042-9F69-150B7A97224E}" destId="{F8089716-DD2C-B246-ADAC-8567774F8FC8}" srcOrd="3" destOrd="0" presId="urn:microsoft.com/office/officeart/2005/8/layout/matrix3"/>
    <dgm:cxn modelId="{E185C72C-C737-5C4F-A0F3-99C1F69BE552}" type="presParOf" srcId="{B295B10E-EB95-2042-9F69-150B7A97224E}" destId="{D417ACDF-6A18-A14B-A348-76EE07E459D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0F807-2E06-444E-A362-2090A00C4E8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FF7D8D-2629-D746-BF12-F330154F02F9}">
      <dgm:prSet phldrT="[文本]"/>
      <dgm:spPr/>
      <dgm:t>
        <a:bodyPr/>
        <a:lstStyle/>
        <a:p>
          <a:r>
            <a:rPr lang="zh-CN" altLang="en-US" dirty="0"/>
            <a:t>支持链式传递</a:t>
          </a:r>
          <a:r>
            <a:rPr lang="en-US" altLang="en-US" dirty="0"/>
            <a:t>(</a:t>
          </a:r>
          <a:r>
            <a:rPr lang="zh-CN" altLang="en-US" dirty="0"/>
            <a:t>我们在下面的例子会看到</a:t>
          </a:r>
          <a:r>
            <a:rPr lang="en-US" altLang="en-US" dirty="0"/>
            <a:t>)</a:t>
          </a:r>
          <a:endParaRPr lang="zh-CN" altLang="en-US" dirty="0"/>
        </a:p>
      </dgm:t>
    </dgm:pt>
    <dgm:pt modelId="{758392F7-ECDE-4A4C-A9FF-04197887F3A2}" type="parTrans" cxnId="{353A04B6-BF4C-2345-A912-9970EDDE9502}">
      <dgm:prSet/>
      <dgm:spPr/>
      <dgm:t>
        <a:bodyPr/>
        <a:lstStyle/>
        <a:p>
          <a:endParaRPr lang="zh-CN" altLang="en-US"/>
        </a:p>
      </dgm:t>
    </dgm:pt>
    <dgm:pt modelId="{713E1BAF-0468-8048-9B34-EDEF186FD41B}" type="sibTrans" cxnId="{353A04B6-BF4C-2345-A912-9970EDDE9502}">
      <dgm:prSet/>
      <dgm:spPr/>
      <dgm:t>
        <a:bodyPr/>
        <a:lstStyle/>
        <a:p>
          <a:endParaRPr lang="zh-CN" altLang="en-US"/>
        </a:p>
      </dgm:t>
    </dgm:pt>
    <dgm:pt modelId="{A669179C-46AF-D044-8F9A-7144393D5F3B}">
      <dgm:prSet phldrT="[文本]"/>
      <dgm:spPr/>
      <dgm:t>
        <a:bodyPr/>
        <a:lstStyle/>
        <a:p>
          <a:r>
            <a:rPr lang="zh-CN" altLang="en-US" dirty="0"/>
            <a:t> 接收查询参数。用于对 </a:t>
          </a:r>
          <a:r>
            <a:rPr lang="en" altLang="en-US" dirty="0"/>
            <a:t>loader </a:t>
          </a:r>
          <a:r>
            <a:rPr lang="zh-CN" altLang="en-US" dirty="0"/>
            <a:t>传递配置</a:t>
          </a:r>
          <a:r>
            <a:rPr lang="en-US" altLang="zh-CN" dirty="0"/>
            <a:t>(</a:t>
          </a:r>
          <a:r>
            <a:rPr lang="en-US" altLang="en-US" dirty="0"/>
            <a:t> </a:t>
          </a:r>
          <a:r>
            <a:rPr lang="en" altLang="en-US" dirty="0"/>
            <a:t>loader</a:t>
          </a:r>
          <a:r>
            <a:rPr lang="zh-CN" altLang="en-US" dirty="0"/>
            <a:t>也可以通过</a:t>
          </a:r>
          <a:r>
            <a:rPr lang="en" altLang="en-US" dirty="0"/>
            <a:t>options</a:t>
          </a:r>
          <a:r>
            <a:rPr lang="zh-CN" altLang="en-US" dirty="0"/>
            <a:t>进行参数配置</a:t>
          </a:r>
          <a:r>
            <a:rPr lang="en-US" altLang="zh-CN" dirty="0"/>
            <a:t>)</a:t>
          </a:r>
          <a:endParaRPr lang="zh-CN" altLang="en-US" dirty="0"/>
        </a:p>
      </dgm:t>
    </dgm:pt>
    <dgm:pt modelId="{EC11345C-B482-1D4F-8EC0-622BC1E67EF6}" type="parTrans" cxnId="{103BA1EE-C0A6-2C45-8EC5-79BFA70D65F4}">
      <dgm:prSet/>
      <dgm:spPr/>
      <dgm:t>
        <a:bodyPr/>
        <a:lstStyle/>
        <a:p>
          <a:endParaRPr lang="zh-CN" altLang="en-US"/>
        </a:p>
      </dgm:t>
    </dgm:pt>
    <dgm:pt modelId="{D33D98EF-3042-8E43-8D5C-457577CDD731}" type="sibTrans" cxnId="{103BA1EE-C0A6-2C45-8EC5-79BFA70D65F4}">
      <dgm:prSet/>
      <dgm:spPr/>
      <dgm:t>
        <a:bodyPr/>
        <a:lstStyle/>
        <a:p>
          <a:endParaRPr lang="zh-CN" altLang="en-US"/>
        </a:p>
      </dgm:t>
    </dgm:pt>
    <dgm:pt modelId="{CEA7F615-3FDD-2F40-A57F-09B20D1CEE97}">
      <dgm:prSet phldrT="[文本]"/>
      <dgm:spPr/>
      <dgm:t>
        <a:bodyPr/>
        <a:lstStyle/>
        <a:p>
          <a:r>
            <a:rPr lang="zh-CN" altLang="en-US" dirty="0"/>
            <a:t>除了使用 </a:t>
          </a:r>
          <a:r>
            <a:rPr lang="en" altLang="en-US" dirty="0" err="1"/>
            <a:t>package.json</a:t>
          </a:r>
          <a:r>
            <a:rPr lang="en" altLang="en-US" dirty="0"/>
            <a:t> </a:t>
          </a:r>
          <a:r>
            <a:rPr lang="zh-CN" altLang="en-US" dirty="0"/>
            <a:t>常见的 </a:t>
          </a:r>
          <a:r>
            <a:rPr lang="en" altLang="en-US" dirty="0"/>
            <a:t>main </a:t>
          </a:r>
          <a:r>
            <a:rPr lang="zh-CN" altLang="en-US" dirty="0"/>
            <a:t>属性，还可以将普通的 </a:t>
          </a:r>
          <a:r>
            <a:rPr lang="en" altLang="en-US" dirty="0" err="1"/>
            <a:t>npm</a:t>
          </a:r>
          <a:r>
            <a:rPr lang="en" altLang="en-US" dirty="0"/>
            <a:t> </a:t>
          </a:r>
          <a:r>
            <a:rPr lang="zh-CN" altLang="en-US" dirty="0"/>
            <a:t>模块导出为 </a:t>
          </a:r>
          <a:r>
            <a:rPr lang="en" altLang="en-US" dirty="0"/>
            <a:t>loader</a:t>
          </a:r>
          <a:endParaRPr lang="zh-CN" altLang="en-US" dirty="0"/>
        </a:p>
      </dgm:t>
    </dgm:pt>
    <dgm:pt modelId="{5443D195-1C8F-054E-B0B5-5B280455C963}" type="parTrans" cxnId="{9F57EA66-8136-464E-9C69-1ACD41C58DD6}">
      <dgm:prSet/>
      <dgm:spPr/>
      <dgm:t>
        <a:bodyPr/>
        <a:lstStyle/>
        <a:p>
          <a:endParaRPr lang="zh-CN" altLang="en-US"/>
        </a:p>
      </dgm:t>
    </dgm:pt>
    <dgm:pt modelId="{45C80DF6-C3AE-C542-9C7F-E57EB61AB3EA}" type="sibTrans" cxnId="{9F57EA66-8136-464E-9C69-1ACD41C58DD6}">
      <dgm:prSet/>
      <dgm:spPr/>
      <dgm:t>
        <a:bodyPr/>
        <a:lstStyle/>
        <a:p>
          <a:endParaRPr lang="zh-CN" altLang="en-US"/>
        </a:p>
      </dgm:t>
    </dgm:pt>
    <dgm:pt modelId="{E2C64FA4-F045-DC40-BDBF-C937E8877120}">
      <dgm:prSet phldrT="[文本]"/>
      <dgm:spPr/>
      <dgm:t>
        <a:bodyPr/>
        <a:lstStyle/>
        <a:p>
          <a:r>
            <a:rPr lang="zh-CN" altLang="en-US" dirty="0"/>
            <a:t>插件</a:t>
          </a:r>
          <a:r>
            <a:rPr lang="en-US" altLang="en-US" dirty="0"/>
            <a:t>(</a:t>
          </a:r>
          <a:r>
            <a:rPr lang="en" altLang="en-US" dirty="0"/>
            <a:t>plugin)</a:t>
          </a:r>
          <a:r>
            <a:rPr lang="zh-CN" altLang="en-US" dirty="0"/>
            <a:t>可以为 </a:t>
          </a:r>
          <a:r>
            <a:rPr lang="en" altLang="en-US" dirty="0"/>
            <a:t>loader </a:t>
          </a:r>
          <a:r>
            <a:rPr lang="zh-CN" altLang="en-US" dirty="0"/>
            <a:t>带来更多特性</a:t>
          </a:r>
        </a:p>
      </dgm:t>
    </dgm:pt>
    <dgm:pt modelId="{D031D07F-F14E-E849-985E-7082E5AA8FFE}" type="parTrans" cxnId="{DECD6F1F-1EAA-5949-823A-34E69CBC208D}">
      <dgm:prSet/>
      <dgm:spPr/>
      <dgm:t>
        <a:bodyPr/>
        <a:lstStyle/>
        <a:p>
          <a:endParaRPr lang="zh-CN" altLang="en-US"/>
        </a:p>
      </dgm:t>
    </dgm:pt>
    <dgm:pt modelId="{C0FA9F72-68B1-7A40-BC1A-27B7ED5083E2}" type="sibTrans" cxnId="{DECD6F1F-1EAA-5949-823A-34E69CBC208D}">
      <dgm:prSet/>
      <dgm:spPr/>
      <dgm:t>
        <a:bodyPr/>
        <a:lstStyle/>
        <a:p>
          <a:endParaRPr lang="zh-CN" altLang="en-US"/>
        </a:p>
      </dgm:t>
    </dgm:pt>
    <dgm:pt modelId="{260FA1EA-D7DC-0C49-B8CF-1F26C8475997}">
      <dgm:prSet phldrT="[文本]"/>
      <dgm:spPr/>
      <dgm:t>
        <a:bodyPr/>
        <a:lstStyle/>
        <a:p>
          <a:r>
            <a:rPr lang="en" altLang="en-US" dirty="0"/>
            <a:t>loader </a:t>
          </a:r>
          <a:r>
            <a:rPr lang="zh-CN" altLang="en-US" dirty="0"/>
            <a:t>能够产生额外的任意文件</a:t>
          </a:r>
        </a:p>
      </dgm:t>
    </dgm:pt>
    <dgm:pt modelId="{AF51C2FC-9AA1-E14B-9BFB-B7CF8FC92015}" type="parTrans" cxnId="{334FA28F-EAD7-3A47-8454-4C4E573AA28E}">
      <dgm:prSet/>
      <dgm:spPr/>
      <dgm:t>
        <a:bodyPr/>
        <a:lstStyle/>
        <a:p>
          <a:endParaRPr lang="zh-CN" altLang="en-US"/>
        </a:p>
      </dgm:t>
    </dgm:pt>
    <dgm:pt modelId="{2185EFE0-6DD1-D640-8D21-EE75F545C479}" type="sibTrans" cxnId="{334FA28F-EAD7-3A47-8454-4C4E573AA28E}">
      <dgm:prSet/>
      <dgm:spPr/>
      <dgm:t>
        <a:bodyPr/>
        <a:lstStyle/>
        <a:p>
          <a:endParaRPr lang="zh-CN" altLang="en-US"/>
        </a:p>
      </dgm:t>
    </dgm:pt>
    <dgm:pt modelId="{30F8A564-24B0-8D47-97B0-2640D8EDBA6A}">
      <dgm:prSet/>
      <dgm:spPr/>
      <dgm:t>
        <a:bodyPr/>
        <a:lstStyle/>
        <a:p>
          <a:r>
            <a:rPr lang="zh-CN" altLang="en-US"/>
            <a:t>可以是同步的也可以是异步的（这个后面章节会对有异步的相关内容）</a:t>
          </a:r>
          <a:endParaRPr lang="zh-CN" altLang="en-US" dirty="0"/>
        </a:p>
      </dgm:t>
    </dgm:pt>
    <dgm:pt modelId="{AC8EA3DF-3AE8-494E-843B-FEB43D21F8CA}" type="parTrans" cxnId="{9DE248D8-D722-9B48-9059-795A949D7284}">
      <dgm:prSet/>
      <dgm:spPr/>
      <dgm:t>
        <a:bodyPr/>
        <a:lstStyle/>
        <a:p>
          <a:endParaRPr lang="zh-CN" altLang="en-US"/>
        </a:p>
      </dgm:t>
    </dgm:pt>
    <dgm:pt modelId="{E1AEA597-D1CD-7043-B4F5-A024ADC3BEBB}" type="sibTrans" cxnId="{9DE248D8-D722-9B48-9059-795A949D7284}">
      <dgm:prSet/>
      <dgm:spPr/>
      <dgm:t>
        <a:bodyPr/>
        <a:lstStyle/>
        <a:p>
          <a:endParaRPr lang="zh-CN" altLang="en-US"/>
        </a:p>
      </dgm:t>
    </dgm:pt>
    <dgm:pt modelId="{937581E7-93E7-CD44-A483-892CB4FF10C7}">
      <dgm:prSet/>
      <dgm:spPr/>
      <dgm:t>
        <a:bodyPr/>
        <a:lstStyle/>
        <a:p>
          <a:r>
            <a:rPr lang="zh-CN" altLang="en-US"/>
            <a:t>运行在 </a:t>
          </a:r>
          <a:r>
            <a:rPr lang="en" altLang="en-US"/>
            <a:t>Node.js </a:t>
          </a:r>
          <a:r>
            <a:rPr lang="zh-CN" altLang="en-US"/>
            <a:t>中，并且能够执行任何可能的操作。（其实</a:t>
          </a:r>
          <a:r>
            <a:rPr lang="en" altLang="en-US"/>
            <a:t>loader</a:t>
          </a:r>
          <a:r>
            <a:rPr lang="zh-CN" altLang="en-US"/>
            <a:t>的本质就是被</a:t>
          </a:r>
          <a:r>
            <a:rPr lang="en" altLang="en-US"/>
            <a:t>webpack</a:t>
          </a:r>
          <a:r>
            <a:rPr lang="zh-CN" altLang="en-US"/>
            <a:t>加载的一段</a:t>
          </a:r>
          <a:r>
            <a:rPr lang="en" altLang="en-US"/>
            <a:t>node.js</a:t>
          </a:r>
          <a:r>
            <a:rPr lang="zh-CN" altLang="en-US"/>
            <a:t>）</a:t>
          </a:r>
          <a:endParaRPr lang="zh-CN" altLang="en-US" dirty="0"/>
        </a:p>
      </dgm:t>
    </dgm:pt>
    <dgm:pt modelId="{FEC458C6-D552-584B-8EAA-F31C8113A2FE}" type="parTrans" cxnId="{B9884DD4-86D6-9F4E-BD0C-088FF7BEFE1D}">
      <dgm:prSet/>
      <dgm:spPr/>
      <dgm:t>
        <a:bodyPr/>
        <a:lstStyle/>
        <a:p>
          <a:endParaRPr lang="zh-CN" altLang="en-US"/>
        </a:p>
      </dgm:t>
    </dgm:pt>
    <dgm:pt modelId="{E590E5BC-63B5-2944-B276-CBC9376D00EC}" type="sibTrans" cxnId="{B9884DD4-86D6-9F4E-BD0C-088FF7BEFE1D}">
      <dgm:prSet/>
      <dgm:spPr/>
      <dgm:t>
        <a:bodyPr/>
        <a:lstStyle/>
        <a:p>
          <a:endParaRPr lang="zh-CN" altLang="en-US"/>
        </a:p>
      </dgm:t>
    </dgm:pt>
    <dgm:pt modelId="{A50752A0-491E-B34B-87BD-C5A259DBE3D1}" type="pres">
      <dgm:prSet presAssocID="{7590F807-2E06-444E-A362-2090A00C4E84}" presName="diagram" presStyleCnt="0">
        <dgm:presLayoutVars>
          <dgm:dir/>
          <dgm:resizeHandles val="exact"/>
        </dgm:presLayoutVars>
      </dgm:prSet>
      <dgm:spPr/>
    </dgm:pt>
    <dgm:pt modelId="{34C6F547-6A0C-4E46-9A55-40A6AB52A250}" type="pres">
      <dgm:prSet presAssocID="{03FF7D8D-2629-D746-BF12-F330154F02F9}" presName="node" presStyleLbl="node1" presStyleIdx="0" presStyleCnt="7">
        <dgm:presLayoutVars>
          <dgm:bulletEnabled val="1"/>
        </dgm:presLayoutVars>
      </dgm:prSet>
      <dgm:spPr/>
    </dgm:pt>
    <dgm:pt modelId="{21E841D2-2FEF-DB4C-8764-5782C4AFB2E7}" type="pres">
      <dgm:prSet presAssocID="{713E1BAF-0468-8048-9B34-EDEF186FD41B}" presName="sibTrans" presStyleCnt="0"/>
      <dgm:spPr/>
    </dgm:pt>
    <dgm:pt modelId="{B21252EE-05C6-F14E-9B81-BB3D5176FD09}" type="pres">
      <dgm:prSet presAssocID="{30F8A564-24B0-8D47-97B0-2640D8EDBA6A}" presName="node" presStyleLbl="node1" presStyleIdx="1" presStyleCnt="7">
        <dgm:presLayoutVars>
          <dgm:bulletEnabled val="1"/>
        </dgm:presLayoutVars>
      </dgm:prSet>
      <dgm:spPr/>
    </dgm:pt>
    <dgm:pt modelId="{BA1B0EF0-6AD2-F44F-A524-1E751A4FF04C}" type="pres">
      <dgm:prSet presAssocID="{E1AEA597-D1CD-7043-B4F5-A024ADC3BEBB}" presName="sibTrans" presStyleCnt="0"/>
      <dgm:spPr/>
    </dgm:pt>
    <dgm:pt modelId="{675F505B-B9E8-FE41-8C19-0CE4E702682B}" type="pres">
      <dgm:prSet presAssocID="{937581E7-93E7-CD44-A483-892CB4FF10C7}" presName="node" presStyleLbl="node1" presStyleIdx="2" presStyleCnt="7">
        <dgm:presLayoutVars>
          <dgm:bulletEnabled val="1"/>
        </dgm:presLayoutVars>
      </dgm:prSet>
      <dgm:spPr/>
    </dgm:pt>
    <dgm:pt modelId="{F5CD855F-4094-AE47-8DD8-A6D14DBF22FB}" type="pres">
      <dgm:prSet presAssocID="{E590E5BC-63B5-2944-B276-CBC9376D00EC}" presName="sibTrans" presStyleCnt="0"/>
      <dgm:spPr/>
    </dgm:pt>
    <dgm:pt modelId="{840662AA-996D-D14A-B314-747BA387FE45}" type="pres">
      <dgm:prSet presAssocID="{A669179C-46AF-D044-8F9A-7144393D5F3B}" presName="node" presStyleLbl="node1" presStyleIdx="3" presStyleCnt="7">
        <dgm:presLayoutVars>
          <dgm:bulletEnabled val="1"/>
        </dgm:presLayoutVars>
      </dgm:prSet>
      <dgm:spPr/>
    </dgm:pt>
    <dgm:pt modelId="{1278F1E1-3482-674A-A0BC-08C5FEDB178D}" type="pres">
      <dgm:prSet presAssocID="{D33D98EF-3042-8E43-8D5C-457577CDD731}" presName="sibTrans" presStyleCnt="0"/>
      <dgm:spPr/>
    </dgm:pt>
    <dgm:pt modelId="{63F455C5-2D16-AB44-AADA-079C4DD8527A}" type="pres">
      <dgm:prSet presAssocID="{CEA7F615-3FDD-2F40-A57F-09B20D1CEE97}" presName="node" presStyleLbl="node1" presStyleIdx="4" presStyleCnt="7">
        <dgm:presLayoutVars>
          <dgm:bulletEnabled val="1"/>
        </dgm:presLayoutVars>
      </dgm:prSet>
      <dgm:spPr/>
    </dgm:pt>
    <dgm:pt modelId="{55B51EFE-883F-364E-97DF-AB31E069247F}" type="pres">
      <dgm:prSet presAssocID="{45C80DF6-C3AE-C542-9C7F-E57EB61AB3EA}" presName="sibTrans" presStyleCnt="0"/>
      <dgm:spPr/>
    </dgm:pt>
    <dgm:pt modelId="{A73A5D82-5B5C-2143-8649-7BE8C9779D32}" type="pres">
      <dgm:prSet presAssocID="{E2C64FA4-F045-DC40-BDBF-C937E8877120}" presName="node" presStyleLbl="node1" presStyleIdx="5" presStyleCnt="7">
        <dgm:presLayoutVars>
          <dgm:bulletEnabled val="1"/>
        </dgm:presLayoutVars>
      </dgm:prSet>
      <dgm:spPr/>
    </dgm:pt>
    <dgm:pt modelId="{1B7817E5-199A-FF43-A225-233E8C032826}" type="pres">
      <dgm:prSet presAssocID="{C0FA9F72-68B1-7A40-BC1A-27B7ED5083E2}" presName="sibTrans" presStyleCnt="0"/>
      <dgm:spPr/>
    </dgm:pt>
    <dgm:pt modelId="{CD98A8B0-DF63-1B47-8390-D93101FCAC42}" type="pres">
      <dgm:prSet presAssocID="{260FA1EA-D7DC-0C49-B8CF-1F26C8475997}" presName="node" presStyleLbl="node1" presStyleIdx="6" presStyleCnt="7">
        <dgm:presLayoutVars>
          <dgm:bulletEnabled val="1"/>
        </dgm:presLayoutVars>
      </dgm:prSet>
      <dgm:spPr/>
    </dgm:pt>
  </dgm:ptLst>
  <dgm:cxnLst>
    <dgm:cxn modelId="{79E41718-FCE0-9E4B-8876-940840144C7E}" type="presOf" srcId="{30F8A564-24B0-8D47-97B0-2640D8EDBA6A}" destId="{B21252EE-05C6-F14E-9B81-BB3D5176FD09}" srcOrd="0" destOrd="0" presId="urn:microsoft.com/office/officeart/2005/8/layout/default"/>
    <dgm:cxn modelId="{C231101B-AD67-DF4F-AAA7-80F166EA29CD}" type="presOf" srcId="{03FF7D8D-2629-D746-BF12-F330154F02F9}" destId="{34C6F547-6A0C-4E46-9A55-40A6AB52A250}" srcOrd="0" destOrd="0" presId="urn:microsoft.com/office/officeart/2005/8/layout/default"/>
    <dgm:cxn modelId="{DECD6F1F-1EAA-5949-823A-34E69CBC208D}" srcId="{7590F807-2E06-444E-A362-2090A00C4E84}" destId="{E2C64FA4-F045-DC40-BDBF-C937E8877120}" srcOrd="5" destOrd="0" parTransId="{D031D07F-F14E-E849-985E-7082E5AA8FFE}" sibTransId="{C0FA9F72-68B1-7A40-BC1A-27B7ED5083E2}"/>
    <dgm:cxn modelId="{319A0026-48D1-EA4C-A7F3-B610C9FA69E5}" type="presOf" srcId="{7590F807-2E06-444E-A362-2090A00C4E84}" destId="{A50752A0-491E-B34B-87BD-C5A259DBE3D1}" srcOrd="0" destOrd="0" presId="urn:microsoft.com/office/officeart/2005/8/layout/default"/>
    <dgm:cxn modelId="{69578330-43FC-3545-B7EF-00B1BF4993A4}" type="presOf" srcId="{CEA7F615-3FDD-2F40-A57F-09B20D1CEE97}" destId="{63F455C5-2D16-AB44-AADA-079C4DD8527A}" srcOrd="0" destOrd="0" presId="urn:microsoft.com/office/officeart/2005/8/layout/default"/>
    <dgm:cxn modelId="{FC4ABE4B-98C9-4B44-88FC-B32B68C41062}" type="presOf" srcId="{260FA1EA-D7DC-0C49-B8CF-1F26C8475997}" destId="{CD98A8B0-DF63-1B47-8390-D93101FCAC42}" srcOrd="0" destOrd="0" presId="urn:microsoft.com/office/officeart/2005/8/layout/default"/>
    <dgm:cxn modelId="{DC136A58-7F43-CB41-8157-FAEEF1641A47}" type="presOf" srcId="{937581E7-93E7-CD44-A483-892CB4FF10C7}" destId="{675F505B-B9E8-FE41-8C19-0CE4E702682B}" srcOrd="0" destOrd="0" presId="urn:microsoft.com/office/officeart/2005/8/layout/default"/>
    <dgm:cxn modelId="{9F57EA66-8136-464E-9C69-1ACD41C58DD6}" srcId="{7590F807-2E06-444E-A362-2090A00C4E84}" destId="{CEA7F615-3FDD-2F40-A57F-09B20D1CEE97}" srcOrd="4" destOrd="0" parTransId="{5443D195-1C8F-054E-B0B5-5B280455C963}" sibTransId="{45C80DF6-C3AE-C542-9C7F-E57EB61AB3EA}"/>
    <dgm:cxn modelId="{334FA28F-EAD7-3A47-8454-4C4E573AA28E}" srcId="{7590F807-2E06-444E-A362-2090A00C4E84}" destId="{260FA1EA-D7DC-0C49-B8CF-1F26C8475997}" srcOrd="6" destOrd="0" parTransId="{AF51C2FC-9AA1-E14B-9BFB-B7CF8FC92015}" sibTransId="{2185EFE0-6DD1-D640-8D21-EE75F545C479}"/>
    <dgm:cxn modelId="{353A04B6-BF4C-2345-A912-9970EDDE9502}" srcId="{7590F807-2E06-444E-A362-2090A00C4E84}" destId="{03FF7D8D-2629-D746-BF12-F330154F02F9}" srcOrd="0" destOrd="0" parTransId="{758392F7-ECDE-4A4C-A9FF-04197887F3A2}" sibTransId="{713E1BAF-0468-8048-9B34-EDEF186FD41B}"/>
    <dgm:cxn modelId="{A55166D0-2BEB-FC49-BF16-BF719C61D6FD}" type="presOf" srcId="{A669179C-46AF-D044-8F9A-7144393D5F3B}" destId="{840662AA-996D-D14A-B314-747BA387FE45}" srcOrd="0" destOrd="0" presId="urn:microsoft.com/office/officeart/2005/8/layout/default"/>
    <dgm:cxn modelId="{28EFA0D2-9C4B-3048-A726-AA1CD9D13B5E}" type="presOf" srcId="{E2C64FA4-F045-DC40-BDBF-C937E8877120}" destId="{A73A5D82-5B5C-2143-8649-7BE8C9779D32}" srcOrd="0" destOrd="0" presId="urn:microsoft.com/office/officeart/2005/8/layout/default"/>
    <dgm:cxn modelId="{B9884DD4-86D6-9F4E-BD0C-088FF7BEFE1D}" srcId="{7590F807-2E06-444E-A362-2090A00C4E84}" destId="{937581E7-93E7-CD44-A483-892CB4FF10C7}" srcOrd="2" destOrd="0" parTransId="{FEC458C6-D552-584B-8EAA-F31C8113A2FE}" sibTransId="{E590E5BC-63B5-2944-B276-CBC9376D00EC}"/>
    <dgm:cxn modelId="{9DE248D8-D722-9B48-9059-795A949D7284}" srcId="{7590F807-2E06-444E-A362-2090A00C4E84}" destId="{30F8A564-24B0-8D47-97B0-2640D8EDBA6A}" srcOrd="1" destOrd="0" parTransId="{AC8EA3DF-3AE8-494E-843B-FEB43D21F8CA}" sibTransId="{E1AEA597-D1CD-7043-B4F5-A024ADC3BEBB}"/>
    <dgm:cxn modelId="{103BA1EE-C0A6-2C45-8EC5-79BFA70D65F4}" srcId="{7590F807-2E06-444E-A362-2090A00C4E84}" destId="{A669179C-46AF-D044-8F9A-7144393D5F3B}" srcOrd="3" destOrd="0" parTransId="{EC11345C-B482-1D4F-8EC0-622BC1E67EF6}" sibTransId="{D33D98EF-3042-8E43-8D5C-457577CDD731}"/>
    <dgm:cxn modelId="{8DDA0EB5-FAB9-0148-8743-55515FF97D5B}" type="presParOf" srcId="{A50752A0-491E-B34B-87BD-C5A259DBE3D1}" destId="{34C6F547-6A0C-4E46-9A55-40A6AB52A250}" srcOrd="0" destOrd="0" presId="urn:microsoft.com/office/officeart/2005/8/layout/default"/>
    <dgm:cxn modelId="{101A96CE-7585-3540-AED9-F9A623BA664F}" type="presParOf" srcId="{A50752A0-491E-B34B-87BD-C5A259DBE3D1}" destId="{21E841D2-2FEF-DB4C-8764-5782C4AFB2E7}" srcOrd="1" destOrd="0" presId="urn:microsoft.com/office/officeart/2005/8/layout/default"/>
    <dgm:cxn modelId="{C00734F8-338E-AC4F-85BB-9FF3A4910888}" type="presParOf" srcId="{A50752A0-491E-B34B-87BD-C5A259DBE3D1}" destId="{B21252EE-05C6-F14E-9B81-BB3D5176FD09}" srcOrd="2" destOrd="0" presId="urn:microsoft.com/office/officeart/2005/8/layout/default"/>
    <dgm:cxn modelId="{0495A126-821E-C24C-9458-B4EE3C4811E0}" type="presParOf" srcId="{A50752A0-491E-B34B-87BD-C5A259DBE3D1}" destId="{BA1B0EF0-6AD2-F44F-A524-1E751A4FF04C}" srcOrd="3" destOrd="0" presId="urn:microsoft.com/office/officeart/2005/8/layout/default"/>
    <dgm:cxn modelId="{952E8E27-8628-1546-8042-EC19966E234E}" type="presParOf" srcId="{A50752A0-491E-B34B-87BD-C5A259DBE3D1}" destId="{675F505B-B9E8-FE41-8C19-0CE4E702682B}" srcOrd="4" destOrd="0" presId="urn:microsoft.com/office/officeart/2005/8/layout/default"/>
    <dgm:cxn modelId="{AB991F11-C037-FC45-99B9-4852338B5CB3}" type="presParOf" srcId="{A50752A0-491E-B34B-87BD-C5A259DBE3D1}" destId="{F5CD855F-4094-AE47-8DD8-A6D14DBF22FB}" srcOrd="5" destOrd="0" presId="urn:microsoft.com/office/officeart/2005/8/layout/default"/>
    <dgm:cxn modelId="{FF5CA60D-3BFC-F94A-8982-4DB6FD2C603B}" type="presParOf" srcId="{A50752A0-491E-B34B-87BD-C5A259DBE3D1}" destId="{840662AA-996D-D14A-B314-747BA387FE45}" srcOrd="6" destOrd="0" presId="urn:microsoft.com/office/officeart/2005/8/layout/default"/>
    <dgm:cxn modelId="{56A0F425-6769-5F48-B55C-BA380710CC80}" type="presParOf" srcId="{A50752A0-491E-B34B-87BD-C5A259DBE3D1}" destId="{1278F1E1-3482-674A-A0BC-08C5FEDB178D}" srcOrd="7" destOrd="0" presId="urn:microsoft.com/office/officeart/2005/8/layout/default"/>
    <dgm:cxn modelId="{CE41DB45-A9F4-144B-9764-4EB0636EF5C1}" type="presParOf" srcId="{A50752A0-491E-B34B-87BD-C5A259DBE3D1}" destId="{63F455C5-2D16-AB44-AADA-079C4DD8527A}" srcOrd="8" destOrd="0" presId="urn:microsoft.com/office/officeart/2005/8/layout/default"/>
    <dgm:cxn modelId="{E607B272-664F-434B-8D54-02D8AD27701E}" type="presParOf" srcId="{A50752A0-491E-B34B-87BD-C5A259DBE3D1}" destId="{55B51EFE-883F-364E-97DF-AB31E069247F}" srcOrd="9" destOrd="0" presId="urn:microsoft.com/office/officeart/2005/8/layout/default"/>
    <dgm:cxn modelId="{2E14E415-B6DC-C441-97DA-7CE69B1B65C3}" type="presParOf" srcId="{A50752A0-491E-B34B-87BD-C5A259DBE3D1}" destId="{A73A5D82-5B5C-2143-8649-7BE8C9779D32}" srcOrd="10" destOrd="0" presId="urn:microsoft.com/office/officeart/2005/8/layout/default"/>
    <dgm:cxn modelId="{ADDEDD8B-AB79-4347-BFC0-634A5CA982A9}" type="presParOf" srcId="{A50752A0-491E-B34B-87BD-C5A259DBE3D1}" destId="{1B7817E5-199A-FF43-A225-233E8C032826}" srcOrd="11" destOrd="0" presId="urn:microsoft.com/office/officeart/2005/8/layout/default"/>
    <dgm:cxn modelId="{B021266F-0BC5-3240-8003-A857D66DAE6F}" type="presParOf" srcId="{A50752A0-491E-B34B-87BD-C5A259DBE3D1}" destId="{CD98A8B0-DF63-1B47-8390-D93101FCAC4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CA630-A4B4-874A-8B49-883BDDB0D9D9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0606B-2968-D847-B9E8-00D71D2D7D9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对</a:t>
          </a:r>
          <a:r>
            <a:rPr lang="en" altLang="en-US" sz="1600" kern="1200" dirty="0" err="1"/>
            <a:t>css</a:t>
          </a:r>
          <a:r>
            <a:rPr lang="zh-CN" altLang="en-US" sz="1600" kern="1200" dirty="0"/>
            <a:t>更进一步方便使用和开发的</a:t>
          </a:r>
          <a:r>
            <a:rPr lang="en" altLang="en-US" sz="1600" kern="1200" dirty="0"/>
            <a:t>less, </a:t>
          </a:r>
          <a:r>
            <a:rPr lang="en" altLang="en-US" sz="1600" kern="1200" dirty="0" err="1"/>
            <a:t>scss</a:t>
          </a:r>
          <a:r>
            <a:rPr lang="en" altLang="en-US" sz="1600" kern="1200" dirty="0"/>
            <a:t>, </a:t>
          </a:r>
          <a:r>
            <a:rPr lang="en" altLang="en-US" sz="1600" kern="1200" dirty="0" err="1"/>
            <a:t>stuyls处理</a:t>
          </a:r>
          <a:endParaRPr lang="zh-CN" altLang="en-US" sz="1600" kern="1200" dirty="0"/>
        </a:p>
      </dsp:txBody>
      <dsp:txXfrm>
        <a:off x="3578350" y="496219"/>
        <a:ext cx="1531337" cy="1531337"/>
      </dsp:txXfrm>
    </dsp:sp>
    <dsp:sp modelId="{AD3002CC-A3AC-4848-92C8-1376968D49D9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作为</a:t>
          </a:r>
          <a:r>
            <a:rPr lang="en" altLang="en-US" sz="1600" kern="1200" dirty="0" err="1"/>
            <a:t>js</a:t>
          </a:r>
          <a:r>
            <a:rPr lang="zh-CN" altLang="en-US" sz="1600" kern="1200" dirty="0"/>
            <a:t>的新的语法规范的</a:t>
          </a:r>
          <a:r>
            <a:rPr lang="en" altLang="en-US" sz="1600" kern="1200" dirty="0"/>
            <a:t>es6</a:t>
          </a:r>
          <a:r>
            <a:rPr lang="zh-CN" altLang="en-US" sz="1600" kern="1200" dirty="0"/>
            <a:t>甚至新的语法糖的</a:t>
          </a:r>
          <a:r>
            <a:rPr lang="en" altLang="en-US" sz="1600" kern="1200" dirty="0" err="1"/>
            <a:t>typescrip的处理</a:t>
          </a:r>
          <a:endParaRPr lang="zh-CN" altLang="en-US" sz="1600" kern="1200" dirty="0"/>
        </a:p>
      </dsp:txBody>
      <dsp:txXfrm>
        <a:off x="5405912" y="496219"/>
        <a:ext cx="1531337" cy="1531337"/>
      </dsp:txXfrm>
    </dsp:sp>
    <dsp:sp modelId="{F8089716-DD2C-B246-ADAC-8567774F8FC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将</a:t>
          </a:r>
          <a:r>
            <a:rPr lang="en" altLang="en-US" sz="1600" kern="1200" dirty="0" err="1"/>
            <a:t>html,js,css</a:t>
          </a:r>
          <a:r>
            <a:rPr lang="en" altLang="en-US" sz="1600" kern="1200" dirty="0"/>
            <a:t> </a:t>
          </a:r>
          <a:r>
            <a:rPr lang="zh-CN" altLang="en-US" sz="1600" kern="1200" dirty="0"/>
            <a:t>混合开发的</a:t>
          </a:r>
          <a:r>
            <a:rPr lang="en" altLang="en-US" sz="1600" kern="1200" dirty="0" err="1"/>
            <a:t>vue</a:t>
          </a:r>
          <a:r>
            <a:rPr lang="zh-CN" altLang="en-US" sz="1600" kern="1200" dirty="0"/>
            <a:t>，</a:t>
          </a:r>
          <a:r>
            <a:rPr lang="en" altLang="en-US" sz="1600" kern="1200" dirty="0"/>
            <a:t>react</a:t>
          </a:r>
          <a:r>
            <a:rPr lang="zh-CN" altLang="en-US" sz="1600" kern="1200" dirty="0"/>
            <a:t>的开发模式进行处理</a:t>
          </a:r>
        </a:p>
      </dsp:txBody>
      <dsp:txXfrm>
        <a:off x="3578350" y="2323781"/>
        <a:ext cx="1531337" cy="1531337"/>
      </dsp:txXfrm>
    </dsp:sp>
    <dsp:sp modelId="{D417ACDF-6A18-A14B-A348-76EE07E459DC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其他</a:t>
          </a:r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F547-6A0C-4E46-9A55-40A6AB52A250}">
      <dsp:nvSpPr>
        <dsp:cNvPr id="0" name=""/>
        <dsp:cNvSpPr/>
      </dsp:nvSpPr>
      <dsp:spPr>
        <a:xfrm>
          <a:off x="1244619" y="395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支持链式传递</a:t>
          </a:r>
          <a:r>
            <a:rPr lang="en-US" altLang="en-US" sz="1800" kern="1200" dirty="0"/>
            <a:t>(</a:t>
          </a:r>
          <a:r>
            <a:rPr lang="zh-CN" altLang="en-US" sz="1800" kern="1200" dirty="0"/>
            <a:t>我们在下面的例子会看到</a:t>
          </a:r>
          <a:r>
            <a:rPr lang="en-US" altLang="en-US" sz="1800" kern="1200" dirty="0"/>
            <a:t>)</a:t>
          </a:r>
          <a:endParaRPr lang="zh-CN" altLang="en-US" sz="1800" kern="1200" dirty="0"/>
        </a:p>
      </dsp:txBody>
      <dsp:txXfrm>
        <a:off x="1244619" y="395"/>
        <a:ext cx="2508237" cy="1504942"/>
      </dsp:txXfrm>
    </dsp:sp>
    <dsp:sp modelId="{B21252EE-05C6-F14E-9B81-BB3D5176FD09}">
      <dsp:nvSpPr>
        <dsp:cNvPr id="0" name=""/>
        <dsp:cNvSpPr/>
      </dsp:nvSpPr>
      <dsp:spPr>
        <a:xfrm>
          <a:off x="4003681" y="395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可以是同步的也可以是异步的（这个后面章节会对有异步的相关内容）</a:t>
          </a:r>
          <a:endParaRPr lang="zh-CN" altLang="en-US" sz="1800" kern="1200" dirty="0"/>
        </a:p>
      </dsp:txBody>
      <dsp:txXfrm>
        <a:off x="4003681" y="395"/>
        <a:ext cx="2508237" cy="1504942"/>
      </dsp:txXfrm>
    </dsp:sp>
    <dsp:sp modelId="{675F505B-B9E8-FE41-8C19-0CE4E702682B}">
      <dsp:nvSpPr>
        <dsp:cNvPr id="0" name=""/>
        <dsp:cNvSpPr/>
      </dsp:nvSpPr>
      <dsp:spPr>
        <a:xfrm>
          <a:off x="6762742" y="395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运行在 </a:t>
          </a:r>
          <a:r>
            <a:rPr lang="en" altLang="en-US" sz="1800" kern="1200"/>
            <a:t>Node.js </a:t>
          </a:r>
          <a:r>
            <a:rPr lang="zh-CN" altLang="en-US" sz="1800" kern="1200"/>
            <a:t>中，并且能够执行任何可能的操作。（其实</a:t>
          </a:r>
          <a:r>
            <a:rPr lang="en" altLang="en-US" sz="1800" kern="1200"/>
            <a:t>loader</a:t>
          </a:r>
          <a:r>
            <a:rPr lang="zh-CN" altLang="en-US" sz="1800" kern="1200"/>
            <a:t>的本质就是被</a:t>
          </a:r>
          <a:r>
            <a:rPr lang="en" altLang="en-US" sz="1800" kern="1200"/>
            <a:t>webpack</a:t>
          </a:r>
          <a:r>
            <a:rPr lang="zh-CN" altLang="en-US" sz="1800" kern="1200"/>
            <a:t>加载的一段</a:t>
          </a:r>
          <a:r>
            <a:rPr lang="en" altLang="en-US" sz="1800" kern="1200"/>
            <a:t>node.js</a:t>
          </a:r>
          <a:r>
            <a:rPr lang="zh-CN" altLang="en-US" sz="1800" kern="1200"/>
            <a:t>）</a:t>
          </a:r>
          <a:endParaRPr lang="zh-CN" altLang="en-US" sz="1800" kern="1200" dirty="0"/>
        </a:p>
      </dsp:txBody>
      <dsp:txXfrm>
        <a:off x="6762742" y="395"/>
        <a:ext cx="2508237" cy="1504942"/>
      </dsp:txXfrm>
    </dsp:sp>
    <dsp:sp modelId="{840662AA-996D-D14A-B314-747BA387FE45}">
      <dsp:nvSpPr>
        <dsp:cNvPr id="0" name=""/>
        <dsp:cNvSpPr/>
      </dsp:nvSpPr>
      <dsp:spPr>
        <a:xfrm>
          <a:off x="1244619" y="1756161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接收查询参数。用于对 </a:t>
          </a:r>
          <a:r>
            <a:rPr lang="en" altLang="en-US" sz="1800" kern="1200" dirty="0"/>
            <a:t>loader </a:t>
          </a:r>
          <a:r>
            <a:rPr lang="zh-CN" altLang="en-US" sz="1800" kern="1200" dirty="0"/>
            <a:t>传递配置</a:t>
          </a:r>
          <a:r>
            <a:rPr lang="en-US" altLang="zh-CN" sz="1800" kern="1200" dirty="0"/>
            <a:t>(</a:t>
          </a:r>
          <a:r>
            <a:rPr lang="en-US" altLang="en-US" sz="1800" kern="1200" dirty="0"/>
            <a:t> </a:t>
          </a:r>
          <a:r>
            <a:rPr lang="en" altLang="en-US" sz="1800" kern="1200" dirty="0"/>
            <a:t>loader</a:t>
          </a:r>
          <a:r>
            <a:rPr lang="zh-CN" altLang="en-US" sz="1800" kern="1200" dirty="0"/>
            <a:t>也可以通过</a:t>
          </a:r>
          <a:r>
            <a:rPr lang="en" altLang="en-US" sz="1800" kern="1200" dirty="0"/>
            <a:t>options</a:t>
          </a:r>
          <a:r>
            <a:rPr lang="zh-CN" altLang="en-US" sz="1800" kern="1200" dirty="0"/>
            <a:t>进行参数配置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1244619" y="1756161"/>
        <a:ext cx="2508237" cy="1504942"/>
      </dsp:txXfrm>
    </dsp:sp>
    <dsp:sp modelId="{63F455C5-2D16-AB44-AADA-079C4DD8527A}">
      <dsp:nvSpPr>
        <dsp:cNvPr id="0" name=""/>
        <dsp:cNvSpPr/>
      </dsp:nvSpPr>
      <dsp:spPr>
        <a:xfrm>
          <a:off x="4003681" y="1756161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除了使用 </a:t>
          </a:r>
          <a:r>
            <a:rPr lang="en" altLang="en-US" sz="1800" kern="1200" dirty="0" err="1"/>
            <a:t>package.json</a:t>
          </a:r>
          <a:r>
            <a:rPr lang="en" altLang="en-US" sz="1800" kern="1200" dirty="0"/>
            <a:t> </a:t>
          </a:r>
          <a:r>
            <a:rPr lang="zh-CN" altLang="en-US" sz="1800" kern="1200" dirty="0"/>
            <a:t>常见的 </a:t>
          </a:r>
          <a:r>
            <a:rPr lang="en" altLang="en-US" sz="1800" kern="1200" dirty="0"/>
            <a:t>main </a:t>
          </a:r>
          <a:r>
            <a:rPr lang="zh-CN" altLang="en-US" sz="1800" kern="1200" dirty="0"/>
            <a:t>属性，还可以将普通的 </a:t>
          </a:r>
          <a:r>
            <a:rPr lang="en" altLang="en-US" sz="1800" kern="1200" dirty="0" err="1"/>
            <a:t>npm</a:t>
          </a:r>
          <a:r>
            <a:rPr lang="en" altLang="en-US" sz="1800" kern="1200" dirty="0"/>
            <a:t> </a:t>
          </a:r>
          <a:r>
            <a:rPr lang="zh-CN" altLang="en-US" sz="1800" kern="1200" dirty="0"/>
            <a:t>模块导出为 </a:t>
          </a:r>
          <a:r>
            <a:rPr lang="en" altLang="en-US" sz="1800" kern="1200" dirty="0"/>
            <a:t>loader</a:t>
          </a:r>
          <a:endParaRPr lang="zh-CN" altLang="en-US" sz="1800" kern="1200" dirty="0"/>
        </a:p>
      </dsp:txBody>
      <dsp:txXfrm>
        <a:off x="4003681" y="1756161"/>
        <a:ext cx="2508237" cy="1504942"/>
      </dsp:txXfrm>
    </dsp:sp>
    <dsp:sp modelId="{A73A5D82-5B5C-2143-8649-7BE8C9779D32}">
      <dsp:nvSpPr>
        <dsp:cNvPr id="0" name=""/>
        <dsp:cNvSpPr/>
      </dsp:nvSpPr>
      <dsp:spPr>
        <a:xfrm>
          <a:off x="6762742" y="1756161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插件</a:t>
          </a:r>
          <a:r>
            <a:rPr lang="en-US" altLang="en-US" sz="1800" kern="1200" dirty="0"/>
            <a:t>(</a:t>
          </a:r>
          <a:r>
            <a:rPr lang="en" altLang="en-US" sz="1800" kern="1200" dirty="0"/>
            <a:t>plugin)</a:t>
          </a:r>
          <a:r>
            <a:rPr lang="zh-CN" altLang="en-US" sz="1800" kern="1200" dirty="0"/>
            <a:t>可以为 </a:t>
          </a:r>
          <a:r>
            <a:rPr lang="en" altLang="en-US" sz="1800" kern="1200" dirty="0"/>
            <a:t>loader </a:t>
          </a:r>
          <a:r>
            <a:rPr lang="zh-CN" altLang="en-US" sz="1800" kern="1200" dirty="0"/>
            <a:t>带来更多特性</a:t>
          </a:r>
        </a:p>
      </dsp:txBody>
      <dsp:txXfrm>
        <a:off x="6762742" y="1756161"/>
        <a:ext cx="2508237" cy="1504942"/>
      </dsp:txXfrm>
    </dsp:sp>
    <dsp:sp modelId="{CD98A8B0-DF63-1B47-8390-D93101FCAC42}">
      <dsp:nvSpPr>
        <dsp:cNvPr id="0" name=""/>
        <dsp:cNvSpPr/>
      </dsp:nvSpPr>
      <dsp:spPr>
        <a:xfrm>
          <a:off x="4003681" y="3511928"/>
          <a:ext cx="2508237" cy="150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800" kern="1200" dirty="0"/>
            <a:t>loader </a:t>
          </a:r>
          <a:r>
            <a:rPr lang="zh-CN" altLang="en-US" sz="1800" kern="1200" dirty="0"/>
            <a:t>能够产生额外的任意文件</a:t>
          </a:r>
        </a:p>
      </dsp:txBody>
      <dsp:txXfrm>
        <a:off x="4003681" y="3511928"/>
        <a:ext cx="2508237" cy="1504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9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48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4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7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3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babel-loader@8.0.0-beta.0 @babel/core @babel/preset-</a:t>
            </a:r>
            <a:r>
              <a:rPr lang="en-US" altLang="zh-CN" dirty="0" err="1"/>
              <a:t>env</a:t>
            </a:r>
            <a:r>
              <a:rPr lang="en-US" altLang="zh-CN" dirty="0"/>
              <a:t> webpack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7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7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11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3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8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52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5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执行</a:t>
            </a: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raw-loader --save-dev </a:t>
            </a:r>
            <a:r>
              <a:rPr lang="zh-CN" altLang="en-US" dirty="0"/>
              <a:t>（</a:t>
            </a:r>
            <a:r>
              <a:rPr lang="en-US" altLang="zh-CN" dirty="0"/>
              <a:t>webpack</a:t>
            </a:r>
            <a:r>
              <a:rPr lang="zh-CN" altLang="en-US" dirty="0"/>
              <a:t>除了少有的</a:t>
            </a:r>
            <a:r>
              <a:rPr lang="en-US" altLang="zh-CN" dirty="0"/>
              <a:t>loader</a:t>
            </a:r>
            <a:r>
              <a:rPr lang="zh-CN" altLang="en-US" dirty="0"/>
              <a:t>自带以外，基本上所有的</a:t>
            </a:r>
            <a:r>
              <a:rPr lang="en-US" altLang="zh-CN" dirty="0"/>
              <a:t>loader</a:t>
            </a:r>
            <a:r>
              <a:rPr lang="zh-CN" altLang="en-US" dirty="0"/>
              <a:t>都需要我们通过包管理器进行下载）</a:t>
            </a:r>
            <a:endParaRPr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执行</a:t>
            </a:r>
            <a:r>
              <a:rPr lang="en-US" altLang="zh-CN" dirty="0"/>
              <a:t>webpack ./</a:t>
            </a:r>
            <a:r>
              <a:rPr lang="en-US" altLang="zh-CN" dirty="0" err="1"/>
              <a:t>example.js</a:t>
            </a:r>
            <a:r>
              <a:rPr lang="en-US" altLang="zh-CN" dirty="0"/>
              <a:t> --module-bind 'txt=raw-loader' --mode 'development’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3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1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3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4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3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0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80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70" y="11319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Step1: </a:t>
            </a:r>
            <a:r>
              <a:rPr kumimoji="1" lang="zh-Hans" altLang="en-US" dirty="0"/>
              <a:t>安装：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Step2: </a:t>
            </a:r>
            <a:r>
              <a:rPr kumimoji="1" lang="zh-CN" altLang="en-US" dirty="0"/>
              <a:t>运行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E2E0A-3F02-3F4B-AB3A-BA98061F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0" y="3603680"/>
            <a:ext cx="4724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12738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webpack.config.js</a:t>
            </a:r>
            <a:r>
              <a:rPr kumimoji="1" lang="zh-Hans" altLang="en-US" dirty="0"/>
              <a:t>截图：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82CA20-26BA-CF4B-8A5D-AE1DFDDD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2259670"/>
            <a:ext cx="5943600" cy="3365500"/>
          </a:xfrm>
          <a:prstGeom prst="rect">
            <a:avLst/>
          </a:prstGeom>
        </p:spPr>
      </p:pic>
      <p:pic>
        <p:nvPicPr>
          <p:cNvPr id="3" name="图形 2" descr="工具">
            <a:extLst>
              <a:ext uri="{FF2B5EF4-FFF2-40B4-BE49-F238E27FC236}">
                <a16:creationId xmlns:a16="http://schemas.microsoft.com/office/drawing/2014/main" id="{1303E201-D612-FB4F-B173-3C140BFCA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70" y="1257843"/>
            <a:ext cx="508908" cy="5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055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原始文件： </a:t>
            </a:r>
            <a:r>
              <a:rPr kumimoji="1" lang="en-US" altLang="zh-Hans" dirty="0"/>
              <a:t>		        </a:t>
            </a:r>
            <a:r>
              <a:rPr kumimoji="1" lang="zh-Hans" altLang="en-US" dirty="0"/>
              <a:t>打包后文件：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CN" dirty="0" err="1"/>
              <a:t>example.js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example.txt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A6267F-5EA4-334D-8254-8928B6DF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8" y="4433439"/>
            <a:ext cx="3670300" cy="100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147E79-F26F-C24D-90C2-DD7BFDEBF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" y="2239141"/>
            <a:ext cx="3721100" cy="1244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3001A4-1627-744F-97D1-E95D09053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66" y="1861941"/>
            <a:ext cx="6251751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0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        </a:t>
            </a:r>
            <a:r>
              <a:rPr kumimoji="1" lang="zh-Hans" altLang="en-US" dirty="0"/>
              <a:t>我们可以看到通过</a:t>
            </a:r>
            <a:r>
              <a:rPr kumimoji="1" lang="en-US" altLang="zh-Hans" dirty="0"/>
              <a:t>raw-loader</a:t>
            </a:r>
            <a:r>
              <a:rPr kumimoji="1" lang="zh-Hans" altLang="en-US" dirty="0"/>
              <a:t>使得我们在</a:t>
            </a:r>
            <a:r>
              <a:rPr kumimoji="1" lang="en-US" altLang="zh-Hans" dirty="0" err="1"/>
              <a:t>example.js</a:t>
            </a:r>
            <a:r>
              <a:rPr kumimoji="1" lang="zh-Hans" altLang="en-US" dirty="0"/>
              <a:t>将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 err="1"/>
              <a:t>example.txt</a:t>
            </a:r>
            <a:r>
              <a:rPr kumimoji="1" lang="zh-Hans" altLang="en-US" dirty="0"/>
              <a:t>的文字通模块加载的方式引入了</a:t>
            </a:r>
            <a:endParaRPr kumimoji="1" lang="zh-CN" altLang="en-US" dirty="0"/>
          </a:p>
        </p:txBody>
      </p:sp>
      <p:pic>
        <p:nvPicPr>
          <p:cNvPr id="3" name="图形 2" descr="指向右边的反手食指">
            <a:extLst>
              <a:ext uri="{FF2B5EF4-FFF2-40B4-BE49-F238E27FC236}">
                <a16:creationId xmlns:a16="http://schemas.microsoft.com/office/drawing/2014/main" id="{BC89E9CF-C736-E94E-BE8F-AAF37E03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675" y="2103120"/>
            <a:ext cx="587829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3200" dirty="0"/>
              <a:t>webpack</a:t>
            </a:r>
            <a:r>
              <a:rPr lang="zh-Hans" altLang="en-US" sz="3200" dirty="0"/>
              <a:t>的三种</a:t>
            </a:r>
            <a:r>
              <a:rPr lang="en-US" altLang="zh-Hans" sz="3200" dirty="0"/>
              <a:t>loader</a:t>
            </a:r>
            <a:r>
              <a:rPr lang="zh-Hans" altLang="en-US" sz="3200" dirty="0"/>
              <a:t>配置方式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3004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28" y="97504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kumimoji="1" lang="zh-Hans" altLang="en-US" dirty="0"/>
              <a:t>通过</a:t>
            </a:r>
            <a:r>
              <a:rPr kumimoji="1" lang="en-US" altLang="zh-Hans" dirty="0" err="1"/>
              <a:t>config</a:t>
            </a:r>
            <a:r>
              <a:rPr kumimoji="1" lang="zh-Hans" altLang="en-US" dirty="0"/>
              <a:t>配置文件（在根文件夹配置</a:t>
            </a:r>
            <a:r>
              <a:rPr kumimoji="1" lang="en-US" altLang="zh-Hans" dirty="0" err="1"/>
              <a:t>webpack.config.js</a:t>
            </a:r>
            <a:r>
              <a:rPr kumimoji="1" lang="zh-Hans" altLang="en-US" dirty="0"/>
              <a:t>），然后用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执行</a:t>
            </a:r>
            <a:endParaRPr kumimoji="1" lang="en-US" altLang="zh-Han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kumimoji="1" lang="en-US" altLang="zh-Han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kumimoji="1" lang="zh-Hans" altLang="en-US" dirty="0"/>
              <a:t>内联模式引入</a:t>
            </a:r>
            <a:endParaRPr kumimoji="1" lang="en-US" altLang="zh-Hans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通过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-cli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-cli</a:t>
            </a:r>
            <a:r>
              <a:rPr kumimoji="1" lang="zh-Hans" altLang="en-US" dirty="0"/>
              <a:t>是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单独提供的</a:t>
            </a:r>
            <a:r>
              <a:rPr kumimoji="1" lang="en-US" altLang="zh-Hans" dirty="0"/>
              <a:t>cli</a:t>
            </a:r>
            <a:r>
              <a:rPr kumimoji="1" lang="zh-Hans" altLang="en-US" dirty="0"/>
              <a:t>工具）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DF447-99D6-D047-ADD9-50BEE0D7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5" y="2963676"/>
            <a:ext cx="6096000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214C77-64D3-094D-9C92-3268DA7C0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5" y="5161281"/>
            <a:ext cx="9258300" cy="33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BFDC58-3048-F44D-8249-09402CFA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9" y="1859439"/>
            <a:ext cx="6324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3200" dirty="0"/>
              <a:t>webpack loader</a:t>
            </a:r>
            <a:r>
              <a:rPr lang="zh-Hans" altLang="en-US" sz="3200" dirty="0"/>
              <a:t>的特性与解析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216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10C3A1FE-98D5-404C-9AD7-31C79CD38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85743"/>
              </p:ext>
            </p:extLst>
          </p:nvPr>
        </p:nvGraphicFramePr>
        <p:xfrm>
          <a:off x="838200" y="1024760"/>
          <a:ext cx="10515600" cy="501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5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87E0-0760-0840-AA4A-16A8E53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86C51-5F8D-8740-B243-01D45426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尝试使用</a:t>
            </a:r>
            <a:r>
              <a:rPr kumimoji="1" lang="en-US" altLang="zh-CN" dirty="0"/>
              <a:t>raw-loader</a:t>
            </a:r>
            <a:r>
              <a:rPr kumimoji="1" lang="zh-CN" altLang="en-US" dirty="0"/>
              <a:t> 实现将一个读取一个</a:t>
            </a:r>
            <a:r>
              <a:rPr kumimoji="1" lang="en-US" altLang="zh-CN" dirty="0"/>
              <a:t>txt</a:t>
            </a:r>
            <a:r>
              <a:rPr kumimoji="1" lang="zh-CN" altLang="en-US" dirty="0"/>
              <a:t>文件</a:t>
            </a:r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C6CEC75B-CE2A-9B4C-9E5C-BD5A1E92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1803" y="3129567"/>
            <a:ext cx="653602" cy="6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CN" altLang="en-US" dirty="0"/>
              <a:t>实战</a:t>
            </a:r>
            <a:r>
              <a:rPr lang="en-US" altLang="zh-CN" dirty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831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四</a:t>
            </a:r>
            <a:r>
              <a:rPr lang="zh-CN" altLang="en-US" dirty="0">
                <a:latin typeface="+mj-ea"/>
              </a:rPr>
              <a:t>章 </a:t>
            </a:r>
            <a:r>
              <a:rPr lang="en-US" altLang="zh-CN" dirty="0" err="1">
                <a:latin typeface="+mj-ea"/>
              </a:rPr>
              <a:t>webpack</a:t>
            </a:r>
            <a:r>
              <a:rPr lang="zh-Hans" altLang="en-US" dirty="0">
                <a:latin typeface="+mj-ea"/>
              </a:rPr>
              <a:t>之</a:t>
            </a:r>
            <a:r>
              <a:rPr lang="en-US" altLang="zh-Hans" dirty="0">
                <a:latin typeface="+mj-ea"/>
              </a:rPr>
              <a:t>loader</a:t>
            </a:r>
            <a:r>
              <a:rPr lang="zh-Hans" altLang="en-US" dirty="0">
                <a:latin typeface="+mj-ea"/>
              </a:rPr>
              <a:t>模块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SimHei" panose="02010609060101010101" pitchFamily="49" charset="-122"/>
              </a:rPr>
              <a:t>了解</a:t>
            </a:r>
            <a:r>
              <a:rPr lang="zh-CN" altLang="en-US" dirty="0">
                <a:ea typeface="SimHei" panose="02010609060101010101" pitchFamily="49" charset="-122"/>
              </a:rPr>
              <a:t> </a:t>
            </a:r>
            <a:r>
              <a:rPr lang="en-US" altLang="zh-Hans" dirty="0">
                <a:ea typeface="SimHei" panose="02010609060101010101" pitchFamily="49" charset="-122"/>
              </a:rPr>
              <a:t>loader</a:t>
            </a:r>
            <a:r>
              <a:rPr lang="zh-Hans" altLang="en-US" dirty="0">
                <a:ea typeface="SimHei" panose="02010609060101010101" pitchFamily="49" charset="-122"/>
              </a:rPr>
              <a:t>模块在</a:t>
            </a:r>
            <a:r>
              <a:rPr lang="en-US" altLang="zh-Hans" dirty="0">
                <a:ea typeface="SimHei" panose="02010609060101010101" pitchFamily="49" charset="-122"/>
              </a:rPr>
              <a:t> </a:t>
            </a:r>
            <a:r>
              <a:rPr lang="en-US" altLang="zh-Hans" dirty="0" err="1">
                <a:ea typeface="SimHei" panose="02010609060101010101" pitchFamily="49" charset="-122"/>
              </a:rPr>
              <a:t>webpack</a:t>
            </a:r>
            <a:r>
              <a:rPr lang="zh-Hans" altLang="en-US" dirty="0">
                <a:ea typeface="SimHei" panose="02010609060101010101" pitchFamily="49" charset="-122"/>
              </a:rPr>
              <a:t>中的作用</a:t>
            </a:r>
            <a:endParaRPr lang="zh-CN" altLang="en-US" dirty="0">
              <a:ea typeface="SimHei" panose="02010609060101010101" pitchFamily="49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75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图片</a:t>
            </a:r>
            <a:r>
              <a:rPr lang="en-US" altLang="zh-Hans" sz="3200" dirty="0"/>
              <a:t>loader</a:t>
            </a:r>
            <a:r>
              <a:rPr lang="zh-CN" altLang="en-US" sz="3200" dirty="0"/>
              <a:t>相关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788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图片功能点：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压缩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Base64</a:t>
            </a:r>
            <a:r>
              <a:rPr kumimoji="1" lang="zh-Hans" altLang="en-US" dirty="0"/>
              <a:t>转化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路径，命名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8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2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Hans" altLang="en-US" dirty="0"/>
              <a:t>安装：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-loader // </a:t>
            </a:r>
            <a:r>
              <a:rPr lang="zh-CN" altLang="en-US" dirty="0"/>
              <a:t>压缩图片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-loader // data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转化</a:t>
            </a:r>
          </a:p>
          <a:p>
            <a:r>
              <a:rPr lang="en-US" altLang="zh-CN" dirty="0"/>
              <a:t>file-loader // </a:t>
            </a:r>
            <a:r>
              <a:rPr lang="zh-CN" altLang="en-US" dirty="0"/>
              <a:t>处理文件</a:t>
            </a:r>
          </a:p>
          <a:p>
            <a:r>
              <a:rPr lang="en-US" altLang="zh-CN" dirty="0" err="1"/>
              <a:t>imagemin-mozjpeg</a:t>
            </a:r>
            <a:r>
              <a:rPr lang="en-US" altLang="zh-CN" dirty="0"/>
              <a:t> //image-loader</a:t>
            </a:r>
            <a:r>
              <a:rPr lang="zh-CN" altLang="en-US" dirty="0"/>
              <a:t>需要的压缩图片的库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形 2" descr="钥匙">
            <a:extLst>
              <a:ext uri="{FF2B5EF4-FFF2-40B4-BE49-F238E27FC236}">
                <a16:creationId xmlns:a16="http://schemas.microsoft.com/office/drawing/2014/main" id="{FD85880A-FAB5-0A4E-970C-781A9BDD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377" y="865480"/>
            <a:ext cx="647563" cy="6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 err="1"/>
              <a:t>webpack.co</a:t>
            </a:r>
            <a:r>
              <a:rPr lang="en-US" altLang="zh-Hans" dirty="0" err="1"/>
              <a:t>n</a:t>
            </a:r>
            <a:r>
              <a:rPr lang="en-US" altLang="zh-CN" dirty="0" err="1"/>
              <a:t>fig.js</a:t>
            </a:r>
            <a:r>
              <a:rPr lang="en-US" altLang="zh-CN" dirty="0"/>
              <a:t> </a:t>
            </a:r>
            <a:r>
              <a:rPr lang="zh-Hans" altLang="en-US" dirty="0"/>
              <a:t>配置：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知识点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查询参数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附加</a:t>
            </a:r>
            <a:r>
              <a:rPr lang="en-US" altLang="zh-CN" dirty="0"/>
              <a:t>plugin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A7DBC-E475-3E43-B4D3-C20A70C5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27" y="1208856"/>
            <a:ext cx="4280883" cy="4253846"/>
          </a:xfrm>
          <a:prstGeom prst="rect">
            <a:avLst/>
          </a:prstGeom>
        </p:spPr>
      </p:pic>
      <p:pic>
        <p:nvPicPr>
          <p:cNvPr id="5" name="图形 4" descr="工具">
            <a:extLst>
              <a:ext uri="{FF2B5EF4-FFF2-40B4-BE49-F238E27FC236}">
                <a16:creationId xmlns:a16="http://schemas.microsoft.com/office/drawing/2014/main" id="{378F2719-E680-8844-AA8C-506874ED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246247"/>
            <a:ext cx="508908" cy="5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9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当图片大于</a:t>
            </a:r>
            <a:r>
              <a:rPr lang="en-US" altLang="zh-Hans" dirty="0"/>
              <a:t>1000</a:t>
            </a:r>
            <a:r>
              <a:rPr lang="zh-Hans" altLang="en-US" dirty="0"/>
              <a:t>字节，打包生成文件结构如下：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当图片小于</a:t>
            </a:r>
            <a:r>
              <a:rPr lang="en-US" altLang="zh-Hans" dirty="0"/>
              <a:t>1000</a:t>
            </a:r>
            <a:r>
              <a:rPr lang="zh-Hans" altLang="en-US" dirty="0"/>
              <a:t>字节，则图片</a:t>
            </a:r>
            <a:r>
              <a:rPr lang="en-US" altLang="zh-Hans" dirty="0"/>
              <a:t>base64</a:t>
            </a:r>
            <a:r>
              <a:rPr lang="zh-Hans" altLang="en-US" dirty="0"/>
              <a:t>为下图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880BBB-3C1A-B942-80F9-1F83F04B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9" y="1392118"/>
            <a:ext cx="1796841" cy="12208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EB609A-B443-004A-B159-B719917B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9" y="3438352"/>
            <a:ext cx="8997846" cy="18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babel-loader</a:t>
            </a:r>
            <a:r>
              <a:rPr lang="zh-Hans" altLang="en-US" sz="3200" dirty="0"/>
              <a:t>相关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637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babel-loader </a:t>
            </a:r>
            <a:r>
              <a:rPr lang="zh-CN" altLang="en-US" dirty="0"/>
              <a:t>则作为最为常用的将将</a:t>
            </a:r>
            <a:r>
              <a:rPr lang="en-US" altLang="zh-CN" dirty="0"/>
              <a:t>ES6</a:t>
            </a:r>
            <a:r>
              <a:rPr lang="zh-CN" altLang="en-US" dirty="0"/>
              <a:t>代码转为</a:t>
            </a:r>
            <a:r>
              <a:rPr lang="en-US" altLang="zh-CN" dirty="0"/>
              <a:t>ES5</a:t>
            </a:r>
            <a:r>
              <a:rPr lang="zh-CN" altLang="en-US" dirty="0"/>
              <a:t>代码的工具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" dirty="0"/>
              <a:t>       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Hans" altLang="en-US" dirty="0"/>
              <a:t>安装：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CN" dirty="0"/>
              <a:t>babel-loader loader</a:t>
            </a:r>
            <a:r>
              <a:rPr lang="zh-CN" altLang="en-US" dirty="0"/>
              <a:t>模块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babel-core </a:t>
            </a:r>
            <a:r>
              <a:rPr lang="zh-CN" altLang="en-US" dirty="0"/>
              <a:t>调用</a:t>
            </a:r>
            <a:r>
              <a:rPr lang="en-US" altLang="zh-CN" dirty="0"/>
              <a:t>Babel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进行转码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babel/preset-</a:t>
            </a:r>
            <a:r>
              <a:rPr lang="en-US" altLang="zh-CN" dirty="0" err="1"/>
              <a:t>env</a:t>
            </a:r>
            <a:r>
              <a:rPr lang="en-US" altLang="zh-CN" dirty="0"/>
              <a:t> babel</a:t>
            </a:r>
            <a:r>
              <a:rPr lang="zh-CN" altLang="en-US" dirty="0"/>
              <a:t>插件实现按需加载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形 4" descr="钥匙">
            <a:extLst>
              <a:ext uri="{FF2B5EF4-FFF2-40B4-BE49-F238E27FC236}">
                <a16:creationId xmlns:a16="http://schemas.microsoft.com/office/drawing/2014/main" id="{D71C6E57-B5EF-CF44-A4DB-6EF54C0F2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533" y="2633427"/>
            <a:ext cx="647563" cy="6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1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我们的原始</a:t>
            </a:r>
            <a:r>
              <a:rPr lang="en-US" altLang="zh-Hans" dirty="0" err="1"/>
              <a:t>index.js</a:t>
            </a:r>
            <a:r>
              <a:rPr lang="en-US" altLang="zh-Hans" dirty="0"/>
              <a:t>(es6</a:t>
            </a:r>
            <a:r>
              <a:rPr lang="zh-Hans" altLang="en-US" dirty="0"/>
              <a:t>代码</a:t>
            </a:r>
            <a:r>
              <a:rPr lang="en-US" altLang="zh-Hans" dirty="0"/>
              <a:t>)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C09FD-3A1D-C642-8300-9C1EC1F5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98" y="1262018"/>
            <a:ext cx="5102902" cy="4305565"/>
          </a:xfrm>
          <a:prstGeom prst="rect">
            <a:avLst/>
          </a:prstGeom>
        </p:spPr>
      </p:pic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F5D63388-7578-104E-A771-F92E1ECBB2AA}"/>
              </a:ext>
            </a:extLst>
          </p:cNvPr>
          <p:cNvCxnSpPr>
            <a:cxnSpLocks/>
          </p:cNvCxnSpPr>
          <p:nvPr/>
        </p:nvCxnSpPr>
        <p:spPr>
          <a:xfrm flipV="1">
            <a:off x="2705895" y="1709750"/>
            <a:ext cx="3807794" cy="77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6">
            <a:extLst>
              <a:ext uri="{FF2B5EF4-FFF2-40B4-BE49-F238E27FC236}">
                <a16:creationId xmlns:a16="http://schemas.microsoft.com/office/drawing/2014/main" id="{F1E2DE85-AEF5-E447-B4B8-0978D5F10697}"/>
              </a:ext>
            </a:extLst>
          </p:cNvPr>
          <p:cNvCxnSpPr>
            <a:cxnSpLocks/>
          </p:cNvCxnSpPr>
          <p:nvPr/>
        </p:nvCxnSpPr>
        <p:spPr>
          <a:xfrm>
            <a:off x="2654925" y="4595178"/>
            <a:ext cx="3834151" cy="34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BFFA809-FF00-6043-87DF-7A6F0615DFE3}"/>
              </a:ext>
            </a:extLst>
          </p:cNvPr>
          <p:cNvSpPr txBox="1">
            <a:spLocks/>
          </p:cNvSpPr>
          <p:nvPr/>
        </p:nvSpPr>
        <p:spPr>
          <a:xfrm>
            <a:off x="839789" y="2057400"/>
            <a:ext cx="3732212" cy="35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Es6</a:t>
            </a:r>
            <a:r>
              <a:rPr lang="zh-CN" altLang="en-US" sz="1600" dirty="0"/>
              <a:t>代码：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const</a:t>
            </a:r>
            <a:r>
              <a:rPr lang="zh-CN" altLang="en-US" sz="1600" dirty="0"/>
              <a:t> 申明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class</a:t>
            </a:r>
            <a:r>
              <a:rPr lang="zh-CN" altLang="en-US" sz="1600" dirty="0"/>
              <a:t>申明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函数简写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let</a:t>
            </a:r>
            <a:r>
              <a:rPr lang="zh-CN" altLang="en-US" sz="1600" dirty="0"/>
              <a:t>申明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481211E4-7A58-5743-B2B0-7A8F3EC39BF4}"/>
              </a:ext>
            </a:extLst>
          </p:cNvPr>
          <p:cNvCxnSpPr>
            <a:cxnSpLocks/>
          </p:cNvCxnSpPr>
          <p:nvPr/>
        </p:nvCxnSpPr>
        <p:spPr>
          <a:xfrm flipV="1">
            <a:off x="2705895" y="2119847"/>
            <a:ext cx="3807794" cy="113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C6F6A449-CAB8-4043-A8AF-6359180C028D}"/>
              </a:ext>
            </a:extLst>
          </p:cNvPr>
          <p:cNvCxnSpPr>
            <a:cxnSpLocks/>
          </p:cNvCxnSpPr>
          <p:nvPr/>
        </p:nvCxnSpPr>
        <p:spPr>
          <a:xfrm flipV="1">
            <a:off x="2705895" y="2906807"/>
            <a:ext cx="3807794" cy="10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dirty="0"/>
              <a:t>     </a:t>
            </a:r>
            <a:r>
              <a:rPr lang="en-US" altLang="zh-Hans" dirty="0" err="1"/>
              <a:t>webpack.config.js</a:t>
            </a:r>
            <a:r>
              <a:rPr lang="zh-Hans" altLang="en-US" dirty="0"/>
              <a:t>配置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注意要点：</a:t>
            </a:r>
          </a:p>
          <a:p>
            <a:r>
              <a:rPr lang="en-US" altLang="zh-CN" dirty="0"/>
              <a:t>exclude </a:t>
            </a:r>
            <a:r>
              <a:rPr lang="zh-CN" altLang="en-US" dirty="0"/>
              <a:t>表示 不经过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babel-loader</a:t>
            </a:r>
            <a:r>
              <a:rPr lang="zh-CN" altLang="en-US" dirty="0"/>
              <a:t>打包的目录</a:t>
            </a:r>
          </a:p>
          <a:p>
            <a:r>
              <a:rPr lang="en-US" altLang="zh-CN" dirty="0"/>
              <a:t>presets: </a:t>
            </a:r>
            <a:r>
              <a:rPr lang="zh-CN" altLang="en-US" dirty="0"/>
              <a:t>表示 </a:t>
            </a:r>
            <a:r>
              <a:rPr lang="en-US" altLang="zh-CN" dirty="0"/>
              <a:t>babel-loader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@babel/preset-</a:t>
            </a:r>
            <a:r>
              <a:rPr lang="en-US" altLang="zh-CN" dirty="0" err="1"/>
              <a:t>env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插件</a:t>
            </a:r>
          </a:p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CFEF5-10C1-0743-B849-71CBBE689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46" y="1242174"/>
            <a:ext cx="5939701" cy="4178964"/>
          </a:xfrm>
          <a:prstGeom prst="rect">
            <a:avLst/>
          </a:prstGeom>
        </p:spPr>
      </p:pic>
      <p:pic>
        <p:nvPicPr>
          <p:cNvPr id="7" name="图形 6" descr="工具">
            <a:extLst>
              <a:ext uri="{FF2B5EF4-FFF2-40B4-BE49-F238E27FC236}">
                <a16:creationId xmlns:a16="http://schemas.microsoft.com/office/drawing/2014/main" id="{9599DD0A-5832-DC45-AED0-203683CE3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095831"/>
            <a:ext cx="508908" cy="5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22" y="945621"/>
            <a:ext cx="10515600" cy="5182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打包生成的</a:t>
            </a:r>
            <a:r>
              <a:rPr lang="en-US" altLang="zh-Hans" dirty="0" err="1"/>
              <a:t>main.js</a:t>
            </a:r>
            <a:r>
              <a:rPr lang="zh-Hans" altLang="en-US" dirty="0"/>
              <a:t>如图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630A1-4EBB-A14B-AA4C-767D9637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99" y="1148821"/>
            <a:ext cx="6310861" cy="4437463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B677221E-FAE5-414A-852F-7ABE42A4FFA9}"/>
              </a:ext>
            </a:extLst>
          </p:cNvPr>
          <p:cNvSpPr txBox="1">
            <a:spLocks/>
          </p:cNvSpPr>
          <p:nvPr/>
        </p:nvSpPr>
        <p:spPr>
          <a:xfrm>
            <a:off x="986544" y="2053214"/>
            <a:ext cx="3732212" cy="35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生成代码：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const</a:t>
            </a:r>
            <a:r>
              <a:rPr lang="zh-CN" altLang="en-US" sz="1600" dirty="0"/>
              <a:t> 申明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class</a:t>
            </a:r>
            <a:r>
              <a:rPr lang="zh-CN" altLang="en-US" sz="1600" dirty="0"/>
              <a:t>申明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函数简写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let</a:t>
            </a:r>
            <a:r>
              <a:rPr lang="zh-CN" altLang="en-US" sz="1600" dirty="0"/>
              <a:t>申明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9" name="直接箭头连接符 6">
            <a:extLst>
              <a:ext uri="{FF2B5EF4-FFF2-40B4-BE49-F238E27FC236}">
                <a16:creationId xmlns:a16="http://schemas.microsoft.com/office/drawing/2014/main" id="{204261F9-281F-F34D-85FA-4E94CAC82AD4}"/>
              </a:ext>
            </a:extLst>
          </p:cNvPr>
          <p:cNvCxnSpPr>
            <a:cxnSpLocks/>
          </p:cNvCxnSpPr>
          <p:nvPr/>
        </p:nvCxnSpPr>
        <p:spPr>
          <a:xfrm>
            <a:off x="2664178" y="2540003"/>
            <a:ext cx="2810933" cy="11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>
            <a:extLst>
              <a:ext uri="{FF2B5EF4-FFF2-40B4-BE49-F238E27FC236}">
                <a16:creationId xmlns:a16="http://schemas.microsoft.com/office/drawing/2014/main" id="{402C8A5C-B25F-4F4B-843B-26ED48FCE00B}"/>
              </a:ext>
            </a:extLst>
          </p:cNvPr>
          <p:cNvCxnSpPr>
            <a:cxnSpLocks/>
          </p:cNvCxnSpPr>
          <p:nvPr/>
        </p:nvCxnSpPr>
        <p:spPr>
          <a:xfrm>
            <a:off x="2664178" y="3282885"/>
            <a:ext cx="2810933" cy="29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8151F89E-6C08-2341-9EBF-58FB708DA34F}"/>
              </a:ext>
            </a:extLst>
          </p:cNvPr>
          <p:cNvCxnSpPr>
            <a:cxnSpLocks/>
          </p:cNvCxnSpPr>
          <p:nvPr/>
        </p:nvCxnSpPr>
        <p:spPr>
          <a:xfrm>
            <a:off x="2664178" y="3931182"/>
            <a:ext cx="2810933" cy="36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6">
            <a:extLst>
              <a:ext uri="{FF2B5EF4-FFF2-40B4-BE49-F238E27FC236}">
                <a16:creationId xmlns:a16="http://schemas.microsoft.com/office/drawing/2014/main" id="{5E11FA5B-219D-7E47-83EF-92D0060B03D0}"/>
              </a:ext>
            </a:extLst>
          </p:cNvPr>
          <p:cNvCxnSpPr>
            <a:cxnSpLocks/>
          </p:cNvCxnSpPr>
          <p:nvPr/>
        </p:nvCxnSpPr>
        <p:spPr>
          <a:xfrm>
            <a:off x="2664178" y="4674066"/>
            <a:ext cx="2810933" cy="74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我们为什么需要</a:t>
            </a:r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5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3200" dirty="0" err="1"/>
              <a:t>vue</a:t>
            </a:r>
            <a:r>
              <a:rPr lang="en-US" altLang="zh-Hans" sz="3200" dirty="0"/>
              <a:t>-loader</a:t>
            </a:r>
            <a:r>
              <a:rPr lang="zh-Hans" altLang="en-US" sz="3200" dirty="0"/>
              <a:t>相关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839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作为现阶段最为流行</a:t>
            </a:r>
            <a:r>
              <a:rPr lang="en-US" altLang="zh-CN" dirty="0" err="1"/>
              <a:t>mvvm</a:t>
            </a:r>
            <a:r>
              <a:rPr lang="zh-CN" altLang="en-US" dirty="0"/>
              <a:t>框架之一的</a:t>
            </a:r>
            <a:r>
              <a:rPr lang="en-US" altLang="zh-CN" dirty="0" err="1"/>
              <a:t>vue</a:t>
            </a:r>
            <a:r>
              <a:rPr lang="zh-CN" altLang="en-US" dirty="0"/>
              <a:t>，它允许你以一种名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为单文件组件 </a:t>
            </a:r>
            <a:r>
              <a:rPr lang="en-US" altLang="zh-CN" dirty="0"/>
              <a:t>(SFCs)</a:t>
            </a:r>
            <a:r>
              <a:rPr lang="zh-CN" altLang="en-US" dirty="0"/>
              <a:t>的格式撰写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组件的文件转义成我们所熟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悉的</a:t>
            </a:r>
            <a:r>
              <a:rPr lang="en-US" altLang="zh-CN" dirty="0" err="1"/>
              <a:t>js</a:t>
            </a:r>
            <a:r>
              <a:rPr lang="zh-CN" altLang="en-US" dirty="0"/>
              <a:t>文件。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形 2" descr="报纸">
            <a:extLst>
              <a:ext uri="{FF2B5EF4-FFF2-40B4-BE49-F238E27FC236}">
                <a16:creationId xmlns:a16="http://schemas.microsoft.com/office/drawing/2014/main" id="{835E32B6-8104-4D46-B59E-77C04A1A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60619"/>
            <a:ext cx="666482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3043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dirty="0"/>
              <a:t>       </a:t>
            </a:r>
            <a:r>
              <a:rPr lang="zh-Hans" altLang="en-US" dirty="0"/>
              <a:t>安装：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-loader : </a:t>
            </a:r>
            <a:r>
              <a:rPr lang="zh-CN" altLang="en-US" dirty="0"/>
              <a:t>需要依赖 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Hans" altLang="en-US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-style-loader </a:t>
            </a:r>
            <a:r>
              <a:rPr lang="zh-CN" altLang="en-US" dirty="0"/>
              <a:t>和 </a:t>
            </a:r>
            <a:r>
              <a:rPr lang="en-US" altLang="zh-CN" dirty="0" err="1"/>
              <a:t>css</a:t>
            </a:r>
            <a:r>
              <a:rPr lang="en-US" altLang="zh-CN" dirty="0"/>
              <a:t>-loader 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形 4" descr="钥匙">
            <a:extLst>
              <a:ext uri="{FF2B5EF4-FFF2-40B4-BE49-F238E27FC236}">
                <a16:creationId xmlns:a16="http://schemas.microsoft.com/office/drawing/2014/main" id="{56F1F4E9-649B-7E4F-BD32-132437659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434" y="1191914"/>
            <a:ext cx="647563" cy="6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3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我们编写的</a:t>
            </a:r>
            <a:r>
              <a:rPr kumimoji="1" lang="en-US" altLang="zh-Hans" dirty="0" err="1"/>
              <a:t>app.vue</a:t>
            </a:r>
            <a:r>
              <a:rPr kumimoji="1" lang="zh-Hans" altLang="en-US" dirty="0"/>
              <a:t>文件如图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079115-9889-2F40-8E39-B52CBDDA8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59" y="1813868"/>
            <a:ext cx="4506436" cy="3928413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E0D348C8-E8B4-3C47-AB01-18A0D470DBA5}"/>
              </a:ext>
            </a:extLst>
          </p:cNvPr>
          <p:cNvSpPr/>
          <p:nvPr/>
        </p:nvSpPr>
        <p:spPr>
          <a:xfrm>
            <a:off x="6061656" y="1863690"/>
            <a:ext cx="4241443" cy="3828771"/>
          </a:xfrm>
          <a:prstGeom prst="frame">
            <a:avLst>
              <a:gd name="adj1" fmla="val 1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14">
            <a:extLst>
              <a:ext uri="{FF2B5EF4-FFF2-40B4-BE49-F238E27FC236}">
                <a16:creationId xmlns:a16="http://schemas.microsoft.com/office/drawing/2014/main" id="{BE32B0DB-F364-1E4A-BD16-84E913189457}"/>
              </a:ext>
            </a:extLst>
          </p:cNvPr>
          <p:cNvCxnSpPr>
            <a:cxnSpLocks/>
          </p:cNvCxnSpPr>
          <p:nvPr/>
        </p:nvCxnSpPr>
        <p:spPr>
          <a:xfrm flipV="1">
            <a:off x="3851039" y="3243587"/>
            <a:ext cx="2210617" cy="4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D9B11A8E-F058-7E44-B830-6F58727B6157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B21ABBA2-BF53-E44A-8F20-1A678E8DB380}"/>
              </a:ext>
            </a:extLst>
          </p:cNvPr>
          <p:cNvSpPr txBox="1">
            <a:spLocks/>
          </p:cNvSpPr>
          <p:nvPr/>
        </p:nvSpPr>
        <p:spPr>
          <a:xfrm>
            <a:off x="1078717" y="3074318"/>
            <a:ext cx="3932237" cy="430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465E6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结构，浏览器并不认识</a:t>
            </a:r>
          </a:p>
          <a:p>
            <a:endParaRPr kumimoji="1" lang="zh-CN" altLang="en-US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025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98" y="11240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我们配置的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配置如图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知识点：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zh-CN" altLang="en-US" sz="1600" dirty="0"/>
              <a:t>链式传递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Hans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     </a:t>
            </a:r>
            <a:r>
              <a:rPr lang="en-US" altLang="zh-CN" sz="1600" dirty="0" err="1"/>
              <a:t>VueLoaderPlugin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-loader</a:t>
            </a:r>
          </a:p>
          <a:p>
            <a:pPr marL="0" indent="0">
              <a:buNone/>
            </a:pPr>
            <a:r>
              <a:rPr lang="zh-CN" altLang="en-US" sz="1600" dirty="0"/>
              <a:t>新版以后必须要使用的</a:t>
            </a:r>
            <a:r>
              <a:rPr lang="en-US" altLang="zh-CN" sz="1600" dirty="0"/>
              <a:t>plugin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3EC64-2841-184A-8908-43006A82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00" y="912751"/>
            <a:ext cx="5143217" cy="4459574"/>
          </a:xfrm>
          <a:prstGeom prst="rect">
            <a:avLst/>
          </a:prstGeom>
        </p:spPr>
      </p:pic>
      <p:cxnSp>
        <p:nvCxnSpPr>
          <p:cNvPr id="7" name="直接箭头连接符 14">
            <a:extLst>
              <a:ext uri="{FF2B5EF4-FFF2-40B4-BE49-F238E27FC236}">
                <a16:creationId xmlns:a16="http://schemas.microsoft.com/office/drawing/2014/main" id="{5427282D-66EE-4741-80AF-844632AFFC4E}"/>
              </a:ext>
            </a:extLst>
          </p:cNvPr>
          <p:cNvCxnSpPr>
            <a:cxnSpLocks/>
          </p:cNvCxnSpPr>
          <p:nvPr/>
        </p:nvCxnSpPr>
        <p:spPr>
          <a:xfrm flipV="1">
            <a:off x="3323005" y="2794715"/>
            <a:ext cx="3747496" cy="1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4">
            <a:extLst>
              <a:ext uri="{FF2B5EF4-FFF2-40B4-BE49-F238E27FC236}">
                <a16:creationId xmlns:a16="http://schemas.microsoft.com/office/drawing/2014/main" id="{102CE20F-8FAE-E041-A4D3-10C24C7664DC}"/>
              </a:ext>
            </a:extLst>
          </p:cNvPr>
          <p:cNvCxnSpPr>
            <a:cxnSpLocks/>
          </p:cNvCxnSpPr>
          <p:nvPr/>
        </p:nvCxnSpPr>
        <p:spPr>
          <a:xfrm>
            <a:off x="4223250" y="3892663"/>
            <a:ext cx="2220150" cy="101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1" y="1098260"/>
            <a:ext cx="10515600" cy="491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我们将打包生成的</a:t>
            </a:r>
            <a:r>
              <a:rPr lang="en-US" altLang="zh-Hans" dirty="0" err="1"/>
              <a:t>js</a:t>
            </a:r>
            <a:r>
              <a:rPr lang="zh-Hans" altLang="en-US" dirty="0"/>
              <a:t>注入页面使用：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1. </a:t>
            </a:r>
            <a:r>
              <a:rPr lang="zh-CN" altLang="en-US" sz="1600" dirty="0"/>
              <a:t>启动</a:t>
            </a:r>
            <a:r>
              <a:rPr lang="en-US" altLang="zh-CN" sz="1600" dirty="0"/>
              <a:t>server</a:t>
            </a:r>
            <a:endParaRPr lang="en-US" altLang="zh-Hans" sz="1600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Hans" sz="1600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Hans" sz="1600" dirty="0"/>
              <a:t>2. </a:t>
            </a:r>
            <a:r>
              <a:rPr lang="zh-CN" altLang="en-US" sz="1600" dirty="0"/>
              <a:t>浏览器运行</a:t>
            </a:r>
            <a:r>
              <a:rPr lang="zh-Hans" altLang="en-US" sz="1600" dirty="0"/>
              <a:t>结果：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6A620-BE45-4742-9618-F26B6C0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80" y="1533764"/>
            <a:ext cx="4150088" cy="1090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828C46-1A71-E049-9566-8622A81F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53" y="3059802"/>
            <a:ext cx="6513234" cy="27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4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87E0-0760-0840-AA4A-16A8E53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86C51-5F8D-8740-B243-01D45426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尝试使用</a:t>
            </a:r>
            <a:r>
              <a:rPr kumimoji="1" lang="en-US" altLang="zh-CN" dirty="0"/>
              <a:t>image-loader</a:t>
            </a:r>
            <a:r>
              <a:rPr kumimoji="1" lang="zh-CN" altLang="en-US" dirty="0"/>
              <a:t> 实现上述图片读取为</a:t>
            </a:r>
            <a:r>
              <a:rPr kumimoji="1" lang="en-US" altLang="zh-CN" dirty="0"/>
              <a:t>base64</a:t>
            </a:r>
            <a:endParaRPr kumimoji="1" lang="zh-CN" altLang="en-US" dirty="0"/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C6CEC75B-CE2A-9B4C-9E5C-BD5A1E92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3014" y="4288666"/>
            <a:ext cx="653602" cy="653602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8B6EE6AE-3C55-9148-A1E8-39612F84D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2305" y="1690688"/>
            <a:ext cx="8740462" cy="25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</p:spTree>
    <p:extLst>
      <p:ext uri="{BB962C8B-B14F-4D97-AF65-F5344CB8AC3E}">
        <p14:creationId xmlns:p14="http://schemas.microsoft.com/office/powerpoint/2010/main" val="296437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这里简单介绍一下</a:t>
            </a:r>
            <a:r>
              <a:rPr lang="en-US" altLang="zh-CN" dirty="0" err="1"/>
              <a:t>loaderApi</a:t>
            </a:r>
            <a:r>
              <a:rPr lang="en-US" altLang="zh-CN" dirty="0"/>
              <a:t>, </a:t>
            </a:r>
            <a:r>
              <a:rPr lang="zh-CN" altLang="en-US" dirty="0"/>
              <a:t>既可以认识到</a:t>
            </a:r>
            <a:r>
              <a:rPr lang="en-US" altLang="zh-CN" dirty="0"/>
              <a:t>loader</a:t>
            </a:r>
            <a:r>
              <a:rPr lang="zh-CN" altLang="en-US" dirty="0"/>
              <a:t>的本质原理，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也为下章的自己动手写</a:t>
            </a:r>
            <a:r>
              <a:rPr lang="en-US" altLang="zh-CN" dirty="0"/>
              <a:t>loader</a:t>
            </a:r>
            <a:r>
              <a:rPr lang="zh-CN" altLang="en-US" dirty="0"/>
              <a:t>作铺垫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形 6" descr="报纸">
            <a:extLst>
              <a:ext uri="{FF2B5EF4-FFF2-40B4-BE49-F238E27FC236}">
                <a16:creationId xmlns:a16="http://schemas.microsoft.com/office/drawing/2014/main" id="{5EF84A1C-E645-0B49-8626-3D7DEA3E7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060619"/>
            <a:ext cx="666482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同步类的 </a:t>
            </a:r>
            <a:r>
              <a:rPr lang="en-US" altLang="zh-CN" dirty="0"/>
              <a:t>loader </a:t>
            </a:r>
            <a:r>
              <a:rPr lang="zh-CN" altLang="en-US" dirty="0"/>
              <a:t>且返回的内容唯一</a:t>
            </a:r>
            <a:r>
              <a:rPr lang="en-US" altLang="zh-CN" dirty="0"/>
              <a:t>, </a:t>
            </a:r>
            <a:r>
              <a:rPr lang="zh-CN" altLang="en-US" dirty="0"/>
              <a:t>只需要</a:t>
            </a:r>
            <a:r>
              <a:rPr lang="en-US" altLang="zh-CN" dirty="0" err="1"/>
              <a:t>retrun</a:t>
            </a:r>
            <a:r>
              <a:rPr lang="en-US" altLang="zh-CN" dirty="0"/>
              <a:t> </a:t>
            </a:r>
            <a:r>
              <a:rPr lang="zh-CN" altLang="en-US" dirty="0"/>
              <a:t>字符串即可</a:t>
            </a:r>
          </a:p>
          <a:p>
            <a:pPr marL="0" indent="0">
              <a:buNone/>
            </a:pPr>
            <a:r>
              <a:rPr lang="zh-Hans" altLang="en-US" dirty="0"/>
              <a:t>我们可以看下</a:t>
            </a:r>
            <a:r>
              <a:rPr lang="en-US" altLang="zh-Hans" dirty="0"/>
              <a:t>raw-loader</a:t>
            </a:r>
            <a:r>
              <a:rPr lang="zh-Hans" altLang="en-US" dirty="0"/>
              <a:t>的核心</a:t>
            </a:r>
            <a:r>
              <a:rPr lang="en-US" altLang="zh-Hans" dirty="0" err="1"/>
              <a:t>js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750138-17A3-3445-9273-F71AE9EE8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5" y="3024241"/>
            <a:ext cx="5499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dirty="0"/>
            </a:br>
            <a:r>
              <a:rPr lang="zh-CN" altLang="en-US" dirty="0"/>
              <a:t>什么是</a:t>
            </a:r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CN" altLang="en-US" dirty="0"/>
              <a:t>？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loader</a:t>
            </a:r>
            <a:r>
              <a:rPr lang="zh-CN" altLang="en-US" dirty="0"/>
              <a:t>是作为项目中引用文件的预处理器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57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如果你希望将处理后的结果（不止一个）返回给下一个 </a:t>
            </a:r>
            <a:r>
              <a:rPr lang="en-US" altLang="zh-CN" dirty="0"/>
              <a:t>Loader</a:t>
            </a:r>
            <a:r>
              <a:rPr lang="zh-CN" altLang="en-US" dirty="0"/>
              <a:t>，那么就需要调用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所提供的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err="1"/>
              <a:t>this.callback</a:t>
            </a:r>
            <a:r>
              <a:rPr lang="en-US" altLang="zh-CN" dirty="0"/>
              <a:t>: </a:t>
            </a:r>
            <a:r>
              <a:rPr lang="zh-CN" altLang="en-US" dirty="0"/>
              <a:t> 同步地返回转换后的 </a:t>
            </a:r>
            <a:r>
              <a:rPr lang="en-US" altLang="zh-CN" dirty="0"/>
              <a:t>content </a:t>
            </a:r>
            <a:r>
              <a:rPr lang="zh-CN" altLang="en-US" dirty="0"/>
              <a:t>内容</a:t>
            </a:r>
            <a:r>
              <a:rPr lang="zh-Hans" altLang="en-US" dirty="0"/>
              <a:t>给下一个</a:t>
            </a:r>
            <a:r>
              <a:rPr lang="en-US" altLang="zh-Hans" dirty="0"/>
              <a:t>loader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45B13-2252-564D-9F81-D676D0025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9" y="3429000"/>
            <a:ext cx="4356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4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如果你希望</a:t>
            </a:r>
            <a:r>
              <a:rPr lang="zh-Hans" altLang="en-US" dirty="0"/>
              <a:t>处理的结果是异步操作，需要异步返回，这时就需要</a:t>
            </a:r>
            <a:r>
              <a:rPr lang="en-US" altLang="zh-Hans" dirty="0" err="1"/>
              <a:t>this.async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7CAB9-FC35-2A43-982E-D89A63DFC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7507"/>
            <a:ext cx="4356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Hans" altLang="en-US" dirty="0"/>
              <a:t>另外一些常用的</a:t>
            </a:r>
            <a:r>
              <a:rPr lang="en-US" altLang="zh-Hans" dirty="0" err="1"/>
              <a:t>api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this.context</a:t>
            </a:r>
            <a:r>
              <a:rPr lang="en-US" altLang="zh-Hans" dirty="0"/>
              <a:t> </a:t>
            </a:r>
            <a:r>
              <a:rPr lang="zh-Hans" altLang="en-US" dirty="0"/>
              <a:t>   </a:t>
            </a:r>
            <a:r>
              <a:rPr lang="en-US" altLang="zh-Hans" dirty="0"/>
              <a:t>// </a:t>
            </a:r>
            <a:r>
              <a:rPr lang="zh-Hans" altLang="en-US" dirty="0"/>
              <a:t>模块所在的目录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this.cacheable</a:t>
            </a:r>
            <a:r>
              <a:rPr lang="en-US" altLang="zh-Hans" dirty="0"/>
              <a:t> //</a:t>
            </a:r>
            <a:r>
              <a:rPr lang="zh-Hans" altLang="en-US" dirty="0"/>
              <a:t>设置是否缓存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this.version</a:t>
            </a:r>
            <a:r>
              <a:rPr lang="en-US" altLang="zh-Hans" dirty="0"/>
              <a:t> //loader </a:t>
            </a:r>
            <a:r>
              <a:rPr lang="en-US" altLang="zh-Hans" dirty="0" err="1"/>
              <a:t>api</a:t>
            </a:r>
            <a:r>
              <a:rPr lang="zh-Hans" altLang="en-US" dirty="0"/>
              <a:t>的版本号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this.query</a:t>
            </a:r>
            <a:r>
              <a:rPr lang="en-US" altLang="zh-Hans" dirty="0"/>
              <a:t> //</a:t>
            </a:r>
            <a:r>
              <a:rPr lang="zh-Hans" altLang="en-US" dirty="0"/>
              <a:t>如果</a:t>
            </a:r>
            <a:r>
              <a:rPr lang="en-US" altLang="zh-Hans" dirty="0"/>
              <a:t>loader</a:t>
            </a:r>
            <a:r>
              <a:rPr lang="zh-Hans" altLang="en-US" dirty="0"/>
              <a:t>设置</a:t>
            </a:r>
            <a:r>
              <a:rPr lang="en-US" altLang="zh-Hans" dirty="0"/>
              <a:t>options</a:t>
            </a:r>
            <a:r>
              <a:rPr lang="zh-Hans" altLang="en-US" dirty="0"/>
              <a:t>的话，这里就是</a:t>
            </a:r>
            <a:r>
              <a:rPr lang="en-US" altLang="zh-Hans" dirty="0"/>
              <a:t>options</a:t>
            </a:r>
            <a:r>
              <a:rPr lang="zh-Hans" altLang="en-US" dirty="0"/>
              <a:t>的对象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…</a:t>
            </a:r>
          </a:p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5" name="图形 4" descr="心跳">
            <a:extLst>
              <a:ext uri="{FF2B5EF4-FFF2-40B4-BE49-F238E27FC236}">
                <a16:creationId xmlns:a16="http://schemas.microsoft.com/office/drawing/2014/main" id="{4DDD237D-7F42-F141-9E87-5359A65E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584101"/>
            <a:ext cx="650720" cy="6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10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87E0-0760-0840-AA4A-16A8E53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练习项目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86C51-5F8D-8740-B243-01D45426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</a:t>
            </a:r>
            <a:r>
              <a:rPr kumimoji="1" lang="zh-CN" altLang="en-US" dirty="0"/>
              <a:t>尝试使用将一个</a:t>
            </a:r>
            <a:r>
              <a:rPr kumimoji="1" lang="en-US" altLang="zh-CN" dirty="0"/>
              <a:t>es6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的简单实例通过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loader</a:t>
            </a:r>
            <a:r>
              <a:rPr kumimoji="1" lang="zh-CN" altLang="en-US" dirty="0"/>
              <a:t>配置实现一般浏览器支持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zh-CN" altLang="en-US" sz="1600" dirty="0"/>
              <a:t>要求： 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实例的功能为实现一个</a:t>
            </a:r>
            <a:r>
              <a:rPr kumimoji="1" lang="en-US" altLang="zh-CN" sz="1600" dirty="0" err="1"/>
              <a:t>btn</a:t>
            </a:r>
            <a:r>
              <a:rPr kumimoji="1" lang="zh-CN" altLang="en-US" sz="1600" dirty="0"/>
              <a:t>控制屏幕显示数字的增减</a:t>
            </a:r>
          </a:p>
        </p:txBody>
      </p:sp>
      <p:pic>
        <p:nvPicPr>
          <p:cNvPr id="5" name="图形 4" descr="书">
            <a:extLst>
              <a:ext uri="{FF2B5EF4-FFF2-40B4-BE49-F238E27FC236}">
                <a16:creationId xmlns:a16="http://schemas.microsoft.com/office/drawing/2014/main" id="{C6CEC75B-CE2A-9B4C-9E5C-BD5A1E92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104" y="2678807"/>
            <a:ext cx="653602" cy="6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预处理器是干嘛的？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</a:t>
            </a:r>
          </a:p>
          <a:p>
            <a:pPr marL="0" indent="0">
              <a:buNone/>
            </a:pPr>
            <a:r>
              <a:rPr lang="zh-CN" altLang="en-US" dirty="0"/>
              <a:t>我们为什么需要进行对静态资源进行处理呢？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我们的</a:t>
            </a:r>
            <a:r>
              <a:rPr lang="en-US" altLang="zh-CN" dirty="0" err="1"/>
              <a:t>css</a:t>
            </a:r>
            <a:r>
              <a:rPr lang="zh-CN" altLang="en-US" dirty="0"/>
              <a:t>需要编译，因为我们使用了预加载器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我们的图片尺寸过大，我觉得可以压缩一下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我们使用了</a:t>
            </a:r>
            <a:r>
              <a:rPr lang="en-US" altLang="zh-CN" dirty="0"/>
              <a:t>es6</a:t>
            </a:r>
            <a:r>
              <a:rPr lang="zh-CN" altLang="en-US" dirty="0"/>
              <a:t>等比较新的规范语法，但是浏览器不支持</a:t>
            </a:r>
          </a:p>
          <a:p>
            <a:endParaRPr kumimoji="1" lang="zh-CN" altLang="en-US" dirty="0"/>
          </a:p>
        </p:txBody>
      </p:sp>
      <p:pic>
        <p:nvPicPr>
          <p:cNvPr id="3" name="图形 2" descr="帮助">
            <a:extLst>
              <a:ext uri="{FF2B5EF4-FFF2-40B4-BE49-F238E27FC236}">
                <a16:creationId xmlns:a16="http://schemas.microsoft.com/office/drawing/2014/main" id="{62D4C003-C328-034E-849D-58AB0830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7692" y="1956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预处理器是干嘛的？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2BE0DDF-462F-184E-BE14-FFDA6E8F0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206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55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功能分类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 </a:t>
            </a:r>
            <a:r>
              <a:rPr lang="zh-CN" altLang="en-US" dirty="0"/>
              <a:t> 文件处理（例如处理图片）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</a:p>
          <a:p>
            <a:r>
              <a:rPr lang="zh-Hans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转化编译 （例如</a:t>
            </a:r>
            <a:r>
              <a:rPr lang="en-US" altLang="zh-CN" dirty="0"/>
              <a:t>ECMAScript 6</a:t>
            </a:r>
            <a:r>
              <a:rPr lang="zh-CN" altLang="en-US" dirty="0"/>
              <a:t>语法转换）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样式 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清理和测试 （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清理代码）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模版框架 （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Hans" altLang="en-US" dirty="0"/>
              <a:t>是如何配置的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25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" y="95299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Hans" altLang="en-US" sz="3200" dirty="0"/>
              <a:t>简单跑一个</a:t>
            </a:r>
            <a:r>
              <a:rPr lang="en-US" altLang="zh-Hans" sz="3200" dirty="0"/>
              <a:t>raw-loader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7044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51004</TotalTime>
  <Words>1036</Words>
  <Application>Microsoft Macintosh PowerPoint</Application>
  <PresentationFormat>宽屏</PresentationFormat>
  <Paragraphs>209</Paragraphs>
  <Slides>43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黑体</vt:lpstr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第四章 webpack之loader模块</vt:lpstr>
      <vt:lpstr>我们为什么需要webpack-loader？</vt:lpstr>
      <vt:lpstr> 什么是webpack-loader？ </vt:lpstr>
      <vt:lpstr>预处理器是干嘛的？</vt:lpstr>
      <vt:lpstr>预处理器是干嘛的？</vt:lpstr>
      <vt:lpstr>Webpack功能分类</vt:lpstr>
      <vt:lpstr>webpack-loader是如何配置的？</vt:lpstr>
      <vt:lpstr>简单跑一个raw-loader</vt:lpstr>
      <vt:lpstr>PowerPoint 演示文稿</vt:lpstr>
      <vt:lpstr>PowerPoint 演示文稿</vt:lpstr>
      <vt:lpstr>PowerPoint 演示文稿</vt:lpstr>
      <vt:lpstr>PowerPoint 演示文稿</vt:lpstr>
      <vt:lpstr>webpack的三种loader配置方式</vt:lpstr>
      <vt:lpstr>PowerPoint 演示文稿</vt:lpstr>
      <vt:lpstr>webpack loader的特性与解析</vt:lpstr>
      <vt:lpstr>PowerPoint 演示文稿</vt:lpstr>
      <vt:lpstr>习题</vt:lpstr>
      <vt:lpstr>webpack 实战loader</vt:lpstr>
      <vt:lpstr>图片loader相关</vt:lpstr>
      <vt:lpstr>PowerPoint 演示文稿</vt:lpstr>
      <vt:lpstr>PowerPoint 演示文稿</vt:lpstr>
      <vt:lpstr>PowerPoint 演示文稿</vt:lpstr>
      <vt:lpstr>PowerPoint 演示文稿</vt:lpstr>
      <vt:lpstr>babel-loader相关</vt:lpstr>
      <vt:lpstr>PowerPoint 演示文稿</vt:lpstr>
      <vt:lpstr>PowerPoint 演示文稿</vt:lpstr>
      <vt:lpstr>PowerPoint 演示文稿</vt:lpstr>
      <vt:lpstr>PowerPoint 演示文稿</vt:lpstr>
      <vt:lpstr>vue-loader相关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loaderApi 简单介绍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练习项目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zhang yunlu</cp:lastModifiedBy>
  <cp:revision>504</cp:revision>
  <dcterms:created xsi:type="dcterms:W3CDTF">2018-06-23T07:26:49Z</dcterms:created>
  <dcterms:modified xsi:type="dcterms:W3CDTF">2018-10-17T14:29:28Z</dcterms:modified>
</cp:coreProperties>
</file>