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2" r:id="rId16"/>
    <p:sldId id="331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3C895E-1FF3-7B4B-8A26-127C31B25EB1}">
          <p14:sldIdLst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2"/>
            <p14:sldId id="331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25698" initials="T" lastIdx="1" clrIdx="0">
    <p:extLst>
      <p:ext uri="{19B8F6BF-5375-455C-9EA6-DF929625EA0E}">
        <p15:presenceInfo xmlns:p15="http://schemas.microsoft.com/office/powerpoint/2012/main" userId="18cf0550-d808-468b-898a-31c113f86f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A42"/>
    <a:srgbClr val="86A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6" autoAdjust="0"/>
    <p:restoredTop sz="53297" autoAdjust="0"/>
  </p:normalViewPr>
  <p:slideViewPr>
    <p:cSldViewPr snapToGrid="0">
      <p:cViewPr varScale="1">
        <p:scale>
          <a:sx n="85" d="100"/>
          <a:sy n="85" d="100"/>
        </p:scale>
        <p:origin x="176" y="7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62CB6-00B6-4334-A2AA-5934367702A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41123-8D22-4BAE-8309-ACE9217F3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13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2B3A4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65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19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10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 algn="l">
              <a:buFont typeface="Wingdings" panose="05000000000000000000" pitchFamily="2" charset="2"/>
              <a:buChar char="ü"/>
              <a:defRPr/>
            </a:lvl2pPr>
            <a:lvl3pPr marL="1143000" indent="-228600" algn="l">
              <a:buFont typeface="Wingdings" panose="05000000000000000000" pitchFamily="2" charset="2"/>
              <a:buChar char="ü"/>
              <a:defRPr/>
            </a:lvl3pPr>
            <a:lvl4pPr marL="1600200" indent="-228600" algn="l">
              <a:buFont typeface="Wingdings" panose="05000000000000000000" pitchFamily="2" charset="2"/>
              <a:buChar char="ü"/>
              <a:defRPr/>
            </a:lvl4pPr>
            <a:lvl5pPr marL="2057400" indent="-228600" algn="l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934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465E6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00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59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4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0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88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 marL="685800" indent="-228600">
              <a:buFont typeface="Wingdings" panose="05000000000000000000" pitchFamily="2" charset="2"/>
              <a:buChar char="ü"/>
              <a:defRPr sz="2800"/>
            </a:lvl2pPr>
            <a:lvl3pPr marL="1143000" indent="-228600">
              <a:buFont typeface="Wingdings" panose="05000000000000000000" pitchFamily="2" charset="2"/>
              <a:buChar char="ü"/>
              <a:defRPr sz="2400"/>
            </a:lvl3pPr>
            <a:lvl4pPr marL="1600200" indent="-228600">
              <a:buFont typeface="Wingdings" panose="05000000000000000000" pitchFamily="2" charset="2"/>
              <a:buChar char="ü"/>
              <a:defRPr sz="2000"/>
            </a:lvl4pPr>
            <a:lvl5pPr marL="2057400" indent="-228600">
              <a:buFont typeface="Wingdings" panose="05000000000000000000" pitchFamily="2" charset="2"/>
              <a:buChar char="ü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89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322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页脚占位符 4"/>
          <p:cNvSpPr txBox="1">
            <a:spLocks/>
          </p:cNvSpPr>
          <p:nvPr/>
        </p:nvSpPr>
        <p:spPr>
          <a:xfrm>
            <a:off x="217714" y="6401708"/>
            <a:ext cx="2443843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8" name="Picture 5" descr="logo-on-white-b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7" y="144957"/>
            <a:ext cx="941506" cy="26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webpack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" y="4877"/>
            <a:ext cx="4603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BAB7BED4-F902-5141-8BBD-EF6C89A6EAF8}"/>
              </a:ext>
            </a:extLst>
          </p:cNvPr>
          <p:cNvSpPr txBox="1">
            <a:spLocks/>
          </p:cNvSpPr>
          <p:nvPr userDrawn="1"/>
        </p:nvSpPr>
        <p:spPr>
          <a:xfrm>
            <a:off x="217714" y="6401708"/>
            <a:ext cx="2443843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5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B3A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800" kern="1200">
          <a:solidFill>
            <a:srgbClr val="465E6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rgbClr val="465E6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>
          <a:solidFill>
            <a:srgbClr val="465E6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rgbClr val="465E6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rgbClr val="465E6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8592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hangingPunct="1"/>
            <a:r>
              <a:rPr lang="en-US" altLang="zh-CN" sz="4800" dirty="0" err="1">
                <a:latin typeface="+mj-lt"/>
                <a:cs typeface="Arial" panose="020B0604020202020204" pitchFamily="34" charset="0"/>
              </a:rPr>
              <a:t>webpack</a:t>
            </a:r>
            <a:r>
              <a:rPr lang="en-US" altLang="zh-CN" sz="4800" dirty="0">
                <a:latin typeface="+mj-lt"/>
              </a:rPr>
              <a:t> </a:t>
            </a:r>
            <a:r>
              <a:rPr lang="zh-CN" altLang="en-US" sz="4800" dirty="0">
                <a:latin typeface="+mj-lt"/>
              </a:rPr>
              <a:t>从入门到精通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0C0ABB5-0E64-D944-89DB-FD06395AC6E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zh-CN" sz="2400" dirty="0">
                <a:latin typeface="+mn-lt"/>
              </a:rPr>
              <a:t>NEXT </a:t>
            </a:r>
            <a:r>
              <a:rPr lang="zh-CN" altLang="en-US" sz="2400" dirty="0">
                <a:latin typeface="+mn-lt"/>
              </a:rPr>
              <a:t>前端学位课程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87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Hans" altLang="en-US" dirty="0"/>
              <a:t>简单跑一个</a:t>
            </a:r>
            <a:r>
              <a:rPr lang="en-US" altLang="zh-Hans" dirty="0"/>
              <a:t>raw-loader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/>
              <a:t>webpack.config.js</a:t>
            </a:r>
            <a:r>
              <a:rPr kumimoji="1" lang="zh-Hans" altLang="en-US" dirty="0"/>
              <a:t>截图：</a:t>
            </a:r>
            <a:endParaRPr kumimoji="1" lang="en-US" altLang="zh-Han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82CA20-26BA-CF4B-8A5D-AE1DFDDDA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" y="2318544"/>
            <a:ext cx="59436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9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65125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Hans" altLang="en-US" dirty="0"/>
              <a:t>简单跑一个</a:t>
            </a:r>
            <a:r>
              <a:rPr lang="en-US" altLang="zh-Hans" dirty="0"/>
              <a:t>raw-loader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Hans" altLang="en-US" dirty="0"/>
              <a:t>原始文件： </a:t>
            </a:r>
            <a:r>
              <a:rPr kumimoji="1" lang="en-US" altLang="zh-Hans" dirty="0"/>
              <a:t>		        </a:t>
            </a:r>
            <a:r>
              <a:rPr kumimoji="1" lang="zh-Hans" altLang="en-US" dirty="0"/>
              <a:t>打包后文件：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en-US" altLang="zh-CN" dirty="0" err="1"/>
              <a:t>example.js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example.txt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A6267F-5EA4-334D-8254-8928B6DF1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" y="4904740"/>
            <a:ext cx="3670300" cy="1003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147E79-F26F-C24D-90C2-DD7BFDEBF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806700"/>
            <a:ext cx="3721100" cy="1244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3001A4-1627-744F-97D1-E95D09053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848" y="2382203"/>
            <a:ext cx="6251751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2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2235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Hans" altLang="en-US" dirty="0"/>
              <a:t>简单跑一个</a:t>
            </a:r>
            <a:r>
              <a:rPr lang="en-US" altLang="zh-Hans" dirty="0"/>
              <a:t>raw-loader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Hans" altLang="en-US" dirty="0"/>
              <a:t>我们可以看到通过</a:t>
            </a:r>
            <a:r>
              <a:rPr kumimoji="1" lang="en-US" altLang="zh-Hans" dirty="0"/>
              <a:t>raw-loader</a:t>
            </a:r>
            <a:r>
              <a:rPr kumimoji="1" lang="zh-Hans" altLang="en-US" dirty="0"/>
              <a:t>使得我们在</a:t>
            </a:r>
            <a:r>
              <a:rPr kumimoji="1" lang="en-US" altLang="zh-Hans" dirty="0" err="1"/>
              <a:t>example.js</a:t>
            </a:r>
            <a:r>
              <a:rPr kumimoji="1" lang="zh-Hans" altLang="en-US" dirty="0"/>
              <a:t>将</a:t>
            </a:r>
            <a:r>
              <a:rPr kumimoji="1" lang="en-US" altLang="zh-Hans" dirty="0" err="1"/>
              <a:t>example.txt</a:t>
            </a:r>
            <a:r>
              <a:rPr kumimoji="1" lang="zh-Hans" altLang="en-US" dirty="0"/>
              <a:t>的文字通模块加载的方式引入了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60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2235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 err="1"/>
              <a:t>webpack</a:t>
            </a:r>
            <a:r>
              <a:rPr lang="zh-Hans" altLang="en-US" dirty="0"/>
              <a:t>的三种</a:t>
            </a:r>
            <a:r>
              <a:rPr lang="en-US" altLang="zh-Hans" dirty="0"/>
              <a:t>loader</a:t>
            </a:r>
            <a:r>
              <a:rPr lang="zh-Hans" altLang="en-US" dirty="0"/>
              <a:t>配置方式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AutoNum type="arabicPeriod"/>
            </a:pPr>
            <a:r>
              <a:rPr kumimoji="1" lang="zh-Hans" altLang="en-US" dirty="0"/>
              <a:t>通过</a:t>
            </a:r>
            <a:r>
              <a:rPr kumimoji="1" lang="en-US" altLang="zh-Hans" dirty="0" err="1"/>
              <a:t>config</a:t>
            </a:r>
            <a:r>
              <a:rPr kumimoji="1" lang="zh-Hans" altLang="en-US" dirty="0"/>
              <a:t>配置文件（在根文件夹配置</a:t>
            </a:r>
            <a:r>
              <a:rPr kumimoji="1" lang="en-US" altLang="zh-Hans" dirty="0" err="1"/>
              <a:t>webpack.config.js</a:t>
            </a:r>
            <a:r>
              <a:rPr kumimoji="1" lang="zh-Hans" altLang="en-US" dirty="0"/>
              <a:t>），然后用</a:t>
            </a:r>
            <a:r>
              <a:rPr kumimoji="1" lang="en-US" altLang="zh-Hans" dirty="0" err="1"/>
              <a:t>webpack</a:t>
            </a:r>
            <a:r>
              <a:rPr kumimoji="1" lang="zh-Hans" altLang="en-US" dirty="0"/>
              <a:t>执行</a:t>
            </a:r>
            <a:endParaRPr kumimoji="1" lang="en-US" altLang="zh-Hans" dirty="0"/>
          </a:p>
          <a:p>
            <a:pPr marL="514350" indent="-514350">
              <a:buFont typeface="Wingdings" panose="05000000000000000000" pitchFamily="2" charset="2"/>
              <a:buAutoNum type="arabicPeriod"/>
            </a:pPr>
            <a:endParaRPr kumimoji="1" lang="en-US" altLang="zh-Hans" dirty="0"/>
          </a:p>
          <a:p>
            <a:pPr marL="514350" indent="-514350">
              <a:buFont typeface="Wingdings" panose="05000000000000000000" pitchFamily="2" charset="2"/>
              <a:buAutoNum type="arabicPeriod"/>
            </a:pPr>
            <a:r>
              <a:rPr kumimoji="1" lang="zh-Hans" altLang="en-US" dirty="0"/>
              <a:t>内联模式引入</a:t>
            </a:r>
            <a:endParaRPr kumimoji="1" lang="en-US" altLang="zh-Hans" dirty="0"/>
          </a:p>
          <a:p>
            <a:pPr marL="514350" indent="-514350">
              <a:buAutoNum type="arabicPeriod"/>
            </a:pPr>
            <a:endParaRPr kumimoji="1" lang="en-US" altLang="zh-CN" dirty="0"/>
          </a:p>
          <a:p>
            <a:pPr marL="514350" indent="-514350">
              <a:buAutoNum type="arabicPeriod"/>
            </a:pPr>
            <a:endParaRPr kumimoji="1" lang="en-US" altLang="zh-CN" dirty="0"/>
          </a:p>
          <a:p>
            <a:pPr marL="514350" indent="-514350">
              <a:buAutoNum type="arabicPeriod"/>
            </a:pP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Hans" altLang="en-US" dirty="0"/>
              <a:t>通过</a:t>
            </a:r>
            <a:r>
              <a:rPr kumimoji="1" lang="en-US" altLang="zh-Hans" dirty="0" err="1"/>
              <a:t>webpack</a:t>
            </a:r>
            <a:r>
              <a:rPr kumimoji="1" lang="en-US" altLang="zh-Hans" dirty="0"/>
              <a:t>-cli</a:t>
            </a:r>
            <a:r>
              <a:rPr kumimoji="1" lang="zh-Hans" altLang="en-US" dirty="0"/>
              <a:t>（</a:t>
            </a:r>
            <a:r>
              <a:rPr kumimoji="1" lang="en-US" altLang="zh-Hans" dirty="0" err="1"/>
              <a:t>webpack</a:t>
            </a:r>
            <a:r>
              <a:rPr kumimoji="1" lang="en-US" altLang="zh-Hans" dirty="0"/>
              <a:t>-cli</a:t>
            </a:r>
            <a:r>
              <a:rPr kumimoji="1" lang="zh-Hans" altLang="en-US" dirty="0"/>
              <a:t>是</a:t>
            </a:r>
            <a:r>
              <a:rPr kumimoji="1" lang="en-US" altLang="zh-Hans" dirty="0" err="1"/>
              <a:t>webpack</a:t>
            </a:r>
            <a:r>
              <a:rPr kumimoji="1" lang="zh-Hans" altLang="en-US" dirty="0"/>
              <a:t>单独提供的</a:t>
            </a:r>
            <a:r>
              <a:rPr kumimoji="1" lang="en-US" altLang="zh-Hans" dirty="0"/>
              <a:t>cli</a:t>
            </a:r>
            <a:r>
              <a:rPr kumimoji="1" lang="zh-Hans" altLang="en-US" dirty="0"/>
              <a:t>工具）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7DF447-99D6-D047-ADD9-50BEE0D72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59" y="3531235"/>
            <a:ext cx="6096000" cy="1409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214C77-64D3-094D-9C92-3268DA7C0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83" y="5711826"/>
            <a:ext cx="9258300" cy="330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BFDC58-3048-F44D-8249-09402CFA4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59" y="2566641"/>
            <a:ext cx="6324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5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2235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 err="1"/>
              <a:t>webpack</a:t>
            </a:r>
            <a:r>
              <a:rPr lang="en-US" altLang="zh-Hans" dirty="0"/>
              <a:t> loader</a:t>
            </a:r>
            <a:r>
              <a:rPr lang="zh-Hans" altLang="en-US" dirty="0"/>
              <a:t>的特性与解析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 </a:t>
            </a:r>
            <a:r>
              <a:rPr lang="en-US" altLang="zh-CN" dirty="0"/>
              <a:t>loader</a:t>
            </a:r>
            <a:r>
              <a:rPr lang="zh-CN" altLang="en-US" dirty="0"/>
              <a:t>支持链式传递</a:t>
            </a:r>
            <a:r>
              <a:rPr lang="en-US" altLang="zh-CN" dirty="0"/>
              <a:t>(</a:t>
            </a:r>
            <a:r>
              <a:rPr lang="zh-CN" altLang="en-US" dirty="0"/>
              <a:t>我们在下面的例子会看到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2. </a:t>
            </a:r>
            <a:r>
              <a:rPr lang="en-US" altLang="zh-CN" dirty="0"/>
              <a:t>loader</a:t>
            </a:r>
            <a:r>
              <a:rPr lang="zh-CN" altLang="en-US" dirty="0"/>
              <a:t>可以是同步的也可以是异步的（这个后面章节会对有异步的相关内容）</a:t>
            </a:r>
          </a:p>
          <a:p>
            <a:pPr marL="0" indent="0">
              <a:buNone/>
            </a:pPr>
            <a:r>
              <a:rPr kumimoji="1" lang="en-US" altLang="zh-CN" dirty="0"/>
              <a:t>3. </a:t>
            </a:r>
            <a:r>
              <a:rPr lang="en-US" altLang="zh-CN" dirty="0"/>
              <a:t>loader </a:t>
            </a:r>
            <a:r>
              <a:rPr lang="zh-CN" altLang="en-US" dirty="0"/>
              <a:t>运行在 </a:t>
            </a:r>
            <a:r>
              <a:rPr lang="en-US" altLang="zh-CN" dirty="0" err="1"/>
              <a:t>Node.js</a:t>
            </a:r>
            <a:r>
              <a:rPr lang="en-US" altLang="zh-CN" dirty="0"/>
              <a:t> </a:t>
            </a:r>
            <a:r>
              <a:rPr lang="zh-CN" altLang="en-US" dirty="0"/>
              <a:t>中，并且能够执行任何可能的操作。（其实</a:t>
            </a:r>
            <a:r>
              <a:rPr lang="en-US" altLang="zh-CN" dirty="0"/>
              <a:t>loader</a:t>
            </a:r>
            <a:r>
              <a:rPr lang="zh-CN" altLang="en-US" dirty="0"/>
              <a:t>的本质就是被</a:t>
            </a:r>
            <a:r>
              <a:rPr lang="en-US" altLang="zh-CN" dirty="0" err="1"/>
              <a:t>webpack</a:t>
            </a:r>
            <a:r>
              <a:rPr lang="zh-CN" altLang="en-US" dirty="0"/>
              <a:t>加载的一段</a:t>
            </a:r>
            <a:r>
              <a:rPr lang="en-US" altLang="zh-CN" dirty="0" err="1"/>
              <a:t>node.js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kumimoji="1" lang="en-US" altLang="zh-CN" dirty="0"/>
              <a:t>4. l</a:t>
            </a:r>
            <a:r>
              <a:rPr lang="en-US" altLang="zh-CN" dirty="0"/>
              <a:t>oader </a:t>
            </a:r>
            <a:r>
              <a:rPr lang="zh-CN" altLang="en-US" dirty="0"/>
              <a:t>接收查询参数。用于对 </a:t>
            </a:r>
            <a:r>
              <a:rPr lang="en-US" altLang="zh-CN" dirty="0"/>
              <a:t>loader </a:t>
            </a:r>
            <a:r>
              <a:rPr lang="zh-CN" altLang="en-US" dirty="0"/>
              <a:t>传递配置</a:t>
            </a:r>
            <a:r>
              <a:rPr lang="en-US" altLang="zh-CN" dirty="0"/>
              <a:t>/ loader</a:t>
            </a:r>
            <a:r>
              <a:rPr lang="zh-CN" altLang="en-US" dirty="0"/>
              <a:t>也可以通过</a:t>
            </a:r>
            <a:r>
              <a:rPr lang="en-US" altLang="zh-CN" dirty="0"/>
              <a:t>options</a:t>
            </a:r>
            <a:r>
              <a:rPr lang="zh-CN" altLang="en-US" dirty="0"/>
              <a:t>进行参数配置</a:t>
            </a:r>
          </a:p>
          <a:p>
            <a:pPr marL="0" indent="0">
              <a:buNone/>
            </a:pPr>
            <a:r>
              <a:rPr kumimoji="1" lang="en-US" altLang="zh-CN" dirty="0"/>
              <a:t>5.</a:t>
            </a:r>
            <a:r>
              <a:rPr lang="zh-CN" altLang="en-US" dirty="0"/>
              <a:t>除了使用 </a:t>
            </a:r>
            <a:r>
              <a:rPr lang="en-US" altLang="zh-CN" dirty="0" err="1"/>
              <a:t>package.json</a:t>
            </a:r>
            <a:r>
              <a:rPr lang="en-US" altLang="zh-CN" dirty="0"/>
              <a:t> </a:t>
            </a:r>
            <a:r>
              <a:rPr lang="zh-CN" altLang="en-US" dirty="0"/>
              <a:t>常见的 </a:t>
            </a:r>
            <a:r>
              <a:rPr lang="en-US" altLang="zh-CN" dirty="0"/>
              <a:t>main </a:t>
            </a:r>
            <a:r>
              <a:rPr lang="zh-CN" altLang="en-US" dirty="0"/>
              <a:t>属性，还可以将普通的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模块导出为 </a:t>
            </a:r>
            <a:r>
              <a:rPr lang="en-US" altLang="zh-CN" dirty="0"/>
              <a:t>loader</a:t>
            </a:r>
            <a:r>
              <a:rPr lang="zh-CN" altLang="en-US" dirty="0"/>
              <a:t>，做法是在 </a:t>
            </a:r>
            <a:r>
              <a:rPr lang="en-US" altLang="zh-CN" dirty="0" err="1"/>
              <a:t>package.json</a:t>
            </a:r>
            <a:r>
              <a:rPr lang="en-US" altLang="zh-CN" dirty="0"/>
              <a:t> </a:t>
            </a:r>
            <a:r>
              <a:rPr lang="zh-CN" altLang="en-US" dirty="0"/>
              <a:t>里定义一个 </a:t>
            </a:r>
            <a:r>
              <a:rPr lang="en-US" altLang="zh-CN" dirty="0"/>
              <a:t>loader </a:t>
            </a:r>
            <a:r>
              <a:rPr lang="zh-CN" altLang="en-US" dirty="0"/>
              <a:t>字段。</a:t>
            </a:r>
          </a:p>
          <a:p>
            <a:pPr marL="0" indent="0">
              <a:buNone/>
            </a:pPr>
            <a:r>
              <a:rPr kumimoji="1" lang="en-US" altLang="zh-CN" dirty="0"/>
              <a:t>6.</a:t>
            </a:r>
            <a:r>
              <a:rPr lang="zh-CN" altLang="en-US" dirty="0"/>
              <a:t>插件</a:t>
            </a:r>
            <a:r>
              <a:rPr lang="en-US" altLang="zh-CN" dirty="0"/>
              <a:t>(plugin)</a:t>
            </a:r>
            <a:r>
              <a:rPr lang="zh-CN" altLang="en-US" dirty="0"/>
              <a:t>可以为 </a:t>
            </a:r>
            <a:r>
              <a:rPr lang="en-US" altLang="zh-CN" dirty="0"/>
              <a:t>loader </a:t>
            </a:r>
            <a:r>
              <a:rPr lang="zh-CN" altLang="en-US" dirty="0"/>
              <a:t>带来更多特性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7. loader </a:t>
            </a:r>
            <a:r>
              <a:rPr lang="zh-CN" altLang="en-US" dirty="0"/>
              <a:t>能够产生额外的任意文件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647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46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实战一些主要</a:t>
            </a:r>
            <a:r>
              <a:rPr lang="en-US" altLang="zh-CN" dirty="0"/>
              <a:t>loader</a:t>
            </a:r>
          </a:p>
        </p:txBody>
      </p:sp>
    </p:spTree>
    <p:extLst>
      <p:ext uri="{BB962C8B-B14F-4D97-AF65-F5344CB8AC3E}">
        <p14:creationId xmlns:p14="http://schemas.microsoft.com/office/powerpoint/2010/main" val="290648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2235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图片</a:t>
            </a:r>
            <a:r>
              <a:rPr lang="en-US" altLang="zh-Hans" dirty="0"/>
              <a:t>loader</a:t>
            </a:r>
            <a:r>
              <a:rPr lang="zh-CN" altLang="en-US" dirty="0"/>
              <a:t>相关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Hans" altLang="en-US" dirty="0"/>
              <a:t>图片功能点：</a:t>
            </a:r>
            <a:endParaRPr kumimoji="1" lang="en-US" altLang="zh-Hans" dirty="0"/>
          </a:p>
          <a:p>
            <a:pPr marL="0" indent="0">
              <a:buNone/>
            </a:pPr>
            <a:endParaRPr kumimoji="1" lang="en-US" altLang="zh-Hans" dirty="0"/>
          </a:p>
          <a:p>
            <a:pPr marL="514350" indent="-514350">
              <a:buAutoNum type="arabicPeriod"/>
            </a:pPr>
            <a:r>
              <a:rPr kumimoji="1" lang="zh-Hans" altLang="en-US" dirty="0"/>
              <a:t>压缩</a:t>
            </a:r>
            <a:endParaRPr kumimoji="1" lang="en-US" altLang="zh-Hans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Base64</a:t>
            </a:r>
            <a:r>
              <a:rPr kumimoji="1" lang="zh-Hans" altLang="en-US" dirty="0"/>
              <a:t>转化</a:t>
            </a:r>
            <a:endParaRPr kumimoji="1" lang="en-US" altLang="zh-Hans" dirty="0"/>
          </a:p>
          <a:p>
            <a:pPr marL="514350" indent="-514350">
              <a:buAutoNum type="arabicPeriod"/>
            </a:pPr>
            <a:r>
              <a:rPr kumimoji="1" lang="zh-Hans" altLang="en-US" dirty="0"/>
              <a:t>路径，命名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309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2235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图片</a:t>
            </a:r>
            <a:r>
              <a:rPr lang="en-US" altLang="zh-Hans" dirty="0"/>
              <a:t>loader</a:t>
            </a:r>
            <a:r>
              <a:rPr lang="zh-CN" altLang="en-US" dirty="0"/>
              <a:t>相关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安装：</a:t>
            </a:r>
            <a:endParaRPr lang="en-US" altLang="zh-Hans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img</a:t>
            </a:r>
            <a:r>
              <a:rPr lang="en-US" altLang="zh-CN" dirty="0"/>
              <a:t>-loader --save-dev. // </a:t>
            </a:r>
            <a:r>
              <a:rPr lang="zh-CN" altLang="en-US" dirty="0"/>
              <a:t>压缩图片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url</a:t>
            </a:r>
            <a:r>
              <a:rPr lang="en-US" altLang="zh-CN" dirty="0"/>
              <a:t>-loader --save-dev // data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转化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install file-loader --save-dev // </a:t>
            </a:r>
            <a:r>
              <a:rPr lang="zh-CN" altLang="en-US" dirty="0"/>
              <a:t>处理文件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imagemin-mozjpeg</a:t>
            </a:r>
            <a:r>
              <a:rPr lang="en-US" altLang="zh-CN" dirty="0"/>
              <a:t> --save-dev //image-loader</a:t>
            </a:r>
            <a:r>
              <a:rPr lang="zh-CN" altLang="en-US" dirty="0"/>
              <a:t>需要的压缩图片的库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注意</a:t>
            </a:r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url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-loader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封装了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file-loader,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在需要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file-loader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的时候会需要，但是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file-loader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需要单独安装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51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2235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图片</a:t>
            </a:r>
            <a:r>
              <a:rPr lang="en-US" altLang="zh-Hans" dirty="0"/>
              <a:t>loader</a:t>
            </a:r>
            <a:r>
              <a:rPr lang="zh-CN" altLang="en-US" dirty="0"/>
              <a:t>相关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webpack.co</a:t>
            </a:r>
            <a:r>
              <a:rPr lang="en-US" altLang="zh-Hans" dirty="0" err="1"/>
              <a:t>n</a:t>
            </a:r>
            <a:r>
              <a:rPr lang="en-US" altLang="zh-CN" dirty="0" err="1"/>
              <a:t>fig.js</a:t>
            </a:r>
            <a:r>
              <a:rPr lang="en-US" altLang="zh-CN" dirty="0"/>
              <a:t> </a:t>
            </a:r>
            <a:r>
              <a:rPr lang="zh-Hans" altLang="en-US" dirty="0"/>
              <a:t>配置：</a:t>
            </a:r>
            <a:endParaRPr lang="en-US" altLang="zh-Han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8870E8-8F94-BE48-9E96-856E98FE6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52" y="1690688"/>
            <a:ext cx="4321843" cy="40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78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2235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图片</a:t>
            </a:r>
            <a:r>
              <a:rPr lang="en-US" altLang="zh-Hans" dirty="0"/>
              <a:t>loader</a:t>
            </a:r>
            <a:r>
              <a:rPr lang="zh-CN" altLang="en-US" dirty="0"/>
              <a:t>相关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webpack.co</a:t>
            </a:r>
            <a:r>
              <a:rPr lang="en-US" altLang="zh-Hans" dirty="0" err="1"/>
              <a:t>n</a:t>
            </a:r>
            <a:r>
              <a:rPr lang="en-US" altLang="zh-CN" dirty="0" err="1"/>
              <a:t>fig.js</a:t>
            </a:r>
            <a:r>
              <a:rPr lang="en-US" altLang="zh-CN" dirty="0"/>
              <a:t> </a:t>
            </a:r>
            <a:r>
              <a:rPr lang="zh-Hans" altLang="en-US" dirty="0"/>
              <a:t>配置：</a:t>
            </a:r>
            <a:endParaRPr lang="en-US" altLang="zh-Hans" dirty="0"/>
          </a:p>
          <a:p>
            <a:r>
              <a:rPr lang="zh-CN" altLang="en-US" dirty="0"/>
              <a:t>查询参数，这里使用</a:t>
            </a:r>
            <a:r>
              <a:rPr lang="en-US" altLang="zh-CN" dirty="0" err="1"/>
              <a:t>optiions</a:t>
            </a:r>
            <a:r>
              <a:rPr lang="zh-CN" altLang="en-US" dirty="0"/>
              <a:t>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行查询参数（需要注意的是这里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url</a:t>
            </a:r>
            <a:r>
              <a:rPr lang="en-US" altLang="zh-CN" dirty="0"/>
              <a:t>-loader</a:t>
            </a:r>
            <a:r>
              <a:rPr lang="zh-CN" altLang="en-US" dirty="0"/>
              <a:t>使用的</a:t>
            </a:r>
            <a:r>
              <a:rPr lang="en-US" altLang="zh-CN" dirty="0"/>
              <a:t>file-loader</a:t>
            </a:r>
            <a:r>
              <a:rPr lang="zh-CN" altLang="en-US" dirty="0"/>
              <a:t>作为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fallback</a:t>
            </a:r>
            <a:r>
              <a:rPr lang="zh-CN" altLang="en-US" dirty="0"/>
              <a:t>的查询参数的值，那么后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面的</a:t>
            </a:r>
            <a:r>
              <a:rPr lang="en-US" altLang="zh-CN" dirty="0"/>
              <a:t>name</a:t>
            </a:r>
            <a:r>
              <a:rPr lang="zh-CN" altLang="en-US" dirty="0"/>
              <a:t>的查询参数则是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作为</a:t>
            </a:r>
            <a:r>
              <a:rPr lang="en-US" altLang="zh-CN" dirty="0"/>
              <a:t>file-loader</a:t>
            </a:r>
            <a:r>
              <a:rPr lang="zh-CN" altLang="en-US" dirty="0"/>
              <a:t>的查询参数</a:t>
            </a:r>
          </a:p>
          <a:p>
            <a:r>
              <a:rPr lang="zh-CN" altLang="en-US" dirty="0"/>
              <a:t>这里使用了</a:t>
            </a:r>
            <a:r>
              <a:rPr lang="en-US" altLang="zh-CN" dirty="0"/>
              <a:t>plugin</a:t>
            </a:r>
            <a:r>
              <a:rPr lang="zh-CN" altLang="en-US" dirty="0"/>
              <a:t>对参数进行附</a:t>
            </a:r>
            <a:br>
              <a:rPr lang="en-US" altLang="zh-CN" dirty="0"/>
            </a:br>
            <a:r>
              <a:rPr lang="zh-CN" altLang="en-US" dirty="0"/>
              <a:t>加，处理图片，压缩图片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9A7DBC-E475-3E43-B4D3-C20A70C5E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82" y="1663936"/>
            <a:ext cx="4280883" cy="42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6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8592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第</a:t>
            </a:r>
            <a:r>
              <a:rPr lang="zh-Hans" altLang="en-US" dirty="0">
                <a:latin typeface="+mj-ea"/>
              </a:rPr>
              <a:t>四</a:t>
            </a:r>
            <a:r>
              <a:rPr lang="zh-CN" altLang="en-US" dirty="0">
                <a:latin typeface="+mj-ea"/>
              </a:rPr>
              <a:t>章 </a:t>
            </a:r>
            <a:r>
              <a:rPr lang="en-US" altLang="zh-CN" dirty="0" err="1">
                <a:latin typeface="+mj-ea"/>
              </a:rPr>
              <a:t>webpack</a:t>
            </a:r>
            <a:r>
              <a:rPr lang="zh-Hans" altLang="en-US" dirty="0">
                <a:latin typeface="+mj-ea"/>
              </a:rPr>
              <a:t>之</a:t>
            </a:r>
            <a:r>
              <a:rPr lang="en-US" altLang="zh-Hans" dirty="0">
                <a:latin typeface="+mj-ea"/>
              </a:rPr>
              <a:t>loader</a:t>
            </a:r>
            <a:r>
              <a:rPr lang="zh-Hans" altLang="en-US" dirty="0">
                <a:latin typeface="+mj-ea"/>
              </a:rPr>
              <a:t>模块</a:t>
            </a:r>
            <a:endParaRPr lang="zh-CN" altLang="en-US" sz="4800" dirty="0">
              <a:latin typeface="+mj-e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0C0ABB5-0E64-D944-89DB-FD06395AC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ea typeface="SimHei" panose="02010609060101010101" pitchFamily="49" charset="-122"/>
              </a:rPr>
              <a:t>了解</a:t>
            </a:r>
            <a:r>
              <a:rPr lang="zh-CN" altLang="en-US" dirty="0">
                <a:ea typeface="SimHei" panose="02010609060101010101" pitchFamily="49" charset="-122"/>
              </a:rPr>
              <a:t> </a:t>
            </a:r>
            <a:r>
              <a:rPr lang="en-US" altLang="zh-Hans" dirty="0">
                <a:ea typeface="SimHei" panose="02010609060101010101" pitchFamily="49" charset="-122"/>
              </a:rPr>
              <a:t>loader</a:t>
            </a:r>
            <a:r>
              <a:rPr lang="zh-Hans" altLang="en-US" dirty="0">
                <a:ea typeface="SimHei" panose="02010609060101010101" pitchFamily="49" charset="-122"/>
              </a:rPr>
              <a:t>模块在</a:t>
            </a:r>
            <a:r>
              <a:rPr lang="en-US" altLang="zh-Hans" dirty="0">
                <a:ea typeface="SimHei" panose="02010609060101010101" pitchFamily="49" charset="-122"/>
              </a:rPr>
              <a:t> </a:t>
            </a:r>
            <a:r>
              <a:rPr lang="en-US" altLang="zh-Hans" dirty="0" err="1">
                <a:ea typeface="SimHei" panose="02010609060101010101" pitchFamily="49" charset="-122"/>
              </a:rPr>
              <a:t>webpack</a:t>
            </a:r>
            <a:r>
              <a:rPr lang="zh-Hans" altLang="en-US" dirty="0">
                <a:ea typeface="SimHei" panose="02010609060101010101" pitchFamily="49" charset="-122"/>
              </a:rPr>
              <a:t>中的作用</a:t>
            </a:r>
            <a:endParaRPr lang="zh-CN" altLang="en-US" dirty="0">
              <a:ea typeface="SimHei" panose="02010609060101010101" pitchFamily="49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2235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图片</a:t>
            </a:r>
            <a:r>
              <a:rPr lang="en-US" altLang="zh-Hans" dirty="0"/>
              <a:t>loader</a:t>
            </a:r>
            <a:r>
              <a:rPr lang="zh-CN" altLang="en-US" dirty="0"/>
              <a:t>相关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当图片大于</a:t>
            </a:r>
            <a:r>
              <a:rPr lang="en-US" altLang="zh-Hans" dirty="0"/>
              <a:t>1000</a:t>
            </a:r>
            <a:r>
              <a:rPr lang="zh-Hans" altLang="en-US" dirty="0"/>
              <a:t>字节，打包生成文件结构如下：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当图片小于</a:t>
            </a:r>
            <a:r>
              <a:rPr lang="en-US" altLang="zh-Hans" dirty="0"/>
              <a:t>1000</a:t>
            </a:r>
            <a:r>
              <a:rPr lang="zh-Hans" altLang="en-US" dirty="0"/>
              <a:t>字节，则图片</a:t>
            </a:r>
            <a:r>
              <a:rPr lang="en-US" altLang="zh-Hans" dirty="0"/>
              <a:t>base64</a:t>
            </a:r>
            <a:r>
              <a:rPr lang="zh-Hans" altLang="en-US" dirty="0"/>
              <a:t>为下图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880BBB-3C1A-B942-80F9-1F83F04B5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49" y="2227496"/>
            <a:ext cx="1796841" cy="12208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EB609A-B443-004A-B159-B719917B8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28574"/>
            <a:ext cx="8997846" cy="181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13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2235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babel-loader</a:t>
            </a:r>
            <a:r>
              <a:rPr lang="zh-Hans" altLang="en-US" dirty="0"/>
              <a:t>相关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babel-loader </a:t>
            </a:r>
            <a:r>
              <a:rPr lang="zh-CN" altLang="en-US" dirty="0"/>
              <a:t>则作为最为常用的将将</a:t>
            </a:r>
            <a:r>
              <a:rPr lang="en-US" altLang="zh-CN" dirty="0"/>
              <a:t>ES6</a:t>
            </a:r>
            <a:r>
              <a:rPr lang="zh-CN" altLang="en-US" dirty="0"/>
              <a:t>代码转为</a:t>
            </a:r>
            <a:r>
              <a:rPr lang="en-US" altLang="zh-CN" dirty="0"/>
              <a:t>ES5</a:t>
            </a:r>
            <a:r>
              <a:rPr lang="zh-CN" altLang="en-US" dirty="0"/>
              <a:t>代码的工具</a:t>
            </a:r>
            <a:endParaRPr lang="en-US" altLang="zh-CN" dirty="0"/>
          </a:p>
          <a:p>
            <a:pPr marL="0" indent="0">
              <a:buNone/>
            </a:pPr>
            <a:r>
              <a:rPr lang="zh-Hans" altLang="en-US" dirty="0"/>
              <a:t>安装：</a:t>
            </a: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   </a:t>
            </a:r>
            <a:r>
              <a:rPr lang="zh-CN" altLang="en-US" dirty="0"/>
              <a:t> </a:t>
            </a:r>
            <a:r>
              <a:rPr lang="en-US" altLang="zh-CN" dirty="0" err="1"/>
              <a:t>npm</a:t>
            </a:r>
            <a:r>
              <a:rPr lang="en-US" altLang="zh-CN" dirty="0"/>
              <a:t> install babel-loader@8.0.0-beta.0 @babel/core @babel/preset-</a:t>
            </a:r>
            <a:r>
              <a:rPr lang="en-US" altLang="zh-CN" dirty="0" err="1"/>
              <a:t>env</a:t>
            </a:r>
            <a:r>
              <a:rPr lang="en-US" altLang="zh-CN" dirty="0"/>
              <a:t> </a:t>
            </a:r>
            <a:r>
              <a:rPr lang="en-US" altLang="zh-CN" dirty="0" err="1"/>
              <a:t>webpack</a:t>
            </a:r>
            <a:endParaRPr lang="en-US" altLang="zh-CN" dirty="0"/>
          </a:p>
          <a:p>
            <a:r>
              <a:rPr lang="en-US" altLang="zh-CN" dirty="0"/>
              <a:t> babel-loader loader</a:t>
            </a:r>
            <a:r>
              <a:rPr lang="zh-CN" altLang="en-US" dirty="0"/>
              <a:t>模块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babel-core </a:t>
            </a:r>
            <a:r>
              <a:rPr lang="zh-CN" altLang="en-US" dirty="0"/>
              <a:t>调用</a:t>
            </a:r>
            <a:r>
              <a:rPr lang="en-US" altLang="zh-CN" dirty="0"/>
              <a:t>Babel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进行转码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babel/preset-</a:t>
            </a:r>
            <a:r>
              <a:rPr lang="en-US" altLang="zh-CN" dirty="0" err="1"/>
              <a:t>env</a:t>
            </a:r>
            <a:r>
              <a:rPr lang="en-US" altLang="zh-CN" dirty="0"/>
              <a:t> babel</a:t>
            </a:r>
            <a:r>
              <a:rPr lang="zh-CN" altLang="en-US" dirty="0"/>
              <a:t>插件实现按需加载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28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2235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babel-loader</a:t>
            </a:r>
            <a:r>
              <a:rPr lang="zh-Hans" altLang="en-US" dirty="0"/>
              <a:t>相关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我们的原始</a:t>
            </a:r>
            <a:r>
              <a:rPr lang="en-US" altLang="zh-Hans" dirty="0" err="1"/>
              <a:t>index.js</a:t>
            </a:r>
            <a:r>
              <a:rPr lang="en-US" altLang="zh-Hans" dirty="0"/>
              <a:t>(es6</a:t>
            </a:r>
            <a:r>
              <a:rPr lang="zh-Hans" altLang="en-US" dirty="0"/>
              <a:t>代码</a:t>
            </a:r>
            <a:r>
              <a:rPr lang="en-US" altLang="zh-Hans" dirty="0"/>
              <a:t>)</a:t>
            </a:r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BC09FD-3A1D-C642-8300-9C1EC1F5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98" y="1721471"/>
            <a:ext cx="5102902" cy="430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09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2235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babel-loader</a:t>
            </a:r>
            <a:r>
              <a:rPr lang="zh-Hans" altLang="en-US" dirty="0"/>
              <a:t>相关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ans" dirty="0" err="1"/>
              <a:t>webpack.config.js</a:t>
            </a:r>
            <a:r>
              <a:rPr lang="zh-Hans" altLang="en-US" dirty="0"/>
              <a:t>配置如图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r>
              <a:rPr lang="zh-CN" altLang="en-US" dirty="0"/>
              <a:t>注意要点：</a:t>
            </a:r>
          </a:p>
          <a:p>
            <a:r>
              <a:rPr lang="en-US" altLang="zh-CN" dirty="0"/>
              <a:t>exclude </a:t>
            </a:r>
            <a:r>
              <a:rPr lang="zh-CN" altLang="en-US" dirty="0"/>
              <a:t>表示 不经过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babel-loader</a:t>
            </a:r>
            <a:r>
              <a:rPr lang="zh-CN" altLang="en-US" dirty="0"/>
              <a:t>打包的目录</a:t>
            </a:r>
          </a:p>
          <a:p>
            <a:r>
              <a:rPr lang="en-US" altLang="zh-CN" dirty="0"/>
              <a:t>presets: </a:t>
            </a:r>
            <a:r>
              <a:rPr lang="zh-CN" altLang="en-US" dirty="0"/>
              <a:t>表示 </a:t>
            </a:r>
            <a:r>
              <a:rPr lang="en-US" altLang="zh-CN" dirty="0"/>
              <a:t>babel-loader</a:t>
            </a:r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@babel/preset-</a:t>
            </a:r>
            <a:r>
              <a:rPr lang="en-US" altLang="zh-CN" dirty="0" err="1"/>
              <a:t>env</a:t>
            </a:r>
            <a:r>
              <a:rPr lang="zh-CN" altLang="en-US" dirty="0"/>
              <a:t>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插件</a:t>
            </a:r>
          </a:p>
          <a:p>
            <a:pPr marL="0" indent="0">
              <a:buNone/>
            </a:pPr>
            <a:endParaRPr lang="en-US" altLang="zh-Han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BCFEF5-10C1-0743-B849-71CBBE689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79" y="1708906"/>
            <a:ext cx="5939701" cy="417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33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2235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babel-loader</a:t>
            </a:r>
            <a:r>
              <a:rPr lang="zh-Hans" altLang="en-US" dirty="0"/>
              <a:t>相关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打包生成的</a:t>
            </a:r>
            <a:r>
              <a:rPr lang="en-US" altLang="zh-Hans" dirty="0" err="1"/>
              <a:t>main.js</a:t>
            </a:r>
            <a:r>
              <a:rPr lang="zh-Hans" altLang="en-US" dirty="0"/>
              <a:t>如图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F630A1-4EBB-A14B-AA4C-767D96375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821" y="1690688"/>
            <a:ext cx="6310861" cy="443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61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2235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 err="1"/>
              <a:t>vue</a:t>
            </a:r>
            <a:r>
              <a:rPr lang="en-US" altLang="zh-Hans" dirty="0"/>
              <a:t>-loader</a:t>
            </a:r>
            <a:r>
              <a:rPr lang="zh-Hans" altLang="en-US" dirty="0"/>
              <a:t>相关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作为现阶段最为流行</a:t>
            </a:r>
            <a:r>
              <a:rPr lang="en-US" altLang="zh-CN" dirty="0" err="1"/>
              <a:t>mvvm</a:t>
            </a:r>
            <a:r>
              <a:rPr lang="zh-CN" altLang="en-US" dirty="0"/>
              <a:t>框架之一的</a:t>
            </a:r>
            <a:r>
              <a:rPr lang="en-US" altLang="zh-CN" dirty="0" err="1"/>
              <a:t>vue</a:t>
            </a:r>
            <a:r>
              <a:rPr lang="zh-CN" altLang="en-US" dirty="0"/>
              <a:t>，它允许你以一种名为单文件组件 </a:t>
            </a:r>
            <a:r>
              <a:rPr lang="en-US" altLang="zh-CN" dirty="0"/>
              <a:t>(SFCs)</a:t>
            </a:r>
            <a:r>
              <a:rPr lang="zh-CN" altLang="en-US" dirty="0"/>
              <a:t>的格式撰写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组件的文件转义成我们所熟悉的</a:t>
            </a:r>
            <a:r>
              <a:rPr lang="en-US" altLang="zh-CN" dirty="0" err="1"/>
              <a:t>js</a:t>
            </a:r>
            <a:r>
              <a:rPr lang="zh-CN" altLang="en-US" dirty="0"/>
              <a:t>文件。</a:t>
            </a:r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35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2235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 err="1"/>
              <a:t>vue</a:t>
            </a:r>
            <a:r>
              <a:rPr lang="en-US" altLang="zh-Hans" dirty="0"/>
              <a:t>-loader</a:t>
            </a:r>
            <a:r>
              <a:rPr lang="zh-Hans" altLang="en-US" dirty="0"/>
              <a:t>相关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安装步骤：</a:t>
            </a:r>
            <a:endParaRPr lang="en-US" altLang="zh-Hans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-loader : </a:t>
            </a:r>
            <a:r>
              <a:rPr lang="zh-CN" altLang="en-US" dirty="0"/>
              <a:t>需要依赖 </a:t>
            </a:r>
            <a:r>
              <a:rPr lang="en-US" altLang="zh-CN" dirty="0" err="1"/>
              <a:t>vue</a:t>
            </a:r>
            <a:r>
              <a:rPr lang="en-US" altLang="zh-CN" dirty="0"/>
              <a:t>-template-compiler</a:t>
            </a:r>
          </a:p>
          <a:p>
            <a:r>
              <a:rPr lang="zh-Hans" altLang="en-US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-style-loader </a:t>
            </a:r>
            <a:r>
              <a:rPr lang="zh-CN" altLang="en-US" dirty="0"/>
              <a:t>和 </a:t>
            </a:r>
            <a:r>
              <a:rPr lang="en-US" altLang="zh-CN" dirty="0" err="1"/>
              <a:t>css</a:t>
            </a:r>
            <a:r>
              <a:rPr lang="en-US" altLang="zh-CN" dirty="0"/>
              <a:t>-loader </a:t>
            </a:r>
          </a:p>
          <a:p>
            <a:pPr marL="0" indent="0">
              <a:buNone/>
            </a:pPr>
            <a:r>
              <a:rPr lang="zh-Hans" altLang="en-US" dirty="0"/>
              <a:t>   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336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285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 err="1"/>
              <a:t>vue</a:t>
            </a:r>
            <a:r>
              <a:rPr lang="en-US" altLang="zh-Hans" dirty="0"/>
              <a:t>-loader</a:t>
            </a:r>
            <a:r>
              <a:rPr lang="zh-Hans" altLang="en-US" dirty="0"/>
              <a:t>相关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Hans" altLang="en-US" dirty="0"/>
              <a:t>我们编写的</a:t>
            </a:r>
            <a:r>
              <a:rPr kumimoji="1" lang="en-US" altLang="zh-Hans" dirty="0" err="1"/>
              <a:t>app.vue</a:t>
            </a:r>
            <a:r>
              <a:rPr kumimoji="1" lang="zh-Hans" altLang="en-US" dirty="0"/>
              <a:t>文件如图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079115-9889-2F40-8E39-B52CBDDA8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506436" cy="392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84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 err="1"/>
              <a:t>vue</a:t>
            </a:r>
            <a:r>
              <a:rPr lang="en-US" altLang="zh-Hans" dirty="0"/>
              <a:t>-loader</a:t>
            </a:r>
            <a:r>
              <a:rPr lang="zh-Hans" altLang="en-US" dirty="0"/>
              <a:t>相关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Hans" altLang="en-US" dirty="0"/>
              <a:t>我们配置的</a:t>
            </a:r>
            <a:r>
              <a:rPr kumimoji="1" lang="en-US" altLang="zh-Hans" dirty="0" err="1"/>
              <a:t>webpack</a:t>
            </a:r>
            <a:r>
              <a:rPr kumimoji="1" lang="zh-Hans" altLang="en-US" dirty="0"/>
              <a:t>配置如图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知识点：</a:t>
            </a:r>
            <a:endParaRPr kumimoji="1" lang="en-US" altLang="zh-Hans" dirty="0"/>
          </a:p>
          <a:p>
            <a:pPr marL="514350" indent="-514350">
              <a:buAutoNum type="arabicPeriod"/>
            </a:pPr>
            <a:r>
              <a:rPr lang="zh-CN" altLang="en-US" dirty="0"/>
              <a:t>这里我们使用了</a:t>
            </a:r>
            <a:r>
              <a:rPr lang="en-US" altLang="zh-CN" dirty="0" err="1"/>
              <a:t>vue</a:t>
            </a:r>
            <a:r>
              <a:rPr lang="en-US" altLang="zh-CN" dirty="0"/>
              <a:t>-loader </a:t>
            </a:r>
          </a:p>
          <a:p>
            <a:pPr marL="0" indent="0">
              <a:buNone/>
            </a:pPr>
            <a:r>
              <a:rPr lang="zh-CN" altLang="en-US" dirty="0"/>
              <a:t>处理</a:t>
            </a:r>
            <a:r>
              <a:rPr lang="en-US" altLang="zh-CN" dirty="0"/>
              <a:t>.</a:t>
            </a:r>
            <a:r>
              <a:rPr lang="en-US" altLang="zh-CN" dirty="0" err="1"/>
              <a:t>vue</a:t>
            </a:r>
            <a:r>
              <a:rPr lang="zh-CN" altLang="en-US" dirty="0"/>
              <a:t>但文件组件，另外使用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vue</a:t>
            </a:r>
            <a:r>
              <a:rPr lang="en-US" altLang="zh-CN" dirty="0"/>
              <a:t>-style-loader</a:t>
            </a:r>
            <a:r>
              <a:rPr lang="zh-CN" altLang="en-US" dirty="0"/>
              <a:t>和</a:t>
            </a:r>
            <a:r>
              <a:rPr lang="en-US" altLang="zh-CN" dirty="0" err="1"/>
              <a:t>css</a:t>
            </a:r>
            <a:r>
              <a:rPr lang="en-US" altLang="zh-CN" dirty="0"/>
              <a:t>-loader</a:t>
            </a:r>
            <a:r>
              <a:rPr lang="zh-CN" altLang="en-US" dirty="0"/>
              <a:t>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理单文件组件中的</a:t>
            </a:r>
            <a:r>
              <a:rPr lang="en-US" altLang="zh-CN" dirty="0" err="1"/>
              <a:t>css</a:t>
            </a:r>
            <a:r>
              <a:rPr lang="en-US" altLang="zh-CN" dirty="0"/>
              <a:t>, </a:t>
            </a:r>
            <a:r>
              <a:rPr lang="zh-CN" altLang="en-US" dirty="0"/>
              <a:t>注意这</a:t>
            </a:r>
            <a:r>
              <a:rPr kumimoji="1" lang="zh-Hans" altLang="en-US" dirty="0"/>
              <a:t>里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是我们上面提到的链式传递</a:t>
            </a:r>
            <a:endParaRPr kumimoji="1" lang="en-US" altLang="zh-Han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en-US" altLang="zh-CN" dirty="0" err="1"/>
              <a:t>VueLoaderPlugin</a:t>
            </a:r>
            <a:r>
              <a:rPr lang="zh-CN" altLang="en-US" dirty="0"/>
              <a:t>是</a:t>
            </a:r>
            <a:r>
              <a:rPr lang="en-US" altLang="zh-CN" dirty="0" err="1"/>
              <a:t>vue</a:t>
            </a:r>
            <a:r>
              <a:rPr lang="en-US" altLang="zh-CN" dirty="0"/>
              <a:t>-loader</a:t>
            </a:r>
          </a:p>
          <a:p>
            <a:pPr marL="0" indent="0">
              <a:buNone/>
            </a:pPr>
            <a:r>
              <a:rPr lang="zh-CN" altLang="en-US" dirty="0"/>
              <a:t>新版以后必须要使用的</a:t>
            </a:r>
            <a:r>
              <a:rPr lang="en-US" altLang="zh-CN" dirty="0"/>
              <a:t>plugin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53EC64-2841-184A-8908-43006A82F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581" y="1582452"/>
            <a:ext cx="5143217" cy="44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47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 err="1"/>
              <a:t>vue</a:t>
            </a:r>
            <a:r>
              <a:rPr lang="en-US" altLang="zh-Hans" dirty="0"/>
              <a:t>-loader</a:t>
            </a:r>
            <a:r>
              <a:rPr lang="zh-Hans" altLang="en-US" dirty="0"/>
              <a:t>相关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我们将打包生成的</a:t>
            </a:r>
            <a:r>
              <a:rPr lang="en-US" altLang="zh-Hans" dirty="0" err="1"/>
              <a:t>js</a:t>
            </a:r>
            <a:r>
              <a:rPr lang="zh-Hans" altLang="en-US" dirty="0"/>
              <a:t>注入页面使用：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结果： </a:t>
            </a:r>
            <a:endParaRPr lang="en-US" altLang="zh-Hans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96A620-BE45-4742-9618-F26B6C0A0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968" y="1690688"/>
            <a:ext cx="4150088" cy="10905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828C46-1A71-E049-9566-8622A81F3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22" y="3016251"/>
            <a:ext cx="6513234" cy="278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0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46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我们为什么需要</a:t>
            </a:r>
            <a:r>
              <a:rPr lang="en-US" altLang="zh-CN" dirty="0" err="1"/>
              <a:t>webpack</a:t>
            </a:r>
            <a:r>
              <a:rPr lang="en-US" altLang="zh-CN" dirty="0"/>
              <a:t>-loader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3271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46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loaderApi</a:t>
            </a:r>
            <a:r>
              <a:rPr lang="en-US" altLang="zh-CN" dirty="0"/>
              <a:t> </a:t>
            </a:r>
            <a:r>
              <a:rPr lang="zh-CN" altLang="en-US" dirty="0"/>
              <a:t>简单介绍</a:t>
            </a:r>
          </a:p>
        </p:txBody>
      </p:sp>
    </p:spTree>
    <p:extLst>
      <p:ext uri="{BB962C8B-B14F-4D97-AF65-F5344CB8AC3E}">
        <p14:creationId xmlns:p14="http://schemas.microsoft.com/office/powerpoint/2010/main" val="81667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/>
              <a:t>loaderApi</a:t>
            </a:r>
            <a:r>
              <a:rPr lang="en-US" altLang="zh-CN" dirty="0"/>
              <a:t> </a:t>
            </a:r>
            <a:r>
              <a:rPr lang="zh-CN" altLang="en-US" dirty="0"/>
              <a:t>简单介绍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这里简单介绍一下</a:t>
            </a:r>
            <a:r>
              <a:rPr lang="en-US" altLang="zh-CN" dirty="0" err="1"/>
              <a:t>loaderApi</a:t>
            </a:r>
            <a:r>
              <a:rPr lang="en-US" altLang="zh-CN" dirty="0"/>
              <a:t>, </a:t>
            </a:r>
            <a:r>
              <a:rPr lang="zh-CN" altLang="en-US" dirty="0"/>
              <a:t>既可以认识到</a:t>
            </a:r>
            <a:r>
              <a:rPr lang="en-US" altLang="zh-CN" dirty="0"/>
              <a:t>loader</a:t>
            </a:r>
            <a:r>
              <a:rPr lang="zh-CN" altLang="en-US" dirty="0"/>
              <a:t>的本质原理，也为下章的自己动手写</a:t>
            </a:r>
            <a:r>
              <a:rPr lang="en-US" altLang="zh-CN" dirty="0"/>
              <a:t>loader</a:t>
            </a:r>
            <a:r>
              <a:rPr lang="zh-CN" altLang="en-US" dirty="0"/>
              <a:t>作铺垫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4412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/>
              <a:t>loaderApi</a:t>
            </a:r>
            <a:r>
              <a:rPr lang="en-US" altLang="zh-CN" dirty="0"/>
              <a:t> </a:t>
            </a:r>
            <a:r>
              <a:rPr lang="zh-CN" altLang="en-US" dirty="0"/>
              <a:t>简单介绍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同步类的 </a:t>
            </a:r>
            <a:r>
              <a:rPr lang="en-US" altLang="zh-CN" dirty="0"/>
              <a:t>loader </a:t>
            </a:r>
            <a:r>
              <a:rPr lang="zh-CN" altLang="en-US" dirty="0"/>
              <a:t>且返回的内容唯一</a:t>
            </a:r>
            <a:r>
              <a:rPr lang="en-US" altLang="zh-CN" dirty="0"/>
              <a:t>, </a:t>
            </a:r>
            <a:r>
              <a:rPr lang="zh-CN" altLang="en-US" dirty="0"/>
              <a:t>只需要</a:t>
            </a:r>
            <a:r>
              <a:rPr lang="en-US" altLang="zh-CN" dirty="0" err="1"/>
              <a:t>retrun</a:t>
            </a:r>
            <a:r>
              <a:rPr lang="en-US" altLang="zh-CN" dirty="0"/>
              <a:t> </a:t>
            </a:r>
            <a:r>
              <a:rPr lang="zh-CN" altLang="en-US" dirty="0"/>
              <a:t>字符串即可</a:t>
            </a:r>
          </a:p>
          <a:p>
            <a:pPr marL="0" indent="0">
              <a:buNone/>
            </a:pPr>
            <a:r>
              <a:rPr lang="zh-Hans" altLang="en-US" dirty="0"/>
              <a:t>我们可以看下</a:t>
            </a:r>
            <a:r>
              <a:rPr lang="en-US" altLang="zh-Hans" dirty="0"/>
              <a:t>raw-loader</a:t>
            </a:r>
            <a:r>
              <a:rPr lang="zh-Hans" altLang="en-US" dirty="0"/>
              <a:t>的核心</a:t>
            </a:r>
            <a:r>
              <a:rPr lang="en-US" altLang="zh-Hans" dirty="0" err="1"/>
              <a:t>js</a:t>
            </a:r>
            <a:r>
              <a:rPr lang="en-US" altLang="zh-Hans" dirty="0"/>
              <a:t>: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750138-17A3-3445-9273-F71AE9EE8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05" y="3024241"/>
            <a:ext cx="5499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80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/>
              <a:t>loaderApi</a:t>
            </a:r>
            <a:r>
              <a:rPr lang="en-US" altLang="zh-CN" dirty="0"/>
              <a:t> </a:t>
            </a:r>
            <a:r>
              <a:rPr lang="zh-CN" altLang="en-US" dirty="0"/>
              <a:t>简单介绍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如果你希望将处理后的结果（不止一个）返回给下一个 </a:t>
            </a:r>
            <a:r>
              <a:rPr lang="en-US" altLang="zh-CN" dirty="0"/>
              <a:t>Loader</a:t>
            </a:r>
            <a:r>
              <a:rPr lang="zh-CN" altLang="en-US" dirty="0"/>
              <a:t>，那么就需要调用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所提供的 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 err="1"/>
              <a:t>this.callback</a:t>
            </a:r>
            <a:r>
              <a:rPr lang="en-US" altLang="zh-CN" dirty="0"/>
              <a:t>: </a:t>
            </a:r>
            <a:r>
              <a:rPr lang="zh-CN" altLang="en-US" dirty="0"/>
              <a:t> 同步地返回转换后的 </a:t>
            </a:r>
            <a:r>
              <a:rPr lang="en-US" altLang="zh-CN" dirty="0"/>
              <a:t>content </a:t>
            </a:r>
            <a:r>
              <a:rPr lang="zh-CN" altLang="en-US" dirty="0"/>
              <a:t>内容</a:t>
            </a:r>
            <a:r>
              <a:rPr lang="zh-Hans" altLang="en-US" dirty="0"/>
              <a:t>给下一个</a:t>
            </a:r>
            <a:r>
              <a:rPr lang="en-US" altLang="zh-Hans" dirty="0"/>
              <a:t>loader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A45B13-2252-564D-9F81-D676D0025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59" y="3429000"/>
            <a:ext cx="4356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55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/>
              <a:t>loaderApi</a:t>
            </a:r>
            <a:r>
              <a:rPr lang="en-US" altLang="zh-CN" dirty="0"/>
              <a:t> </a:t>
            </a:r>
            <a:r>
              <a:rPr lang="zh-CN" altLang="en-US" dirty="0"/>
              <a:t>简单介绍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如果你希望</a:t>
            </a:r>
            <a:r>
              <a:rPr lang="zh-Hans" altLang="en-US" dirty="0"/>
              <a:t>处理的结果是异步操作，需要异步返回，这时就需要</a:t>
            </a:r>
            <a:r>
              <a:rPr lang="en-US" altLang="zh-Hans" dirty="0" err="1"/>
              <a:t>this.async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97CAB9-FC35-2A43-982E-D89A63DFC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7507"/>
            <a:ext cx="43561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13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/>
              <a:t>loaderApi</a:t>
            </a:r>
            <a:r>
              <a:rPr lang="en-US" altLang="zh-CN" dirty="0"/>
              <a:t> </a:t>
            </a:r>
            <a:r>
              <a:rPr lang="zh-CN" altLang="en-US" dirty="0"/>
              <a:t>简单介绍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另外一些常用的</a:t>
            </a:r>
            <a:r>
              <a:rPr lang="en-US" altLang="zh-Hans" dirty="0" err="1"/>
              <a:t>api</a:t>
            </a:r>
            <a:r>
              <a:rPr lang="en-US" altLang="zh-Hans" dirty="0"/>
              <a:t>:</a:t>
            </a:r>
          </a:p>
          <a:p>
            <a:pPr marL="0" indent="0">
              <a:buNone/>
            </a:pPr>
            <a:r>
              <a:rPr lang="en-US" altLang="zh-Hans" dirty="0" err="1"/>
              <a:t>this.context</a:t>
            </a:r>
            <a:r>
              <a:rPr lang="en-US" altLang="zh-Hans" dirty="0"/>
              <a:t> </a:t>
            </a:r>
            <a:r>
              <a:rPr lang="zh-Hans" altLang="en-US" dirty="0"/>
              <a:t>   </a:t>
            </a:r>
            <a:r>
              <a:rPr lang="en-US" altLang="zh-Hans" dirty="0"/>
              <a:t>// </a:t>
            </a:r>
            <a:r>
              <a:rPr lang="zh-Hans" altLang="en-US" dirty="0"/>
              <a:t>模块所在的目录</a:t>
            </a:r>
            <a:endParaRPr lang="en-US" altLang="zh-Hans" dirty="0"/>
          </a:p>
          <a:p>
            <a:pPr marL="0" indent="0">
              <a:buNone/>
            </a:pPr>
            <a:r>
              <a:rPr lang="en-US" altLang="zh-Hans" dirty="0" err="1"/>
              <a:t>this.cacheable</a:t>
            </a:r>
            <a:r>
              <a:rPr lang="en-US" altLang="zh-Hans" dirty="0"/>
              <a:t> //</a:t>
            </a:r>
            <a:r>
              <a:rPr lang="zh-Hans" altLang="en-US" dirty="0"/>
              <a:t>设置是否缓存</a:t>
            </a:r>
            <a:endParaRPr lang="en-US" altLang="zh-Hans" dirty="0"/>
          </a:p>
          <a:p>
            <a:pPr marL="0" indent="0">
              <a:buNone/>
            </a:pPr>
            <a:r>
              <a:rPr lang="en-US" altLang="zh-Hans" dirty="0" err="1"/>
              <a:t>this.version</a:t>
            </a:r>
            <a:r>
              <a:rPr lang="en-US" altLang="zh-Hans" dirty="0"/>
              <a:t> //loader </a:t>
            </a:r>
            <a:r>
              <a:rPr lang="en-US" altLang="zh-Hans" dirty="0" err="1"/>
              <a:t>api</a:t>
            </a:r>
            <a:r>
              <a:rPr lang="zh-Hans" altLang="en-US" dirty="0"/>
              <a:t>的版本号</a:t>
            </a:r>
            <a:endParaRPr lang="en-US" altLang="zh-Hans" dirty="0"/>
          </a:p>
          <a:p>
            <a:pPr marL="0" indent="0">
              <a:buNone/>
            </a:pPr>
            <a:r>
              <a:rPr lang="en-US" altLang="zh-Hans" dirty="0" err="1"/>
              <a:t>this.query</a:t>
            </a:r>
            <a:r>
              <a:rPr lang="en-US" altLang="zh-Hans" dirty="0"/>
              <a:t> //</a:t>
            </a:r>
            <a:r>
              <a:rPr lang="zh-Hans" altLang="en-US" dirty="0"/>
              <a:t>如果</a:t>
            </a:r>
            <a:r>
              <a:rPr lang="en-US" altLang="zh-Hans" dirty="0"/>
              <a:t>loader</a:t>
            </a:r>
            <a:r>
              <a:rPr lang="zh-Hans" altLang="en-US" dirty="0"/>
              <a:t>设置</a:t>
            </a:r>
            <a:r>
              <a:rPr lang="en-US" altLang="zh-Hans" dirty="0"/>
              <a:t>options</a:t>
            </a:r>
            <a:r>
              <a:rPr lang="zh-Hans" altLang="en-US" dirty="0"/>
              <a:t>的话，这里就是</a:t>
            </a:r>
            <a:r>
              <a:rPr lang="en-US" altLang="zh-Hans" dirty="0"/>
              <a:t>options</a:t>
            </a:r>
            <a:r>
              <a:rPr lang="zh-Hans" altLang="en-US" dirty="0"/>
              <a:t>的对象</a:t>
            </a:r>
            <a:endParaRPr lang="en-US" altLang="zh-Hans" dirty="0"/>
          </a:p>
          <a:p>
            <a:pPr marL="0" indent="0">
              <a:buNone/>
            </a:pPr>
            <a:r>
              <a:rPr lang="en-US" altLang="zh-Hans" dirty="0"/>
              <a:t>…</a:t>
            </a:r>
          </a:p>
          <a:p>
            <a:pPr marL="0" indent="0">
              <a:buNone/>
            </a:pPr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116505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46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webpack</a:t>
            </a:r>
            <a:r>
              <a:rPr lang="en-US" altLang="zh-CN" dirty="0"/>
              <a:t>-loader</a:t>
            </a:r>
            <a:r>
              <a:rPr lang="zh-CN" altLang="en-US" dirty="0"/>
              <a:t>？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loader</a:t>
            </a:r>
            <a:r>
              <a:rPr lang="zh-CN" altLang="en-US" dirty="0"/>
              <a:t>是作为项目中引用文件的预处理器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85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46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预处理器是干嘛的？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思考：</a:t>
            </a:r>
          </a:p>
          <a:p>
            <a:pPr marL="0" indent="0">
              <a:buNone/>
            </a:pPr>
            <a:r>
              <a:rPr lang="zh-CN" altLang="en-US" dirty="0"/>
              <a:t>我们为什么需要进行对静态资源进行处理呢？</a:t>
            </a:r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我们的</a:t>
            </a:r>
            <a:r>
              <a:rPr lang="en-US" altLang="zh-CN" dirty="0" err="1"/>
              <a:t>css</a:t>
            </a:r>
            <a:r>
              <a:rPr lang="zh-CN" altLang="en-US" dirty="0"/>
              <a:t>需要编译，因为我们使用了预加载器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我们的图片尺寸过大，我觉得可以压缩一下</a:t>
            </a: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 我们使用了</a:t>
            </a:r>
            <a:r>
              <a:rPr lang="en-US" altLang="zh-CN" dirty="0"/>
              <a:t>es6</a:t>
            </a:r>
            <a:r>
              <a:rPr lang="zh-CN" altLang="en-US" dirty="0"/>
              <a:t>等比较新的规范语法，但是浏览器不支持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44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46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预处理器是干嘛的？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总结：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随着前端技术日新月异的发展，按部就班的</a:t>
            </a:r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dirty="0" err="1"/>
              <a:t>js</a:t>
            </a:r>
            <a:r>
              <a:rPr lang="zh-CN" altLang="en-US" dirty="0"/>
              <a:t>，</a:t>
            </a:r>
            <a:r>
              <a:rPr lang="en-US" altLang="zh-CN" dirty="0" err="1"/>
              <a:t>css</a:t>
            </a:r>
            <a:r>
              <a:rPr lang="zh-CN" altLang="en-US" dirty="0"/>
              <a:t>的写法很大程度上已经不能满足前端的开发效率，不论是作为对</a:t>
            </a:r>
            <a:r>
              <a:rPr lang="en-US" altLang="zh-CN" dirty="0" err="1"/>
              <a:t>css</a:t>
            </a:r>
            <a:r>
              <a:rPr lang="zh-CN" altLang="en-US" dirty="0"/>
              <a:t>更进一步方便使用和开发的</a:t>
            </a:r>
            <a:r>
              <a:rPr lang="en-US" altLang="zh-CN" dirty="0"/>
              <a:t>less, </a:t>
            </a:r>
            <a:r>
              <a:rPr lang="en-US" altLang="zh-CN" dirty="0" err="1"/>
              <a:t>scss</a:t>
            </a:r>
            <a:r>
              <a:rPr lang="en-US" altLang="zh-CN" dirty="0"/>
              <a:t>, </a:t>
            </a:r>
            <a:r>
              <a:rPr lang="en-US" altLang="zh-CN" dirty="0" err="1"/>
              <a:t>stuyls</a:t>
            </a:r>
            <a:r>
              <a:rPr lang="en-US" altLang="zh-CN" dirty="0"/>
              <a:t>, </a:t>
            </a:r>
            <a:r>
              <a:rPr lang="zh-CN" altLang="en-US" dirty="0"/>
              <a:t>还是作为</a:t>
            </a:r>
            <a:r>
              <a:rPr lang="en-US" altLang="zh-CN" dirty="0" err="1"/>
              <a:t>js</a:t>
            </a:r>
            <a:r>
              <a:rPr lang="zh-CN" altLang="en-US" dirty="0"/>
              <a:t>的新的语法规范的</a:t>
            </a:r>
            <a:r>
              <a:rPr lang="en-US" altLang="zh-CN" dirty="0"/>
              <a:t>es6</a:t>
            </a:r>
            <a:r>
              <a:rPr lang="zh-CN" altLang="en-US" dirty="0"/>
              <a:t>甚至新的语法糖的</a:t>
            </a:r>
            <a:r>
              <a:rPr lang="en-US" altLang="zh-CN" dirty="0"/>
              <a:t>typescript, </a:t>
            </a:r>
            <a:r>
              <a:rPr lang="zh-CN" altLang="en-US" dirty="0"/>
              <a:t>还有将</a:t>
            </a:r>
            <a:r>
              <a:rPr lang="en-US" altLang="zh-CN" dirty="0" err="1"/>
              <a:t>html,js,css</a:t>
            </a:r>
            <a:r>
              <a:rPr lang="en-US" altLang="zh-CN" dirty="0"/>
              <a:t> </a:t>
            </a:r>
            <a:r>
              <a:rPr lang="zh-CN" altLang="en-US" dirty="0"/>
              <a:t>混合开发的</a:t>
            </a:r>
            <a:r>
              <a:rPr lang="en-US" altLang="zh-CN" dirty="0" err="1"/>
              <a:t>vue</a:t>
            </a:r>
            <a:r>
              <a:rPr lang="zh-CN" altLang="en-US" dirty="0"/>
              <a:t>，</a:t>
            </a:r>
            <a:r>
              <a:rPr lang="en-US" altLang="zh-CN" dirty="0"/>
              <a:t>react</a:t>
            </a:r>
            <a:r>
              <a:rPr lang="zh-CN" altLang="en-US" dirty="0"/>
              <a:t>的开发模式，无一超出了普通浏览器所能解释的范围，而预处理器的作用则是将 我们新颖快速的开发模式的代码转化成浏览量所能解释的普通文件。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20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46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 err="1"/>
              <a:t>Webpack</a:t>
            </a:r>
            <a:r>
              <a:rPr lang="zh-Hans" altLang="en-US" dirty="0"/>
              <a:t>功能分类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 </a:t>
            </a:r>
            <a:r>
              <a:rPr lang="zh-CN" altLang="en-US" dirty="0"/>
              <a:t> 文件处理（例如处理图片）</a:t>
            </a:r>
          </a:p>
          <a:p>
            <a:r>
              <a:rPr lang="zh-Hans" altLang="en-US" dirty="0"/>
              <a:t> </a:t>
            </a:r>
            <a:r>
              <a:rPr lang="zh-CN" altLang="en-US" dirty="0"/>
              <a:t> </a:t>
            </a:r>
            <a:r>
              <a:rPr lang="en-US" altLang="zh-CN" dirty="0" err="1"/>
              <a:t>json</a:t>
            </a:r>
            <a:r>
              <a:rPr lang="en-US" altLang="zh-CN" dirty="0"/>
              <a:t> </a:t>
            </a:r>
          </a:p>
          <a:p>
            <a:r>
              <a:rPr lang="zh-Hans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转化编译 （例如</a:t>
            </a:r>
            <a:r>
              <a:rPr lang="en-US" altLang="zh-CN" dirty="0"/>
              <a:t>ECMAScript 6</a:t>
            </a:r>
            <a:r>
              <a:rPr lang="zh-CN" altLang="en-US" dirty="0"/>
              <a:t>语法转换）</a:t>
            </a:r>
          </a:p>
          <a:p>
            <a:r>
              <a:rPr lang="zh-Hans" altLang="en-US" dirty="0"/>
              <a:t> </a:t>
            </a:r>
            <a:r>
              <a:rPr lang="zh-CN" altLang="en-US" dirty="0"/>
              <a:t> 样式 </a:t>
            </a:r>
          </a:p>
          <a:p>
            <a:r>
              <a:rPr lang="zh-Hans" altLang="en-US" dirty="0"/>
              <a:t> </a:t>
            </a:r>
            <a:r>
              <a:rPr lang="zh-CN" altLang="en-US" dirty="0"/>
              <a:t> 清理和测试 （</a:t>
            </a:r>
            <a:r>
              <a:rPr lang="en-US" altLang="zh-CN" dirty="0" err="1"/>
              <a:t>eslint</a:t>
            </a:r>
            <a:r>
              <a:rPr lang="en-US" altLang="zh-CN" dirty="0"/>
              <a:t> </a:t>
            </a:r>
            <a:r>
              <a:rPr lang="zh-CN" altLang="en-US" dirty="0"/>
              <a:t>清理代码）</a:t>
            </a:r>
          </a:p>
          <a:p>
            <a:r>
              <a:rPr lang="zh-Hans" altLang="en-US" dirty="0"/>
              <a:t> </a:t>
            </a:r>
            <a:r>
              <a:rPr lang="zh-CN" altLang="en-US" dirty="0"/>
              <a:t> 模版框架 （</a:t>
            </a:r>
            <a:r>
              <a:rPr lang="en-US" altLang="zh-CN" dirty="0" err="1"/>
              <a:t>vue</a:t>
            </a:r>
            <a:r>
              <a:rPr lang="en-US" altLang="zh-CN" dirty="0"/>
              <a:t>-loader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73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46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webpack</a:t>
            </a:r>
            <a:r>
              <a:rPr lang="en-US" altLang="zh-CN" dirty="0"/>
              <a:t>-loader</a:t>
            </a:r>
            <a:r>
              <a:rPr lang="zh-Hans" altLang="en-US" dirty="0"/>
              <a:t>是如何配置的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112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466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Hans" altLang="en-US" dirty="0"/>
              <a:t>简单跑一个</a:t>
            </a:r>
            <a:r>
              <a:rPr lang="en-US" altLang="zh-Hans" dirty="0"/>
              <a:t>raw-loader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Step1: </a:t>
            </a:r>
            <a:r>
              <a:rPr kumimoji="1" lang="zh-Hans" altLang="en-US" dirty="0"/>
              <a:t>安装：执行</a:t>
            </a:r>
            <a:r>
              <a:rPr lang="en-US" altLang="zh-CN" dirty="0"/>
              <a:t> </a:t>
            </a:r>
            <a:r>
              <a:rPr lang="en-US" altLang="zh-CN" dirty="0" err="1"/>
              <a:t>npm</a:t>
            </a:r>
            <a:r>
              <a:rPr lang="en-US" altLang="zh-CN" dirty="0"/>
              <a:t> install raw-loader --save-dev </a:t>
            </a:r>
            <a:r>
              <a:rPr lang="zh-CN" altLang="en-US" dirty="0"/>
              <a:t>（</a:t>
            </a:r>
            <a:r>
              <a:rPr lang="en-US" altLang="zh-CN" dirty="0" err="1"/>
              <a:t>webpack</a:t>
            </a:r>
            <a:r>
              <a:rPr lang="zh-CN" altLang="en-US" dirty="0"/>
              <a:t>除了少有的</a:t>
            </a:r>
            <a:r>
              <a:rPr lang="en-US" altLang="zh-CN" dirty="0"/>
              <a:t>loader</a:t>
            </a:r>
            <a:r>
              <a:rPr lang="zh-CN" altLang="en-US" dirty="0"/>
              <a:t>自带以外，基本上所有的</a:t>
            </a:r>
            <a:r>
              <a:rPr lang="en-US" altLang="zh-CN" dirty="0"/>
              <a:t>loader</a:t>
            </a:r>
            <a:r>
              <a:rPr lang="zh-CN" altLang="en-US" dirty="0"/>
              <a:t>都需要我们通过包管理器进行下载）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/>
              <a:t>Step2: </a:t>
            </a:r>
            <a:r>
              <a:rPr kumimoji="1" lang="zh-Hans" altLang="en-US" dirty="0"/>
              <a:t>执行</a:t>
            </a:r>
            <a:r>
              <a:rPr lang="en-US" altLang="zh-CN" dirty="0" err="1"/>
              <a:t>webpack</a:t>
            </a:r>
            <a:r>
              <a:rPr lang="en-US" altLang="zh-CN" dirty="0"/>
              <a:t> ./</a:t>
            </a:r>
            <a:r>
              <a:rPr lang="en-US" altLang="zh-CN" dirty="0" err="1"/>
              <a:t>example.js</a:t>
            </a:r>
            <a:r>
              <a:rPr lang="en-US" altLang="zh-CN" dirty="0"/>
              <a:t> --module-bind 'txt=raw-loader' --mode 'development’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CE2E0A-3F02-3F4B-AB3A-BA98061FB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30" y="4001294"/>
            <a:ext cx="4724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5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pack课程PPT模版 (1).pptx" id="{181029F3-11CE-4405-9C55-3D32EDC7ADE0}" vid="{0ADE97DC-0394-4007-B658-4737B21FBD9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50856</TotalTime>
  <Words>1204</Words>
  <Application>Microsoft Macintosh PowerPoint</Application>
  <PresentationFormat>宽屏</PresentationFormat>
  <Paragraphs>157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黑体</vt:lpstr>
      <vt:lpstr>黑体</vt:lpstr>
      <vt:lpstr>宋体</vt:lpstr>
      <vt:lpstr>Arial</vt:lpstr>
      <vt:lpstr>Calibri</vt:lpstr>
      <vt:lpstr>Wingdings</vt:lpstr>
      <vt:lpstr>Office 主题</vt:lpstr>
      <vt:lpstr>webpack 从入门到精通</vt:lpstr>
      <vt:lpstr>第四章 webpack之loader模块</vt:lpstr>
      <vt:lpstr>我们为什么需要webpack-loader？</vt:lpstr>
      <vt:lpstr>什么是webpack-loader？ </vt:lpstr>
      <vt:lpstr>预处理器是干嘛的？</vt:lpstr>
      <vt:lpstr>预处理器是干嘛的？</vt:lpstr>
      <vt:lpstr>Webpack功能分类</vt:lpstr>
      <vt:lpstr>webpack-loader是如何配置的？</vt:lpstr>
      <vt:lpstr>简单跑一个raw-loader</vt:lpstr>
      <vt:lpstr>简单跑一个raw-loader</vt:lpstr>
      <vt:lpstr>简单跑一个raw-loader</vt:lpstr>
      <vt:lpstr>简单跑一个raw-loader</vt:lpstr>
      <vt:lpstr>webpack的三种loader配置方式</vt:lpstr>
      <vt:lpstr>webpack loader的特性与解析</vt:lpstr>
      <vt:lpstr>webpack 实战一些主要loader</vt:lpstr>
      <vt:lpstr>图片loader相关</vt:lpstr>
      <vt:lpstr>图片loader相关</vt:lpstr>
      <vt:lpstr>图片loader相关</vt:lpstr>
      <vt:lpstr>图片loader相关</vt:lpstr>
      <vt:lpstr>图片loader相关</vt:lpstr>
      <vt:lpstr>babel-loader相关</vt:lpstr>
      <vt:lpstr>babel-loader相关</vt:lpstr>
      <vt:lpstr>babel-loader相关</vt:lpstr>
      <vt:lpstr>babel-loader相关</vt:lpstr>
      <vt:lpstr>vue-loader相关</vt:lpstr>
      <vt:lpstr>vue-loader相关</vt:lpstr>
      <vt:lpstr>vue-loader相关</vt:lpstr>
      <vt:lpstr>vue-loader相关</vt:lpstr>
      <vt:lpstr>vue-loader相关</vt:lpstr>
      <vt:lpstr>loaderApi 简单介绍</vt:lpstr>
      <vt:lpstr>loaderApi 简单介绍</vt:lpstr>
      <vt:lpstr>loaderApi 简单介绍</vt:lpstr>
      <vt:lpstr>loaderApi 简单介绍</vt:lpstr>
      <vt:lpstr>loaderApi 简单介绍</vt:lpstr>
      <vt:lpstr>loaderApi 简单介绍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calvinma(马铖)</dc:creator>
  <cp:lastModifiedBy>T136556</cp:lastModifiedBy>
  <cp:revision>475</cp:revision>
  <dcterms:created xsi:type="dcterms:W3CDTF">2018-06-23T07:26:49Z</dcterms:created>
  <dcterms:modified xsi:type="dcterms:W3CDTF">2018-10-01T05:03:21Z</dcterms:modified>
</cp:coreProperties>
</file>