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76" r:id="rId5"/>
    <p:sldId id="260" r:id="rId6"/>
    <p:sldId id="265" r:id="rId7"/>
    <p:sldId id="292" r:id="rId8"/>
    <p:sldId id="293" r:id="rId9"/>
    <p:sldId id="264" r:id="rId10"/>
    <p:sldId id="266" r:id="rId11"/>
    <p:sldId id="294" r:id="rId12"/>
    <p:sldId id="290" r:id="rId13"/>
    <p:sldId id="268" r:id="rId14"/>
    <p:sldId id="267" r:id="rId15"/>
    <p:sldId id="289" r:id="rId16"/>
    <p:sldId id="295" r:id="rId17"/>
    <p:sldId id="296" r:id="rId18"/>
    <p:sldId id="275" r:id="rId19"/>
    <p:sldId id="271" r:id="rId20"/>
    <p:sldId id="272" r:id="rId21"/>
    <p:sldId id="273" r:id="rId22"/>
    <p:sldId id="274" r:id="rId23"/>
    <p:sldId id="279" r:id="rId24"/>
    <p:sldId id="29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B9B3870-B452-434B-ABE7-93C28F3BD59B}">
          <p14:sldIdLst>
            <p14:sldId id="256"/>
            <p14:sldId id="258"/>
            <p14:sldId id="259"/>
            <p14:sldId id="276"/>
            <p14:sldId id="260"/>
            <p14:sldId id="265"/>
            <p14:sldId id="292"/>
            <p14:sldId id="293"/>
            <p14:sldId id="264"/>
            <p14:sldId id="266"/>
            <p14:sldId id="294"/>
            <p14:sldId id="290"/>
            <p14:sldId id="268"/>
            <p14:sldId id="267"/>
            <p14:sldId id="289"/>
            <p14:sldId id="295"/>
            <p14:sldId id="296"/>
            <p14:sldId id="275"/>
            <p14:sldId id="271"/>
            <p14:sldId id="272"/>
            <p14:sldId id="273"/>
            <p14:sldId id="274"/>
            <p14:sldId id="279"/>
          </p14:sldIdLst>
        </p14:section>
        <p14:section name="课后习题" id="{B669A4D1-FEE4-064B-9E20-D6AD6D5696C3}">
          <p14:sldIdLst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A5BA"/>
    <a:srgbClr val="2B3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08" autoAdjust="0"/>
    <p:restoredTop sz="73333" autoAdjust="0"/>
  </p:normalViewPr>
  <p:slideViewPr>
    <p:cSldViewPr snapToGrid="0">
      <p:cViewPr varScale="1">
        <p:scale>
          <a:sx n="72" d="100"/>
          <a:sy n="72" d="100"/>
        </p:scale>
        <p:origin x="137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62CB6-00B6-4334-A2AA-5934367702A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41123-8D22-4BAE-8309-ACE9217F3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13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github.com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amdjs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amdjs-api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/wiki/AMD-(%E4%B8%AD%E6%96%87%E7%89%88)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Han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第一个参数，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，是个字符串。它指的是定义中模块的名字，这个参数是可选的。如果没有提供该参数，模块的名字应该默认为模块加载器请求的指定脚本的名字。如果提供了该参数，模块名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必须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是“顶级”的和绝对的（不允许相对名字）。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Han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模块名规范</a:t>
            </a:r>
            <a:r>
              <a:rPr lang="zh-Han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讲解</a:t>
            </a:r>
            <a:endParaRPr lang="en-US" altLang="zh-Han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Hans" dirty="0"/>
              <a:t>3.</a:t>
            </a:r>
            <a:r>
              <a:rPr kumimoji="1" lang="zh-Hans" altLang="en-US" dirty="0"/>
              <a:t>一个甲苯文件输出多个模块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673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Hans" dirty="0" err="1"/>
              <a:t>Bak</a:t>
            </a:r>
            <a:r>
              <a:rPr kumimoji="1" lang="en-US" altLang="zh-Hans" dirty="0"/>
              <a:t>:</a:t>
            </a:r>
          </a:p>
          <a:p>
            <a:pPr fontAlgn="base"/>
            <a:r>
              <a:rPr lang="en-US" altLang="zh-Hans" b="1" dirty="0"/>
              <a:t>alias</a:t>
            </a:r>
            <a:endParaRPr lang="en-US" altLang="zh-CN" b="1" dirty="0"/>
          </a:p>
          <a:p>
            <a:pPr fontAlgn="base"/>
            <a:r>
              <a:rPr lang="en-US" altLang="zh-CN" b="1" dirty="0" err="1"/>
              <a:t>aliasFields</a:t>
            </a:r>
            <a:endParaRPr lang="en-US" altLang="zh-CN" b="1" dirty="0"/>
          </a:p>
          <a:p>
            <a:pPr fontAlgn="base"/>
            <a:r>
              <a:rPr lang="en-US" altLang="zh-CN" b="1" dirty="0"/>
              <a:t>plugins</a:t>
            </a:r>
          </a:p>
          <a:p>
            <a:pPr fontAlgn="base"/>
            <a:r>
              <a:rPr lang="en-US" altLang="zh-CN" b="1" dirty="0"/>
              <a:t>modules</a:t>
            </a:r>
          </a:p>
          <a:p>
            <a:pPr fontAlgn="base"/>
            <a:r>
              <a:rPr lang="en-US" altLang="zh-CN" dirty="0"/>
              <a:t>extensions</a:t>
            </a:r>
          </a:p>
          <a:p>
            <a:pPr fontAlgn="base"/>
            <a:r>
              <a:rPr lang="en-US" altLang="zh-Hans" b="1" dirty="0"/>
              <a:t>……</a:t>
            </a:r>
            <a:endParaRPr lang="en-US" altLang="zh-CN" b="1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244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Hans" dirty="0" err="1"/>
              <a:t>Bak</a:t>
            </a:r>
            <a:r>
              <a:rPr kumimoji="1" lang="en-US" altLang="zh-Hans" dirty="0"/>
              <a:t>:</a:t>
            </a:r>
          </a:p>
          <a:p>
            <a:pPr fontAlgn="base"/>
            <a:r>
              <a:rPr lang="en-US" altLang="zh-Hans" b="1" dirty="0"/>
              <a:t>alias</a:t>
            </a:r>
            <a:endParaRPr lang="en-US" altLang="zh-CN" b="1" dirty="0"/>
          </a:p>
          <a:p>
            <a:pPr fontAlgn="base"/>
            <a:r>
              <a:rPr lang="en-US" altLang="zh-CN" b="1" dirty="0" err="1"/>
              <a:t>aliasFields</a:t>
            </a:r>
            <a:endParaRPr lang="en-US" altLang="zh-CN" b="1" dirty="0"/>
          </a:p>
          <a:p>
            <a:pPr fontAlgn="base"/>
            <a:r>
              <a:rPr lang="en-US" altLang="zh-CN" b="1" dirty="0"/>
              <a:t>plugins</a:t>
            </a:r>
          </a:p>
          <a:p>
            <a:pPr fontAlgn="base"/>
            <a:r>
              <a:rPr lang="en-US" altLang="zh-CN" b="1" dirty="0"/>
              <a:t>modules</a:t>
            </a:r>
          </a:p>
          <a:p>
            <a:pPr fontAlgn="base"/>
            <a:r>
              <a:rPr lang="en-US" altLang="zh-CN" dirty="0"/>
              <a:t>extensions</a:t>
            </a:r>
          </a:p>
          <a:p>
            <a:pPr fontAlgn="base"/>
            <a:r>
              <a:rPr lang="en-US" altLang="zh-Hans" b="1" dirty="0"/>
              <a:t>……</a:t>
            </a:r>
            <a:endParaRPr lang="en-US" altLang="zh-CN" b="1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534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s" altLang="en-US" dirty="0"/>
              <a:t>代码演示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40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s" altLang="en-US" dirty="0"/>
              <a:t>代码演示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585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s" altLang="en-US" dirty="0"/>
              <a:t>演示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280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s" altLang="en-US" dirty="0"/>
              <a:t>代码演示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303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Hans" dirty="0"/>
              <a:t>TODO:</a:t>
            </a:r>
            <a:r>
              <a:rPr kumimoji="1" lang="zh-Hans" altLang="en-US" dirty="0"/>
              <a:t>补充习题代码（</a:t>
            </a:r>
            <a:r>
              <a:rPr kumimoji="1" lang="en-US" altLang="zh-Hans" dirty="0" err="1"/>
              <a:t>url</a:t>
            </a:r>
            <a:r>
              <a:rPr kumimoji="1" lang="zh-Hans" altLang="en-US" dirty="0"/>
              <a:t>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92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wiki.commonjs.org</a:t>
            </a:r>
            <a:r>
              <a:rPr kumimoji="1" lang="en-US" altLang="zh-CN" dirty="0"/>
              <a:t>/wiki/</a:t>
            </a:r>
            <a:r>
              <a:rPr kumimoji="1" lang="en-US" altLang="zh-CN" dirty="0" err="1"/>
              <a:t>CommonJS</a:t>
            </a:r>
            <a:endParaRPr kumimoji="1" lang="en-US" altLang="zh-CN" dirty="0"/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javascript.ruanyifeng.com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nodejs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module.html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Hans" dirty="0"/>
              <a:t>require</a:t>
            </a:r>
          </a:p>
          <a:p>
            <a:r>
              <a:rPr lang="en-US" altLang="zh-Hans" dirty="0" err="1"/>
              <a:t>require.resolve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en-US" altLang="zh-Hans" dirty="0" err="1"/>
              <a:t>require.cache</a:t>
            </a:r>
            <a:endParaRPr lang="en-US" altLang="zh-Hans" dirty="0"/>
          </a:p>
          <a:p>
            <a:r>
              <a:rPr lang="en-US" altLang="zh-Hans" dirty="0" err="1"/>
              <a:t>require.ensure</a:t>
            </a:r>
            <a:endParaRPr lang="zh-CN" altLang="en-US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rtl="0"/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module.id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模块的识别符，通常是带有绝对路径的模块文件名。</a:t>
            </a:r>
          </a:p>
          <a:p>
            <a:pPr rtl="0"/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module.filename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模块的文件名，带有绝对路径。</a:t>
            </a:r>
          </a:p>
          <a:p>
            <a:pPr rtl="0"/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module.loaded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返回一个布尔值，表示模块是否已经完成加载。</a:t>
            </a:r>
          </a:p>
          <a:p>
            <a:pPr rtl="0"/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module.parent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返回一个对象，表示调用该模块的模块。</a:t>
            </a:r>
          </a:p>
          <a:p>
            <a:pPr rtl="0"/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module.children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返回一个数组，表示该模块要用到的其他模块。</a:t>
            </a:r>
          </a:p>
          <a:p>
            <a:pPr rtl="0"/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module.exports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表示模块对外输出的值。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85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wiki.commonjs.org</a:t>
            </a:r>
            <a:r>
              <a:rPr kumimoji="1" lang="en-US" altLang="zh-CN" dirty="0"/>
              <a:t>/wiki/</a:t>
            </a:r>
            <a:r>
              <a:rPr kumimoji="1" lang="en-US" altLang="zh-CN" dirty="0" err="1"/>
              <a:t>CommonJS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Hans" dirty="0"/>
              <a:t>require</a:t>
            </a:r>
          </a:p>
          <a:p>
            <a:r>
              <a:rPr lang="en-US" altLang="zh-Hans" dirty="0" err="1"/>
              <a:t>require.resolve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en-US" altLang="zh-Hans" dirty="0" err="1"/>
              <a:t>require.cache</a:t>
            </a:r>
            <a:endParaRPr lang="en-US" altLang="zh-Hans" dirty="0"/>
          </a:p>
          <a:p>
            <a:r>
              <a:rPr lang="en-US" altLang="zh-Hans" dirty="0" err="1"/>
              <a:t>require.ensure</a:t>
            </a:r>
            <a:r>
              <a:rPr lang="en-US" altLang="zh-Hans" dirty="0"/>
              <a:t>??</a:t>
            </a:r>
            <a:endParaRPr lang="zh-CN" altLang="en-US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rtl="0"/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module.id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模块的识别符，通常是带有绝对路径的模块文件名。</a:t>
            </a:r>
          </a:p>
          <a:p>
            <a:pPr rtl="0"/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module.filename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模块的文件名，带有绝对路径。</a:t>
            </a:r>
          </a:p>
          <a:p>
            <a:pPr rtl="0"/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module.loaded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返回一个布尔值，表示模块是否已经完成加载。</a:t>
            </a:r>
          </a:p>
          <a:p>
            <a:pPr rtl="0"/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module.parent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返回一个对象，表示调用该模块的模块。</a:t>
            </a:r>
          </a:p>
          <a:p>
            <a:pPr rtl="0"/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module.children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返回一个数组，表示该模块要用到的其他模块。</a:t>
            </a:r>
          </a:p>
          <a:p>
            <a:pPr rtl="0"/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module.exports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表示模块对外输出的值。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68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wiki.commonjs.org</a:t>
            </a:r>
            <a:r>
              <a:rPr kumimoji="1" lang="en-US" altLang="zh-CN" dirty="0"/>
              <a:t>/wiki/</a:t>
            </a:r>
            <a:r>
              <a:rPr kumimoji="1" lang="en-US" altLang="zh-CN" dirty="0" err="1"/>
              <a:t>CommonJS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Hans" dirty="0"/>
              <a:t>require</a:t>
            </a:r>
          </a:p>
          <a:p>
            <a:r>
              <a:rPr lang="en-US" altLang="zh-Hans" dirty="0" err="1"/>
              <a:t>require.resolve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en-US" altLang="zh-Hans" dirty="0" err="1"/>
              <a:t>require.cache</a:t>
            </a:r>
            <a:endParaRPr lang="en-US" altLang="zh-Hans" dirty="0"/>
          </a:p>
          <a:p>
            <a:r>
              <a:rPr lang="en-US" altLang="zh-Hans" dirty="0" err="1"/>
              <a:t>require.ensure</a:t>
            </a:r>
            <a:r>
              <a:rPr lang="en-US" altLang="zh-Hans" dirty="0"/>
              <a:t>??</a:t>
            </a:r>
            <a:endParaRPr lang="zh-CN" altLang="en-US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rtl="0"/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module.id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模块的识别符，通常是带有绝对路径的模块文件名。</a:t>
            </a:r>
          </a:p>
          <a:p>
            <a:pPr rtl="0"/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module.filename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模块的文件名，带有绝对路径。</a:t>
            </a:r>
          </a:p>
          <a:p>
            <a:pPr rtl="0"/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module.loaded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返回一个布尔值，表示模块是否已经完成加载。</a:t>
            </a:r>
          </a:p>
          <a:p>
            <a:pPr rtl="0"/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module.parent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返回一个对象，表示调用该模块的模块。</a:t>
            </a:r>
          </a:p>
          <a:p>
            <a:pPr rtl="0"/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module.children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返回一个数组，表示该模块要用到的其他模块。</a:t>
            </a:r>
          </a:p>
          <a:p>
            <a:pPr rtl="0"/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module.exports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表示模块对外输出的值。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38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s" altLang="en-US" dirty="0"/>
              <a:t>源码备份：</a:t>
            </a:r>
            <a:endParaRPr kumimoji="1" lang="en-US" altLang="zh-Han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zh-CN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(window, factory) {</a:t>
            </a:r>
            <a:r>
              <a:rPr lang="en-US" altLang="zh-CN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typeof</a:t>
            </a:r>
            <a:r>
              <a:rPr lang="en-US" altLang="zh-CN" dirty="0" err="1"/>
              <a:t>exports</a:t>
            </a:r>
            <a:r>
              <a:rPr lang="en-US" altLang="zh-CN" dirty="0"/>
              <a:t> === 'object'</a:t>
            </a:r>
            <a:r>
              <a:rPr lang="en-US" altLang="zh-CN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module.exports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factory();}</a:t>
            </a:r>
            <a:r>
              <a:rPr lang="en-US" altLang="zh-CN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elseif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typeof</a:t>
            </a:r>
            <a:r>
              <a:rPr lang="en-US" altLang="zh-CN" dirty="0" err="1"/>
              <a:t>define</a:t>
            </a:r>
            <a:r>
              <a:rPr lang="en-US" altLang="zh-CN" dirty="0"/>
              <a:t> === 'function'&amp;&amp;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define.amd</a:t>
            </a:r>
            <a:r>
              <a:rPr lang="en-US" altLang="zh-CN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{define(factory);}</a:t>
            </a:r>
            <a:r>
              <a:rPr lang="en-US" altLang="zh-CN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zh-CN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window.eventUtil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factory();}})(</a:t>
            </a:r>
            <a:r>
              <a:rPr lang="en-US" altLang="zh-CN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zh-CN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  <a:r>
              <a:rPr lang="en-US" altLang="zh-CN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//module ...</a:t>
            </a:r>
            <a:r>
              <a:rPr lang="en-US" altLang="zh-CN" dirty="0"/>
              <a:t>});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25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s" altLang="en-US" dirty="0"/>
              <a:t>源码备份：</a:t>
            </a:r>
            <a:endParaRPr kumimoji="1" lang="en-US" altLang="zh-CN" dirty="0"/>
          </a:p>
          <a:p>
            <a:r>
              <a:rPr kumimoji="1" lang="en-US" altLang="zh-CN" dirty="0"/>
              <a:t>export default () =&gt; {}//</a:t>
            </a:r>
            <a:r>
              <a:rPr kumimoji="1" lang="en-US" altLang="zh-CN" dirty="0" err="1"/>
              <a:t>orexport</a:t>
            </a:r>
            <a:r>
              <a:rPr kumimoji="1" lang="en-US" altLang="zh-CN" dirty="0"/>
              <a:t> default {}//</a:t>
            </a:r>
            <a:r>
              <a:rPr kumimoji="1" lang="en-US" altLang="zh-CN" dirty="0" err="1"/>
              <a:t>orexport</a:t>
            </a:r>
            <a:r>
              <a:rPr kumimoji="1" lang="en-US" altLang="zh-CN" dirty="0"/>
              <a:t> default 'test';//...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74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模块加载的机制，与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模块完全不同。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模块输出的是一个值的拷贝，而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模块输出的是值的引用。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dirty="0"/>
              <a:t>import * as test from './module';//</a:t>
            </a:r>
            <a:r>
              <a:rPr kumimoji="1" lang="en-US" altLang="zh-CN" dirty="0" err="1"/>
              <a:t>orimport</a:t>
            </a:r>
            <a:r>
              <a:rPr kumimoji="1" lang="en-US" altLang="zh-CN" dirty="0"/>
              <a:t> { test } from './module';//</a:t>
            </a:r>
            <a:r>
              <a:rPr kumimoji="1" lang="en-US" altLang="zh-CN" dirty="0" err="1"/>
              <a:t>orimport</a:t>
            </a:r>
            <a:r>
              <a:rPr kumimoji="1" lang="en-US" altLang="zh-CN" dirty="0"/>
              <a:t> test from './module';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Hans" dirty="0"/>
              <a:t>rules</a:t>
            </a:r>
            <a:r>
              <a:rPr kumimoji="1" lang="zh-Hans" altLang="en-US" dirty="0"/>
              <a:t>提下，不是强相关，留给后面的章节细讲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624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Hans" dirty="0" err="1"/>
              <a:t>Bak</a:t>
            </a:r>
            <a:r>
              <a:rPr kumimoji="1" lang="en-US" altLang="zh-Hans" dirty="0"/>
              <a:t>:</a:t>
            </a:r>
          </a:p>
          <a:p>
            <a:pPr fontAlgn="base"/>
            <a:r>
              <a:rPr lang="en-US" altLang="zh-Hans" b="1" dirty="0"/>
              <a:t>alias</a:t>
            </a:r>
            <a:endParaRPr lang="en-US" altLang="zh-CN" b="1" dirty="0"/>
          </a:p>
          <a:p>
            <a:pPr fontAlgn="base"/>
            <a:r>
              <a:rPr lang="en-US" altLang="zh-CN" b="1" dirty="0" err="1"/>
              <a:t>aliasFields</a:t>
            </a:r>
            <a:endParaRPr lang="en-US" altLang="zh-CN" b="1" dirty="0"/>
          </a:p>
          <a:p>
            <a:pPr fontAlgn="base"/>
            <a:r>
              <a:rPr lang="en-US" altLang="zh-CN" b="1" dirty="0"/>
              <a:t>plugins</a:t>
            </a:r>
          </a:p>
          <a:p>
            <a:pPr fontAlgn="base"/>
            <a:r>
              <a:rPr lang="en-US" altLang="zh-CN" b="1" dirty="0"/>
              <a:t>modules</a:t>
            </a:r>
          </a:p>
          <a:p>
            <a:pPr fontAlgn="base"/>
            <a:r>
              <a:rPr lang="en-US" altLang="zh-CN" dirty="0"/>
              <a:t>extensions</a:t>
            </a:r>
          </a:p>
          <a:p>
            <a:pPr fontAlgn="base"/>
            <a:r>
              <a:rPr lang="en-US" altLang="zh-Hans" b="1" dirty="0"/>
              <a:t>……</a:t>
            </a:r>
            <a:endParaRPr lang="en-US" altLang="zh-CN" b="1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74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86A5B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734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3039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3663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 algn="l">
              <a:buFont typeface="Wingdings" panose="05000000000000000000" pitchFamily="2" charset="2"/>
              <a:buChar char="ü"/>
              <a:defRPr/>
            </a:lvl2pPr>
            <a:lvl3pPr marL="1143000" indent="-228600" algn="l">
              <a:buFont typeface="Wingdings" panose="05000000000000000000" pitchFamily="2" charset="2"/>
              <a:buChar char="ü"/>
              <a:defRPr/>
            </a:lvl3pPr>
            <a:lvl4pPr marL="1600200" indent="-228600" algn="l">
              <a:buFont typeface="Wingdings" panose="05000000000000000000" pitchFamily="2" charset="2"/>
              <a:buChar char="ü"/>
              <a:defRPr/>
            </a:lvl4pPr>
            <a:lvl5pPr marL="2057400" indent="-228600" algn="l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5511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86A5B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331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5268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0499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3028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08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 marL="685800" indent="-228600">
              <a:buFont typeface="Wingdings" panose="05000000000000000000" pitchFamily="2" charset="2"/>
              <a:buChar char="ü"/>
              <a:defRPr sz="2800"/>
            </a:lvl2pPr>
            <a:lvl3pPr marL="1143000" indent="-228600">
              <a:buFont typeface="Wingdings" panose="05000000000000000000" pitchFamily="2" charset="2"/>
              <a:buChar char="ü"/>
              <a:defRPr sz="2400"/>
            </a:lvl3pPr>
            <a:lvl4pPr marL="1600200" indent="-228600">
              <a:buFont typeface="Wingdings" panose="05000000000000000000" pitchFamily="2" charset="2"/>
              <a:buChar char="ü"/>
              <a:defRPr sz="2000"/>
            </a:lvl4pPr>
            <a:lvl5pPr marL="2057400" indent="-228600">
              <a:buFont typeface="Wingdings" panose="05000000000000000000" pitchFamily="2" charset="2"/>
              <a:buChar char="ü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621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67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3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页脚占位符 4"/>
          <p:cNvSpPr txBox="1">
            <a:spLocks/>
          </p:cNvSpPr>
          <p:nvPr userDrawn="1"/>
        </p:nvSpPr>
        <p:spPr>
          <a:xfrm>
            <a:off x="217714" y="6401708"/>
            <a:ext cx="2443843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64"/>
            <a:ext cx="554182" cy="55418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9" y="103436"/>
            <a:ext cx="953308" cy="38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2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webpack </a:t>
            </a:r>
            <a:r>
              <a:rPr lang="zh-CN" altLang="en-US"/>
              <a:t>入门与深入实践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NEXT </a:t>
            </a:r>
            <a:r>
              <a:rPr lang="zh-CN" altLang="en-US"/>
              <a:t>前端学位课程</a:t>
            </a:r>
          </a:p>
        </p:txBody>
      </p:sp>
    </p:spTree>
    <p:extLst>
      <p:ext uri="{BB962C8B-B14F-4D97-AF65-F5344CB8AC3E}">
        <p14:creationId xmlns:p14="http://schemas.microsoft.com/office/powerpoint/2010/main" val="838509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ESM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8634"/>
          </a:xfrm>
        </p:spPr>
        <p:txBody>
          <a:bodyPr/>
          <a:lstStyle/>
          <a:p>
            <a:pPr marL="0" indent="0">
              <a:buNone/>
            </a:pPr>
            <a:r>
              <a:rPr lang="en-US" altLang="zh-Hans" dirty="0"/>
              <a:t>export</a:t>
            </a:r>
            <a:r>
              <a:rPr lang="zh-Hans" altLang="en-US" dirty="0"/>
              <a:t>用法</a:t>
            </a:r>
            <a:endParaRPr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273FBB8-7966-F142-A678-6CB0A1EEFC5E}"/>
              </a:ext>
            </a:extLst>
          </p:cNvPr>
          <p:cNvSpPr/>
          <p:nvPr/>
        </p:nvSpPr>
        <p:spPr>
          <a:xfrm>
            <a:off x="2294965" y="2609196"/>
            <a:ext cx="2698376" cy="738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export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defaut</a:t>
            </a:r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DA736FE-5F56-1744-8CC6-29A196874132}"/>
              </a:ext>
            </a:extLst>
          </p:cNvPr>
          <p:cNvSpPr/>
          <p:nvPr/>
        </p:nvSpPr>
        <p:spPr>
          <a:xfrm>
            <a:off x="7126942" y="2609195"/>
            <a:ext cx="2698376" cy="738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export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AD6384-4C44-0F48-84D5-10E59D4D3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453" y="3888442"/>
            <a:ext cx="4089400" cy="20574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CB9D622-0A7D-4145-A649-ACC3AD25C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0" y="3888442"/>
            <a:ext cx="37465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5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ESM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8987"/>
          </a:xfrm>
        </p:spPr>
        <p:txBody>
          <a:bodyPr/>
          <a:lstStyle/>
          <a:p>
            <a:pPr marL="0" indent="0">
              <a:buNone/>
            </a:pPr>
            <a:r>
              <a:rPr lang="en-US" altLang="zh-Hans" dirty="0"/>
              <a:t>import</a:t>
            </a:r>
            <a:r>
              <a:rPr lang="zh-Hans" altLang="en-US" dirty="0"/>
              <a:t>用法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297F4C-B196-884F-9242-CD0CD662D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144" y="2910074"/>
            <a:ext cx="4330700" cy="1841500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D785BDA8-B631-D245-A8FD-F85AEE3F6FF3}"/>
              </a:ext>
            </a:extLst>
          </p:cNvPr>
          <p:cNvGrpSpPr/>
          <p:nvPr/>
        </p:nvGrpSpPr>
        <p:grpSpPr>
          <a:xfrm>
            <a:off x="6221506" y="3184493"/>
            <a:ext cx="4299941" cy="646331"/>
            <a:chOff x="6221506" y="3184493"/>
            <a:chExt cx="4299941" cy="64633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264B031-E7CC-FF41-B6AB-91321320E4F6}"/>
                </a:ext>
              </a:extLst>
            </p:cNvPr>
            <p:cNvSpPr txBox="1"/>
            <p:nvPr/>
          </p:nvSpPr>
          <p:spPr>
            <a:xfrm>
              <a:off x="8086165" y="3184493"/>
              <a:ext cx="2435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ans" dirty="0">
                  <a:solidFill>
                    <a:schemeClr val="bg1"/>
                  </a:solidFill>
                </a:rPr>
                <a:t>export</a:t>
              </a:r>
              <a:r>
                <a:rPr kumimoji="1" lang="zh-Hans" altLang="en-US" dirty="0">
                  <a:solidFill>
                    <a:schemeClr val="bg1"/>
                  </a:solidFill>
                </a:rPr>
                <a:t> </a:t>
              </a:r>
              <a:r>
                <a:rPr kumimoji="1" lang="en-US" altLang="zh-Hans" dirty="0" err="1">
                  <a:solidFill>
                    <a:schemeClr val="bg1"/>
                  </a:solidFill>
                </a:rPr>
                <a:t>const</a:t>
              </a:r>
              <a:r>
                <a:rPr kumimoji="1" lang="zh-Hans" altLang="en-US" dirty="0">
                  <a:solidFill>
                    <a:schemeClr val="bg1"/>
                  </a:solidFill>
                </a:rPr>
                <a:t> </a:t>
              </a:r>
              <a:r>
                <a:rPr kumimoji="1" lang="en-US" altLang="zh-Hans" dirty="0">
                  <a:solidFill>
                    <a:schemeClr val="bg1"/>
                  </a:solidFill>
                </a:rPr>
                <a:t>test=‘a’;</a:t>
              </a:r>
            </a:p>
            <a:p>
              <a:r>
                <a:rPr kumimoji="1" lang="en-US" altLang="zh-Hans" dirty="0">
                  <a:solidFill>
                    <a:schemeClr val="bg1"/>
                  </a:solidFill>
                </a:rPr>
                <a:t>export</a:t>
              </a:r>
              <a:r>
                <a:rPr kumimoji="1" lang="zh-Hans" altLang="en-US" dirty="0">
                  <a:solidFill>
                    <a:schemeClr val="bg1"/>
                  </a:solidFill>
                </a:rPr>
                <a:t> </a:t>
              </a:r>
              <a:r>
                <a:rPr kumimoji="1" lang="en-US" altLang="zh-Hans" dirty="0" err="1">
                  <a:solidFill>
                    <a:schemeClr val="bg1"/>
                  </a:solidFill>
                </a:rPr>
                <a:t>const</a:t>
              </a:r>
              <a:r>
                <a:rPr kumimoji="1" lang="zh-Hans" altLang="en-US" dirty="0">
                  <a:solidFill>
                    <a:schemeClr val="bg1"/>
                  </a:solidFill>
                </a:rPr>
                <a:t> </a:t>
              </a:r>
              <a:r>
                <a:rPr kumimoji="1" lang="en-US" altLang="zh-Hans" dirty="0">
                  <a:solidFill>
                    <a:schemeClr val="bg1"/>
                  </a:solidFill>
                </a:rPr>
                <a:t>test2=‘b’;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0856B4A9-019E-C04B-8E02-39CDE10730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1506" y="3184493"/>
              <a:ext cx="1703294" cy="222095"/>
            </a:xfrm>
            <a:prstGeom prst="straightConnector1">
              <a:avLst/>
            </a:prstGeom>
            <a:ln w="53975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0634CFCF-1A06-3441-B6D6-1EE3D14B7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1506" y="3681007"/>
              <a:ext cx="1703294" cy="149817"/>
            </a:xfrm>
            <a:prstGeom prst="straightConnector1">
              <a:avLst/>
            </a:prstGeom>
            <a:ln w="53975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AF1E3C2-0D0D-794C-96D1-4AEE7737CB2F}"/>
              </a:ext>
            </a:extLst>
          </p:cNvPr>
          <p:cNvGrpSpPr/>
          <p:nvPr/>
        </p:nvGrpSpPr>
        <p:grpSpPr>
          <a:xfrm>
            <a:off x="5760197" y="4171620"/>
            <a:ext cx="4434237" cy="369332"/>
            <a:chOff x="5760197" y="4171620"/>
            <a:chExt cx="4434237" cy="369332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86C73B0-5064-2C42-9554-BE9CFB0AA39E}"/>
                </a:ext>
              </a:extLst>
            </p:cNvPr>
            <p:cNvSpPr txBox="1"/>
            <p:nvPr/>
          </p:nvSpPr>
          <p:spPr>
            <a:xfrm>
              <a:off x="8086165" y="4171620"/>
              <a:ext cx="2108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ans" dirty="0">
                  <a:solidFill>
                    <a:schemeClr val="bg1"/>
                  </a:solidFill>
                </a:rPr>
                <a:t>export</a:t>
              </a:r>
              <a:r>
                <a:rPr kumimoji="1" lang="zh-Hans" altLang="en-US" dirty="0">
                  <a:solidFill>
                    <a:schemeClr val="bg1"/>
                  </a:solidFill>
                </a:rPr>
                <a:t> </a:t>
              </a:r>
              <a:r>
                <a:rPr kumimoji="1" lang="en-US" altLang="zh-Hans" dirty="0">
                  <a:solidFill>
                    <a:schemeClr val="bg1"/>
                  </a:solidFill>
                </a:rPr>
                <a:t>default</a:t>
              </a:r>
              <a:r>
                <a:rPr kumimoji="1" lang="zh-Hans" altLang="en-US" dirty="0">
                  <a:solidFill>
                    <a:schemeClr val="bg1"/>
                  </a:solidFill>
                </a:rPr>
                <a:t> </a:t>
              </a:r>
              <a:r>
                <a:rPr kumimoji="1" lang="en-US" altLang="zh-Hans" dirty="0">
                  <a:solidFill>
                    <a:schemeClr val="bg1"/>
                  </a:solidFill>
                </a:rPr>
                <a:t>……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C2FD6DA5-129B-8F4A-9D91-34F0D31E58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197" y="4356286"/>
              <a:ext cx="2164603" cy="29807"/>
            </a:xfrm>
            <a:prstGeom prst="straightConnector1">
              <a:avLst/>
            </a:prstGeom>
            <a:ln w="53975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344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Hans" dirty="0" err="1"/>
              <a:t>Webpack</a:t>
            </a:r>
            <a:r>
              <a:rPr lang="zh-Hans" altLang="en-US" dirty="0"/>
              <a:t>模块方法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8247"/>
            <a:ext cx="10515600" cy="65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Hans" altLang="en-US" sz="1800" dirty="0"/>
              <a:t>除了常用规范的模块方法外，</a:t>
            </a:r>
            <a:r>
              <a:rPr lang="en-US" altLang="zh-Hans" sz="1800" dirty="0" err="1"/>
              <a:t>Webpack</a:t>
            </a:r>
            <a:r>
              <a:rPr lang="zh-Hans" altLang="en-US" sz="1800" dirty="0"/>
              <a:t>还有特定的模块方法</a:t>
            </a:r>
            <a:endParaRPr lang="zh-CN" altLang="en-US" sz="1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32CA2AE-0A57-2149-83B0-728D6EFC0C5A}"/>
              </a:ext>
            </a:extLst>
          </p:cNvPr>
          <p:cNvSpPr txBox="1">
            <a:spLocks/>
          </p:cNvSpPr>
          <p:nvPr/>
        </p:nvSpPr>
        <p:spPr>
          <a:xfrm>
            <a:off x="1609164" y="3591204"/>
            <a:ext cx="1887071" cy="518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8BA7CEA6-472D-1F4C-9F5D-04527A77B6CC}"/>
              </a:ext>
            </a:extLst>
          </p:cNvPr>
          <p:cNvSpPr/>
          <p:nvPr/>
        </p:nvSpPr>
        <p:spPr>
          <a:xfrm>
            <a:off x="3209364" y="2882839"/>
            <a:ext cx="1272989" cy="1935293"/>
          </a:xfrm>
          <a:prstGeom prst="leftBrac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18A559-BB15-1F49-9692-52C19EA4FF81}"/>
              </a:ext>
            </a:extLst>
          </p:cNvPr>
          <p:cNvSpPr txBox="1"/>
          <p:nvPr/>
        </p:nvSpPr>
        <p:spPr>
          <a:xfrm>
            <a:off x="4751293" y="266486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 err="1">
                <a:solidFill>
                  <a:schemeClr val="bg1"/>
                </a:solidFill>
              </a:rPr>
              <a:t>require.context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62FCC7-887F-C945-965D-D868BEE3D52F}"/>
              </a:ext>
            </a:extLst>
          </p:cNvPr>
          <p:cNvSpPr txBox="1"/>
          <p:nvPr/>
        </p:nvSpPr>
        <p:spPr>
          <a:xfrm>
            <a:off x="4751293" y="366229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 err="1">
                <a:solidFill>
                  <a:schemeClr val="bg1"/>
                </a:solidFill>
              </a:rPr>
              <a:t>require.include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E42B20-6543-D04F-8B9C-51D8B7B57E91}"/>
              </a:ext>
            </a:extLst>
          </p:cNvPr>
          <p:cNvSpPr txBox="1"/>
          <p:nvPr/>
        </p:nvSpPr>
        <p:spPr>
          <a:xfrm>
            <a:off x="4751293" y="4633466"/>
            <a:ext cx="229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 err="1">
                <a:solidFill>
                  <a:schemeClr val="bg1"/>
                </a:solidFill>
              </a:rPr>
              <a:t>require.resolveWeak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845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兼容性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8070"/>
          </a:xfrm>
        </p:spPr>
        <p:txBody>
          <a:bodyPr/>
          <a:lstStyle/>
          <a:p>
            <a:pPr marL="0" indent="0">
              <a:buNone/>
            </a:pPr>
            <a:r>
              <a:rPr lang="en-US" altLang="zh-Hans" dirty="0" err="1"/>
              <a:t>commonJS</a:t>
            </a:r>
            <a:r>
              <a:rPr lang="zh-Hans" altLang="en-US" dirty="0"/>
              <a:t> </a:t>
            </a:r>
            <a:r>
              <a:rPr lang="en-US" altLang="zh-Hans" dirty="0"/>
              <a:t>/</a:t>
            </a:r>
            <a:r>
              <a:rPr lang="zh-Hans" altLang="en-US" dirty="0"/>
              <a:t> </a:t>
            </a:r>
            <a:r>
              <a:rPr lang="en-US" altLang="zh-Hans" dirty="0"/>
              <a:t>ESM</a:t>
            </a:r>
            <a:r>
              <a:rPr lang="zh-Hans" altLang="en-US" dirty="0"/>
              <a:t>混用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DEA6D0-7E85-3040-8B85-77CEB79F565A}"/>
              </a:ext>
            </a:extLst>
          </p:cNvPr>
          <p:cNvSpPr/>
          <p:nvPr/>
        </p:nvSpPr>
        <p:spPr>
          <a:xfrm>
            <a:off x="6096000" y="5992297"/>
            <a:ext cx="5750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https://github.com/webpack/webpack.js.org/issues/552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A35F1A3-ED14-0E42-96BC-225263B0AFCA}"/>
              </a:ext>
            </a:extLst>
          </p:cNvPr>
          <p:cNvSpPr txBox="1">
            <a:spLocks/>
          </p:cNvSpPr>
          <p:nvPr/>
        </p:nvSpPr>
        <p:spPr>
          <a:xfrm>
            <a:off x="1489364" y="3204387"/>
            <a:ext cx="10515600" cy="718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Hans" altLang="en-US" dirty="0"/>
              <a:t>虽然</a:t>
            </a:r>
            <a:r>
              <a:rPr lang="en-US" altLang="zh-Hans" dirty="0" err="1"/>
              <a:t>Webpack</a:t>
            </a:r>
            <a:r>
              <a:rPr lang="zh-Hans" altLang="en-US" dirty="0"/>
              <a:t>支持多种模块语法，但推荐使用同一个语法。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94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 err="1"/>
              <a:t>Webpack</a:t>
            </a:r>
            <a:r>
              <a:rPr lang="zh-Hans" altLang="en-US" dirty="0"/>
              <a:t> </a:t>
            </a:r>
            <a:r>
              <a:rPr lang="en-US" altLang="zh-Hans" dirty="0"/>
              <a:t>module</a:t>
            </a:r>
            <a:endParaRPr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D8A06C35-45AF-3243-8158-E04ED77A1172}"/>
              </a:ext>
            </a:extLst>
          </p:cNvPr>
          <p:cNvSpPr/>
          <p:nvPr/>
        </p:nvSpPr>
        <p:spPr>
          <a:xfrm>
            <a:off x="2456329" y="2297629"/>
            <a:ext cx="2241176" cy="787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module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F575BF6-E813-5840-BD18-C49ED9FCF39E}"/>
              </a:ext>
            </a:extLst>
          </p:cNvPr>
          <p:cNvCxnSpPr>
            <a:cxnSpLocks/>
          </p:cNvCxnSpPr>
          <p:nvPr/>
        </p:nvCxnSpPr>
        <p:spPr>
          <a:xfrm flipH="1">
            <a:off x="1620370" y="3386210"/>
            <a:ext cx="835959" cy="692271"/>
          </a:xfrm>
          <a:prstGeom prst="straightConnector1">
            <a:avLst/>
          </a:prstGeom>
          <a:ln w="539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>
            <a:extLst>
              <a:ext uri="{FF2B5EF4-FFF2-40B4-BE49-F238E27FC236}">
                <a16:creationId xmlns:a16="http://schemas.microsoft.com/office/drawing/2014/main" id="{94EDAED4-2268-1949-8304-994273228EFA}"/>
              </a:ext>
            </a:extLst>
          </p:cNvPr>
          <p:cNvSpPr/>
          <p:nvPr/>
        </p:nvSpPr>
        <p:spPr>
          <a:xfrm>
            <a:off x="482252" y="4203894"/>
            <a:ext cx="258183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/>
              <a:t>noParse</a:t>
            </a:r>
            <a:endParaRPr kumimoji="1" lang="zh-CN" alt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DA1FCE1C-1279-2649-9EB3-F8CFB46BBF50}"/>
              </a:ext>
            </a:extLst>
          </p:cNvPr>
          <p:cNvSpPr/>
          <p:nvPr/>
        </p:nvSpPr>
        <p:spPr>
          <a:xfrm>
            <a:off x="4155141" y="4260160"/>
            <a:ext cx="258183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rules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BF20F5F-2862-534B-9378-2A8F7B251716}"/>
              </a:ext>
            </a:extLst>
          </p:cNvPr>
          <p:cNvCxnSpPr>
            <a:cxnSpLocks/>
          </p:cNvCxnSpPr>
          <p:nvPr/>
        </p:nvCxnSpPr>
        <p:spPr>
          <a:xfrm>
            <a:off x="4155141" y="3386210"/>
            <a:ext cx="775447" cy="604375"/>
          </a:xfrm>
          <a:prstGeom prst="straightConnector1">
            <a:avLst/>
          </a:prstGeom>
          <a:ln w="539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582B30F-B4C8-254D-BE63-61A29571CDF5}"/>
              </a:ext>
            </a:extLst>
          </p:cNvPr>
          <p:cNvSpPr txBox="1"/>
          <p:nvPr/>
        </p:nvSpPr>
        <p:spPr>
          <a:xfrm>
            <a:off x="571098" y="56019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>
                <a:solidFill>
                  <a:schemeClr val="bg1"/>
                </a:solidFill>
              </a:rPr>
              <a:t>不解析指定规则的文件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C599D476-6394-2148-980E-61E9E0EE3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577"/>
            <a:ext cx="10515600" cy="518564"/>
          </a:xfrm>
        </p:spPr>
        <p:txBody>
          <a:bodyPr/>
          <a:lstStyle/>
          <a:p>
            <a:pPr marL="0" indent="0">
              <a:buNone/>
            </a:pPr>
            <a:r>
              <a:rPr lang="zh-Hans" altLang="en-US" dirty="0"/>
              <a:t>和模板解析相关的配置</a:t>
            </a:r>
            <a:endParaRPr lang="zh-CN" altLang="en-US" dirty="0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2E3C8A27-D134-DF49-9C29-04A0DA96AAA1}"/>
              </a:ext>
            </a:extLst>
          </p:cNvPr>
          <p:cNvSpPr/>
          <p:nvPr/>
        </p:nvSpPr>
        <p:spPr>
          <a:xfrm>
            <a:off x="6914313" y="3581215"/>
            <a:ext cx="1272989" cy="2272290"/>
          </a:xfrm>
          <a:prstGeom prst="leftBrac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1C54C31-C928-AA47-A303-02D3F5AB24F6}"/>
              </a:ext>
            </a:extLst>
          </p:cNvPr>
          <p:cNvSpPr txBox="1"/>
          <p:nvPr/>
        </p:nvSpPr>
        <p:spPr>
          <a:xfrm>
            <a:off x="8397536" y="33907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dirty="0">
                <a:solidFill>
                  <a:schemeClr val="bg1"/>
                </a:solidFill>
              </a:rPr>
              <a:t>条件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0A820CA-B1C5-774F-A697-DA23251EEABF}"/>
              </a:ext>
            </a:extLst>
          </p:cNvPr>
          <p:cNvSpPr txBox="1"/>
          <p:nvPr/>
        </p:nvSpPr>
        <p:spPr>
          <a:xfrm>
            <a:off x="8397536" y="45326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dirty="0">
                <a:solidFill>
                  <a:schemeClr val="bg1"/>
                </a:solidFill>
              </a:rPr>
              <a:t>结果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B400499-77ED-9541-A8C7-7A3CD942D58E}"/>
              </a:ext>
            </a:extLst>
          </p:cNvPr>
          <p:cNvSpPr txBox="1"/>
          <p:nvPr/>
        </p:nvSpPr>
        <p:spPr>
          <a:xfrm>
            <a:off x="8364638" y="561166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dirty="0">
                <a:solidFill>
                  <a:schemeClr val="bg1"/>
                </a:solidFill>
              </a:rPr>
              <a:t>嵌套规则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30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Resolve</a:t>
            </a:r>
            <a:r>
              <a:rPr lang="zh-Hans" altLang="en-US" dirty="0"/>
              <a:t> 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FCB20FB-1FF3-E941-906D-7BD04ACB5703}"/>
              </a:ext>
            </a:extLst>
          </p:cNvPr>
          <p:cNvSpPr txBox="1">
            <a:spLocks/>
          </p:cNvSpPr>
          <p:nvPr/>
        </p:nvSpPr>
        <p:spPr>
          <a:xfrm>
            <a:off x="838200" y="1566577"/>
            <a:ext cx="10515600" cy="518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Hans" altLang="en-US" dirty="0"/>
              <a:t>和模块解析相关的配置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557BAB4-05DE-5044-8468-0D380304CEA8}"/>
              </a:ext>
            </a:extLst>
          </p:cNvPr>
          <p:cNvSpPr/>
          <p:nvPr/>
        </p:nvSpPr>
        <p:spPr>
          <a:xfrm>
            <a:off x="1784805" y="2295240"/>
            <a:ext cx="1440000" cy="1440000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alias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6181784-674F-9442-8D62-EEB7D78D9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065" y="3426775"/>
            <a:ext cx="5969000" cy="1193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E1A2F03-2E76-8A4C-AD6E-CEE376610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065" y="5015028"/>
            <a:ext cx="4394200" cy="863600"/>
          </a:xfrm>
          <a:prstGeom prst="rect">
            <a:avLst/>
          </a:prstGeom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469500B-7DD6-7E41-81CD-DDE71E24E10B}"/>
              </a:ext>
            </a:extLst>
          </p:cNvPr>
          <p:cNvSpPr txBox="1">
            <a:spLocks/>
          </p:cNvSpPr>
          <p:nvPr/>
        </p:nvSpPr>
        <p:spPr>
          <a:xfrm>
            <a:off x="4492065" y="2496676"/>
            <a:ext cx="10515600" cy="518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Hans" altLang="en-US" dirty="0"/>
              <a:t>模块别名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931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Resolve</a:t>
            </a:r>
            <a:r>
              <a:rPr lang="zh-Hans" altLang="en-US" dirty="0"/>
              <a:t> 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FCB20FB-1FF3-E941-906D-7BD04ACB5703}"/>
              </a:ext>
            </a:extLst>
          </p:cNvPr>
          <p:cNvSpPr txBox="1">
            <a:spLocks/>
          </p:cNvSpPr>
          <p:nvPr/>
        </p:nvSpPr>
        <p:spPr>
          <a:xfrm>
            <a:off x="838200" y="1566577"/>
            <a:ext cx="10515600" cy="518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Hans" altLang="en-US" dirty="0"/>
              <a:t>和模块解析相关的配置</a:t>
            </a:r>
            <a:endParaRPr lang="zh-CN" altLang="en-US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38B7AB58-C795-7D4F-B7D3-2AC23BD44780}"/>
              </a:ext>
            </a:extLst>
          </p:cNvPr>
          <p:cNvSpPr/>
          <p:nvPr/>
        </p:nvSpPr>
        <p:spPr>
          <a:xfrm>
            <a:off x="4386266" y="2892140"/>
            <a:ext cx="1272989" cy="2272290"/>
          </a:xfrm>
          <a:prstGeom prst="leftBrac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51CD74-C36E-DC45-A638-326A296144D8}"/>
              </a:ext>
            </a:extLst>
          </p:cNvPr>
          <p:cNvSpPr txBox="1"/>
          <p:nvPr/>
        </p:nvSpPr>
        <p:spPr>
          <a:xfrm>
            <a:off x="5887418" y="2707474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b="1" dirty="0" err="1">
                <a:solidFill>
                  <a:schemeClr val="bg1"/>
                </a:solidFill>
              </a:rPr>
              <a:t>enforceExtension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582E0E-3942-814A-8602-F9B92D51347A}"/>
              </a:ext>
            </a:extLst>
          </p:cNvPr>
          <p:cNvSpPr txBox="1"/>
          <p:nvPr/>
        </p:nvSpPr>
        <p:spPr>
          <a:xfrm>
            <a:off x="5961797" y="497638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b="1" dirty="0">
                <a:solidFill>
                  <a:schemeClr val="bg1"/>
                </a:solidFill>
              </a:rPr>
              <a:t>extensions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91FD382-09B7-B743-BB2B-64962AAE26A8}"/>
              </a:ext>
            </a:extLst>
          </p:cNvPr>
          <p:cNvSpPr txBox="1"/>
          <p:nvPr/>
        </p:nvSpPr>
        <p:spPr>
          <a:xfrm>
            <a:off x="5887418" y="3817033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b="1" dirty="0" err="1">
                <a:solidFill>
                  <a:schemeClr val="bg1"/>
                </a:solidFill>
              </a:rPr>
              <a:t>enforceModuleExtension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14EF132-C389-BD4B-AF63-79F9B1C107E4}"/>
              </a:ext>
            </a:extLst>
          </p:cNvPr>
          <p:cNvSpPr/>
          <p:nvPr/>
        </p:nvSpPr>
        <p:spPr>
          <a:xfrm>
            <a:off x="2412334" y="3281699"/>
            <a:ext cx="1440000" cy="1440000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扩展名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12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Resolve</a:t>
            </a:r>
            <a:r>
              <a:rPr lang="zh-Hans" altLang="en-US" dirty="0"/>
              <a:t> 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FCB20FB-1FF3-E941-906D-7BD04ACB5703}"/>
              </a:ext>
            </a:extLst>
          </p:cNvPr>
          <p:cNvSpPr txBox="1">
            <a:spLocks/>
          </p:cNvSpPr>
          <p:nvPr/>
        </p:nvSpPr>
        <p:spPr>
          <a:xfrm>
            <a:off x="838200" y="1566577"/>
            <a:ext cx="10515600" cy="518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Hans" altLang="en-US" dirty="0"/>
              <a:t>和模块解析相关的配置</a:t>
            </a:r>
            <a:endParaRPr lang="zh-CN" altLang="en-US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38B7AB58-C795-7D4F-B7D3-2AC23BD44780}"/>
              </a:ext>
            </a:extLst>
          </p:cNvPr>
          <p:cNvSpPr/>
          <p:nvPr/>
        </p:nvSpPr>
        <p:spPr>
          <a:xfrm>
            <a:off x="4386266" y="2892140"/>
            <a:ext cx="1272989" cy="2272290"/>
          </a:xfrm>
          <a:prstGeom prst="leftBrac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51CD74-C36E-DC45-A638-326A296144D8}"/>
              </a:ext>
            </a:extLst>
          </p:cNvPr>
          <p:cNvSpPr txBox="1"/>
          <p:nvPr/>
        </p:nvSpPr>
        <p:spPr>
          <a:xfrm>
            <a:off x="5887418" y="270747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Hans" b="1" dirty="0" err="1">
                <a:solidFill>
                  <a:schemeClr val="bg1"/>
                </a:solidFill>
              </a:rPr>
              <a:t>mainFileds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582E0E-3942-814A-8602-F9B92D51347A}"/>
              </a:ext>
            </a:extLst>
          </p:cNvPr>
          <p:cNvSpPr txBox="1"/>
          <p:nvPr/>
        </p:nvSpPr>
        <p:spPr>
          <a:xfrm>
            <a:off x="5961797" y="497638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Hans" b="1" dirty="0">
                <a:solidFill>
                  <a:schemeClr val="bg1"/>
                </a:solidFill>
              </a:rPr>
              <a:t>modules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91FD382-09B7-B743-BB2B-64962AAE26A8}"/>
              </a:ext>
            </a:extLst>
          </p:cNvPr>
          <p:cNvSpPr txBox="1"/>
          <p:nvPr/>
        </p:nvSpPr>
        <p:spPr>
          <a:xfrm>
            <a:off x="5887418" y="381703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Hans" b="1" dirty="0" err="1">
                <a:solidFill>
                  <a:schemeClr val="bg1"/>
                </a:solidFill>
              </a:rPr>
              <a:t>mainFiles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14EF132-C389-BD4B-AF63-79F9B1C107E4}"/>
              </a:ext>
            </a:extLst>
          </p:cNvPr>
          <p:cNvSpPr/>
          <p:nvPr/>
        </p:nvSpPr>
        <p:spPr>
          <a:xfrm>
            <a:off x="2412334" y="3281699"/>
            <a:ext cx="1440000" cy="1440000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入口</a:t>
            </a:r>
            <a:endParaRPr kumimoji="1" lang="en-US" altLang="zh-Hans" dirty="0"/>
          </a:p>
          <a:p>
            <a:pPr algn="ctr"/>
            <a:r>
              <a:rPr kumimoji="1" lang="en-US" altLang="zh-Hans" dirty="0"/>
              <a:t>/</a:t>
            </a:r>
            <a:r>
              <a:rPr kumimoji="1" lang="zh-Hans" altLang="en-US" dirty="0"/>
              <a:t>路径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3244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b="1" dirty="0"/>
              <a:t>静态处理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58708"/>
            <a:ext cx="10515600" cy="2871881"/>
          </a:xfrm>
        </p:spPr>
        <p:txBody>
          <a:bodyPr/>
          <a:lstStyle/>
          <a:p>
            <a:r>
              <a:rPr lang="zh-Hans" altLang="en-US" dirty="0"/>
              <a:t>带表达式的</a:t>
            </a:r>
            <a:r>
              <a:rPr lang="en-US" altLang="zh-Hans" dirty="0"/>
              <a:t>require</a:t>
            </a:r>
            <a:r>
              <a:rPr lang="zh-Hans" altLang="en-US" dirty="0"/>
              <a:t>语句</a:t>
            </a:r>
            <a:endParaRPr lang="en-US" altLang="zh-CN" dirty="0"/>
          </a:p>
          <a:p>
            <a:r>
              <a:rPr lang="en-US" altLang="zh-CN" dirty="0"/>
              <a:t> context module</a:t>
            </a:r>
          </a:p>
          <a:p>
            <a:r>
              <a:rPr lang="zh-Hans" altLang="en-US" dirty="0"/>
              <a:t>使用</a:t>
            </a:r>
            <a:r>
              <a:rPr lang="en-US" altLang="zh-Hans" dirty="0" err="1"/>
              <a:t>require.context</a:t>
            </a:r>
            <a:r>
              <a:rPr lang="zh-Hans" altLang="en-US" dirty="0"/>
              <a:t>创建模块上下文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F6C4DC-CFCA-0E42-ABC8-38E07F237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662" y="1887071"/>
            <a:ext cx="4991100" cy="609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46E2C16-CFE3-ED4A-9A6D-4CB45A66C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002" y="3812988"/>
            <a:ext cx="84455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89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类库的打包与使用</a:t>
            </a:r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B5901CB-2F01-D34B-88B1-1F06DAEF33A3}"/>
              </a:ext>
            </a:extLst>
          </p:cNvPr>
          <p:cNvSpPr/>
          <p:nvPr/>
        </p:nvSpPr>
        <p:spPr>
          <a:xfrm>
            <a:off x="2263588" y="2187388"/>
            <a:ext cx="2581836" cy="1792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怎样输出类库？</a:t>
            </a:r>
            <a:endParaRPr kumimoji="1" lang="en-US" altLang="zh-Han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5AA647C5-6883-124D-A0BD-54A388FA9008}"/>
              </a:ext>
            </a:extLst>
          </p:cNvPr>
          <p:cNvSpPr/>
          <p:nvPr/>
        </p:nvSpPr>
        <p:spPr>
          <a:xfrm>
            <a:off x="6844553" y="2187388"/>
            <a:ext cx="2581836" cy="17929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怎样使用外部扩展</a:t>
            </a:r>
            <a:endParaRPr kumimoji="1" lang="en-US" altLang="zh-Han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F847BB-4E0E-5542-A1B1-0C68B07EC389}"/>
              </a:ext>
            </a:extLst>
          </p:cNvPr>
          <p:cNvSpPr txBox="1"/>
          <p:nvPr/>
        </p:nvSpPr>
        <p:spPr>
          <a:xfrm>
            <a:off x="2795324" y="4315615"/>
            <a:ext cx="2172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 err="1">
                <a:solidFill>
                  <a:schemeClr val="bg1"/>
                </a:solidFill>
              </a:rPr>
              <a:t>output.library</a:t>
            </a:r>
            <a:endParaRPr kumimoji="1" lang="en-US" altLang="zh-Hans" dirty="0">
              <a:solidFill>
                <a:schemeClr val="bg1"/>
              </a:solidFill>
            </a:endParaRPr>
          </a:p>
          <a:p>
            <a:r>
              <a:rPr kumimoji="1" lang="en-US" altLang="zh-Hans" dirty="0" err="1">
                <a:solidFill>
                  <a:schemeClr val="bg1"/>
                </a:solidFill>
              </a:rPr>
              <a:t>output.libraryTarget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A8F1E3-703A-8345-813F-CDD226CAEE45}"/>
              </a:ext>
            </a:extLst>
          </p:cNvPr>
          <p:cNvSpPr txBox="1"/>
          <p:nvPr/>
        </p:nvSpPr>
        <p:spPr>
          <a:xfrm>
            <a:off x="7734878" y="429768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>
                <a:solidFill>
                  <a:schemeClr val="bg1"/>
                </a:solidFill>
              </a:rPr>
              <a:t>externals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82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zh-Hans" altLang="en-US" dirty="0"/>
              <a:t>三</a:t>
            </a:r>
            <a:r>
              <a:rPr lang="zh-CN" altLang="en-US" dirty="0"/>
              <a:t>章</a:t>
            </a:r>
            <a:r>
              <a:rPr lang="zh-Hans" altLang="en-US" dirty="0"/>
              <a:t> </a:t>
            </a:r>
            <a:r>
              <a:rPr lang="zh-CN" altLang="en-US" dirty="0"/>
              <a:t>核心功能</a:t>
            </a:r>
            <a:r>
              <a:rPr lang="en-US" altLang="zh-CN" dirty="0"/>
              <a:t>: </a:t>
            </a:r>
            <a:r>
              <a:rPr lang="zh-CN" altLang="en-US" dirty="0"/>
              <a:t>模块系统 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/>
              <a:t> 模块规范、以及</a:t>
            </a:r>
            <a:r>
              <a:rPr lang="en-US" altLang="zh-Hans" dirty="0" err="1"/>
              <a:t>Webpack</a:t>
            </a:r>
            <a:r>
              <a:rPr lang="zh-Hans" altLang="en-US" dirty="0"/>
              <a:t>对模块的处理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639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输出不同规范的类库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128"/>
          </a:xfrm>
        </p:spPr>
        <p:txBody>
          <a:bodyPr/>
          <a:lstStyle/>
          <a:p>
            <a:pPr marL="0" indent="0">
              <a:buNone/>
            </a:pPr>
            <a:r>
              <a:rPr lang="zh-Hans" altLang="en-US" dirty="0"/>
              <a:t>通过</a:t>
            </a:r>
            <a:r>
              <a:rPr lang="en-US" altLang="zh-Hans" b="1" dirty="0" err="1">
                <a:solidFill>
                  <a:schemeClr val="accent2"/>
                </a:solidFill>
              </a:rPr>
              <a:t>output.libraryTarget</a:t>
            </a:r>
            <a:r>
              <a:rPr lang="zh-Hans" altLang="en-US" dirty="0"/>
              <a:t>可以指定输出类库的规范</a:t>
            </a:r>
            <a:endParaRPr lang="zh-CN" altLang="en-US" dirty="0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0CC78115-9F53-704C-938B-8F51CE5FA0F3}"/>
              </a:ext>
            </a:extLst>
          </p:cNvPr>
          <p:cNvSpPr/>
          <p:nvPr/>
        </p:nvSpPr>
        <p:spPr>
          <a:xfrm>
            <a:off x="2640598" y="2584805"/>
            <a:ext cx="1272989" cy="3280660"/>
          </a:xfrm>
          <a:prstGeom prst="leftBrac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DD4003-9936-1A47-9F1B-1155B0CD045D}"/>
              </a:ext>
            </a:extLst>
          </p:cNvPr>
          <p:cNvSpPr txBox="1"/>
          <p:nvPr/>
        </p:nvSpPr>
        <p:spPr>
          <a:xfrm>
            <a:off x="4182527" y="28867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>
                <a:solidFill>
                  <a:schemeClr val="bg1"/>
                </a:solidFill>
              </a:rPr>
              <a:t>this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B16855-EE09-C444-BAEF-21BBB812093F}"/>
              </a:ext>
            </a:extLst>
          </p:cNvPr>
          <p:cNvSpPr txBox="1"/>
          <p:nvPr/>
        </p:nvSpPr>
        <p:spPr>
          <a:xfrm>
            <a:off x="4122179" y="248762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>
                <a:solidFill>
                  <a:schemeClr val="bg1"/>
                </a:solidFill>
              </a:rPr>
              <a:t>window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CCD194-AAF4-9B4E-B312-7EA986D6169E}"/>
              </a:ext>
            </a:extLst>
          </p:cNvPr>
          <p:cNvSpPr txBox="1"/>
          <p:nvPr/>
        </p:nvSpPr>
        <p:spPr>
          <a:xfrm>
            <a:off x="4122179" y="329860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>
                <a:solidFill>
                  <a:schemeClr val="bg1"/>
                </a:solidFill>
              </a:rPr>
              <a:t>global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D791B2-C327-0844-80D2-ECA5C2DB5DE8}"/>
              </a:ext>
            </a:extLst>
          </p:cNvPr>
          <p:cNvSpPr txBox="1"/>
          <p:nvPr/>
        </p:nvSpPr>
        <p:spPr>
          <a:xfrm>
            <a:off x="4182527" y="370228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 err="1">
                <a:solidFill>
                  <a:schemeClr val="bg1"/>
                </a:solidFill>
              </a:rPr>
              <a:t>amd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CEE088-7568-114A-8907-6ECF1AD6E605}"/>
              </a:ext>
            </a:extLst>
          </p:cNvPr>
          <p:cNvSpPr txBox="1"/>
          <p:nvPr/>
        </p:nvSpPr>
        <p:spPr>
          <a:xfrm>
            <a:off x="4122179" y="41796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 err="1">
                <a:solidFill>
                  <a:schemeClr val="bg1"/>
                </a:solidFill>
              </a:rPr>
              <a:t>umd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264634-E63C-5D41-833E-97910D8257DA}"/>
              </a:ext>
            </a:extLst>
          </p:cNvPr>
          <p:cNvSpPr txBox="1"/>
          <p:nvPr/>
        </p:nvSpPr>
        <p:spPr>
          <a:xfrm>
            <a:off x="4122179" y="463405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 err="1">
                <a:solidFill>
                  <a:schemeClr val="bg1"/>
                </a:solidFill>
              </a:rPr>
              <a:t>commonjs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BFA44F-FA8D-964C-AA36-B6940AB100D8}"/>
              </a:ext>
            </a:extLst>
          </p:cNvPr>
          <p:cNvSpPr txBox="1"/>
          <p:nvPr/>
        </p:nvSpPr>
        <p:spPr>
          <a:xfrm>
            <a:off x="4108148" y="503773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>
                <a:solidFill>
                  <a:schemeClr val="bg1"/>
                </a:solidFill>
              </a:rPr>
              <a:t>commonjs2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B3BD8F-744D-DE49-B848-5C52A205AC0C}"/>
              </a:ext>
            </a:extLst>
          </p:cNvPr>
          <p:cNvSpPr txBox="1"/>
          <p:nvPr/>
        </p:nvSpPr>
        <p:spPr>
          <a:xfrm>
            <a:off x="4122179" y="54961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 err="1">
                <a:solidFill>
                  <a:schemeClr val="bg1"/>
                </a:solidFill>
              </a:rPr>
              <a:t>jsonp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4F9D2E5-64E3-AA43-A225-7EA738B12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23385"/>
            <a:ext cx="4254500" cy="2603500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2CFDE678-8C21-F341-8E2F-D0A9BB53D3A3}"/>
              </a:ext>
            </a:extLst>
          </p:cNvPr>
          <p:cNvSpPr txBox="1">
            <a:spLocks/>
          </p:cNvSpPr>
          <p:nvPr/>
        </p:nvSpPr>
        <p:spPr>
          <a:xfrm>
            <a:off x="765120" y="4030434"/>
            <a:ext cx="1887071" cy="518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Hans" dirty="0" err="1"/>
              <a:t>libraryTarget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911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externals</a:t>
            </a:r>
            <a:r>
              <a:rPr lang="zh-Hans" altLang="en-US" b="1" dirty="0"/>
              <a:t>使用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防止</a:t>
            </a:r>
            <a:r>
              <a:rPr lang="zh-CN" altLang="en-US" dirty="0"/>
              <a:t>将某些 </a:t>
            </a:r>
            <a:r>
              <a:rPr lang="en-US" altLang="zh-CN" dirty="0"/>
              <a:t>import </a:t>
            </a:r>
            <a:r>
              <a:rPr lang="zh-CN" altLang="en-US" dirty="0"/>
              <a:t>的包</a:t>
            </a:r>
            <a:r>
              <a:rPr lang="en-US" altLang="zh-CN" dirty="0"/>
              <a:t>(package)</a:t>
            </a:r>
            <a:r>
              <a:rPr lang="zh-CN" altLang="en-US" b="1" dirty="0"/>
              <a:t>打包</a:t>
            </a:r>
            <a:r>
              <a:rPr lang="zh-CN" altLang="en-US" dirty="0"/>
              <a:t>到 </a:t>
            </a:r>
            <a:r>
              <a:rPr lang="en-US" altLang="zh-CN" dirty="0"/>
              <a:t>bundle </a:t>
            </a:r>
            <a:r>
              <a:rPr lang="zh-CN" altLang="en-US" dirty="0"/>
              <a:t>中，而是在运行时</a:t>
            </a:r>
            <a:r>
              <a:rPr lang="en-US" altLang="zh-CN" dirty="0"/>
              <a:t>(runtime)</a:t>
            </a:r>
            <a:r>
              <a:rPr lang="zh-CN" altLang="en-US" dirty="0"/>
              <a:t>再去从外部获取这些</a:t>
            </a:r>
            <a:r>
              <a:rPr lang="zh-CN" altLang="en-US" i="1" dirty="0"/>
              <a:t>扩展依赖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1F4266-DFB7-E041-8A1A-F9A027C3A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27" y="2740259"/>
            <a:ext cx="5981700" cy="1117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7181B8-57BF-7240-89E1-E72AFB4EF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27" y="4458611"/>
            <a:ext cx="2844800" cy="1117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825F03-E5E9-C940-A9FC-0B2521C89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50" y="4407811"/>
            <a:ext cx="34671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00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 err="1"/>
              <a:t>amd</a:t>
            </a:r>
            <a:r>
              <a:rPr lang="zh-Hans" altLang="en-US" dirty="0"/>
              <a:t>其他配置选项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4A9C10-F37A-0545-95F6-1A8571C9C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91" y="2244321"/>
            <a:ext cx="48768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07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打包后的代码执行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Hans" altLang="en-US" dirty="0"/>
              <a:t>打包后的代码是怎样运行的？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594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练习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CC8FDEE-74D1-3C4C-9035-7760DACC354B}"/>
              </a:ext>
            </a:extLst>
          </p:cNvPr>
          <p:cNvSpPr txBox="1">
            <a:spLocks/>
          </p:cNvSpPr>
          <p:nvPr/>
        </p:nvSpPr>
        <p:spPr>
          <a:xfrm>
            <a:off x="838200" y="2058708"/>
            <a:ext cx="10515600" cy="2871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Hans" altLang="en-US" dirty="0"/>
              <a:t>打包</a:t>
            </a:r>
            <a:r>
              <a:rPr lang="en-US" altLang="zh-Hans" dirty="0"/>
              <a:t>CSS</a:t>
            </a:r>
          </a:p>
          <a:p>
            <a:r>
              <a:rPr lang="zh-CN" altLang="en-US" b="1" dirty="0"/>
              <a:t>将 </a:t>
            </a:r>
            <a:r>
              <a:rPr lang="en-US" altLang="zh-CN" b="1" dirty="0" err="1"/>
              <a:t>commonjs</a:t>
            </a:r>
            <a:r>
              <a:rPr lang="en-US" altLang="zh-CN" b="1" dirty="0"/>
              <a:t> </a:t>
            </a:r>
            <a:r>
              <a:rPr lang="zh-CN" altLang="en-US" b="1" dirty="0"/>
              <a:t>改写为 </a:t>
            </a:r>
            <a:r>
              <a:rPr lang="en-US" altLang="zh-CN" b="1" dirty="0" err="1"/>
              <a:t>esm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618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Hans" altLang="en-US" dirty="0"/>
              <a:t>多个文件按一定规则打包到一个或多个文件</a:t>
            </a:r>
            <a:endParaRPr lang="en-US" altLang="zh-CN" dirty="0"/>
          </a:p>
          <a:p>
            <a:r>
              <a:rPr lang="zh-Hans" altLang="en-US" dirty="0"/>
              <a:t>浏览器不支持的语法也可以使用了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4A7F68-3073-F34E-8D9A-5300BD636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2736"/>
            <a:ext cx="9964271" cy="39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5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模块</a:t>
            </a:r>
            <a:r>
              <a:rPr lang="zh-Hans" altLang="en-US" dirty="0"/>
              <a:t>方法使用演示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0766E94-C0C6-B24A-A367-CB4A0D760318}"/>
              </a:ext>
            </a:extLst>
          </p:cNvPr>
          <p:cNvSpPr txBox="1">
            <a:spLocks/>
          </p:cNvSpPr>
          <p:nvPr/>
        </p:nvSpPr>
        <p:spPr>
          <a:xfrm>
            <a:off x="971204" y="1816646"/>
            <a:ext cx="10515600" cy="4686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Hans" altLang="en-US" dirty="0"/>
              <a:t>不同的模块规范如何使用？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D533287-62AD-2F42-BFDD-84DC213EC711}"/>
              </a:ext>
            </a:extLst>
          </p:cNvPr>
          <p:cNvSpPr/>
          <p:nvPr/>
        </p:nvSpPr>
        <p:spPr>
          <a:xfrm>
            <a:off x="1713088" y="3348669"/>
            <a:ext cx="1440000" cy="1440000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AMD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A8DC306-FF82-F240-8B22-981A3FA4D214}"/>
              </a:ext>
            </a:extLst>
          </p:cNvPr>
          <p:cNvSpPr/>
          <p:nvPr/>
        </p:nvSpPr>
        <p:spPr>
          <a:xfrm>
            <a:off x="4027976" y="3348669"/>
            <a:ext cx="1440000" cy="144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1600" dirty="0"/>
              <a:t>Common</a:t>
            </a:r>
          </a:p>
          <a:p>
            <a:pPr algn="ctr"/>
            <a:r>
              <a:rPr kumimoji="1" lang="en-US" altLang="zh-Hans" sz="1600" dirty="0"/>
              <a:t>JS</a:t>
            </a:r>
            <a:endParaRPr kumimoji="1" lang="zh-CN" altLang="en-US" sz="1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60676F1-AD93-AE4A-8A54-C6AD594ED393}"/>
              </a:ext>
            </a:extLst>
          </p:cNvPr>
          <p:cNvSpPr/>
          <p:nvPr/>
        </p:nvSpPr>
        <p:spPr>
          <a:xfrm>
            <a:off x="6534688" y="3348669"/>
            <a:ext cx="1440000" cy="144000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UMD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C25A0E4-6D6D-F34B-B2AF-D0FC576B33E7}"/>
              </a:ext>
            </a:extLst>
          </p:cNvPr>
          <p:cNvSpPr/>
          <p:nvPr/>
        </p:nvSpPr>
        <p:spPr>
          <a:xfrm>
            <a:off x="9085321" y="3348669"/>
            <a:ext cx="1440000" cy="144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ESM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76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</a:t>
            </a:r>
            <a:r>
              <a:rPr lang="zh-Hans" altLang="en-US" dirty="0"/>
              <a:t>使用</a:t>
            </a:r>
            <a:endParaRPr lang="en-US" altLang="zh-CN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C5C57DA-0C97-9E44-8E92-7C6CEBA7A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8564"/>
          </a:xfrm>
        </p:spPr>
        <p:txBody>
          <a:bodyPr/>
          <a:lstStyle/>
          <a:p>
            <a:pPr marL="0" indent="0">
              <a:buNone/>
            </a:pPr>
            <a:r>
              <a:rPr lang="zh-Hans" altLang="en-US" dirty="0"/>
              <a:t>模块定义</a:t>
            </a:r>
            <a:r>
              <a:rPr lang="en-US" altLang="zh-Hans" dirty="0"/>
              <a:t>API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08B0963F-B3D4-0E41-B086-8D737BC0DB49}"/>
              </a:ext>
            </a:extLst>
          </p:cNvPr>
          <p:cNvSpPr txBox="1">
            <a:spLocks/>
          </p:cNvSpPr>
          <p:nvPr/>
        </p:nvSpPr>
        <p:spPr>
          <a:xfrm>
            <a:off x="570889" y="2756969"/>
            <a:ext cx="10515600" cy="518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Hans" dirty="0"/>
              <a:t>define(id?, dependencies?, factory);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1589BF5-102B-4E43-B0E2-C44D71B4FEF0}"/>
              </a:ext>
            </a:extLst>
          </p:cNvPr>
          <p:cNvSpPr/>
          <p:nvPr/>
        </p:nvSpPr>
        <p:spPr>
          <a:xfrm>
            <a:off x="4034118" y="2588363"/>
            <a:ext cx="537882" cy="82475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3D2FE76-08E5-F741-9E9A-EE4AA4ED0E51}"/>
              </a:ext>
            </a:extLst>
          </p:cNvPr>
          <p:cNvSpPr/>
          <p:nvPr/>
        </p:nvSpPr>
        <p:spPr>
          <a:xfrm>
            <a:off x="4697506" y="2577675"/>
            <a:ext cx="2492189" cy="82475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823D79B-0B13-6D4C-9B31-E3526745BF98}"/>
              </a:ext>
            </a:extLst>
          </p:cNvPr>
          <p:cNvSpPr/>
          <p:nvPr/>
        </p:nvSpPr>
        <p:spPr>
          <a:xfrm>
            <a:off x="7315201" y="2577674"/>
            <a:ext cx="1147482" cy="824753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466D183E-8014-434A-A906-F15524AA7717}"/>
              </a:ext>
            </a:extLst>
          </p:cNvPr>
          <p:cNvSpPr txBox="1">
            <a:spLocks/>
          </p:cNvSpPr>
          <p:nvPr/>
        </p:nvSpPr>
        <p:spPr>
          <a:xfrm>
            <a:off x="685800" y="4180451"/>
            <a:ext cx="10515600" cy="518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Hans" dirty="0" err="1"/>
              <a:t>define.amd</a:t>
            </a:r>
            <a:r>
              <a:rPr lang="zh-Hans" altLang="en-US" dirty="0"/>
              <a:t>属性</a:t>
            </a:r>
            <a:endParaRPr lang="zh-CN" altLang="en-US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32CE27D1-C100-F844-BBB3-86621F03775F}"/>
              </a:ext>
            </a:extLst>
          </p:cNvPr>
          <p:cNvSpPr txBox="1">
            <a:spLocks/>
          </p:cNvSpPr>
          <p:nvPr/>
        </p:nvSpPr>
        <p:spPr>
          <a:xfrm>
            <a:off x="838200" y="5148813"/>
            <a:ext cx="10515600" cy="518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Hans" dirty="0"/>
              <a:t>require/exports</a:t>
            </a:r>
            <a:r>
              <a:rPr lang="zh-Hans" altLang="en-US" dirty="0"/>
              <a:t>使用</a:t>
            </a:r>
            <a:endParaRPr lang="zh-CN" alt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B37E3B8-B673-EC4A-BE71-AB804D51FC16}"/>
              </a:ext>
            </a:extLst>
          </p:cNvPr>
          <p:cNvGrpSpPr/>
          <p:nvPr/>
        </p:nvGrpSpPr>
        <p:grpSpPr>
          <a:xfrm>
            <a:off x="160549" y="3204338"/>
            <a:ext cx="4663278" cy="1676346"/>
            <a:chOff x="160549" y="3204338"/>
            <a:chExt cx="4663278" cy="1676346"/>
          </a:xfrm>
        </p:grpSpPr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524345F6-562E-A94F-AF2A-5681509FE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2188" y="3204338"/>
              <a:ext cx="753035" cy="1047309"/>
            </a:xfrm>
            <a:prstGeom prst="straightConnector1">
              <a:avLst/>
            </a:prstGeom>
            <a:ln w="53975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内容占位符 2">
              <a:extLst>
                <a:ext uri="{FF2B5EF4-FFF2-40B4-BE49-F238E27FC236}">
                  <a16:creationId xmlns:a16="http://schemas.microsoft.com/office/drawing/2014/main" id="{F07D0BA9-0E53-7942-ACE8-6ED15E7514D5}"/>
                </a:ext>
              </a:extLst>
            </p:cNvPr>
            <p:cNvSpPr txBox="1">
              <a:spLocks/>
            </p:cNvSpPr>
            <p:nvPr/>
          </p:nvSpPr>
          <p:spPr>
            <a:xfrm>
              <a:off x="160549" y="4362120"/>
              <a:ext cx="4663278" cy="51856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" panose="05000000000000000000" pitchFamily="2" charset="2"/>
                <a:buChar char="ü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Hans" altLang="en-US" sz="2000" dirty="0"/>
                <a:t>全局变量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595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 err="1"/>
              <a:t>CommonJS</a:t>
            </a:r>
            <a:r>
              <a:rPr lang="zh-Hans" altLang="en-US" dirty="0"/>
              <a:t>使用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A7B8922-A84A-AF42-8DDD-C26FB74F8A32}"/>
              </a:ext>
            </a:extLst>
          </p:cNvPr>
          <p:cNvSpPr txBox="1">
            <a:spLocks/>
          </p:cNvSpPr>
          <p:nvPr/>
        </p:nvSpPr>
        <p:spPr>
          <a:xfrm>
            <a:off x="990600" y="2676697"/>
            <a:ext cx="10515600" cy="2325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0E3479-F700-654A-9CB7-9806C5E7C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905" y="738023"/>
            <a:ext cx="1739295" cy="579765"/>
          </a:xfrm>
          <a:prstGeom prst="rect">
            <a:avLst/>
          </a:prstGeom>
        </p:spPr>
      </p:pic>
      <p:sp>
        <p:nvSpPr>
          <p:cNvPr id="10" name="圆角矩形 9">
            <a:extLst>
              <a:ext uri="{FF2B5EF4-FFF2-40B4-BE49-F238E27FC236}">
                <a16:creationId xmlns:a16="http://schemas.microsoft.com/office/drawing/2014/main" id="{54B01436-180D-6E4A-962A-6C65A3DBB61F}"/>
              </a:ext>
            </a:extLst>
          </p:cNvPr>
          <p:cNvSpPr/>
          <p:nvPr/>
        </p:nvSpPr>
        <p:spPr>
          <a:xfrm>
            <a:off x="4710953" y="1554114"/>
            <a:ext cx="224117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Module</a:t>
            </a:r>
            <a:r>
              <a:rPr kumimoji="1" lang="zh-Hans" altLang="en-US" dirty="0"/>
              <a:t>对象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482D7123-AF73-6941-8E13-763647A13FC9}"/>
              </a:ext>
            </a:extLst>
          </p:cNvPr>
          <p:cNvCxnSpPr>
            <a:cxnSpLocks/>
          </p:cNvCxnSpPr>
          <p:nvPr/>
        </p:nvCxnSpPr>
        <p:spPr>
          <a:xfrm flipH="1">
            <a:off x="2994212" y="2712988"/>
            <a:ext cx="1405217" cy="1334926"/>
          </a:xfrm>
          <a:prstGeom prst="straightConnector1">
            <a:avLst/>
          </a:prstGeom>
          <a:ln w="539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02F1B0D-3D3B-8444-AAA4-9D577CD3070F}"/>
              </a:ext>
            </a:extLst>
          </p:cNvPr>
          <p:cNvSpPr/>
          <p:nvPr/>
        </p:nvSpPr>
        <p:spPr>
          <a:xfrm>
            <a:off x="1577788" y="4296089"/>
            <a:ext cx="258183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/>
              <a:t>module.exports</a:t>
            </a:r>
            <a:r>
              <a:rPr kumimoji="1" lang="zh-Hans" altLang="en-US" dirty="0"/>
              <a:t>属性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6DED3A68-EF0B-0A45-8DED-739C3355309F}"/>
              </a:ext>
            </a:extLst>
          </p:cNvPr>
          <p:cNvSpPr/>
          <p:nvPr/>
        </p:nvSpPr>
        <p:spPr>
          <a:xfrm>
            <a:off x="4710953" y="4296089"/>
            <a:ext cx="258183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exports</a:t>
            </a:r>
            <a:r>
              <a:rPr kumimoji="1" lang="zh-Hans" altLang="en-US" dirty="0"/>
              <a:t>变量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1F59018-F6CD-1545-B299-6043F6B6E928}"/>
              </a:ext>
            </a:extLst>
          </p:cNvPr>
          <p:cNvCxnSpPr>
            <a:cxnSpLocks/>
          </p:cNvCxnSpPr>
          <p:nvPr/>
        </p:nvCxnSpPr>
        <p:spPr>
          <a:xfrm>
            <a:off x="5974976" y="2712988"/>
            <a:ext cx="0" cy="1428971"/>
          </a:xfrm>
          <a:prstGeom prst="straightConnector1">
            <a:avLst/>
          </a:prstGeom>
          <a:ln w="539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98D04DF3-DC90-2C45-B177-A638C072925E}"/>
              </a:ext>
            </a:extLst>
          </p:cNvPr>
          <p:cNvSpPr/>
          <p:nvPr/>
        </p:nvSpPr>
        <p:spPr>
          <a:xfrm>
            <a:off x="8198222" y="4141959"/>
            <a:ext cx="2581836" cy="2013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Hans" dirty="0" err="1"/>
              <a:t>module.id</a:t>
            </a:r>
            <a:endParaRPr kumimoji="1" lang="en-US" altLang="zh-Hans" dirty="0"/>
          </a:p>
          <a:p>
            <a:r>
              <a:rPr kumimoji="1" lang="en-US" altLang="zh-Hans" dirty="0" err="1"/>
              <a:t>module.filename</a:t>
            </a:r>
            <a:endParaRPr kumimoji="1" lang="en-US" altLang="zh-Hans" dirty="0"/>
          </a:p>
          <a:p>
            <a:r>
              <a:rPr kumimoji="1" lang="en-US" altLang="zh-Hans" dirty="0" err="1"/>
              <a:t>module.loaded</a:t>
            </a:r>
            <a:endParaRPr kumimoji="1" lang="en-US" altLang="zh-Hans" dirty="0"/>
          </a:p>
          <a:p>
            <a:r>
              <a:rPr kumimoji="1" lang="en-US" altLang="zh-Hans" dirty="0" err="1"/>
              <a:t>module.parent</a:t>
            </a:r>
            <a:endParaRPr kumimoji="1" lang="en-US" altLang="zh-Hans" dirty="0"/>
          </a:p>
          <a:p>
            <a:r>
              <a:rPr kumimoji="1" lang="en-US" altLang="zh-Hans" dirty="0" err="1"/>
              <a:t>module.children</a:t>
            </a:r>
            <a:endParaRPr kumimoji="1" lang="en-US" altLang="zh-Hans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2C3EFF6A-7BA6-4046-A0D6-8A5EA4C0AC4C}"/>
              </a:ext>
            </a:extLst>
          </p:cNvPr>
          <p:cNvCxnSpPr>
            <a:cxnSpLocks/>
          </p:cNvCxnSpPr>
          <p:nvPr/>
        </p:nvCxnSpPr>
        <p:spPr>
          <a:xfrm>
            <a:off x="7135906" y="2676697"/>
            <a:ext cx="1380565" cy="1081257"/>
          </a:xfrm>
          <a:prstGeom prst="straightConnector1">
            <a:avLst/>
          </a:prstGeom>
          <a:ln w="539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23098A5-E4BF-6846-92BD-6424913F9B04}"/>
              </a:ext>
            </a:extLst>
          </p:cNvPr>
          <p:cNvGrpSpPr/>
          <p:nvPr/>
        </p:nvGrpSpPr>
        <p:grpSpPr>
          <a:xfrm>
            <a:off x="3294102" y="3958959"/>
            <a:ext cx="2253647" cy="2242675"/>
            <a:chOff x="3294102" y="3958959"/>
            <a:chExt cx="2253647" cy="2242675"/>
          </a:xfrm>
        </p:grpSpPr>
        <p:sp>
          <p:nvSpPr>
            <p:cNvPr id="27" name="弧 26">
              <a:extLst>
                <a:ext uri="{FF2B5EF4-FFF2-40B4-BE49-F238E27FC236}">
                  <a16:creationId xmlns:a16="http://schemas.microsoft.com/office/drawing/2014/main" id="{4697B453-DD6D-C848-A2B7-EAF0F0FB81B9}"/>
                </a:ext>
              </a:extLst>
            </p:cNvPr>
            <p:cNvSpPr/>
            <p:nvPr/>
          </p:nvSpPr>
          <p:spPr>
            <a:xfrm rot="7859233">
              <a:off x="3383750" y="3869311"/>
              <a:ext cx="1739152" cy="1918447"/>
            </a:xfrm>
            <a:prstGeom prst="arc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7189515-B4EE-FE46-B575-DEF1DCC4AEE8}"/>
                </a:ext>
              </a:extLst>
            </p:cNvPr>
            <p:cNvSpPr txBox="1"/>
            <p:nvPr/>
          </p:nvSpPr>
          <p:spPr>
            <a:xfrm>
              <a:off x="3388183" y="5832302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ans" altLang="en-US" dirty="0">
                  <a:solidFill>
                    <a:schemeClr val="accent2"/>
                  </a:solidFill>
                </a:rPr>
                <a:t>关系</a:t>
              </a:r>
              <a:r>
                <a:rPr kumimoji="1" lang="en-US" altLang="zh-Hans" dirty="0">
                  <a:solidFill>
                    <a:schemeClr val="accent2"/>
                  </a:solidFill>
                </a:rPr>
                <a:t>/</a:t>
              </a:r>
              <a:r>
                <a:rPr kumimoji="1" lang="zh-Hans" altLang="en-US" dirty="0">
                  <a:solidFill>
                    <a:schemeClr val="accent2"/>
                  </a:solidFill>
                </a:rPr>
                <a:t>区别</a:t>
              </a:r>
              <a:r>
                <a:rPr kumimoji="1" lang="en-US" altLang="zh-Hans" dirty="0">
                  <a:solidFill>
                    <a:schemeClr val="accent2"/>
                  </a:solidFill>
                </a:rPr>
                <a:t>/</a:t>
              </a:r>
              <a:r>
                <a:rPr kumimoji="1" lang="zh-Hans" altLang="en-US" dirty="0">
                  <a:solidFill>
                    <a:schemeClr val="accent2"/>
                  </a:solidFill>
                </a:rPr>
                <a:t>注意事项</a:t>
              </a:r>
              <a:endParaRPr kumimoji="1"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53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 err="1"/>
              <a:t>CommonJS</a:t>
            </a:r>
            <a:r>
              <a:rPr lang="zh-Hans" altLang="en-US" dirty="0"/>
              <a:t>使用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0E3479-F700-654A-9CB7-9806C5E7C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905" y="738023"/>
            <a:ext cx="1739295" cy="579765"/>
          </a:xfrm>
          <a:prstGeom prst="rect">
            <a:avLst/>
          </a:prstGeom>
        </p:spPr>
      </p:pic>
      <p:sp>
        <p:nvSpPr>
          <p:cNvPr id="10" name="圆角矩形 9">
            <a:extLst>
              <a:ext uri="{FF2B5EF4-FFF2-40B4-BE49-F238E27FC236}">
                <a16:creationId xmlns:a16="http://schemas.microsoft.com/office/drawing/2014/main" id="{54B01436-180D-6E4A-962A-6C65A3DBB61F}"/>
              </a:ext>
            </a:extLst>
          </p:cNvPr>
          <p:cNvSpPr/>
          <p:nvPr/>
        </p:nvSpPr>
        <p:spPr>
          <a:xfrm>
            <a:off x="3863788" y="2721629"/>
            <a:ext cx="224117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require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818A481-281D-2F48-AF61-5B7D95DE483B}"/>
              </a:ext>
            </a:extLst>
          </p:cNvPr>
          <p:cNvCxnSpPr>
            <a:cxnSpLocks/>
          </p:cNvCxnSpPr>
          <p:nvPr/>
        </p:nvCxnSpPr>
        <p:spPr>
          <a:xfrm>
            <a:off x="4988858" y="3926950"/>
            <a:ext cx="0" cy="926682"/>
          </a:xfrm>
          <a:prstGeom prst="straightConnector1">
            <a:avLst/>
          </a:prstGeom>
          <a:ln w="539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2387C02-5838-7948-A0A5-B03EFED9B189}"/>
              </a:ext>
            </a:extLst>
          </p:cNvPr>
          <p:cNvSpPr txBox="1"/>
          <p:nvPr/>
        </p:nvSpPr>
        <p:spPr>
          <a:xfrm>
            <a:off x="2501153" y="5144553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>
                <a:solidFill>
                  <a:schemeClr val="bg1"/>
                </a:solidFill>
              </a:rPr>
              <a:t>读入并执行一个</a:t>
            </a:r>
            <a:r>
              <a:rPr kumimoji="1" lang="en-US" altLang="zh-Hans" dirty="0">
                <a:solidFill>
                  <a:schemeClr val="bg1"/>
                </a:solidFill>
              </a:rPr>
              <a:t>JS</a:t>
            </a:r>
            <a:r>
              <a:rPr kumimoji="1" lang="zh-Hans" altLang="en-US" dirty="0">
                <a:solidFill>
                  <a:schemeClr val="bg1"/>
                </a:solidFill>
              </a:rPr>
              <a:t>模块，返回该模块的</a:t>
            </a:r>
            <a:r>
              <a:rPr kumimoji="1" lang="en-US" altLang="zh-Hans" dirty="0">
                <a:solidFill>
                  <a:schemeClr val="bg1"/>
                </a:solidFill>
              </a:rPr>
              <a:t>exports</a:t>
            </a:r>
            <a:r>
              <a:rPr kumimoji="1" lang="zh-Hans" altLang="en-US" dirty="0">
                <a:solidFill>
                  <a:schemeClr val="bg1"/>
                </a:solidFill>
              </a:rPr>
              <a:t>对象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310EDA6C-16F7-5446-8602-8D37D2D499F1}"/>
              </a:ext>
            </a:extLst>
          </p:cNvPr>
          <p:cNvSpPr/>
          <p:nvPr/>
        </p:nvSpPr>
        <p:spPr>
          <a:xfrm>
            <a:off x="6257363" y="1690688"/>
            <a:ext cx="1272989" cy="2976282"/>
          </a:xfrm>
          <a:prstGeom prst="leftBrac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9FC19FC-1D2B-6648-A305-C54295ACC3B7}"/>
              </a:ext>
            </a:extLst>
          </p:cNvPr>
          <p:cNvSpPr txBox="1"/>
          <p:nvPr/>
        </p:nvSpPr>
        <p:spPr>
          <a:xfrm>
            <a:off x="7745504" y="150801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>
                <a:solidFill>
                  <a:schemeClr val="bg1"/>
                </a:solidFill>
              </a:rPr>
              <a:t>require()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D7DBE21-1CF2-B248-A661-BA908FBAEC89}"/>
              </a:ext>
            </a:extLst>
          </p:cNvPr>
          <p:cNvSpPr txBox="1"/>
          <p:nvPr/>
        </p:nvSpPr>
        <p:spPr>
          <a:xfrm>
            <a:off x="7745503" y="210460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 err="1">
                <a:solidFill>
                  <a:schemeClr val="bg1"/>
                </a:solidFill>
              </a:rPr>
              <a:t>require.resolve</a:t>
            </a:r>
            <a:r>
              <a:rPr lang="en-US" altLang="zh-Hans" dirty="0">
                <a:solidFill>
                  <a:schemeClr val="bg1"/>
                </a:solidFill>
              </a:rPr>
              <a:t>()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9664B6A-794F-404A-BC59-96D8B4E394FD}"/>
              </a:ext>
            </a:extLst>
          </p:cNvPr>
          <p:cNvSpPr txBox="1"/>
          <p:nvPr/>
        </p:nvSpPr>
        <p:spPr>
          <a:xfrm>
            <a:off x="7753898" y="292047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 err="1">
                <a:solidFill>
                  <a:schemeClr val="bg1"/>
                </a:solidFill>
              </a:rPr>
              <a:t>require.main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4CCAFFF-41F3-0C4D-9B7F-0DD6DE3ACC26}"/>
              </a:ext>
            </a:extLst>
          </p:cNvPr>
          <p:cNvSpPr txBox="1"/>
          <p:nvPr/>
        </p:nvSpPr>
        <p:spPr>
          <a:xfrm>
            <a:off x="7753898" y="370305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 err="1">
                <a:solidFill>
                  <a:schemeClr val="bg1"/>
                </a:solidFill>
              </a:rPr>
              <a:t>require.cache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ED664EF-1F02-3A4F-A01E-3AF7EEC71204}"/>
              </a:ext>
            </a:extLst>
          </p:cNvPr>
          <p:cNvSpPr txBox="1"/>
          <p:nvPr/>
        </p:nvSpPr>
        <p:spPr>
          <a:xfrm>
            <a:off x="7783975" y="448430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 err="1">
                <a:solidFill>
                  <a:schemeClr val="bg1"/>
                </a:solidFill>
              </a:rPr>
              <a:t>require.extensions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3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 err="1"/>
              <a:t>CommonJS</a:t>
            </a:r>
            <a:r>
              <a:rPr lang="zh-Hans" altLang="en-US" dirty="0"/>
              <a:t>使用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0E3479-F700-654A-9CB7-9806C5E7C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905" y="738023"/>
            <a:ext cx="1739295" cy="57976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2C9192E-5A5E-9941-8FFD-445D1D49A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164" y="3591204"/>
            <a:ext cx="1887071" cy="518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Hans" altLang="en-US" dirty="0"/>
              <a:t>加载规则</a:t>
            </a:r>
            <a:endParaRPr lang="zh-CN" altLang="en-US" dirty="0"/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4A0CB674-E9C3-8840-BF7F-A73A8A0C2955}"/>
              </a:ext>
            </a:extLst>
          </p:cNvPr>
          <p:cNvSpPr/>
          <p:nvPr/>
        </p:nvSpPr>
        <p:spPr>
          <a:xfrm>
            <a:off x="3209364" y="2362345"/>
            <a:ext cx="1272989" cy="2976282"/>
          </a:xfrm>
          <a:prstGeom prst="leftBrac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0D7CB1-E2F5-BD4B-AB82-C7C491A13D5A}"/>
              </a:ext>
            </a:extLst>
          </p:cNvPr>
          <p:cNvSpPr txBox="1"/>
          <p:nvPr/>
        </p:nvSpPr>
        <p:spPr>
          <a:xfrm>
            <a:off x="4751294" y="217767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dirty="0">
                <a:solidFill>
                  <a:schemeClr val="bg1"/>
                </a:solidFill>
              </a:rPr>
              <a:t>后缀匹配（默认</a:t>
            </a:r>
            <a:r>
              <a:rPr lang="en-US" altLang="zh-Hans" dirty="0">
                <a:solidFill>
                  <a:schemeClr val="bg1"/>
                </a:solidFill>
              </a:rPr>
              <a:t>.</a:t>
            </a:r>
            <a:r>
              <a:rPr lang="en-US" altLang="zh-Hans" dirty="0" err="1">
                <a:solidFill>
                  <a:schemeClr val="bg1"/>
                </a:solidFill>
              </a:rPr>
              <a:t>js</a:t>
            </a:r>
            <a:r>
              <a:rPr lang="en-US" altLang="zh-Hans" dirty="0">
                <a:solidFill>
                  <a:schemeClr val="bg1"/>
                </a:solidFill>
              </a:rPr>
              <a:t>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FD84B6-71A1-E543-BB4A-48EDB60A6920}"/>
              </a:ext>
            </a:extLst>
          </p:cNvPr>
          <p:cNvSpPr txBox="1"/>
          <p:nvPr/>
        </p:nvSpPr>
        <p:spPr>
          <a:xfrm>
            <a:off x="4751293" y="3034002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>
                <a:solidFill>
                  <a:schemeClr val="bg1"/>
                </a:solidFill>
              </a:rPr>
              <a:t>绝对路径 </a:t>
            </a:r>
            <a:r>
              <a:rPr kumimoji="1" lang="en-US" altLang="zh-Hans" dirty="0">
                <a:solidFill>
                  <a:schemeClr val="bg1"/>
                </a:solidFill>
              </a:rPr>
              <a:t>(/absolute/path/</a:t>
            </a:r>
            <a:r>
              <a:rPr kumimoji="1" lang="en-US" altLang="zh-Hans" dirty="0" err="1">
                <a:solidFill>
                  <a:schemeClr val="bg1"/>
                </a:solidFill>
              </a:rPr>
              <a:t>file.js</a:t>
            </a:r>
            <a:r>
              <a:rPr kumimoji="1" lang="en-US" altLang="zh-Hans" dirty="0">
                <a:solidFill>
                  <a:schemeClr val="bg1"/>
                </a:solidFill>
              </a:rPr>
              <a:t>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8C9A1C-8D7D-074B-89E2-8B9DD18C6B68}"/>
              </a:ext>
            </a:extLst>
          </p:cNvPr>
          <p:cNvSpPr txBox="1"/>
          <p:nvPr/>
        </p:nvSpPr>
        <p:spPr>
          <a:xfrm>
            <a:off x="4751293" y="3767669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>
                <a:solidFill>
                  <a:schemeClr val="bg1"/>
                </a:solidFill>
              </a:rPr>
              <a:t>相对路径 </a:t>
            </a:r>
            <a:r>
              <a:rPr kumimoji="1" lang="en-US" altLang="zh-Hans" dirty="0">
                <a:solidFill>
                  <a:schemeClr val="bg1"/>
                </a:solidFill>
              </a:rPr>
              <a:t>(../relative/path/</a:t>
            </a:r>
            <a:r>
              <a:rPr kumimoji="1" lang="en-US" altLang="zh-Hans" dirty="0" err="1">
                <a:solidFill>
                  <a:schemeClr val="bg1"/>
                </a:solidFill>
              </a:rPr>
              <a:t>file.js</a:t>
            </a:r>
            <a:r>
              <a:rPr kumimoji="1" lang="en-US" altLang="zh-Hans" dirty="0">
                <a:solidFill>
                  <a:schemeClr val="bg1"/>
                </a:solidFill>
              </a:rPr>
              <a:t>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7771BA-BF2B-8347-8465-9FE063FE2D0F}"/>
              </a:ext>
            </a:extLst>
          </p:cNvPr>
          <p:cNvSpPr txBox="1"/>
          <p:nvPr/>
        </p:nvSpPr>
        <p:spPr>
          <a:xfrm>
            <a:off x="4789765" y="4483049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>
                <a:solidFill>
                  <a:schemeClr val="bg1"/>
                </a:solidFill>
              </a:rPr>
              <a:t>核心模块以及</a:t>
            </a:r>
            <a:r>
              <a:rPr kumimoji="1" lang="en-US" altLang="zh-Hans" dirty="0" err="1">
                <a:solidFill>
                  <a:schemeClr val="bg1"/>
                </a:solidFill>
              </a:rPr>
              <a:t>node_modules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FD92DA1-5DBB-E54D-8157-52B445924C18}"/>
              </a:ext>
            </a:extLst>
          </p:cNvPr>
          <p:cNvSpPr txBox="1"/>
          <p:nvPr/>
        </p:nvSpPr>
        <p:spPr>
          <a:xfrm>
            <a:off x="4789765" y="51539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>
                <a:solidFill>
                  <a:schemeClr val="bg1"/>
                </a:solidFill>
              </a:rPr>
              <a:t>目录加载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16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U</a:t>
            </a:r>
            <a:r>
              <a:rPr lang="en-US" altLang="zh-CN" dirty="0"/>
              <a:t>MD</a:t>
            </a:r>
            <a:r>
              <a:rPr lang="zh-Hans" altLang="en-US" dirty="0"/>
              <a:t>使用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85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兼容了</a:t>
            </a:r>
            <a:r>
              <a:rPr lang="en-US" altLang="zh-CN" dirty="0"/>
              <a:t>AMD</a:t>
            </a:r>
            <a:r>
              <a:rPr lang="zh-CN" altLang="en-US" dirty="0"/>
              <a:t>和</a:t>
            </a:r>
            <a:r>
              <a:rPr lang="en-US" altLang="zh-CN" dirty="0" err="1"/>
              <a:t>CommonJS</a:t>
            </a:r>
            <a:r>
              <a:rPr lang="zh-CN" altLang="en-US" dirty="0"/>
              <a:t>，同时还支持老式的“全局”变量规范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B3DDA6-8B10-D34D-9FFB-EBC12BD62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41" y="2620309"/>
            <a:ext cx="7797800" cy="35179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D5DED92-EB63-1143-87C8-A264B43BA072}"/>
              </a:ext>
            </a:extLst>
          </p:cNvPr>
          <p:cNvSpPr/>
          <p:nvPr/>
        </p:nvSpPr>
        <p:spPr>
          <a:xfrm>
            <a:off x="2420470" y="3030071"/>
            <a:ext cx="3765177" cy="60960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BDFD43-EEF3-E047-9AAE-0995810275CB}"/>
              </a:ext>
            </a:extLst>
          </p:cNvPr>
          <p:cNvSpPr/>
          <p:nvPr/>
        </p:nvSpPr>
        <p:spPr>
          <a:xfrm>
            <a:off x="2438400" y="3744633"/>
            <a:ext cx="3765177" cy="60960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B78820-B9A6-6941-B2ED-FF4E9B27180E}"/>
              </a:ext>
            </a:extLst>
          </p:cNvPr>
          <p:cNvSpPr/>
          <p:nvPr/>
        </p:nvSpPr>
        <p:spPr>
          <a:xfrm>
            <a:off x="2456328" y="4469384"/>
            <a:ext cx="3765177" cy="609601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564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12748</TotalTime>
  <Words>837</Words>
  <Application>Microsoft Macintosh PowerPoint</Application>
  <PresentationFormat>宽屏</PresentationFormat>
  <Paragraphs>220</Paragraphs>
  <Slides>24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黑体</vt:lpstr>
      <vt:lpstr>宋体</vt:lpstr>
      <vt:lpstr>Arial</vt:lpstr>
      <vt:lpstr>Calibri</vt:lpstr>
      <vt:lpstr>Courier New</vt:lpstr>
      <vt:lpstr>Wingdings</vt:lpstr>
      <vt:lpstr>Office 主题</vt:lpstr>
      <vt:lpstr>webpack 入门与深入实践</vt:lpstr>
      <vt:lpstr>第三章 核心功能: 模块系统 </vt:lpstr>
      <vt:lpstr>概述</vt:lpstr>
      <vt:lpstr>模块方法使用演示</vt:lpstr>
      <vt:lpstr>AMD使用</vt:lpstr>
      <vt:lpstr>CommonJS使用</vt:lpstr>
      <vt:lpstr>CommonJS使用</vt:lpstr>
      <vt:lpstr>CommonJS使用</vt:lpstr>
      <vt:lpstr>UMD使用</vt:lpstr>
      <vt:lpstr>ESM</vt:lpstr>
      <vt:lpstr>ESM</vt:lpstr>
      <vt:lpstr>Webpack模块方法</vt:lpstr>
      <vt:lpstr>兼容性</vt:lpstr>
      <vt:lpstr>Webpack module</vt:lpstr>
      <vt:lpstr>Resolve </vt:lpstr>
      <vt:lpstr>Resolve </vt:lpstr>
      <vt:lpstr>Resolve </vt:lpstr>
      <vt:lpstr>静态处理</vt:lpstr>
      <vt:lpstr>类库的打包与使用</vt:lpstr>
      <vt:lpstr>输出不同规范的类库</vt:lpstr>
      <vt:lpstr>externals使用</vt:lpstr>
      <vt:lpstr>amd其他配置选项</vt:lpstr>
      <vt:lpstr>打包后的代码执行</vt:lpstr>
      <vt:lpstr>练习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calvinma(马铖)</dc:creator>
  <cp:lastModifiedBy>T115448</cp:lastModifiedBy>
  <cp:revision>81</cp:revision>
  <dcterms:created xsi:type="dcterms:W3CDTF">2018-06-23T07:26:49Z</dcterms:created>
  <dcterms:modified xsi:type="dcterms:W3CDTF">2018-07-23T08:34:47Z</dcterms:modified>
</cp:coreProperties>
</file>