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355" r:id="rId25"/>
    <p:sldId id="284" r:id="rId26"/>
    <p:sldId id="285" r:id="rId27"/>
    <p:sldId id="356" r:id="rId28"/>
    <p:sldId id="287" r:id="rId29"/>
    <p:sldId id="288" r:id="rId30"/>
    <p:sldId id="289" r:id="rId31"/>
    <p:sldId id="290" r:id="rId32"/>
    <p:sldId id="291" r:id="rId33"/>
    <p:sldId id="292" r:id="rId34"/>
    <p:sldId id="293" r:id="rId35"/>
    <p:sldId id="295" r:id="rId36"/>
    <p:sldId id="298" r:id="rId37"/>
    <p:sldId id="299"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90" autoAdjust="0"/>
  </p:normalViewPr>
  <p:slideViewPr>
    <p:cSldViewPr>
      <p:cViewPr varScale="1">
        <p:scale>
          <a:sx n="65" d="100"/>
          <a:sy n="65" d="100"/>
        </p:scale>
        <p:origin x="19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74279EBA-C9EC-4EBD-BFDD-67BA741D8024}" type="datetimeFigureOut">
              <a:rPr lang="zh-CN" altLang="en-US" smtClean="0"/>
              <a:t>2016/12/8</a:t>
            </a:fld>
            <a:endParaRPr lang="zh-CN" altLang="en-US"/>
          </a:p>
        </p:txBody>
      </p:sp>
      <p:sp>
        <p:nvSpPr>
          <p:cNvPr id="4" name="幻灯片图像占位符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32256B4C-3F5C-45F7-ACD4-A57AE39D8475}" type="slidenum">
              <a:rPr lang="zh-CN" altLang="en-US" smtClean="0"/>
              <a:t>‹#›</a:t>
            </a:fld>
            <a:endParaRPr lang="zh-CN" altLang="en-US"/>
          </a:p>
        </p:txBody>
      </p:sp>
    </p:spTree>
    <p:extLst>
      <p:ext uri="{BB962C8B-B14F-4D97-AF65-F5344CB8AC3E}">
        <p14:creationId xmlns:p14="http://schemas.microsoft.com/office/powerpoint/2010/main" val="132183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yimagesearch.com/2014/11/17/non-maximum-suppression-object-detection-pyth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rxiv.org/abs/1312.2249"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滑动窗口，是对要检测空间的稠密采样</a:t>
            </a:r>
          </a:p>
        </p:txBody>
      </p:sp>
      <p:sp>
        <p:nvSpPr>
          <p:cNvPr id="4" name="灯片编号占位符 3"/>
          <p:cNvSpPr>
            <a:spLocks noGrp="1"/>
          </p:cNvSpPr>
          <p:nvPr>
            <p:ph type="sldNum" sz="quarter" idx="10"/>
          </p:nvPr>
        </p:nvSpPr>
        <p:spPr/>
        <p:txBody>
          <a:bodyPr/>
          <a:lstStyle/>
          <a:p>
            <a:fld id="{32256B4C-3F5C-45F7-ACD4-A57AE39D8475}" type="slidenum">
              <a:rPr lang="zh-CN" altLang="en-US" smtClean="0"/>
              <a:t>8</a:t>
            </a:fld>
            <a:endParaRPr lang="zh-CN" altLang="en-US"/>
          </a:p>
        </p:txBody>
      </p:sp>
    </p:spTree>
    <p:extLst>
      <p:ext uri="{BB962C8B-B14F-4D97-AF65-F5344CB8AC3E}">
        <p14:creationId xmlns:p14="http://schemas.microsoft.com/office/powerpoint/2010/main" val="237028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多尺度特征图</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29</a:t>
            </a:fld>
            <a:endParaRPr lang="zh-CN" altLang="en-US"/>
          </a:p>
        </p:txBody>
      </p:sp>
    </p:spTree>
    <p:extLst>
      <p:ext uri="{BB962C8B-B14F-4D97-AF65-F5344CB8AC3E}">
        <p14:creationId xmlns:p14="http://schemas.microsoft.com/office/powerpoint/2010/main" val="175252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SSD </a:t>
            </a:r>
            <a:r>
              <a:rPr lang="zh-CN" altLang="en-US" sz="1200" b="0" i="0" kern="1200" dirty="0">
                <a:solidFill>
                  <a:schemeClr val="tx1"/>
                </a:solidFill>
                <a:effectLst/>
                <a:latin typeface="+mn-lt"/>
                <a:ea typeface="+mn-ea"/>
                <a:cs typeface="+mn-cs"/>
              </a:rPr>
              <a:t>是基于一个前向传播 </a:t>
            </a:r>
            <a:r>
              <a:rPr lang="en-US" altLang="zh-CN" sz="1200" b="0" i="0" kern="1200" dirty="0">
                <a:solidFill>
                  <a:schemeClr val="tx1"/>
                </a:solidFill>
                <a:effectLst/>
                <a:latin typeface="+mn-lt"/>
                <a:ea typeface="+mn-ea"/>
                <a:cs typeface="+mn-cs"/>
              </a:rPr>
              <a:t>CNN </a:t>
            </a:r>
            <a:r>
              <a:rPr lang="zh-CN" altLang="en-US" sz="1200" b="0" i="0" kern="1200" dirty="0">
                <a:solidFill>
                  <a:schemeClr val="tx1"/>
                </a:solidFill>
                <a:effectLst/>
                <a:latin typeface="+mn-lt"/>
                <a:ea typeface="+mn-ea"/>
                <a:cs typeface="+mn-cs"/>
              </a:rPr>
              <a:t>网络，产生一系列 固定大小（</a:t>
            </a:r>
            <a:r>
              <a:rPr lang="en-US" altLang="zh-CN" sz="1200" b="0" i="0" kern="1200" dirty="0">
                <a:solidFill>
                  <a:schemeClr val="tx1"/>
                </a:solidFill>
                <a:effectLst/>
                <a:latin typeface="+mn-lt"/>
                <a:ea typeface="+mn-ea"/>
                <a:cs typeface="+mn-cs"/>
              </a:rPr>
              <a:t>fixed-size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bounding boxes</a:t>
            </a:r>
            <a:r>
              <a:rPr lang="zh-CN" altLang="en-US" sz="1200" b="0" i="0" kern="1200" dirty="0">
                <a:solidFill>
                  <a:schemeClr val="tx1"/>
                </a:solidFill>
                <a:effectLst/>
                <a:latin typeface="+mn-lt"/>
                <a:ea typeface="+mn-ea"/>
                <a:cs typeface="+mn-cs"/>
              </a:rPr>
              <a:t>，以及每一个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中包含物体实例的可能性，即 </a:t>
            </a:r>
            <a:r>
              <a:rPr lang="en-US" altLang="zh-CN" sz="1200" b="0" i="0" kern="1200" dirty="0">
                <a:solidFill>
                  <a:schemeClr val="tx1"/>
                </a:solidFill>
                <a:effectLst/>
                <a:latin typeface="+mn-lt"/>
                <a:ea typeface="+mn-ea"/>
                <a:cs typeface="+mn-cs"/>
              </a:rPr>
              <a:t>score</a:t>
            </a:r>
            <a:r>
              <a:rPr lang="zh-CN" altLang="en-US" sz="1200" b="0" i="0" kern="1200" dirty="0">
                <a:solidFill>
                  <a:schemeClr val="tx1"/>
                </a:solidFill>
                <a:effectLst/>
                <a:latin typeface="+mn-lt"/>
                <a:ea typeface="+mn-ea"/>
                <a:cs typeface="+mn-cs"/>
              </a:rPr>
              <a:t>。之后，进行一个 </a:t>
            </a:r>
            <a:r>
              <a:rPr lang="zh-CN" altLang="en-US" sz="1200" b="0" i="0" u="none" strike="noStrike" kern="1200" dirty="0">
                <a:solidFill>
                  <a:schemeClr val="tx1"/>
                </a:solidFill>
                <a:effectLst/>
                <a:latin typeface="+mn-lt"/>
                <a:ea typeface="+mn-ea"/>
                <a:cs typeface="+mn-cs"/>
                <a:hlinkClick r:id="rId3"/>
              </a:rPr>
              <a:t>非极大值抑制（</a:t>
            </a:r>
            <a:r>
              <a:rPr lang="en-US" altLang="zh-CN" sz="1200" b="0" i="0" u="none" strike="noStrike" kern="1200" dirty="0">
                <a:solidFill>
                  <a:schemeClr val="tx1"/>
                </a:solidFill>
                <a:effectLst/>
                <a:latin typeface="+mn-lt"/>
                <a:ea typeface="+mn-ea"/>
                <a:cs typeface="+mn-cs"/>
                <a:hlinkClick r:id="rId3"/>
              </a:rPr>
              <a:t>Non-maximum suppression</a:t>
            </a:r>
            <a:r>
              <a:rPr lang="zh-CN" altLang="en-US" sz="1200" b="0" i="0" u="none" strike="noStrike" kern="1200" dirty="0">
                <a:solidFill>
                  <a:schemeClr val="tx1"/>
                </a:solidFill>
                <a:effectLst/>
                <a:latin typeface="+mn-lt"/>
                <a:ea typeface="+mn-ea"/>
                <a:cs typeface="+mn-cs"/>
                <a:hlinkClick r:id="rId3"/>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得到最终的 </a:t>
            </a:r>
            <a:r>
              <a:rPr lang="en-US" altLang="zh-CN" sz="1200" b="0" i="0" kern="1200" dirty="0">
                <a:solidFill>
                  <a:schemeClr val="tx1"/>
                </a:solidFill>
                <a:effectLst/>
                <a:latin typeface="+mn-lt"/>
                <a:ea typeface="+mn-ea"/>
                <a:cs typeface="+mn-cs"/>
              </a:rPr>
              <a:t>predictions</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30</a:t>
            </a:fld>
            <a:endParaRPr lang="zh-CN" altLang="en-US"/>
          </a:p>
        </p:txBody>
      </p:sp>
    </p:spTree>
    <p:extLst>
      <p:ext uri="{BB962C8B-B14F-4D97-AF65-F5344CB8AC3E}">
        <p14:creationId xmlns:p14="http://schemas.microsoft.com/office/powerpoint/2010/main" val="302594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多个卷积层上做，会有一个问题是，</a:t>
            </a:r>
            <a:r>
              <a:rPr lang="zh-CN" altLang="en-US" sz="1200" b="0" i="0" kern="1200" dirty="0">
                <a:solidFill>
                  <a:schemeClr val="tx1"/>
                </a:solidFill>
                <a:effectLst/>
                <a:latin typeface="+mn-lt"/>
                <a:ea typeface="+mn-ea"/>
                <a:cs typeface="+mn-cs"/>
              </a:rPr>
              <a:t>对于每个添加的特征层，我们使用一组卷积滤波器，可以得到一组固定数目的目标检测的预测 。对于一个尺寸为</a:t>
            </a:r>
            <a:r>
              <a:rPr lang="en-US" altLang="zh-CN" sz="1200" b="0" i="0" kern="1200" dirty="0">
                <a:solidFill>
                  <a:schemeClr val="tx1"/>
                </a:solidFill>
                <a:effectLst/>
                <a:latin typeface="+mn-lt"/>
                <a:ea typeface="+mn-ea"/>
                <a:cs typeface="+mn-cs"/>
              </a:rPr>
              <a:t>m*n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通道的特征层，我们使用一个 </a:t>
            </a:r>
            <a:r>
              <a:rPr lang="en-US" altLang="zh-CN" sz="1200" b="0" i="0" kern="1200" dirty="0">
                <a:solidFill>
                  <a:schemeClr val="tx1"/>
                </a:solidFill>
                <a:effectLst/>
                <a:latin typeface="+mn-lt"/>
                <a:ea typeface="+mn-ea"/>
                <a:cs typeface="+mn-cs"/>
              </a:rPr>
              <a:t>3*3*p </a:t>
            </a:r>
            <a:r>
              <a:rPr lang="zh-CN" altLang="en-US" sz="1200" b="0" i="0" kern="1200" dirty="0">
                <a:solidFill>
                  <a:schemeClr val="tx1"/>
                </a:solidFill>
                <a:effectLst/>
                <a:latin typeface="+mn-lt"/>
                <a:ea typeface="+mn-ea"/>
                <a:cs typeface="+mn-cs"/>
              </a:rPr>
              <a:t>的小核作为一个基础元素来预测一个可能检测的信息（类别信息，位置信息）</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如果使用同一个网络中的、不同层上的 </a:t>
            </a:r>
            <a:r>
              <a:rPr lang="en-US" altLang="zh-CN" sz="1200" b="0" i="0" kern="1200" dirty="0">
                <a:solidFill>
                  <a:schemeClr val="tx1"/>
                </a:solidFill>
                <a:effectLst/>
                <a:latin typeface="+mn-lt"/>
                <a:ea typeface="+mn-ea"/>
                <a:cs typeface="+mn-cs"/>
              </a:rPr>
              <a:t>feature maps</a:t>
            </a:r>
            <a:r>
              <a:rPr lang="zh-CN" altLang="en-US" sz="1200" b="0" i="0" kern="1200" dirty="0">
                <a:solidFill>
                  <a:schemeClr val="tx1"/>
                </a:solidFill>
                <a:effectLst/>
                <a:latin typeface="+mn-lt"/>
                <a:ea typeface="+mn-ea"/>
                <a:cs typeface="+mn-cs"/>
              </a:rPr>
              <a:t>，也可以达到相同的效果，同时在所有物体尺度中共享参数。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SSD </a:t>
            </a:r>
            <a:r>
              <a:rPr lang="zh-CN" altLang="en-US" sz="1200" b="0" i="0" kern="1200" dirty="0">
                <a:solidFill>
                  <a:schemeClr val="tx1"/>
                </a:solidFill>
                <a:effectLst/>
                <a:latin typeface="+mn-lt"/>
                <a:ea typeface="+mn-ea"/>
                <a:cs typeface="+mn-cs"/>
              </a:rPr>
              <a:t>结构中，</a:t>
            </a:r>
            <a:r>
              <a:rPr lang="en-US" altLang="zh-CN" sz="1200" b="0" i="0" kern="1200" dirty="0">
                <a:solidFill>
                  <a:schemeClr val="tx1"/>
                </a:solidFill>
                <a:effectLst/>
                <a:latin typeface="+mn-lt"/>
                <a:ea typeface="+mn-ea"/>
                <a:cs typeface="+mn-cs"/>
              </a:rPr>
              <a:t>default boxes </a:t>
            </a:r>
            <a:r>
              <a:rPr lang="zh-CN" altLang="en-US" sz="1200" b="0" i="0" kern="1200" dirty="0">
                <a:solidFill>
                  <a:schemeClr val="tx1"/>
                </a:solidFill>
                <a:effectLst/>
                <a:latin typeface="+mn-lt"/>
                <a:ea typeface="+mn-ea"/>
                <a:cs typeface="+mn-cs"/>
              </a:rPr>
              <a:t>不必要与每一层 </a:t>
            </a:r>
            <a:r>
              <a:rPr lang="en-US" altLang="zh-CN" sz="1200" b="0" i="0" kern="1200" dirty="0">
                <a:solidFill>
                  <a:schemeClr val="tx1"/>
                </a:solidFill>
                <a:effectLst/>
                <a:latin typeface="+mn-lt"/>
                <a:ea typeface="+mn-ea"/>
                <a:cs typeface="+mn-cs"/>
              </a:rPr>
              <a:t>layer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receptive fields </a:t>
            </a:r>
            <a:r>
              <a:rPr lang="zh-CN" altLang="en-US" sz="1200" b="0" i="0" kern="1200" dirty="0">
                <a:solidFill>
                  <a:schemeClr val="tx1"/>
                </a:solidFill>
                <a:effectLst/>
                <a:latin typeface="+mn-lt"/>
                <a:ea typeface="+mn-ea"/>
                <a:cs typeface="+mn-cs"/>
              </a:rPr>
              <a:t>对应。本文的设计中，</a:t>
            </a:r>
            <a:r>
              <a:rPr lang="en-US" altLang="zh-CN" sz="1200" b="0" i="0" kern="1200" dirty="0">
                <a:solidFill>
                  <a:schemeClr val="tx1"/>
                </a:solidFill>
                <a:effectLst/>
                <a:latin typeface="+mn-lt"/>
                <a:ea typeface="+mn-ea"/>
                <a:cs typeface="+mn-cs"/>
              </a:rPr>
              <a:t>feature map </a:t>
            </a:r>
            <a:r>
              <a:rPr lang="zh-CN" altLang="en-US" sz="1200" b="0" i="0" kern="1200" dirty="0">
                <a:solidFill>
                  <a:schemeClr val="tx1"/>
                </a:solidFill>
                <a:effectLst/>
                <a:latin typeface="+mn-lt"/>
                <a:ea typeface="+mn-ea"/>
                <a:cs typeface="+mn-cs"/>
              </a:rPr>
              <a:t>中特定的位置，来负责图像中特定的区域，以及物体特定的尺寸。加入我们用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feature maps </a:t>
            </a:r>
            <a:r>
              <a:rPr lang="zh-CN" altLang="en-US" sz="1200" b="0" i="0" kern="1200" dirty="0">
                <a:solidFill>
                  <a:schemeClr val="tx1"/>
                </a:solidFill>
                <a:effectLst/>
                <a:latin typeface="+mn-lt"/>
                <a:ea typeface="+mn-ea"/>
                <a:cs typeface="+mn-cs"/>
              </a:rPr>
              <a:t>来做 </a:t>
            </a:r>
            <a:r>
              <a:rPr lang="en-US" altLang="zh-CN" sz="1200" b="0" i="0" kern="1200" dirty="0">
                <a:solidFill>
                  <a:schemeClr val="tx1"/>
                </a:solidFill>
                <a:effectLst/>
                <a:latin typeface="+mn-lt"/>
                <a:ea typeface="+mn-ea"/>
                <a:cs typeface="+mn-cs"/>
              </a:rPr>
              <a:t>predictions</a:t>
            </a:r>
            <a:r>
              <a:rPr lang="zh-CN" altLang="en-US" sz="1200" b="0" i="0" kern="1200" dirty="0">
                <a:solidFill>
                  <a:schemeClr val="tx1"/>
                </a:solidFill>
                <a:effectLst/>
                <a:latin typeface="+mn-lt"/>
                <a:ea typeface="+mn-ea"/>
                <a:cs typeface="+mn-cs"/>
              </a:rPr>
              <a:t>，每一个 </a:t>
            </a:r>
            <a:r>
              <a:rPr lang="en-US" altLang="zh-CN" sz="1200" b="0" i="0" kern="1200" dirty="0">
                <a:solidFill>
                  <a:schemeClr val="tx1"/>
                </a:solidFill>
                <a:effectLst/>
                <a:latin typeface="+mn-lt"/>
                <a:ea typeface="+mn-ea"/>
                <a:cs typeface="+mn-cs"/>
              </a:rPr>
              <a:t>feature map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的尺寸大小计算如下：</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31</a:t>
            </a:fld>
            <a:endParaRPr lang="zh-CN" altLang="en-US"/>
          </a:p>
        </p:txBody>
      </p:sp>
    </p:spTree>
    <p:extLst>
      <p:ext uri="{BB962C8B-B14F-4D97-AF65-F5344CB8AC3E}">
        <p14:creationId xmlns:p14="http://schemas.microsoft.com/office/powerpoint/2010/main" val="11016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latin typeface="+mn-lt"/>
                <a:ea typeface="+mn-ea"/>
                <a:cs typeface="+mn-cs"/>
              </a:rPr>
              <a:t>先弄清楚下文所说的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以及 </a:t>
            </a:r>
            <a:r>
              <a:rPr lang="en-US" altLang="zh-CN" sz="1200" b="0" i="0" kern="1200" dirty="0">
                <a:solidFill>
                  <a:schemeClr val="tx1"/>
                </a:solidFill>
                <a:effectLst/>
                <a:latin typeface="+mn-lt"/>
                <a:ea typeface="+mn-ea"/>
                <a:cs typeface="+mn-cs"/>
              </a:rPr>
              <a:t>feature map cell </a:t>
            </a:r>
            <a:r>
              <a:rPr lang="zh-CN" altLang="en-US" sz="1200" b="0" i="0" kern="1200" dirty="0">
                <a:solidFill>
                  <a:schemeClr val="tx1"/>
                </a:solidFill>
                <a:effectLst/>
                <a:latin typeface="+mn-lt"/>
                <a:ea typeface="+mn-ea"/>
                <a:cs typeface="+mn-cs"/>
              </a:rPr>
              <a:t>是什么。看下图：</a:t>
            </a:r>
          </a:p>
          <a:p>
            <a:pPr fontAlgn="base"/>
            <a:r>
              <a:rPr lang="en-US" altLang="zh-CN" sz="1200" b="0" i="0" kern="1200" dirty="0">
                <a:solidFill>
                  <a:schemeClr val="tx1"/>
                </a:solidFill>
                <a:effectLst/>
                <a:latin typeface="+mn-lt"/>
                <a:ea typeface="+mn-ea"/>
                <a:cs typeface="+mn-cs"/>
              </a:rPr>
              <a:t>feature map cell </a:t>
            </a:r>
            <a:r>
              <a:rPr lang="zh-CN" altLang="en-US" sz="1200" b="0" i="0" kern="1200" dirty="0">
                <a:solidFill>
                  <a:schemeClr val="tx1"/>
                </a:solidFill>
                <a:effectLst/>
                <a:latin typeface="+mn-lt"/>
                <a:ea typeface="+mn-ea"/>
                <a:cs typeface="+mn-cs"/>
              </a:rPr>
              <a:t>就是将 </a:t>
            </a:r>
            <a:r>
              <a:rPr lang="en-US" altLang="zh-CN" sz="1200" b="0" i="0" kern="1200" dirty="0">
                <a:solidFill>
                  <a:schemeClr val="tx1"/>
                </a:solidFill>
                <a:effectLst/>
                <a:latin typeface="+mn-lt"/>
                <a:ea typeface="+mn-ea"/>
                <a:cs typeface="+mn-cs"/>
              </a:rPr>
              <a:t>feature map </a:t>
            </a:r>
            <a:r>
              <a:rPr lang="zh-CN" altLang="en-US" sz="1200" b="0" i="0" kern="1200" dirty="0">
                <a:solidFill>
                  <a:schemeClr val="tx1"/>
                </a:solidFill>
                <a:effectLst/>
                <a:latin typeface="+mn-lt"/>
                <a:ea typeface="+mn-ea"/>
                <a:cs typeface="+mn-cs"/>
              </a:rPr>
              <a:t>切分成  </a:t>
            </a:r>
            <a:r>
              <a:rPr lang="en-US" altLang="zh-CN" sz="1200" b="0" i="0" kern="1200" dirty="0">
                <a:solidFill>
                  <a:schemeClr val="tx1"/>
                </a:solidFill>
                <a:effectLst/>
                <a:latin typeface="+mn-lt"/>
                <a:ea typeface="+mn-ea"/>
                <a:cs typeface="+mn-cs"/>
              </a:rPr>
              <a:t>8×8</a:t>
            </a:r>
            <a:r>
              <a:rPr lang="zh-CN" altLang="en-US" sz="1200" b="0" i="0" kern="1200" dirty="0">
                <a:solidFill>
                  <a:schemeClr val="tx1"/>
                </a:solidFill>
                <a:effectLst/>
                <a:latin typeface="+mn-lt"/>
                <a:ea typeface="+mn-ea"/>
                <a:cs typeface="+mn-cs"/>
              </a:rPr>
              <a:t>  或者  </a:t>
            </a:r>
            <a:r>
              <a:rPr lang="en-US" altLang="zh-CN" sz="1200" b="0" i="0" kern="1200" dirty="0">
                <a:solidFill>
                  <a:schemeClr val="tx1"/>
                </a:solidFill>
                <a:effectLst/>
                <a:latin typeface="+mn-lt"/>
                <a:ea typeface="+mn-ea"/>
                <a:cs typeface="+mn-cs"/>
              </a:rPr>
              <a:t>4×4</a:t>
            </a:r>
            <a:r>
              <a:rPr lang="zh-CN" altLang="en-US" sz="1200" b="0" i="0" kern="1200" dirty="0">
                <a:solidFill>
                  <a:schemeClr val="tx1"/>
                </a:solidFill>
                <a:effectLst/>
                <a:latin typeface="+mn-lt"/>
                <a:ea typeface="+mn-ea"/>
                <a:cs typeface="+mn-cs"/>
              </a:rPr>
              <a:t>  之后的一个个 格子；</a:t>
            </a:r>
          </a:p>
          <a:p>
            <a:pPr fontAlgn="base"/>
            <a:r>
              <a:rPr lang="zh-CN" altLang="en-US" sz="1200" b="0" i="0" kern="1200" dirty="0">
                <a:solidFill>
                  <a:schemeClr val="tx1"/>
                </a:solidFill>
                <a:effectLst/>
                <a:latin typeface="+mn-lt"/>
                <a:ea typeface="+mn-ea"/>
                <a:cs typeface="+mn-cs"/>
              </a:rPr>
              <a:t>而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就是每一个格子上，一系列固定大小的 </a:t>
            </a:r>
            <a:r>
              <a:rPr lang="en-US" altLang="zh-CN" sz="1200" b="0" i="0" kern="1200" dirty="0">
                <a:solidFill>
                  <a:schemeClr val="tx1"/>
                </a:solidFill>
                <a:effectLst/>
                <a:latin typeface="+mn-lt"/>
                <a:ea typeface="+mn-ea"/>
                <a:cs typeface="+mn-cs"/>
              </a:rPr>
              <a:t>box</a:t>
            </a:r>
            <a:r>
              <a:rPr lang="zh-CN" altLang="en-US" sz="1200" b="0" i="0" kern="1200" dirty="0">
                <a:solidFill>
                  <a:schemeClr val="tx1"/>
                </a:solidFill>
                <a:effectLst/>
                <a:latin typeface="+mn-lt"/>
                <a:ea typeface="+mn-ea"/>
                <a:cs typeface="+mn-cs"/>
              </a:rPr>
              <a:t>，即图中虚线所形成的一系列 </a:t>
            </a:r>
            <a:r>
              <a:rPr lang="en-US" altLang="zh-CN" sz="1200" b="0" i="0" kern="1200" dirty="0">
                <a:solidFill>
                  <a:schemeClr val="tx1"/>
                </a:solidFill>
                <a:effectLst/>
                <a:latin typeface="+mn-lt"/>
                <a:ea typeface="+mn-ea"/>
                <a:cs typeface="+mn-cs"/>
              </a:rPr>
              <a:t>boxes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32</a:t>
            </a:fld>
            <a:endParaRPr lang="zh-CN" altLang="en-US"/>
          </a:p>
        </p:txBody>
      </p:sp>
    </p:spTree>
    <p:extLst>
      <p:ext uri="{BB962C8B-B14F-4D97-AF65-F5344CB8AC3E}">
        <p14:creationId xmlns:p14="http://schemas.microsoft.com/office/powerpoint/2010/main" val="106880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Faster R-CNN</a:t>
            </a:r>
            <a:r>
              <a:rPr lang="zh-CN" altLang="en-US" sz="1200" b="0" i="0" kern="1200" dirty="0">
                <a:solidFill>
                  <a:schemeClr val="tx1"/>
                </a:solidFill>
                <a:effectLst/>
                <a:latin typeface="+mn-lt"/>
                <a:ea typeface="+mn-ea"/>
                <a:cs typeface="+mn-cs"/>
              </a:rPr>
              <a:t>中使用了 </a:t>
            </a:r>
            <a:r>
              <a:rPr lang="en-US" altLang="zh-CN" sz="1200" b="0" i="0" kern="1200" dirty="0">
                <a:solidFill>
                  <a:schemeClr val="tx1"/>
                </a:solidFill>
                <a:effectLst/>
                <a:latin typeface="+mn-lt"/>
                <a:ea typeface="+mn-ea"/>
                <a:cs typeface="+mn-cs"/>
              </a:rPr>
              <a:t>anchor boxes </a:t>
            </a:r>
            <a:r>
              <a:rPr lang="zh-CN" altLang="en-US" sz="1200" b="0" i="0" kern="1200" dirty="0">
                <a:solidFill>
                  <a:schemeClr val="tx1"/>
                </a:solidFill>
                <a:effectLst/>
                <a:latin typeface="+mn-lt"/>
                <a:ea typeface="+mn-ea"/>
                <a:cs typeface="+mn-cs"/>
              </a:rPr>
              <a:t>实现不同大小和宽高比的物体提取 ，本文使用了类似的一组 </a:t>
            </a:r>
            <a:r>
              <a:rPr lang="en-US" altLang="zh-CN" sz="1200" b="0" i="0" kern="1200" dirty="0">
                <a:solidFill>
                  <a:schemeClr val="tx1"/>
                </a:solidFill>
                <a:effectLst/>
                <a:latin typeface="+mn-lt"/>
                <a:ea typeface="+mn-ea"/>
                <a:cs typeface="+mn-cs"/>
              </a:rPr>
              <a:t>default bounding boxes</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Faster R-CNN </a:t>
            </a:r>
            <a:r>
              <a:rPr lang="zh-CN" altLang="en-US" sz="1200" b="0" i="0" kern="1200" dirty="0">
                <a:solidFill>
                  <a:schemeClr val="tx1"/>
                </a:solidFill>
                <a:effectLst/>
                <a:latin typeface="+mn-lt"/>
                <a:ea typeface="+mn-ea"/>
                <a:cs typeface="+mn-cs"/>
              </a:rPr>
              <a:t>主要区别在于，我们是在不同尺度的特征层上进行 这些</a:t>
            </a:r>
            <a:r>
              <a:rPr lang="en-US" altLang="zh-CN" sz="1200" b="0" i="0" kern="1200" dirty="0">
                <a:solidFill>
                  <a:schemeClr val="tx1"/>
                </a:solidFill>
                <a:effectLst/>
                <a:latin typeface="+mn-lt"/>
                <a:ea typeface="+mn-ea"/>
                <a:cs typeface="+mn-cs"/>
              </a:rPr>
              <a:t>default bounding boxes </a:t>
            </a:r>
            <a:r>
              <a:rPr lang="zh-CN" altLang="en-US" sz="1200" b="0" i="0" kern="1200" dirty="0">
                <a:solidFill>
                  <a:schemeClr val="tx1"/>
                </a:solidFill>
                <a:effectLst/>
                <a:latin typeface="+mn-lt"/>
                <a:ea typeface="+mn-ea"/>
                <a:cs typeface="+mn-cs"/>
              </a:rPr>
              <a:t>检测运算的。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每一个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相对于与其对应的 </a:t>
            </a:r>
            <a:r>
              <a:rPr lang="en-US" altLang="zh-CN" sz="1200" b="0" i="0" kern="1200" dirty="0">
                <a:solidFill>
                  <a:schemeClr val="tx1"/>
                </a:solidFill>
                <a:effectLst/>
                <a:latin typeface="+mn-lt"/>
                <a:ea typeface="+mn-ea"/>
                <a:cs typeface="+mn-cs"/>
              </a:rPr>
              <a:t>feature map cell </a:t>
            </a:r>
            <a:r>
              <a:rPr lang="zh-CN" altLang="en-US" sz="1200" b="0" i="0" kern="1200" dirty="0">
                <a:solidFill>
                  <a:schemeClr val="tx1"/>
                </a:solidFill>
                <a:effectLst/>
                <a:latin typeface="+mn-lt"/>
                <a:ea typeface="+mn-ea"/>
                <a:cs typeface="+mn-cs"/>
              </a:rPr>
              <a:t>的位置是固定的。 在每一个 </a:t>
            </a:r>
            <a:r>
              <a:rPr lang="en-US" altLang="zh-CN" sz="1200" b="0" i="0" kern="1200" dirty="0">
                <a:solidFill>
                  <a:schemeClr val="tx1"/>
                </a:solidFill>
                <a:effectLst/>
                <a:latin typeface="+mn-lt"/>
                <a:ea typeface="+mn-ea"/>
                <a:cs typeface="+mn-cs"/>
              </a:rPr>
              <a:t>feature map cell </a:t>
            </a:r>
            <a:r>
              <a:rPr lang="zh-CN" altLang="en-US" sz="1200" b="0" i="0" kern="1200" dirty="0">
                <a:solidFill>
                  <a:schemeClr val="tx1"/>
                </a:solidFill>
                <a:effectLst/>
                <a:latin typeface="+mn-lt"/>
                <a:ea typeface="+mn-ea"/>
                <a:cs typeface="+mn-cs"/>
              </a:rPr>
              <a:t>中，我们要 </a:t>
            </a:r>
            <a:r>
              <a:rPr lang="en-US" altLang="zh-CN" sz="1200" b="0" i="0" kern="1200" dirty="0">
                <a:solidFill>
                  <a:schemeClr val="tx1"/>
                </a:solidFill>
                <a:effectLst/>
                <a:latin typeface="+mn-lt"/>
                <a:ea typeface="+mn-ea"/>
                <a:cs typeface="+mn-cs"/>
              </a:rPr>
              <a:t>predict </a:t>
            </a:r>
            <a:r>
              <a:rPr lang="zh-CN" altLang="en-US" sz="1200" b="0" i="0" kern="1200" dirty="0">
                <a:solidFill>
                  <a:schemeClr val="tx1"/>
                </a:solidFill>
                <a:effectLst/>
                <a:latin typeface="+mn-lt"/>
                <a:ea typeface="+mn-ea"/>
                <a:cs typeface="+mn-cs"/>
              </a:rPr>
              <a:t>得到的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之间的 </a:t>
            </a:r>
            <a:r>
              <a:rPr lang="en-US" altLang="zh-CN" sz="1200" b="0" i="0" kern="1200" dirty="0">
                <a:solidFill>
                  <a:schemeClr val="tx1"/>
                </a:solidFill>
                <a:effectLst/>
                <a:latin typeface="+mn-lt"/>
                <a:ea typeface="+mn-ea"/>
                <a:cs typeface="+mn-cs"/>
              </a:rPr>
              <a:t>offsets</a:t>
            </a:r>
            <a:r>
              <a:rPr lang="zh-CN" altLang="en-US" sz="1200" b="0" i="0" kern="1200" dirty="0">
                <a:solidFill>
                  <a:schemeClr val="tx1"/>
                </a:solidFill>
                <a:effectLst/>
                <a:latin typeface="+mn-lt"/>
                <a:ea typeface="+mn-ea"/>
                <a:cs typeface="+mn-cs"/>
              </a:rPr>
              <a:t>，以及每一个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中包含物体的 </a:t>
            </a:r>
            <a:r>
              <a:rPr lang="en-US" altLang="zh-CN" sz="1200" b="0" i="0" kern="1200" dirty="0">
                <a:solidFill>
                  <a:schemeClr val="tx1"/>
                </a:solidFill>
                <a:effectLst/>
                <a:latin typeface="+mn-lt"/>
                <a:ea typeface="+mn-ea"/>
                <a:cs typeface="+mn-cs"/>
              </a:rPr>
              <a:t>score</a:t>
            </a:r>
            <a:r>
              <a:rPr lang="zh-CN" altLang="en-US" sz="1200" b="0" i="0" kern="1200" dirty="0">
                <a:solidFill>
                  <a:schemeClr val="tx1"/>
                </a:solidFill>
                <a:effectLst/>
                <a:latin typeface="+mn-lt"/>
                <a:ea typeface="+mn-ea"/>
                <a:cs typeface="+mn-cs"/>
              </a:rPr>
              <a:t>（每一个类别概率都要计算出）。 </a:t>
            </a:r>
            <a:br>
              <a:rPr lang="zh-CN" altLang="en-US" dirty="0"/>
            </a:br>
            <a:r>
              <a:rPr lang="zh-CN" altLang="en-US" sz="1200" b="0" i="0" kern="1200" dirty="0">
                <a:solidFill>
                  <a:schemeClr val="tx1"/>
                </a:solidFill>
                <a:effectLst/>
                <a:latin typeface="+mn-lt"/>
                <a:ea typeface="+mn-ea"/>
                <a:cs typeface="+mn-cs"/>
              </a:rPr>
              <a:t>因此，对于一个位置上的  </a:t>
            </a:r>
            <a:r>
              <a:rPr lang="en-US" altLang="zh-CN" sz="1200" b="0" i="0" kern="1200" dirty="0">
                <a:solidFill>
                  <a:schemeClr val="tx1"/>
                </a:solidFill>
                <a:effectLst/>
                <a:latin typeface="+mn-lt"/>
                <a:ea typeface="+mn-ea"/>
                <a:cs typeface="+mn-cs"/>
              </a:rPr>
              <a:t>k  </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boxes </a:t>
            </a:r>
            <a:r>
              <a:rPr lang="zh-CN" altLang="en-US" sz="1200" b="0" i="0" kern="1200" dirty="0">
                <a:solidFill>
                  <a:schemeClr val="tx1"/>
                </a:solidFill>
                <a:effectLst/>
                <a:latin typeface="+mn-lt"/>
                <a:ea typeface="+mn-ea"/>
                <a:cs typeface="+mn-cs"/>
              </a:rPr>
              <a:t>中的每一个 </a:t>
            </a:r>
            <a:r>
              <a:rPr lang="en-US" altLang="zh-CN" sz="1200" b="0" i="0" kern="1200" dirty="0">
                <a:solidFill>
                  <a:schemeClr val="tx1"/>
                </a:solidFill>
                <a:effectLst/>
                <a:latin typeface="+mn-lt"/>
                <a:ea typeface="+mn-ea"/>
                <a:cs typeface="+mn-cs"/>
              </a:rPr>
              <a:t>box</a:t>
            </a:r>
            <a:r>
              <a:rPr lang="zh-CN" altLang="en-US" sz="1200" b="0" i="0" kern="1200" dirty="0">
                <a:solidFill>
                  <a:schemeClr val="tx1"/>
                </a:solidFill>
                <a:effectLst/>
                <a:latin typeface="+mn-lt"/>
                <a:ea typeface="+mn-ea"/>
                <a:cs typeface="+mn-cs"/>
              </a:rPr>
              <a:t>，我们需要计算出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个类，每一个类的 </a:t>
            </a:r>
            <a:r>
              <a:rPr lang="en-US" altLang="zh-CN" sz="1200" b="0" i="0" kern="1200" dirty="0">
                <a:solidFill>
                  <a:schemeClr val="tx1"/>
                </a:solidFill>
                <a:effectLst/>
                <a:latin typeface="+mn-lt"/>
                <a:ea typeface="+mn-ea"/>
                <a:cs typeface="+mn-cs"/>
              </a:rPr>
              <a:t>score</a:t>
            </a:r>
            <a:r>
              <a:rPr lang="zh-CN" altLang="en-US" sz="1200" b="0" i="0" kern="1200" dirty="0">
                <a:solidFill>
                  <a:schemeClr val="tx1"/>
                </a:solidFill>
                <a:effectLst/>
                <a:latin typeface="+mn-lt"/>
                <a:ea typeface="+mn-ea"/>
                <a:cs typeface="+mn-cs"/>
              </a:rPr>
              <a:t>，还有这个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相对于 它的默认 </a:t>
            </a:r>
            <a:r>
              <a:rPr lang="en-US" altLang="zh-CN" sz="1200" b="0" i="0" kern="1200" dirty="0">
                <a:solidFill>
                  <a:schemeClr val="tx1"/>
                </a:solidFill>
                <a:effectLst/>
                <a:latin typeface="+mn-lt"/>
                <a:ea typeface="+mn-ea"/>
                <a:cs typeface="+mn-cs"/>
              </a:rPr>
              <a:t>box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个偏移值（</a:t>
            </a:r>
            <a:r>
              <a:rPr lang="en-US" altLang="zh-CN" sz="1200" b="0" i="0" kern="1200" dirty="0">
                <a:solidFill>
                  <a:schemeClr val="tx1"/>
                </a:solidFill>
                <a:effectLst/>
                <a:latin typeface="+mn-lt"/>
                <a:ea typeface="+mn-ea"/>
                <a:cs typeface="+mn-cs"/>
              </a:rPr>
              <a:t>offsets</a:t>
            </a:r>
            <a:r>
              <a:rPr lang="zh-CN" altLang="en-US" sz="1200" b="0" i="0" kern="1200" dirty="0">
                <a:solidFill>
                  <a:schemeClr val="tx1"/>
                </a:solidFill>
                <a:effectLst/>
                <a:latin typeface="+mn-lt"/>
                <a:ea typeface="+mn-ea"/>
                <a:cs typeface="+mn-cs"/>
              </a:rPr>
              <a:t>）。于是，在 </a:t>
            </a:r>
            <a:r>
              <a:rPr lang="en-US" altLang="zh-CN" sz="1200" b="0" i="0" kern="1200" dirty="0">
                <a:solidFill>
                  <a:schemeClr val="tx1"/>
                </a:solidFill>
                <a:effectLst/>
                <a:latin typeface="+mn-lt"/>
                <a:ea typeface="+mn-ea"/>
                <a:cs typeface="+mn-cs"/>
              </a:rPr>
              <a:t>feature map </a:t>
            </a:r>
            <a:r>
              <a:rPr lang="zh-CN" altLang="en-US" sz="1200" b="0" i="0" kern="1200" dirty="0">
                <a:solidFill>
                  <a:schemeClr val="tx1"/>
                </a:solidFill>
                <a:effectLst/>
                <a:latin typeface="+mn-lt"/>
                <a:ea typeface="+mn-ea"/>
                <a:cs typeface="+mn-cs"/>
              </a:rPr>
              <a:t>中的每一个 </a:t>
            </a:r>
            <a:r>
              <a:rPr lang="en-US" altLang="zh-CN" sz="1200" b="0" i="0" kern="1200" dirty="0">
                <a:solidFill>
                  <a:schemeClr val="tx1"/>
                </a:solidFill>
                <a:effectLst/>
                <a:latin typeface="+mn-lt"/>
                <a:ea typeface="+mn-ea"/>
                <a:cs typeface="+mn-cs"/>
              </a:rPr>
              <a:t>feature map cell </a:t>
            </a:r>
            <a:r>
              <a:rPr lang="zh-CN" altLang="en-US" sz="1200" b="0" i="0" kern="1200" dirty="0">
                <a:solidFill>
                  <a:schemeClr val="tx1"/>
                </a:solidFill>
                <a:effectLst/>
                <a:latin typeface="+mn-lt"/>
                <a:ea typeface="+mn-ea"/>
                <a:cs typeface="+mn-cs"/>
              </a:rPr>
              <a:t>上，就需要有  </a:t>
            </a:r>
            <a:r>
              <a:rPr lang="en-US" altLang="zh-CN" sz="1200" b="0" i="0" kern="1200" dirty="0">
                <a:solidFill>
                  <a:schemeClr val="tx1"/>
                </a:solidFill>
                <a:effectLst/>
                <a:latin typeface="+mn-lt"/>
                <a:ea typeface="+mn-ea"/>
                <a:cs typeface="+mn-cs"/>
              </a:rPr>
              <a:t>(c+4)×k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filters</a:t>
            </a:r>
            <a:r>
              <a:rPr lang="zh-CN" altLang="en-US" sz="1200" b="0" i="0" kern="1200" dirty="0">
                <a:solidFill>
                  <a:schemeClr val="tx1"/>
                </a:solidFill>
                <a:effectLst/>
                <a:latin typeface="+mn-lt"/>
                <a:ea typeface="+mn-ea"/>
                <a:cs typeface="+mn-cs"/>
              </a:rPr>
              <a:t>。对于一张  </a:t>
            </a:r>
            <a:r>
              <a:rPr lang="en-US" altLang="zh-CN" sz="1200" b="0" i="0" kern="1200" dirty="0" err="1">
                <a:solidFill>
                  <a:schemeClr val="tx1"/>
                </a:solidFill>
                <a:effectLst/>
                <a:latin typeface="+mn-lt"/>
                <a:ea typeface="+mn-ea"/>
                <a:cs typeface="+mn-cs"/>
              </a:rPr>
              <a:t>m×n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大小的 </a:t>
            </a:r>
            <a:r>
              <a:rPr lang="en-US" altLang="zh-CN" sz="1200" b="0" i="0" kern="1200" dirty="0">
                <a:solidFill>
                  <a:schemeClr val="tx1"/>
                </a:solidFill>
                <a:effectLst/>
                <a:latin typeface="+mn-lt"/>
                <a:ea typeface="+mn-ea"/>
                <a:cs typeface="+mn-cs"/>
              </a:rPr>
              <a:t>feature map</a:t>
            </a:r>
            <a:r>
              <a:rPr lang="zh-CN" altLang="en-US" sz="1200" b="0" i="0" kern="1200" dirty="0">
                <a:solidFill>
                  <a:schemeClr val="tx1"/>
                </a:solidFill>
                <a:effectLst/>
                <a:latin typeface="+mn-lt"/>
                <a:ea typeface="+mn-ea"/>
                <a:cs typeface="+mn-cs"/>
              </a:rPr>
              <a:t>，即会产生  </a:t>
            </a:r>
            <a:r>
              <a:rPr lang="en-US" altLang="zh-CN" sz="1200" b="0" i="0" kern="1200" dirty="0">
                <a:solidFill>
                  <a:schemeClr val="tx1"/>
                </a:solidFill>
                <a:effectLst/>
                <a:latin typeface="+mn-lt"/>
                <a:ea typeface="+mn-ea"/>
                <a:cs typeface="+mn-cs"/>
              </a:rPr>
              <a:t>(c+4)×</a:t>
            </a:r>
            <a:r>
              <a:rPr lang="en-US" altLang="zh-CN" sz="1200" b="0" i="0" kern="1200" dirty="0" err="1">
                <a:solidFill>
                  <a:schemeClr val="tx1"/>
                </a:solidFill>
                <a:effectLst/>
                <a:latin typeface="+mn-lt"/>
                <a:ea typeface="+mn-ea"/>
                <a:cs typeface="+mn-cs"/>
              </a:rPr>
              <a:t>k×m×n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个输出结果。</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33</a:t>
            </a:fld>
            <a:endParaRPr lang="zh-CN" altLang="en-US"/>
          </a:p>
        </p:txBody>
      </p:sp>
    </p:spTree>
    <p:extLst>
      <p:ext uri="{BB962C8B-B14F-4D97-AF65-F5344CB8AC3E}">
        <p14:creationId xmlns:p14="http://schemas.microsoft.com/office/powerpoint/2010/main" val="30432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38</a:t>
            </a:fld>
            <a:endParaRPr lang="zh-CN" altLang="en-US"/>
          </a:p>
        </p:txBody>
      </p:sp>
    </p:spTree>
    <p:extLst>
      <p:ext uri="{BB962C8B-B14F-4D97-AF65-F5344CB8AC3E}">
        <p14:creationId xmlns:p14="http://schemas.microsoft.com/office/powerpoint/2010/main" val="184553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我们的改进包括使用小卷积滤波器来预测边界框位置中的对象类别和偏移，使用用于不同宽高比检测的单独的预测器（滤波器），并且将这些滤波器应用于来自网络的后期的多个特征图以便执行 多尺度检测。</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39</a:t>
            </a:fld>
            <a:endParaRPr lang="zh-CN" altLang="en-US"/>
          </a:p>
        </p:txBody>
      </p:sp>
    </p:spTree>
    <p:extLst>
      <p:ext uri="{BB962C8B-B14F-4D97-AF65-F5344CB8AC3E}">
        <p14:creationId xmlns:p14="http://schemas.microsoft.com/office/powerpoint/2010/main" val="2388212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Matching strategy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如何将 </a:t>
            </a:r>
            <a:r>
              <a:rPr lang="en-US" altLang="zh-CN" sz="1200" b="0" i="0" kern="1200" dirty="0" err="1">
                <a:solidFill>
                  <a:schemeClr val="tx1"/>
                </a:solidFill>
                <a:effectLst/>
                <a:latin typeface="+mn-lt"/>
                <a:ea typeface="+mn-ea"/>
                <a:cs typeface="+mn-cs"/>
              </a:rPr>
              <a:t>groundtruth</a:t>
            </a:r>
            <a:r>
              <a:rPr lang="en-US" altLang="zh-CN" sz="1200" b="0" i="0" kern="1200" dirty="0">
                <a:solidFill>
                  <a:schemeClr val="tx1"/>
                </a:solidFill>
                <a:effectLst/>
                <a:latin typeface="+mn-lt"/>
                <a:ea typeface="+mn-ea"/>
                <a:cs typeface="+mn-cs"/>
              </a:rPr>
              <a:t> boxes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default boxes </a:t>
            </a:r>
            <a:r>
              <a:rPr lang="zh-CN" altLang="en-US" sz="1200" b="0" i="0" kern="1200" dirty="0">
                <a:solidFill>
                  <a:schemeClr val="tx1"/>
                </a:solidFill>
                <a:effectLst/>
                <a:latin typeface="+mn-lt"/>
                <a:ea typeface="+mn-ea"/>
                <a:cs typeface="+mn-cs"/>
              </a:rPr>
              <a:t>进行配对，以组成 </a:t>
            </a:r>
            <a:r>
              <a:rPr lang="en-US" altLang="zh-CN" sz="1200" b="0" i="0" kern="1200" dirty="0">
                <a:solidFill>
                  <a:schemeClr val="tx1"/>
                </a:solidFill>
                <a:effectLst/>
                <a:latin typeface="+mn-lt"/>
                <a:ea typeface="+mn-ea"/>
                <a:cs typeface="+mn-cs"/>
              </a:rPr>
              <a:t>label </a:t>
            </a:r>
            <a:r>
              <a:rPr lang="zh-CN" altLang="en-US" sz="1200" b="0" i="0" kern="1200" dirty="0">
                <a:solidFill>
                  <a:schemeClr val="tx1"/>
                </a:solidFill>
                <a:effectLst/>
                <a:latin typeface="+mn-lt"/>
                <a:ea typeface="+mn-ea"/>
                <a:cs typeface="+mn-cs"/>
              </a:rPr>
              <a:t>呢？</a:t>
            </a:r>
          </a:p>
          <a:p>
            <a:pPr fontAlgn="base"/>
            <a:r>
              <a:rPr lang="zh-CN" altLang="en-US" sz="1200" b="0" i="0" kern="1200" dirty="0">
                <a:solidFill>
                  <a:schemeClr val="tx1"/>
                </a:solidFill>
                <a:effectLst/>
                <a:latin typeface="+mn-lt"/>
                <a:ea typeface="+mn-ea"/>
                <a:cs typeface="+mn-cs"/>
              </a:rPr>
              <a:t>在开始的时候，用 </a:t>
            </a:r>
            <a:r>
              <a:rPr lang="en-US" altLang="zh-CN" sz="1200" b="0" i="0" u="none" strike="noStrike" kern="1200" dirty="0" err="1">
                <a:solidFill>
                  <a:schemeClr val="tx1"/>
                </a:solidFill>
                <a:effectLst/>
                <a:latin typeface="+mn-lt"/>
                <a:ea typeface="+mn-ea"/>
                <a:cs typeface="+mn-cs"/>
                <a:hlinkClick r:id="rId3"/>
              </a:rPr>
              <a:t>MultiBox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 </a:t>
            </a:r>
            <a:r>
              <a:rPr lang="en-US" altLang="zh-CN" sz="1200" b="0" i="0" kern="1200" dirty="0">
                <a:solidFill>
                  <a:schemeClr val="tx1"/>
                </a:solidFill>
                <a:effectLst/>
                <a:latin typeface="+mn-lt"/>
                <a:ea typeface="+mn-ea"/>
                <a:cs typeface="+mn-cs"/>
              </a:rPr>
              <a:t>best </a:t>
            </a:r>
            <a:r>
              <a:rPr lang="en-US" altLang="zh-CN" sz="1200" b="0" i="0" kern="1200" dirty="0" err="1">
                <a:solidFill>
                  <a:schemeClr val="tx1"/>
                </a:solidFill>
                <a:effectLst/>
                <a:latin typeface="+mn-lt"/>
                <a:ea typeface="+mn-ea"/>
                <a:cs typeface="+mn-cs"/>
              </a:rPr>
              <a:t>jaccard</a:t>
            </a:r>
            <a:r>
              <a:rPr lang="en-US" altLang="zh-CN" sz="1200" b="0" i="0" kern="1200" dirty="0">
                <a:solidFill>
                  <a:schemeClr val="tx1"/>
                </a:solidFill>
                <a:effectLst/>
                <a:latin typeface="+mn-lt"/>
                <a:ea typeface="+mn-ea"/>
                <a:cs typeface="+mn-cs"/>
              </a:rPr>
              <a:t> overlap </a:t>
            </a:r>
            <a:r>
              <a:rPr lang="zh-CN" altLang="en-US" sz="1200" b="0" i="0" kern="1200" dirty="0">
                <a:solidFill>
                  <a:schemeClr val="tx1"/>
                </a:solidFill>
                <a:effectLst/>
                <a:latin typeface="+mn-lt"/>
                <a:ea typeface="+mn-ea"/>
                <a:cs typeface="+mn-cs"/>
              </a:rPr>
              <a:t>来匹配每一个 </a:t>
            </a:r>
            <a:r>
              <a:rPr lang="en-US" altLang="zh-CN" sz="1200" b="0" i="0" kern="1200" dirty="0">
                <a:solidFill>
                  <a:schemeClr val="tx1"/>
                </a:solidFill>
                <a:effectLst/>
                <a:latin typeface="+mn-lt"/>
                <a:ea typeface="+mn-ea"/>
                <a:cs typeface="+mn-cs"/>
              </a:rPr>
              <a:t>ground truth box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default box</a:t>
            </a:r>
            <a:r>
              <a:rPr lang="zh-CN" altLang="en-US" sz="1200" b="0" i="0" kern="1200" dirty="0">
                <a:solidFill>
                  <a:schemeClr val="tx1"/>
                </a:solidFill>
                <a:effectLst/>
                <a:latin typeface="+mn-lt"/>
                <a:ea typeface="+mn-ea"/>
                <a:cs typeface="+mn-cs"/>
              </a:rPr>
              <a:t>，这样就能保证每一个 </a:t>
            </a:r>
            <a:r>
              <a:rPr lang="en-US" altLang="zh-CN" sz="1200" b="0" i="0" kern="1200" dirty="0" err="1">
                <a:solidFill>
                  <a:schemeClr val="tx1"/>
                </a:solidFill>
                <a:effectLst/>
                <a:latin typeface="+mn-lt"/>
                <a:ea typeface="+mn-ea"/>
                <a:cs typeface="+mn-cs"/>
              </a:rPr>
              <a:t>groundtruth</a:t>
            </a:r>
            <a:r>
              <a:rPr lang="en-US" altLang="zh-CN" sz="1200" b="0" i="0" kern="1200" dirty="0">
                <a:solidFill>
                  <a:schemeClr val="tx1"/>
                </a:solidFill>
                <a:effectLst/>
                <a:latin typeface="+mn-lt"/>
                <a:ea typeface="+mn-ea"/>
                <a:cs typeface="+mn-cs"/>
              </a:rPr>
              <a:t> box </a:t>
            </a:r>
            <a:r>
              <a:rPr lang="zh-CN" altLang="en-US" sz="1200" b="0" i="0" kern="1200" dirty="0">
                <a:solidFill>
                  <a:schemeClr val="tx1"/>
                </a:solidFill>
                <a:effectLst/>
                <a:latin typeface="+mn-lt"/>
                <a:ea typeface="+mn-ea"/>
                <a:cs typeface="+mn-cs"/>
              </a:rPr>
              <a:t>与唯一的一个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对应起来。</a:t>
            </a:r>
          </a:p>
          <a:p>
            <a:pPr fontAlgn="base"/>
            <a:r>
              <a:rPr lang="zh-CN" altLang="en-US" sz="1200" b="0" i="0" kern="1200" dirty="0">
                <a:solidFill>
                  <a:schemeClr val="tx1"/>
                </a:solidFill>
                <a:effectLst/>
                <a:latin typeface="+mn-lt"/>
                <a:ea typeface="+mn-ea"/>
                <a:cs typeface="+mn-cs"/>
              </a:rPr>
              <a:t>但是又不同于 </a:t>
            </a:r>
            <a:r>
              <a:rPr lang="en-US" altLang="zh-CN" sz="1200" b="0" i="0" u="none" strike="noStrike" kern="1200" dirty="0" err="1">
                <a:solidFill>
                  <a:schemeClr val="tx1"/>
                </a:solidFill>
                <a:effectLst/>
                <a:latin typeface="+mn-lt"/>
                <a:ea typeface="+mn-ea"/>
                <a:cs typeface="+mn-cs"/>
                <a:hlinkClick r:id="rId3"/>
              </a:rPr>
              <a:t>MultiBox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，本文之后又将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与任何的 </a:t>
            </a:r>
            <a:r>
              <a:rPr lang="en-US" altLang="zh-CN" sz="1200" b="0" i="0" kern="1200" dirty="0" err="1">
                <a:solidFill>
                  <a:schemeClr val="tx1"/>
                </a:solidFill>
                <a:effectLst/>
                <a:latin typeface="+mn-lt"/>
                <a:ea typeface="+mn-ea"/>
                <a:cs typeface="+mn-cs"/>
              </a:rPr>
              <a:t>groundtruth</a:t>
            </a:r>
            <a:r>
              <a:rPr lang="en-US" altLang="zh-CN" sz="1200" b="0" i="0" kern="1200" dirty="0">
                <a:solidFill>
                  <a:schemeClr val="tx1"/>
                </a:solidFill>
                <a:effectLst/>
                <a:latin typeface="+mn-lt"/>
                <a:ea typeface="+mn-ea"/>
                <a:cs typeface="+mn-cs"/>
              </a:rPr>
              <a:t> box </a:t>
            </a:r>
            <a:r>
              <a:rPr lang="zh-CN" altLang="en-US" sz="1200" b="0" i="0" kern="1200" dirty="0">
                <a:solidFill>
                  <a:schemeClr val="tx1"/>
                </a:solidFill>
                <a:effectLst/>
                <a:latin typeface="+mn-lt"/>
                <a:ea typeface="+mn-ea"/>
                <a:cs typeface="+mn-cs"/>
              </a:rPr>
              <a:t>配对，只要两者之间的</a:t>
            </a:r>
            <a:r>
              <a:rPr lang="en-US" altLang="zh-CN" sz="1200" b="0" i="0" kern="1200" dirty="0" err="1">
                <a:solidFill>
                  <a:schemeClr val="tx1"/>
                </a:solidFill>
                <a:effectLst/>
                <a:latin typeface="+mn-lt"/>
                <a:ea typeface="+mn-ea"/>
                <a:cs typeface="+mn-cs"/>
              </a:rPr>
              <a:t>jaccard</a:t>
            </a:r>
            <a:r>
              <a:rPr lang="en-US" altLang="zh-CN" sz="1200" b="0" i="0" kern="1200" dirty="0">
                <a:solidFill>
                  <a:schemeClr val="tx1"/>
                </a:solidFill>
                <a:effectLst/>
                <a:latin typeface="+mn-lt"/>
                <a:ea typeface="+mn-ea"/>
                <a:cs typeface="+mn-cs"/>
              </a:rPr>
              <a:t> overlap </a:t>
            </a:r>
            <a:r>
              <a:rPr lang="zh-CN" altLang="en-US" sz="1200" b="0" i="0" kern="1200" dirty="0">
                <a:solidFill>
                  <a:schemeClr val="tx1"/>
                </a:solidFill>
                <a:effectLst/>
                <a:latin typeface="+mn-lt"/>
                <a:ea typeface="+mn-ea"/>
                <a:cs typeface="+mn-cs"/>
              </a:rPr>
              <a:t>大于一个阈值，这里本文的阈值为 </a:t>
            </a:r>
            <a:r>
              <a:rPr lang="en-US" altLang="zh-CN" sz="1200" b="0" i="0" kern="1200" dirty="0">
                <a:solidFill>
                  <a:schemeClr val="tx1"/>
                </a:solidFill>
                <a:effectLst/>
                <a:latin typeface="+mn-lt"/>
                <a:ea typeface="+mn-ea"/>
                <a:cs typeface="+mn-cs"/>
              </a:rPr>
              <a:t>0.5</a:t>
            </a:r>
            <a:r>
              <a:rPr lang="zh-CN" altLang="en-US" sz="1200" b="0" i="0" kern="1200" dirty="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40</a:t>
            </a:fld>
            <a:endParaRPr lang="zh-CN" altLang="en-US"/>
          </a:p>
        </p:txBody>
      </p:sp>
    </p:spTree>
    <p:extLst>
      <p:ext uri="{BB962C8B-B14F-4D97-AF65-F5344CB8AC3E}">
        <p14:creationId xmlns:p14="http://schemas.microsoft.com/office/powerpoint/2010/main" val="32967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窗口搜索策略：</a:t>
            </a:r>
            <a:r>
              <a:rPr lang="en-US" altLang="zh-CN" sz="1200" b="0" i="0" kern="1200" dirty="0">
                <a:solidFill>
                  <a:schemeClr val="tx1"/>
                </a:solidFill>
                <a:effectLst/>
                <a:latin typeface="+mn-lt"/>
                <a:ea typeface="+mn-ea"/>
                <a:cs typeface="+mn-cs"/>
              </a:rPr>
              <a:t>SSD </a:t>
            </a:r>
            <a:r>
              <a:rPr lang="zh-CN" altLang="en-US" sz="1200" b="0" i="0" kern="1200" dirty="0">
                <a:solidFill>
                  <a:schemeClr val="tx1"/>
                </a:solidFill>
                <a:effectLst/>
                <a:latin typeface="+mn-lt"/>
                <a:ea typeface="+mn-ea"/>
                <a:cs typeface="+mn-cs"/>
              </a:rPr>
              <a:t>将输出一系列 离散化（</a:t>
            </a:r>
            <a:r>
              <a:rPr lang="en-US" altLang="zh-CN" sz="1200" b="0" i="0" kern="1200" dirty="0">
                <a:solidFill>
                  <a:schemeClr val="tx1"/>
                </a:solidFill>
                <a:effectLst/>
                <a:latin typeface="+mn-lt"/>
                <a:ea typeface="+mn-ea"/>
                <a:cs typeface="+mn-cs"/>
              </a:rPr>
              <a:t>discretization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bounding boxes</a:t>
            </a:r>
            <a:r>
              <a:rPr lang="zh-CN" altLang="en-US" sz="1200" b="0" i="0" kern="1200" dirty="0">
                <a:solidFill>
                  <a:schemeClr val="tx1"/>
                </a:solidFill>
                <a:effectLst/>
                <a:latin typeface="+mn-lt"/>
                <a:ea typeface="+mn-ea"/>
                <a:cs typeface="+mn-cs"/>
              </a:rPr>
              <a:t>，这些 </a:t>
            </a:r>
            <a:r>
              <a:rPr lang="en-US" altLang="zh-CN" sz="1200" b="0" i="0" kern="1200" dirty="0">
                <a:solidFill>
                  <a:schemeClr val="tx1"/>
                </a:solidFill>
                <a:effectLst/>
                <a:latin typeface="+mn-lt"/>
                <a:ea typeface="+mn-ea"/>
                <a:cs typeface="+mn-cs"/>
              </a:rPr>
              <a:t>bounding boxes </a:t>
            </a:r>
            <a:r>
              <a:rPr lang="zh-CN" altLang="en-US" sz="1200" b="0" i="0" kern="1200" dirty="0">
                <a:solidFill>
                  <a:schemeClr val="tx1"/>
                </a:solidFill>
                <a:effectLst/>
                <a:latin typeface="+mn-lt"/>
                <a:ea typeface="+mn-ea"/>
                <a:cs typeface="+mn-cs"/>
              </a:rPr>
              <a:t>是在 不同层次（</a:t>
            </a:r>
            <a:r>
              <a:rPr lang="en-US" altLang="zh-CN" sz="1200" b="0" i="0" kern="1200" dirty="0">
                <a:solidFill>
                  <a:schemeClr val="tx1"/>
                </a:solidFill>
                <a:effectLst/>
                <a:latin typeface="+mn-lt"/>
                <a:ea typeface="+mn-ea"/>
                <a:cs typeface="+mn-cs"/>
              </a:rPr>
              <a:t>layers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上的 </a:t>
            </a:r>
            <a:r>
              <a:rPr lang="en-US" altLang="zh-CN" sz="1200" b="0" i="0" kern="1200" dirty="0">
                <a:solidFill>
                  <a:schemeClr val="tx1"/>
                </a:solidFill>
                <a:effectLst/>
                <a:latin typeface="+mn-lt"/>
                <a:ea typeface="+mn-ea"/>
                <a:cs typeface="+mn-cs"/>
              </a:rPr>
              <a:t>feature maps </a:t>
            </a:r>
            <a:r>
              <a:rPr lang="zh-CN" altLang="en-US" sz="1200" b="0" i="0" kern="1200" dirty="0">
                <a:solidFill>
                  <a:schemeClr val="tx1"/>
                </a:solidFill>
                <a:effectLst/>
                <a:latin typeface="+mn-lt"/>
                <a:ea typeface="+mn-ea"/>
                <a:cs typeface="+mn-cs"/>
              </a:rPr>
              <a:t>上生成的，并且有着不同的 </a:t>
            </a:r>
            <a:r>
              <a:rPr lang="en-US" altLang="zh-CN" sz="1200" b="0" i="0" kern="1200" dirty="0">
                <a:solidFill>
                  <a:schemeClr val="tx1"/>
                </a:solidFill>
                <a:effectLst/>
                <a:latin typeface="+mn-lt"/>
                <a:ea typeface="+mn-ea"/>
                <a:cs typeface="+mn-cs"/>
              </a:rPr>
              <a:t>aspect ratio</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9</a:t>
            </a:fld>
            <a:endParaRPr lang="zh-CN" altLang="en-US"/>
          </a:p>
        </p:txBody>
      </p:sp>
    </p:spTree>
    <p:extLst>
      <p:ext uri="{BB962C8B-B14F-4D97-AF65-F5344CB8AC3E}">
        <p14:creationId xmlns:p14="http://schemas.microsoft.com/office/powerpoint/2010/main" val="411756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精确位置定位</a:t>
            </a:r>
          </a:p>
        </p:txBody>
      </p:sp>
      <p:sp>
        <p:nvSpPr>
          <p:cNvPr id="4" name="灯片编号占位符 3"/>
          <p:cNvSpPr>
            <a:spLocks noGrp="1"/>
          </p:cNvSpPr>
          <p:nvPr>
            <p:ph type="sldNum" sz="quarter" idx="10"/>
          </p:nvPr>
        </p:nvSpPr>
        <p:spPr/>
        <p:txBody>
          <a:bodyPr/>
          <a:lstStyle/>
          <a:p>
            <a:fld id="{32256B4C-3F5C-45F7-ACD4-A57AE39D8475}" type="slidenum">
              <a:rPr lang="zh-CN" altLang="en-US" smtClean="0"/>
              <a:t>11</a:t>
            </a:fld>
            <a:endParaRPr lang="zh-CN" altLang="en-US"/>
          </a:p>
        </p:txBody>
      </p:sp>
    </p:spTree>
    <p:extLst>
      <p:ext uri="{BB962C8B-B14F-4D97-AF65-F5344CB8AC3E}">
        <p14:creationId xmlns:p14="http://schemas.microsoft.com/office/powerpoint/2010/main" val="223300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先离散化候选框空间粗糙地，然后微调</a:t>
            </a:r>
          </a:p>
        </p:txBody>
      </p:sp>
      <p:sp>
        <p:nvSpPr>
          <p:cNvPr id="4" name="灯片编号占位符 3"/>
          <p:cNvSpPr>
            <a:spLocks noGrp="1"/>
          </p:cNvSpPr>
          <p:nvPr>
            <p:ph type="sldNum" sz="quarter" idx="10"/>
          </p:nvPr>
        </p:nvSpPr>
        <p:spPr/>
        <p:txBody>
          <a:bodyPr/>
          <a:lstStyle/>
          <a:p>
            <a:fld id="{32256B4C-3F5C-45F7-ACD4-A57AE39D8475}" type="slidenum">
              <a:rPr lang="zh-CN" altLang="en-US" smtClean="0"/>
              <a:t>16</a:t>
            </a:fld>
            <a:endParaRPr lang="zh-CN" altLang="en-US"/>
          </a:p>
        </p:txBody>
      </p:sp>
    </p:spTree>
    <p:extLst>
      <p:ext uri="{BB962C8B-B14F-4D97-AF65-F5344CB8AC3E}">
        <p14:creationId xmlns:p14="http://schemas.microsoft.com/office/powerpoint/2010/main" val="348401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默认框，</a:t>
            </a:r>
            <a:r>
              <a:rPr lang="en-US" altLang="zh-CN" dirty="0"/>
              <a:t>(anchor) </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19</a:t>
            </a:fld>
            <a:endParaRPr lang="zh-CN" altLang="en-US"/>
          </a:p>
        </p:txBody>
      </p:sp>
    </p:spTree>
    <p:extLst>
      <p:ext uri="{BB962C8B-B14F-4D97-AF65-F5344CB8AC3E}">
        <p14:creationId xmlns:p14="http://schemas.microsoft.com/office/powerpoint/2010/main" val="89233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20</a:t>
            </a:fld>
            <a:endParaRPr lang="zh-CN" altLang="en-US"/>
          </a:p>
        </p:txBody>
      </p:sp>
    </p:spTree>
    <p:extLst>
      <p:ext uri="{BB962C8B-B14F-4D97-AF65-F5344CB8AC3E}">
        <p14:creationId xmlns:p14="http://schemas.microsoft.com/office/powerpoint/2010/main" val="326180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Match </a:t>
            </a:r>
            <a:r>
              <a:rPr lang="zh-CN" altLang="en-US" dirty="0"/>
              <a:t>跟训练时很相关，</a:t>
            </a:r>
          </a:p>
        </p:txBody>
      </p:sp>
      <p:sp>
        <p:nvSpPr>
          <p:cNvPr id="4" name="灯片编号占位符 3"/>
          <p:cNvSpPr>
            <a:spLocks noGrp="1"/>
          </p:cNvSpPr>
          <p:nvPr>
            <p:ph type="sldNum" sz="quarter" idx="10"/>
          </p:nvPr>
        </p:nvSpPr>
        <p:spPr/>
        <p:txBody>
          <a:bodyPr/>
          <a:lstStyle/>
          <a:p>
            <a:fld id="{32256B4C-3F5C-45F7-ACD4-A57AE39D8475}" type="slidenum">
              <a:rPr lang="zh-CN" altLang="en-US" smtClean="0"/>
              <a:t>21</a:t>
            </a:fld>
            <a:endParaRPr lang="zh-CN" altLang="en-US"/>
          </a:p>
        </p:txBody>
      </p:sp>
    </p:spTree>
    <p:extLst>
      <p:ext uri="{BB962C8B-B14F-4D97-AF65-F5344CB8AC3E}">
        <p14:creationId xmlns:p14="http://schemas.microsoft.com/office/powerpoint/2010/main" val="74876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25</a:t>
            </a:fld>
            <a:endParaRPr lang="zh-CN" altLang="en-US"/>
          </a:p>
        </p:txBody>
      </p:sp>
    </p:spTree>
    <p:extLst>
      <p:ext uri="{BB962C8B-B14F-4D97-AF65-F5344CB8AC3E}">
        <p14:creationId xmlns:p14="http://schemas.microsoft.com/office/powerpoint/2010/main" val="193216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每一个添加的特征层（或者在基础网络结构中的特征层），可以使用一系列 </a:t>
            </a:r>
            <a:r>
              <a:rPr lang="en-US" altLang="zh-CN" sz="1200" b="0" i="0" kern="1200" dirty="0">
                <a:solidFill>
                  <a:schemeClr val="tx1"/>
                </a:solidFill>
                <a:effectLst/>
                <a:latin typeface="+mn-lt"/>
                <a:ea typeface="+mn-ea"/>
                <a:cs typeface="+mn-cs"/>
              </a:rPr>
              <a:t>convolutional filters</a:t>
            </a:r>
            <a:r>
              <a:rPr lang="zh-CN" altLang="en-US" sz="1200" b="0" i="0" kern="1200" dirty="0">
                <a:solidFill>
                  <a:schemeClr val="tx1"/>
                </a:solidFill>
                <a:effectLst/>
                <a:latin typeface="+mn-lt"/>
                <a:ea typeface="+mn-ea"/>
                <a:cs typeface="+mn-cs"/>
              </a:rPr>
              <a:t>，去产生一系列固定大小的 </a:t>
            </a:r>
            <a:r>
              <a:rPr lang="en-US" altLang="zh-CN" sz="1200" b="0" i="0" kern="1200" dirty="0">
                <a:solidFill>
                  <a:schemeClr val="tx1"/>
                </a:solidFill>
                <a:effectLst/>
                <a:latin typeface="+mn-lt"/>
                <a:ea typeface="+mn-ea"/>
                <a:cs typeface="+mn-cs"/>
              </a:rPr>
              <a:t>predictions</a:t>
            </a:r>
            <a:r>
              <a:rPr lang="zh-CN" altLang="en-US" sz="1200" b="0" i="0" kern="1200" dirty="0">
                <a:solidFill>
                  <a:schemeClr val="tx1"/>
                </a:solidFill>
                <a:effectLst/>
                <a:latin typeface="+mn-lt"/>
                <a:ea typeface="+mn-ea"/>
                <a:cs typeface="+mn-cs"/>
              </a:rPr>
              <a:t>，具体见 </a:t>
            </a:r>
            <a:r>
              <a:rPr lang="en-US" altLang="zh-CN" sz="1200" b="0" i="0" kern="1200" dirty="0">
                <a:solidFill>
                  <a:schemeClr val="tx1"/>
                </a:solidFill>
                <a:effectLst/>
                <a:latin typeface="+mn-lt"/>
                <a:ea typeface="+mn-ea"/>
                <a:cs typeface="+mn-cs"/>
              </a:rPr>
              <a:t>Fig.2</a:t>
            </a:r>
            <a:r>
              <a:rPr lang="zh-CN" altLang="en-US" sz="1200" b="0" i="0" kern="1200" dirty="0">
                <a:solidFill>
                  <a:schemeClr val="tx1"/>
                </a:solidFill>
                <a:effectLst/>
                <a:latin typeface="+mn-lt"/>
                <a:ea typeface="+mn-ea"/>
                <a:cs typeface="+mn-cs"/>
              </a:rPr>
              <a:t>。对于一个大小为  </a:t>
            </a:r>
            <a:r>
              <a:rPr lang="en-US" altLang="zh-CN" sz="1200" b="0" i="0" kern="1200" dirty="0" err="1">
                <a:solidFill>
                  <a:schemeClr val="tx1"/>
                </a:solidFill>
                <a:effectLst/>
                <a:latin typeface="+mn-lt"/>
                <a:ea typeface="+mn-ea"/>
                <a:cs typeface="+mn-cs"/>
              </a:rPr>
              <a:t>m×n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，具有  </a:t>
            </a:r>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通道的特征层，使用的 </a:t>
            </a:r>
            <a:r>
              <a:rPr lang="en-US" altLang="zh-CN" sz="1200" b="0" i="0" kern="1200" dirty="0">
                <a:solidFill>
                  <a:schemeClr val="tx1"/>
                </a:solidFill>
                <a:effectLst/>
                <a:latin typeface="+mn-lt"/>
                <a:ea typeface="+mn-ea"/>
                <a:cs typeface="+mn-cs"/>
              </a:rPr>
              <a:t>convolutional filters </a:t>
            </a:r>
            <a:r>
              <a:rPr lang="zh-CN" altLang="en-US" sz="1200" b="0" i="0" kern="1200" dirty="0">
                <a:solidFill>
                  <a:schemeClr val="tx1"/>
                </a:solidFill>
                <a:effectLst/>
                <a:latin typeface="+mn-lt"/>
                <a:ea typeface="+mn-ea"/>
                <a:cs typeface="+mn-cs"/>
              </a:rPr>
              <a:t>就是  </a:t>
            </a:r>
            <a:r>
              <a:rPr lang="en-US" altLang="zh-CN" sz="1200" b="0" i="0" kern="1200" dirty="0">
                <a:solidFill>
                  <a:schemeClr val="tx1"/>
                </a:solidFill>
                <a:effectLst/>
                <a:latin typeface="+mn-lt"/>
                <a:ea typeface="+mn-ea"/>
                <a:cs typeface="+mn-cs"/>
              </a:rPr>
              <a:t>3×3×p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kernels</a:t>
            </a:r>
            <a:r>
              <a:rPr lang="zh-CN" altLang="en-US" sz="1200" b="0" i="0" kern="1200" dirty="0">
                <a:solidFill>
                  <a:schemeClr val="tx1"/>
                </a:solidFill>
                <a:effectLst/>
                <a:latin typeface="+mn-lt"/>
                <a:ea typeface="+mn-ea"/>
                <a:cs typeface="+mn-cs"/>
              </a:rPr>
              <a:t>。产生的 </a:t>
            </a:r>
            <a:r>
              <a:rPr lang="en-US" altLang="zh-CN" sz="1200" b="0" i="0" kern="1200" dirty="0">
                <a:solidFill>
                  <a:schemeClr val="tx1"/>
                </a:solidFill>
                <a:effectLst/>
                <a:latin typeface="+mn-lt"/>
                <a:ea typeface="+mn-ea"/>
                <a:cs typeface="+mn-cs"/>
              </a:rPr>
              <a:t>predictions</a:t>
            </a:r>
            <a:r>
              <a:rPr lang="zh-CN" altLang="en-US" sz="1200" b="0" i="0" kern="1200" dirty="0">
                <a:solidFill>
                  <a:schemeClr val="tx1"/>
                </a:solidFill>
                <a:effectLst/>
                <a:latin typeface="+mn-lt"/>
                <a:ea typeface="+mn-ea"/>
                <a:cs typeface="+mn-cs"/>
              </a:rPr>
              <a:t>，那么就是归属类别的一个得分，要么就是相对于 </a:t>
            </a:r>
            <a:r>
              <a:rPr lang="en-US" altLang="zh-CN" sz="1200" b="0" i="0" kern="1200" dirty="0">
                <a:solidFill>
                  <a:schemeClr val="tx1"/>
                </a:solidFill>
                <a:effectLst/>
                <a:latin typeface="+mn-lt"/>
                <a:ea typeface="+mn-ea"/>
                <a:cs typeface="+mn-cs"/>
              </a:rPr>
              <a:t>default box coordinate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shape offsets</a:t>
            </a:r>
            <a:r>
              <a:rPr lang="zh-CN" altLang="en-US" sz="1200" b="0" i="0" kern="1200" dirty="0">
                <a:solidFill>
                  <a:schemeClr val="tx1"/>
                </a:solidFill>
                <a:effectLst/>
                <a:latin typeface="+mn-lt"/>
                <a:ea typeface="+mn-ea"/>
                <a:cs typeface="+mn-cs"/>
              </a:rPr>
              <a:t>。 </a:t>
            </a:r>
            <a:br>
              <a:rPr lang="en-US" altLang="zh-CN" dirty="0"/>
            </a:br>
            <a:r>
              <a:rPr lang="zh-CN" altLang="en-US" sz="1200" b="0" i="0" kern="1200" dirty="0">
                <a:solidFill>
                  <a:schemeClr val="tx1"/>
                </a:solidFill>
                <a:effectLst/>
                <a:latin typeface="+mn-lt"/>
                <a:ea typeface="+mn-ea"/>
                <a:cs typeface="+mn-cs"/>
              </a:rPr>
              <a:t>在每一个  </a:t>
            </a:r>
            <a:r>
              <a:rPr lang="en-US" altLang="zh-CN" sz="1200" b="0" i="0" kern="1200" dirty="0" err="1">
                <a:solidFill>
                  <a:schemeClr val="tx1"/>
                </a:solidFill>
                <a:effectLst/>
                <a:latin typeface="+mn-lt"/>
                <a:ea typeface="+mn-ea"/>
                <a:cs typeface="+mn-cs"/>
              </a:rPr>
              <a:t>m×n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的特征图位置上，使用上面的  </a:t>
            </a:r>
            <a:r>
              <a:rPr lang="en-US" altLang="zh-CN" sz="1200" b="0" i="0" kern="1200" dirty="0">
                <a:solidFill>
                  <a:schemeClr val="tx1"/>
                </a:solidFill>
                <a:effectLst/>
                <a:latin typeface="+mn-lt"/>
                <a:ea typeface="+mn-ea"/>
                <a:cs typeface="+mn-cs"/>
              </a:rPr>
              <a:t>3×3</a:t>
            </a:r>
            <a:r>
              <a:rPr lang="zh-CN" altLang="en-US" sz="1200" b="0" i="0" kern="1200" dirty="0">
                <a:solidFill>
                  <a:schemeClr val="tx1"/>
                </a:solidFill>
                <a:effectLst/>
                <a:latin typeface="+mn-lt"/>
                <a:ea typeface="+mn-ea"/>
                <a:cs typeface="+mn-cs"/>
              </a:rPr>
              <a:t>  的 </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，会产生一个输出值。</a:t>
            </a:r>
            <a:r>
              <a:rPr lang="en-US" altLang="zh-CN" sz="1200" b="0" i="0" kern="1200" dirty="0">
                <a:solidFill>
                  <a:schemeClr val="tx1"/>
                </a:solidFill>
                <a:effectLst/>
                <a:latin typeface="+mn-lt"/>
                <a:ea typeface="+mn-ea"/>
                <a:cs typeface="+mn-cs"/>
              </a:rPr>
              <a:t>bounding box offset </a:t>
            </a:r>
            <a:r>
              <a:rPr lang="zh-CN" altLang="en-US" sz="1200" b="0" i="0" kern="1200" dirty="0">
                <a:solidFill>
                  <a:schemeClr val="tx1"/>
                </a:solidFill>
                <a:effectLst/>
                <a:latin typeface="+mn-lt"/>
                <a:ea typeface="+mn-ea"/>
                <a:cs typeface="+mn-cs"/>
              </a:rPr>
              <a:t>值是输出的 </a:t>
            </a:r>
            <a:r>
              <a:rPr lang="en-US" altLang="zh-CN" sz="1200" b="0" i="0" kern="1200" dirty="0">
                <a:solidFill>
                  <a:schemeClr val="tx1"/>
                </a:solidFill>
                <a:effectLst/>
                <a:latin typeface="+mn-lt"/>
                <a:ea typeface="+mn-ea"/>
                <a:cs typeface="+mn-cs"/>
              </a:rPr>
              <a:t>default box </a:t>
            </a:r>
            <a:r>
              <a:rPr lang="zh-CN" altLang="en-US" sz="1200" b="0" i="0" kern="1200" dirty="0">
                <a:solidFill>
                  <a:schemeClr val="tx1"/>
                </a:solidFill>
                <a:effectLst/>
                <a:latin typeface="+mn-lt"/>
                <a:ea typeface="+mn-ea"/>
                <a:cs typeface="+mn-cs"/>
              </a:rPr>
              <a:t>与此时 </a:t>
            </a:r>
            <a:r>
              <a:rPr lang="en-US" altLang="zh-CN" sz="1200" b="0" i="0" kern="1200" dirty="0">
                <a:solidFill>
                  <a:schemeClr val="tx1"/>
                </a:solidFill>
                <a:effectLst/>
                <a:latin typeface="+mn-lt"/>
                <a:ea typeface="+mn-ea"/>
                <a:cs typeface="+mn-cs"/>
              </a:rPr>
              <a:t>feature map location </a:t>
            </a:r>
            <a:r>
              <a:rPr lang="zh-CN" altLang="en-US" sz="1200" b="0" i="0" kern="1200" dirty="0">
                <a:solidFill>
                  <a:schemeClr val="tx1"/>
                </a:solidFill>
                <a:effectLst/>
                <a:latin typeface="+mn-lt"/>
                <a:ea typeface="+mn-ea"/>
                <a:cs typeface="+mn-cs"/>
              </a:rPr>
              <a:t>之间的相对距离（</a:t>
            </a:r>
            <a:r>
              <a:rPr lang="en-US" altLang="zh-CN" sz="1200" b="0" i="0" kern="1200" dirty="0">
                <a:solidFill>
                  <a:schemeClr val="tx1"/>
                </a:solidFill>
                <a:effectLst/>
                <a:latin typeface="+mn-lt"/>
                <a:ea typeface="+mn-ea"/>
                <a:cs typeface="+mn-cs"/>
              </a:rPr>
              <a:t>YOLO </a:t>
            </a:r>
            <a:r>
              <a:rPr lang="zh-CN" altLang="en-US" sz="1200" b="0" i="0" kern="1200" dirty="0">
                <a:solidFill>
                  <a:schemeClr val="tx1"/>
                </a:solidFill>
                <a:effectLst/>
                <a:latin typeface="+mn-lt"/>
                <a:ea typeface="+mn-ea"/>
                <a:cs typeface="+mn-cs"/>
              </a:rPr>
              <a:t>架构则是用一个全连接层来代替这里的卷积层）。</a:t>
            </a:r>
            <a:endParaRPr lang="zh-CN" altLang="en-US" dirty="0"/>
          </a:p>
        </p:txBody>
      </p:sp>
      <p:sp>
        <p:nvSpPr>
          <p:cNvPr id="4" name="灯片编号占位符 3"/>
          <p:cNvSpPr>
            <a:spLocks noGrp="1"/>
          </p:cNvSpPr>
          <p:nvPr>
            <p:ph type="sldNum" sz="quarter" idx="10"/>
          </p:nvPr>
        </p:nvSpPr>
        <p:spPr/>
        <p:txBody>
          <a:bodyPr/>
          <a:lstStyle/>
          <a:p>
            <a:fld id="{32256B4C-3F5C-45F7-ACD4-A57AE39D8475}" type="slidenum">
              <a:rPr lang="zh-CN" altLang="en-US" smtClean="0"/>
              <a:t>28</a:t>
            </a:fld>
            <a:endParaRPr lang="zh-CN" altLang="en-US"/>
          </a:p>
        </p:txBody>
      </p:sp>
    </p:spTree>
    <p:extLst>
      <p:ext uri="{BB962C8B-B14F-4D97-AF65-F5344CB8AC3E}">
        <p14:creationId xmlns:p14="http://schemas.microsoft.com/office/powerpoint/2010/main" val="1757978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320800" y="2425700"/>
            <a:ext cx="10363200" cy="3397885"/>
          </a:xfrm>
          <a:prstGeom prst="rect">
            <a:avLst/>
          </a:prstGeom>
        </p:spPr>
        <p:txBody>
          <a:bodyPr wrap="square" lIns="0" tIns="0" rIns="0" bIns="0">
            <a:spAutoFit/>
          </a:bodyPr>
          <a:lstStyle>
            <a:lvl1pPr>
              <a:defRPr sz="8000" b="0" i="0">
                <a:solidFill>
                  <a:schemeClr val="tx1"/>
                </a:solidFill>
                <a:latin typeface="Arial"/>
                <a:cs typeface="Arial"/>
              </a:defRPr>
            </a:lvl1pPr>
          </a:lstStyle>
          <a:p>
            <a:endParaRPr/>
          </a:p>
        </p:txBody>
      </p:sp>
      <p:sp>
        <p:nvSpPr>
          <p:cNvPr id="3" name="Holder 3"/>
          <p:cNvSpPr>
            <a:spLocks noGrp="1"/>
          </p:cNvSpPr>
          <p:nvPr>
            <p:ph type="subTitle" idx="4"/>
          </p:nvPr>
        </p:nvSpPr>
        <p:spPr>
          <a:xfrm>
            <a:off x="2017395" y="6306820"/>
            <a:ext cx="8970010" cy="975359"/>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90600" y="520700"/>
            <a:ext cx="11023600" cy="1928495"/>
          </a:xfrm>
          <a:prstGeom prst="rect">
            <a:avLst/>
          </a:prstGeom>
        </p:spPr>
        <p:txBody>
          <a:bodyPr wrap="square" lIns="0" tIns="0" rIns="0" bIns="0">
            <a:spAutoFit/>
          </a:bodyPr>
          <a:lstStyle>
            <a:lvl1pPr>
              <a:defRPr sz="6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602106" y="4670361"/>
            <a:ext cx="11800586" cy="450405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12/8/2016</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6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136650" marR="1131570" indent="10160" algn="ctr">
              <a:lnSpc>
                <a:spcPct val="100000"/>
              </a:lnSpc>
            </a:pPr>
            <a:r>
              <a:rPr spc="-225" dirty="0"/>
              <a:t>SSD: </a:t>
            </a:r>
            <a:r>
              <a:rPr spc="-5" dirty="0"/>
              <a:t>Single </a:t>
            </a:r>
            <a:r>
              <a:rPr spc="-114" dirty="0"/>
              <a:t>Shot  </a:t>
            </a:r>
            <a:r>
              <a:rPr spc="-5" dirty="0"/>
              <a:t>MultiBox</a:t>
            </a:r>
            <a:r>
              <a:rPr spc="-60" dirty="0"/>
              <a:t> </a:t>
            </a:r>
            <a:r>
              <a:rPr spc="55" dirty="0"/>
              <a:t>Detector</a:t>
            </a:r>
          </a:p>
          <a:p>
            <a:pPr marL="6350" marR="5080" algn="ctr">
              <a:lnSpc>
                <a:spcPct val="100699"/>
              </a:lnSpc>
              <a:spcBef>
                <a:spcPts val="1580"/>
              </a:spcBef>
            </a:pPr>
            <a:r>
              <a:rPr sz="2400" spc="-60" dirty="0"/>
              <a:t>Wei </a:t>
            </a:r>
            <a:r>
              <a:rPr sz="2400" spc="-5" dirty="0"/>
              <a:t>Liu(1), </a:t>
            </a:r>
            <a:r>
              <a:rPr sz="2400" b="1" dirty="0">
                <a:latin typeface="Arial"/>
                <a:cs typeface="Arial"/>
              </a:rPr>
              <a:t>Dragomir </a:t>
            </a:r>
            <a:r>
              <a:rPr sz="2400" b="1" spc="-5" dirty="0">
                <a:latin typeface="Arial"/>
                <a:cs typeface="Arial"/>
              </a:rPr>
              <a:t>Anguelov(2)</a:t>
            </a:r>
            <a:r>
              <a:rPr sz="2400" spc="-5" dirty="0"/>
              <a:t>, Dumitru </a:t>
            </a:r>
            <a:r>
              <a:rPr sz="2400" spc="-15" dirty="0"/>
              <a:t>Erhan(3), </a:t>
            </a:r>
            <a:r>
              <a:rPr sz="2400" spc="-5" dirty="0"/>
              <a:t>Christian </a:t>
            </a:r>
            <a:r>
              <a:rPr sz="2400" spc="10" dirty="0"/>
              <a:t>Szegedy(3),  </a:t>
            </a:r>
            <a:r>
              <a:rPr sz="2400" dirty="0"/>
              <a:t>Scott </a:t>
            </a:r>
            <a:r>
              <a:rPr sz="2400" spc="-5" dirty="0"/>
              <a:t>Reed(4), </a:t>
            </a:r>
            <a:r>
              <a:rPr sz="2400" spc="-10" dirty="0"/>
              <a:t>Cheng-Yang </a:t>
            </a:r>
            <a:r>
              <a:rPr sz="2400" spc="-25" dirty="0"/>
              <a:t>Fu(1), </a:t>
            </a:r>
            <a:r>
              <a:rPr sz="2400" spc="10" dirty="0"/>
              <a:t>Alexander </a:t>
            </a:r>
            <a:r>
              <a:rPr sz="2400" dirty="0"/>
              <a:t>C.</a:t>
            </a:r>
            <a:r>
              <a:rPr sz="2400" spc="50" dirty="0"/>
              <a:t> </a:t>
            </a:r>
            <a:r>
              <a:rPr sz="2400" spc="15" dirty="0"/>
              <a:t>Berg(1)</a:t>
            </a:r>
            <a:endParaRPr sz="2400">
              <a:latin typeface="Arial"/>
              <a:cs typeface="Arial"/>
            </a:endParaRPr>
          </a:p>
        </p:txBody>
      </p:sp>
      <p:sp>
        <p:nvSpPr>
          <p:cNvPr id="3" name="object 3"/>
          <p:cNvSpPr txBox="1">
            <a:spLocks noGrp="1"/>
          </p:cNvSpPr>
          <p:nvPr>
            <p:ph type="subTitle" idx="4"/>
          </p:nvPr>
        </p:nvSpPr>
        <p:spPr>
          <a:prstGeom prst="rect">
            <a:avLst/>
          </a:prstGeom>
        </p:spPr>
        <p:txBody>
          <a:bodyPr vert="horz" wrap="square" lIns="0" tIns="0" rIns="0" bIns="0" rtlCol="0">
            <a:spAutoFit/>
          </a:bodyPr>
          <a:lstStyle/>
          <a:p>
            <a:pPr marL="2224405" marR="5080" indent="-2209800">
              <a:lnSpc>
                <a:spcPts val="3800"/>
              </a:lnSpc>
            </a:pPr>
            <a:r>
              <a:rPr spc="-5" dirty="0"/>
              <a:t>UNC </a:t>
            </a:r>
            <a:r>
              <a:rPr spc="25" dirty="0"/>
              <a:t>Chapel </a:t>
            </a:r>
            <a:r>
              <a:rPr spc="-5" dirty="0"/>
              <a:t>Hill(1), </a:t>
            </a:r>
            <a:r>
              <a:rPr b="1" spc="-5" dirty="0">
                <a:latin typeface="Arial"/>
                <a:cs typeface="Arial"/>
              </a:rPr>
              <a:t>Zoox Inc.(2)</a:t>
            </a:r>
            <a:r>
              <a:rPr spc="-5" dirty="0"/>
              <a:t>, </a:t>
            </a:r>
            <a:r>
              <a:rPr spc="25" dirty="0"/>
              <a:t>Google </a:t>
            </a:r>
            <a:r>
              <a:rPr spc="20" dirty="0"/>
              <a:t>Inc.(3),  </a:t>
            </a:r>
            <a:r>
              <a:rPr spc="-5" dirty="0"/>
              <a:t>University </a:t>
            </a:r>
            <a:r>
              <a:rPr dirty="0"/>
              <a:t>of</a:t>
            </a:r>
            <a:r>
              <a:rPr spc="-30" dirty="0"/>
              <a:t> </a:t>
            </a:r>
            <a:r>
              <a:rPr spc="30" dirty="0"/>
              <a:t>Michigan(4)</a:t>
            </a:r>
          </a:p>
        </p:txBody>
      </p:sp>
      <p:sp>
        <p:nvSpPr>
          <p:cNvPr id="4" name="object 4"/>
          <p:cNvSpPr/>
          <p:nvPr/>
        </p:nvSpPr>
        <p:spPr>
          <a:xfrm>
            <a:off x="9105900" y="7975600"/>
            <a:ext cx="3683000" cy="10160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2100" y="7975600"/>
            <a:ext cx="3048000" cy="1016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46500" y="7975600"/>
            <a:ext cx="1752600" cy="10160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40400" y="7721600"/>
            <a:ext cx="1524000" cy="15240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505700" y="7848600"/>
            <a:ext cx="1206500" cy="127000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75754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8015999" y="5455615"/>
            <a:ext cx="1430655" cy="1376045"/>
          </a:xfrm>
          <a:custGeom>
            <a:avLst/>
            <a:gdLst/>
            <a:ahLst/>
            <a:cxnLst/>
            <a:rect l="l" t="t" r="r" b="b"/>
            <a:pathLst>
              <a:path w="1430654" h="1376045">
                <a:moveTo>
                  <a:pt x="0" y="0"/>
                </a:moveTo>
                <a:lnTo>
                  <a:pt x="1430350" y="0"/>
                </a:lnTo>
                <a:lnTo>
                  <a:pt x="1430350" y="1375438"/>
                </a:lnTo>
                <a:lnTo>
                  <a:pt x="0" y="1375438"/>
                </a:lnTo>
                <a:lnTo>
                  <a:pt x="0" y="0"/>
                </a:lnTo>
                <a:close/>
              </a:path>
            </a:pathLst>
          </a:custGeom>
          <a:ln w="45560">
            <a:solidFill>
              <a:srgbClr val="000000"/>
            </a:solidFill>
            <a:prstDash val="lgDash"/>
          </a:ln>
        </p:spPr>
        <p:txBody>
          <a:bodyPr wrap="square" lIns="0" tIns="0" rIns="0" bIns="0" rtlCol="0"/>
          <a:lstStyle/>
          <a:p>
            <a:endParaRPr/>
          </a:p>
        </p:txBody>
      </p:sp>
      <p:sp>
        <p:nvSpPr>
          <p:cNvPr id="7" name="object 7"/>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8" name="object 8"/>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9" name="object 9"/>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0" name="object 10"/>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
        <p:nvSpPr>
          <p:cNvPr id="11" name="object 11"/>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2" name="object 12"/>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75754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8015999" y="5455615"/>
            <a:ext cx="1430655" cy="1376045"/>
          </a:xfrm>
          <a:custGeom>
            <a:avLst/>
            <a:gdLst/>
            <a:ahLst/>
            <a:cxnLst/>
            <a:rect l="l" t="t" r="r" b="b"/>
            <a:pathLst>
              <a:path w="1430654" h="1376045">
                <a:moveTo>
                  <a:pt x="0" y="0"/>
                </a:moveTo>
                <a:lnTo>
                  <a:pt x="1430350" y="0"/>
                </a:lnTo>
                <a:lnTo>
                  <a:pt x="1430350" y="1375438"/>
                </a:lnTo>
                <a:lnTo>
                  <a:pt x="0" y="1375438"/>
                </a:lnTo>
                <a:lnTo>
                  <a:pt x="0" y="0"/>
                </a:lnTo>
                <a:close/>
              </a:path>
            </a:pathLst>
          </a:custGeom>
          <a:ln w="45560">
            <a:solidFill>
              <a:srgbClr val="000000"/>
            </a:solidFill>
            <a:prstDash val="lgDash"/>
          </a:ln>
        </p:spPr>
        <p:txBody>
          <a:bodyPr wrap="square" lIns="0" tIns="0" rIns="0" bIns="0" rtlCol="0"/>
          <a:lstStyle/>
          <a:p>
            <a:endParaRPr/>
          </a:p>
        </p:txBody>
      </p:sp>
      <p:sp>
        <p:nvSpPr>
          <p:cNvPr id="7" name="object 7"/>
          <p:cNvSpPr txBox="1"/>
          <p:nvPr/>
        </p:nvSpPr>
        <p:spPr>
          <a:xfrm>
            <a:off x="8839200" y="7683500"/>
            <a:ext cx="3304540" cy="575310"/>
          </a:xfrm>
          <a:prstGeom prst="rect">
            <a:avLst/>
          </a:prstGeom>
        </p:spPr>
        <p:txBody>
          <a:bodyPr vert="horz" wrap="square" lIns="0" tIns="0" rIns="0" bIns="0" rtlCol="0">
            <a:spAutoFit/>
          </a:bodyPr>
          <a:lstStyle/>
          <a:p>
            <a:pPr marL="12700">
              <a:lnSpc>
                <a:spcPct val="100000"/>
              </a:lnSpc>
            </a:pPr>
            <a:r>
              <a:rPr sz="3600" spc="-5" dirty="0">
                <a:latin typeface="Arial"/>
                <a:cs typeface="Arial"/>
              </a:rPr>
              <a:t>cat: 0.8 </a:t>
            </a:r>
            <a:r>
              <a:rPr sz="3600" dirty="0">
                <a:latin typeface="Arial"/>
                <a:cs typeface="Arial"/>
              </a:rPr>
              <a:t>dog:</a:t>
            </a:r>
            <a:r>
              <a:rPr sz="3600" spc="-65" dirty="0">
                <a:latin typeface="Arial"/>
                <a:cs typeface="Arial"/>
              </a:rPr>
              <a:t> </a:t>
            </a:r>
            <a:r>
              <a:rPr sz="3600" spc="-5" dirty="0">
                <a:latin typeface="Arial"/>
                <a:cs typeface="Arial"/>
              </a:rPr>
              <a:t>0.1</a:t>
            </a:r>
            <a:endParaRPr sz="3600">
              <a:latin typeface="Arial"/>
              <a:cs typeface="Arial"/>
            </a:endParaRPr>
          </a:p>
        </p:txBody>
      </p:sp>
      <p:sp>
        <p:nvSpPr>
          <p:cNvPr id="8" name="object 8"/>
          <p:cNvSpPr/>
          <p:nvPr/>
        </p:nvSpPr>
        <p:spPr>
          <a:xfrm>
            <a:off x="8965603" y="6832739"/>
            <a:ext cx="344170" cy="776605"/>
          </a:xfrm>
          <a:custGeom>
            <a:avLst/>
            <a:gdLst/>
            <a:ahLst/>
            <a:cxnLst/>
            <a:rect l="l" t="t" r="r" b="b"/>
            <a:pathLst>
              <a:path w="344170" h="776604">
                <a:moveTo>
                  <a:pt x="0" y="388235"/>
                </a:moveTo>
                <a:lnTo>
                  <a:pt x="343838" y="388235"/>
                </a:lnTo>
              </a:path>
            </a:pathLst>
          </a:custGeom>
          <a:ln w="776471">
            <a:solidFill>
              <a:srgbClr val="000000"/>
            </a:solidFill>
          </a:ln>
        </p:spPr>
        <p:txBody>
          <a:bodyPr wrap="square" lIns="0" tIns="0" rIns="0" bIns="0" rtlCol="0"/>
          <a:lstStyle/>
          <a:p>
            <a:endParaRPr/>
          </a:p>
        </p:txBody>
      </p:sp>
      <p:sp>
        <p:nvSpPr>
          <p:cNvPr id="9" name="object 9"/>
          <p:cNvSpPr/>
          <p:nvPr/>
        </p:nvSpPr>
        <p:spPr>
          <a:xfrm>
            <a:off x="9248571" y="7572921"/>
            <a:ext cx="111760" cy="136525"/>
          </a:xfrm>
          <a:custGeom>
            <a:avLst/>
            <a:gdLst/>
            <a:ahLst/>
            <a:cxnLst/>
            <a:rect l="l" t="t" r="r" b="b"/>
            <a:pathLst>
              <a:path w="111759" h="136525">
                <a:moveTo>
                  <a:pt x="111467" y="0"/>
                </a:moveTo>
                <a:lnTo>
                  <a:pt x="0" y="49364"/>
                </a:lnTo>
                <a:lnTo>
                  <a:pt x="105092" y="136156"/>
                </a:lnTo>
                <a:lnTo>
                  <a:pt x="111467" y="0"/>
                </a:lnTo>
                <a:close/>
              </a:path>
            </a:pathLst>
          </a:custGeom>
          <a:solidFill>
            <a:srgbClr val="000000"/>
          </a:solidFill>
        </p:spPr>
        <p:txBody>
          <a:bodyPr wrap="square" lIns="0" tIns="0" rIns="0" bIns="0" rtlCol="0"/>
          <a:lstStyle/>
          <a:p>
            <a:endParaRPr/>
          </a:p>
        </p:txBody>
      </p:sp>
      <p:sp>
        <p:nvSpPr>
          <p:cNvPr id="10" name="object 10"/>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11" name="object 11"/>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12" name="object 12"/>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3" name="object 13"/>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
        <p:nvSpPr>
          <p:cNvPr id="14" name="object 14"/>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5" name="object 15"/>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6" name="object 6"/>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7" name="object 7"/>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8" name="object 8"/>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9" name="object 9"/>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10" name="object 10"/>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90486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9394253" y="5226367"/>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7" name="object 7"/>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8" name="object 8"/>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9" name="object 9"/>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0" name="object 10"/>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1" name="object 11"/>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12" name="object 12"/>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90486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9306585" y="4820246"/>
            <a:ext cx="1744980" cy="1678305"/>
          </a:xfrm>
          <a:custGeom>
            <a:avLst/>
            <a:gdLst/>
            <a:ahLst/>
            <a:cxnLst/>
            <a:rect l="l" t="t" r="r" b="b"/>
            <a:pathLst>
              <a:path w="1744979" h="1678304">
                <a:moveTo>
                  <a:pt x="0" y="0"/>
                </a:moveTo>
                <a:lnTo>
                  <a:pt x="1744771" y="0"/>
                </a:lnTo>
                <a:lnTo>
                  <a:pt x="1744771" y="1677788"/>
                </a:lnTo>
                <a:lnTo>
                  <a:pt x="0" y="1677788"/>
                </a:lnTo>
                <a:lnTo>
                  <a:pt x="0" y="0"/>
                </a:lnTo>
                <a:close/>
              </a:path>
            </a:pathLst>
          </a:custGeom>
          <a:ln w="55575">
            <a:solidFill>
              <a:srgbClr val="000000"/>
            </a:solidFill>
            <a:prstDash val="lgDash"/>
          </a:ln>
        </p:spPr>
        <p:txBody>
          <a:bodyPr wrap="square" lIns="0" tIns="0" rIns="0" bIns="0" rtlCol="0"/>
          <a:lstStyle/>
          <a:p>
            <a:endParaRPr/>
          </a:p>
        </p:txBody>
      </p:sp>
      <p:sp>
        <p:nvSpPr>
          <p:cNvPr id="7" name="object 7"/>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8" name="object 8"/>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9" name="object 9"/>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0" name="object 10"/>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1" name="object 11"/>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12" name="object 12"/>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90486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9306585" y="4820246"/>
            <a:ext cx="1744980" cy="1678305"/>
          </a:xfrm>
          <a:custGeom>
            <a:avLst/>
            <a:gdLst/>
            <a:ahLst/>
            <a:cxnLst/>
            <a:rect l="l" t="t" r="r" b="b"/>
            <a:pathLst>
              <a:path w="1744979" h="1678304">
                <a:moveTo>
                  <a:pt x="0" y="0"/>
                </a:moveTo>
                <a:lnTo>
                  <a:pt x="1744771" y="0"/>
                </a:lnTo>
                <a:lnTo>
                  <a:pt x="1744771" y="1677788"/>
                </a:lnTo>
                <a:lnTo>
                  <a:pt x="0" y="1677788"/>
                </a:lnTo>
                <a:lnTo>
                  <a:pt x="0" y="0"/>
                </a:lnTo>
                <a:close/>
              </a:path>
            </a:pathLst>
          </a:custGeom>
          <a:ln w="55575">
            <a:solidFill>
              <a:srgbClr val="000000"/>
            </a:solidFill>
            <a:prstDash val="lgDash"/>
          </a:ln>
        </p:spPr>
        <p:txBody>
          <a:bodyPr wrap="square" lIns="0" tIns="0" rIns="0" bIns="0" rtlCol="0"/>
          <a:lstStyle/>
          <a:p>
            <a:endParaRPr/>
          </a:p>
        </p:txBody>
      </p:sp>
      <p:sp>
        <p:nvSpPr>
          <p:cNvPr id="7" name="object 7"/>
          <p:cNvSpPr txBox="1"/>
          <p:nvPr/>
        </p:nvSpPr>
        <p:spPr>
          <a:xfrm>
            <a:off x="9652000" y="7353300"/>
            <a:ext cx="3304540" cy="575310"/>
          </a:xfrm>
          <a:prstGeom prst="rect">
            <a:avLst/>
          </a:prstGeom>
        </p:spPr>
        <p:txBody>
          <a:bodyPr vert="horz" wrap="square" lIns="0" tIns="0" rIns="0" bIns="0" rtlCol="0">
            <a:spAutoFit/>
          </a:bodyPr>
          <a:lstStyle/>
          <a:p>
            <a:pPr marL="12700">
              <a:lnSpc>
                <a:spcPct val="100000"/>
              </a:lnSpc>
            </a:pPr>
            <a:r>
              <a:rPr sz="3600" dirty="0">
                <a:latin typeface="Arial"/>
                <a:cs typeface="Arial"/>
              </a:rPr>
              <a:t>dog: </a:t>
            </a:r>
            <a:r>
              <a:rPr sz="3600" spc="-5" dirty="0">
                <a:latin typeface="Arial"/>
                <a:cs typeface="Arial"/>
              </a:rPr>
              <a:t>0.4 cat:</a:t>
            </a:r>
            <a:r>
              <a:rPr sz="3600" spc="-70" dirty="0">
                <a:latin typeface="Arial"/>
                <a:cs typeface="Arial"/>
              </a:rPr>
              <a:t> </a:t>
            </a:r>
            <a:r>
              <a:rPr sz="3600" spc="-5" dirty="0">
                <a:latin typeface="Arial"/>
                <a:cs typeface="Arial"/>
              </a:rPr>
              <a:t>0.2</a:t>
            </a:r>
            <a:endParaRPr sz="3600">
              <a:latin typeface="Arial"/>
              <a:cs typeface="Arial"/>
            </a:endParaRPr>
          </a:p>
        </p:txBody>
      </p:sp>
      <p:sp>
        <p:nvSpPr>
          <p:cNvPr id="8" name="object 8"/>
          <p:cNvSpPr/>
          <p:nvPr/>
        </p:nvSpPr>
        <p:spPr>
          <a:xfrm>
            <a:off x="9779914" y="6507022"/>
            <a:ext cx="344170" cy="776605"/>
          </a:xfrm>
          <a:custGeom>
            <a:avLst/>
            <a:gdLst/>
            <a:ahLst/>
            <a:cxnLst/>
            <a:rect l="l" t="t" r="r" b="b"/>
            <a:pathLst>
              <a:path w="344170" h="776604">
                <a:moveTo>
                  <a:pt x="0" y="388235"/>
                </a:moveTo>
                <a:lnTo>
                  <a:pt x="343838" y="388235"/>
                </a:lnTo>
              </a:path>
            </a:pathLst>
          </a:custGeom>
          <a:ln w="776471">
            <a:solidFill>
              <a:srgbClr val="000000"/>
            </a:solidFill>
          </a:ln>
        </p:spPr>
        <p:txBody>
          <a:bodyPr wrap="square" lIns="0" tIns="0" rIns="0" bIns="0" rtlCol="0"/>
          <a:lstStyle/>
          <a:p>
            <a:endParaRPr/>
          </a:p>
        </p:txBody>
      </p:sp>
      <p:sp>
        <p:nvSpPr>
          <p:cNvPr id="9" name="object 9"/>
          <p:cNvSpPr/>
          <p:nvPr/>
        </p:nvSpPr>
        <p:spPr>
          <a:xfrm>
            <a:off x="10062870" y="7247191"/>
            <a:ext cx="111760" cy="136525"/>
          </a:xfrm>
          <a:custGeom>
            <a:avLst/>
            <a:gdLst/>
            <a:ahLst/>
            <a:cxnLst/>
            <a:rect l="l" t="t" r="r" b="b"/>
            <a:pathLst>
              <a:path w="111759" h="136525">
                <a:moveTo>
                  <a:pt x="111480" y="0"/>
                </a:moveTo>
                <a:lnTo>
                  <a:pt x="0" y="49364"/>
                </a:lnTo>
                <a:lnTo>
                  <a:pt x="105105" y="136169"/>
                </a:lnTo>
                <a:lnTo>
                  <a:pt x="111480" y="0"/>
                </a:lnTo>
                <a:close/>
              </a:path>
            </a:pathLst>
          </a:custGeom>
          <a:solidFill>
            <a:srgbClr val="000000"/>
          </a:solidFill>
        </p:spPr>
        <p:txBody>
          <a:bodyPr wrap="square" lIns="0" tIns="0" rIns="0" bIns="0" rtlCol="0"/>
          <a:lstStyle/>
          <a:p>
            <a:endParaRPr/>
          </a:p>
        </p:txBody>
      </p:sp>
      <p:sp>
        <p:nvSpPr>
          <p:cNvPr id="10" name="object 10"/>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11" name="object 11"/>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12" name="object 12"/>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3" name="object 13"/>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4" name="object 14"/>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15" name="object 15"/>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90486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9306585" y="4820246"/>
            <a:ext cx="1744980" cy="1678305"/>
          </a:xfrm>
          <a:custGeom>
            <a:avLst/>
            <a:gdLst/>
            <a:ahLst/>
            <a:cxnLst/>
            <a:rect l="l" t="t" r="r" b="b"/>
            <a:pathLst>
              <a:path w="1744979" h="1678304">
                <a:moveTo>
                  <a:pt x="0" y="0"/>
                </a:moveTo>
                <a:lnTo>
                  <a:pt x="1744771" y="0"/>
                </a:lnTo>
                <a:lnTo>
                  <a:pt x="1744771" y="1677788"/>
                </a:lnTo>
                <a:lnTo>
                  <a:pt x="0" y="1677788"/>
                </a:lnTo>
                <a:lnTo>
                  <a:pt x="0" y="0"/>
                </a:lnTo>
                <a:close/>
              </a:path>
            </a:pathLst>
          </a:custGeom>
          <a:ln w="55575">
            <a:solidFill>
              <a:srgbClr val="000000"/>
            </a:solidFill>
            <a:prstDash val="lgDash"/>
          </a:ln>
        </p:spPr>
        <p:txBody>
          <a:bodyPr wrap="square" lIns="0" tIns="0" rIns="0" bIns="0" rtlCol="0"/>
          <a:lstStyle/>
          <a:p>
            <a:endParaRPr/>
          </a:p>
        </p:txBody>
      </p:sp>
      <p:sp>
        <p:nvSpPr>
          <p:cNvPr id="7" name="object 7"/>
          <p:cNvSpPr/>
          <p:nvPr/>
        </p:nvSpPr>
        <p:spPr>
          <a:xfrm>
            <a:off x="9779914" y="6507022"/>
            <a:ext cx="344170" cy="776605"/>
          </a:xfrm>
          <a:custGeom>
            <a:avLst/>
            <a:gdLst/>
            <a:ahLst/>
            <a:cxnLst/>
            <a:rect l="l" t="t" r="r" b="b"/>
            <a:pathLst>
              <a:path w="344170" h="776604">
                <a:moveTo>
                  <a:pt x="0" y="388235"/>
                </a:moveTo>
                <a:lnTo>
                  <a:pt x="343838" y="388235"/>
                </a:lnTo>
              </a:path>
            </a:pathLst>
          </a:custGeom>
          <a:ln w="776471">
            <a:solidFill>
              <a:srgbClr val="000000"/>
            </a:solidFill>
          </a:ln>
        </p:spPr>
        <p:txBody>
          <a:bodyPr wrap="square" lIns="0" tIns="0" rIns="0" bIns="0" rtlCol="0"/>
          <a:lstStyle/>
          <a:p>
            <a:endParaRPr/>
          </a:p>
        </p:txBody>
      </p:sp>
      <p:sp>
        <p:nvSpPr>
          <p:cNvPr id="8" name="object 8"/>
          <p:cNvSpPr/>
          <p:nvPr/>
        </p:nvSpPr>
        <p:spPr>
          <a:xfrm>
            <a:off x="10062870" y="7247191"/>
            <a:ext cx="111760" cy="136525"/>
          </a:xfrm>
          <a:custGeom>
            <a:avLst/>
            <a:gdLst/>
            <a:ahLst/>
            <a:cxnLst/>
            <a:rect l="l" t="t" r="r" b="b"/>
            <a:pathLst>
              <a:path w="111759" h="136525">
                <a:moveTo>
                  <a:pt x="111480" y="0"/>
                </a:moveTo>
                <a:lnTo>
                  <a:pt x="0" y="49364"/>
                </a:lnTo>
                <a:lnTo>
                  <a:pt x="105105" y="136169"/>
                </a:lnTo>
                <a:lnTo>
                  <a:pt x="111480" y="0"/>
                </a:lnTo>
                <a:close/>
              </a:path>
            </a:pathLst>
          </a:custGeom>
          <a:solidFill>
            <a:srgbClr val="000000"/>
          </a:solidFill>
        </p:spPr>
        <p:txBody>
          <a:bodyPr wrap="square" lIns="0" tIns="0" rIns="0" bIns="0" rtlCol="0"/>
          <a:lstStyle/>
          <a:p>
            <a:endParaRPr/>
          </a:p>
        </p:txBody>
      </p:sp>
      <p:sp>
        <p:nvSpPr>
          <p:cNvPr id="9" name="object 9"/>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10" name="object 10"/>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11" name="object 11"/>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2" name="object 12"/>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3" name="object 13"/>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14" name="object 14"/>
          <p:cNvSpPr txBox="1"/>
          <p:nvPr/>
        </p:nvSpPr>
        <p:spPr>
          <a:xfrm>
            <a:off x="6248400" y="7353300"/>
            <a:ext cx="6708140" cy="1885314"/>
          </a:xfrm>
          <a:prstGeom prst="rect">
            <a:avLst/>
          </a:prstGeom>
        </p:spPr>
        <p:txBody>
          <a:bodyPr vert="horz" wrap="square" lIns="0" tIns="0" rIns="0" bIns="0" rtlCol="0">
            <a:spAutoFit/>
          </a:bodyPr>
          <a:lstStyle/>
          <a:p>
            <a:pPr marL="3416300">
              <a:lnSpc>
                <a:spcPct val="100000"/>
              </a:lnSpc>
            </a:pPr>
            <a:r>
              <a:rPr sz="3600" dirty="0">
                <a:latin typeface="Arial"/>
                <a:cs typeface="Arial"/>
              </a:rPr>
              <a:t>dog: </a:t>
            </a:r>
            <a:r>
              <a:rPr sz="3600" spc="-5" dirty="0">
                <a:latin typeface="Arial"/>
                <a:cs typeface="Arial"/>
              </a:rPr>
              <a:t>0.4 cat:</a:t>
            </a:r>
            <a:r>
              <a:rPr sz="3600" spc="-70" dirty="0">
                <a:latin typeface="Arial"/>
                <a:cs typeface="Arial"/>
              </a:rPr>
              <a:t> </a:t>
            </a:r>
            <a:r>
              <a:rPr sz="3600" spc="-5" dirty="0">
                <a:latin typeface="Arial"/>
                <a:cs typeface="Arial"/>
              </a:rPr>
              <a:t>0.2</a:t>
            </a:r>
            <a:endParaRPr sz="3600">
              <a:latin typeface="Arial"/>
              <a:cs typeface="Arial"/>
            </a:endParaRPr>
          </a:p>
          <a:p>
            <a:pPr>
              <a:lnSpc>
                <a:spcPct val="100000"/>
              </a:lnSpc>
              <a:spcBef>
                <a:spcPts val="30"/>
              </a:spcBef>
            </a:pPr>
            <a:endParaRPr sz="3050">
              <a:latin typeface="Times New Roman"/>
              <a:cs typeface="Times New Roman"/>
            </a:endParaRPr>
          </a:p>
          <a:p>
            <a:pPr marL="393700" marR="296545" indent="-381000">
              <a:lnSpc>
                <a:spcPct val="101200"/>
              </a:lnSpc>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 </a:t>
            </a:r>
            <a:r>
              <a:rPr sz="2800" spc="-15" dirty="0">
                <a:latin typeface="Arial"/>
                <a:cs typeface="Arial"/>
              </a:rPr>
              <a:t>more</a:t>
            </a:r>
            <a:r>
              <a:rPr sz="2800" spc="-204" dirty="0">
                <a:latin typeface="Arial"/>
                <a:cs typeface="Arial"/>
              </a:rPr>
              <a:t> </a:t>
            </a:r>
            <a:r>
              <a:rPr sz="2800" b="1" dirty="0">
                <a:latin typeface="Arial"/>
                <a:cs typeface="Arial"/>
              </a:rPr>
              <a:t>coarsely  </a:t>
            </a:r>
            <a:r>
              <a:rPr sz="2800" b="1" spc="-5" dirty="0">
                <a:latin typeface="Arial"/>
                <a:cs typeface="Arial"/>
              </a:rPr>
              <a:t>Refine </a:t>
            </a:r>
            <a:r>
              <a:rPr sz="2800" dirty="0">
                <a:latin typeface="Arial"/>
                <a:cs typeface="Arial"/>
              </a:rPr>
              <a:t>the </a:t>
            </a:r>
            <a:r>
              <a:rPr sz="2800" spc="20" dirty="0">
                <a:latin typeface="Arial"/>
                <a:cs typeface="Arial"/>
              </a:rPr>
              <a:t>coordinates </a:t>
            </a:r>
            <a:r>
              <a:rPr sz="2800" dirty="0">
                <a:latin typeface="Arial"/>
                <a:cs typeface="Arial"/>
              </a:rPr>
              <a:t>of </a:t>
            </a:r>
            <a:r>
              <a:rPr sz="2800" spc="35" dirty="0">
                <a:latin typeface="Arial"/>
                <a:cs typeface="Arial"/>
              </a:rPr>
              <a:t>each</a:t>
            </a:r>
            <a:r>
              <a:rPr sz="2800" spc="-60" dirty="0">
                <a:latin typeface="Arial"/>
                <a:cs typeface="Arial"/>
              </a:rPr>
              <a:t> </a:t>
            </a:r>
            <a:r>
              <a:rPr sz="2800" spc="50" dirty="0">
                <a:latin typeface="Arial"/>
                <a:cs typeface="Arial"/>
              </a:rPr>
              <a:t>box</a:t>
            </a:r>
            <a:endParaRPr sz="2800">
              <a:latin typeface="Arial"/>
              <a:cs typeface="Arial"/>
            </a:endParaRPr>
          </a:p>
        </p:txBody>
      </p:sp>
      <p:sp>
        <p:nvSpPr>
          <p:cNvPr id="15" name="object 15"/>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63255" y="5256910"/>
            <a:ext cx="121920" cy="121920"/>
          </a:xfrm>
          <a:custGeom>
            <a:avLst/>
            <a:gdLst/>
            <a:ahLst/>
            <a:cxnLst/>
            <a:rect l="l" t="t" r="r" b="b"/>
            <a:pathLst>
              <a:path w="121920" h="121920">
                <a:moveTo>
                  <a:pt x="0" y="0"/>
                </a:moveTo>
                <a:lnTo>
                  <a:pt x="0" y="121919"/>
                </a:lnTo>
                <a:lnTo>
                  <a:pt x="121920" y="6096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22300" y="2781300"/>
            <a:ext cx="5080000" cy="5080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674588" y="4787900"/>
            <a:ext cx="2214245" cy="513080"/>
          </a:xfrm>
          <a:prstGeom prst="rect">
            <a:avLst/>
          </a:prstGeom>
        </p:spPr>
        <p:txBody>
          <a:bodyPr vert="horz" wrap="square" lIns="0" tIns="0" rIns="0" bIns="0" rtlCol="0">
            <a:spAutoFit/>
          </a:bodyPr>
          <a:lstStyle/>
          <a:p>
            <a:pPr marL="12700">
              <a:lnSpc>
                <a:spcPct val="100000"/>
              </a:lnSpc>
              <a:tabLst>
                <a:tab pos="370205" algn="l"/>
                <a:tab pos="2200910" algn="l"/>
              </a:tabLst>
            </a:pPr>
            <a:r>
              <a:rPr sz="3200" u="heavy" dirty="0">
                <a:latin typeface="Arial"/>
                <a:cs typeface="Arial"/>
              </a:rPr>
              <a:t> 	</a:t>
            </a:r>
            <a:r>
              <a:rPr sz="3200" u="heavy" spc="-5" dirty="0">
                <a:latin typeface="Arial"/>
                <a:cs typeface="Arial"/>
              </a:rPr>
              <a:t>ConvNet	</a:t>
            </a:r>
            <a:endParaRPr sz="3200">
              <a:latin typeface="Arial"/>
              <a:cs typeface="Arial"/>
            </a:endParaRPr>
          </a:p>
        </p:txBody>
      </p:sp>
      <p:sp>
        <p:nvSpPr>
          <p:cNvPr id="5" name="object 5"/>
          <p:cNvSpPr txBox="1"/>
          <p:nvPr/>
        </p:nvSpPr>
        <p:spPr>
          <a:xfrm>
            <a:off x="8001000" y="8509000"/>
            <a:ext cx="2209165" cy="513080"/>
          </a:xfrm>
          <a:prstGeom prst="rect">
            <a:avLst/>
          </a:prstGeom>
        </p:spPr>
        <p:txBody>
          <a:bodyPr vert="horz" wrap="square" lIns="0" tIns="0" rIns="0" bIns="0" rtlCol="0">
            <a:spAutoFit/>
          </a:bodyPr>
          <a:lstStyle/>
          <a:p>
            <a:pPr marL="12700">
              <a:lnSpc>
                <a:spcPct val="100000"/>
              </a:lnSpc>
            </a:pPr>
            <a:r>
              <a:rPr sz="3200" spc="-10" dirty="0">
                <a:latin typeface="Arial"/>
                <a:cs typeface="Arial"/>
              </a:rPr>
              <a:t>feature</a:t>
            </a:r>
            <a:r>
              <a:rPr sz="3200" spc="-85" dirty="0">
                <a:latin typeface="Arial"/>
                <a:cs typeface="Arial"/>
              </a:rPr>
              <a:t> </a:t>
            </a:r>
            <a:r>
              <a:rPr sz="3200" spc="55" dirty="0">
                <a:latin typeface="Arial"/>
                <a:cs typeface="Arial"/>
              </a:rPr>
              <a:t>map</a:t>
            </a:r>
            <a:endParaRPr sz="3200">
              <a:latin typeface="Arial"/>
              <a:cs typeface="Arial"/>
            </a:endParaRPr>
          </a:p>
        </p:txBody>
      </p:sp>
      <p:sp>
        <p:nvSpPr>
          <p:cNvPr id="6" name="object 6"/>
          <p:cNvSpPr txBox="1">
            <a:spLocks noGrp="1"/>
          </p:cNvSpPr>
          <p:nvPr>
            <p:ph type="title"/>
          </p:nvPr>
        </p:nvSpPr>
        <p:spPr>
          <a:xfrm>
            <a:off x="3492500" y="622300"/>
            <a:ext cx="6024880" cy="988694"/>
          </a:xfrm>
          <a:prstGeom prst="rect">
            <a:avLst/>
          </a:prstGeom>
        </p:spPr>
        <p:txBody>
          <a:bodyPr vert="horz" wrap="square" lIns="0" tIns="0" rIns="0" bIns="0" rtlCol="0">
            <a:spAutoFit/>
          </a:bodyPr>
          <a:lstStyle/>
          <a:p>
            <a:pPr marL="12700">
              <a:lnSpc>
                <a:spcPct val="100000"/>
              </a:lnSpc>
              <a:tabLst>
                <a:tab pos="1591945" algn="l"/>
              </a:tabLst>
            </a:pPr>
            <a:r>
              <a:rPr spc="-5" dirty="0"/>
              <a:t>SSD	Output</a:t>
            </a:r>
            <a:r>
              <a:rPr spc="-75" dirty="0"/>
              <a:t> </a:t>
            </a:r>
            <a:r>
              <a:rPr spc="-80" dirty="0"/>
              <a:t>Layer</a:t>
            </a:r>
          </a:p>
        </p:txBody>
      </p:sp>
      <p:sp>
        <p:nvSpPr>
          <p:cNvPr id="7" name="object 7"/>
          <p:cNvSpPr/>
          <p:nvPr/>
        </p:nvSpPr>
        <p:spPr>
          <a:xfrm>
            <a:off x="7993701"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8" name="object 8"/>
          <p:cNvSpPr/>
          <p:nvPr/>
        </p:nvSpPr>
        <p:spPr>
          <a:xfrm>
            <a:off x="7993701"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9" name="object 9"/>
          <p:cNvSpPr/>
          <p:nvPr/>
        </p:nvSpPr>
        <p:spPr>
          <a:xfrm>
            <a:off x="10010016"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63255" y="5256910"/>
            <a:ext cx="121920" cy="121920"/>
          </a:xfrm>
          <a:custGeom>
            <a:avLst/>
            <a:gdLst/>
            <a:ahLst/>
            <a:cxnLst/>
            <a:rect l="l" t="t" r="r" b="b"/>
            <a:pathLst>
              <a:path w="121920" h="121920">
                <a:moveTo>
                  <a:pt x="0" y="0"/>
                </a:moveTo>
                <a:lnTo>
                  <a:pt x="0" y="121919"/>
                </a:lnTo>
                <a:lnTo>
                  <a:pt x="121920" y="6096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22300" y="2781300"/>
            <a:ext cx="5080000" cy="5080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648553" y="4876800"/>
            <a:ext cx="2214245" cy="513080"/>
          </a:xfrm>
          <a:prstGeom prst="rect">
            <a:avLst/>
          </a:prstGeom>
        </p:spPr>
        <p:txBody>
          <a:bodyPr vert="horz" wrap="square" lIns="0" tIns="0" rIns="0" bIns="0" rtlCol="0">
            <a:spAutoFit/>
          </a:bodyPr>
          <a:lstStyle/>
          <a:p>
            <a:pPr marL="12700">
              <a:lnSpc>
                <a:spcPct val="100000"/>
              </a:lnSpc>
              <a:tabLst>
                <a:tab pos="370205" algn="l"/>
                <a:tab pos="2200910" algn="l"/>
              </a:tabLst>
            </a:pPr>
            <a:r>
              <a:rPr sz="3200" u="heavy" dirty="0">
                <a:latin typeface="Arial"/>
                <a:cs typeface="Arial"/>
              </a:rPr>
              <a:t> 	</a:t>
            </a:r>
            <a:r>
              <a:rPr sz="3200" u="heavy" spc="-5" dirty="0">
                <a:latin typeface="Arial"/>
                <a:cs typeface="Arial"/>
              </a:rPr>
              <a:t>ConvNet	</a:t>
            </a:r>
            <a:endParaRPr sz="3200" dirty="0">
              <a:latin typeface="Arial"/>
              <a:cs typeface="Arial"/>
            </a:endParaRPr>
          </a:p>
        </p:txBody>
      </p:sp>
      <p:sp>
        <p:nvSpPr>
          <p:cNvPr id="5" name="object 5"/>
          <p:cNvSpPr txBox="1">
            <a:spLocks noGrp="1"/>
          </p:cNvSpPr>
          <p:nvPr>
            <p:ph type="title"/>
          </p:nvPr>
        </p:nvSpPr>
        <p:spPr>
          <a:xfrm>
            <a:off x="3492500" y="622300"/>
            <a:ext cx="6024880" cy="988694"/>
          </a:xfrm>
          <a:prstGeom prst="rect">
            <a:avLst/>
          </a:prstGeom>
        </p:spPr>
        <p:txBody>
          <a:bodyPr vert="horz" wrap="square" lIns="0" tIns="0" rIns="0" bIns="0" rtlCol="0">
            <a:spAutoFit/>
          </a:bodyPr>
          <a:lstStyle/>
          <a:p>
            <a:pPr marL="12700">
              <a:lnSpc>
                <a:spcPct val="100000"/>
              </a:lnSpc>
              <a:tabLst>
                <a:tab pos="1591945" algn="l"/>
              </a:tabLst>
            </a:pPr>
            <a:r>
              <a:rPr spc="-5" dirty="0"/>
              <a:t>SSD	Output</a:t>
            </a:r>
            <a:r>
              <a:rPr spc="-75" dirty="0"/>
              <a:t> </a:t>
            </a:r>
            <a:r>
              <a:rPr spc="-80" dirty="0"/>
              <a:t>Layer</a:t>
            </a:r>
          </a:p>
        </p:txBody>
      </p:sp>
      <p:sp>
        <p:nvSpPr>
          <p:cNvPr id="6" name="object 6"/>
          <p:cNvSpPr/>
          <p:nvPr/>
        </p:nvSpPr>
        <p:spPr>
          <a:xfrm>
            <a:off x="7532992" y="6432078"/>
            <a:ext cx="826769" cy="506730"/>
          </a:xfrm>
          <a:custGeom>
            <a:avLst/>
            <a:gdLst/>
            <a:ahLst/>
            <a:cxnLst/>
            <a:rect l="l" t="t" r="r" b="b"/>
            <a:pathLst>
              <a:path w="826770" h="506729">
                <a:moveTo>
                  <a:pt x="0" y="253302"/>
                </a:moveTo>
                <a:lnTo>
                  <a:pt x="826630" y="253302"/>
                </a:lnTo>
              </a:path>
            </a:pathLst>
          </a:custGeom>
          <a:ln w="506604">
            <a:solidFill>
              <a:srgbClr val="00F900"/>
            </a:solidFill>
          </a:ln>
        </p:spPr>
        <p:txBody>
          <a:bodyPr wrap="square" lIns="0" tIns="0" rIns="0" bIns="0" rtlCol="0"/>
          <a:lstStyle/>
          <a:p>
            <a:endParaRPr/>
          </a:p>
        </p:txBody>
      </p:sp>
      <p:sp>
        <p:nvSpPr>
          <p:cNvPr id="7" name="object 7"/>
          <p:cNvSpPr/>
          <p:nvPr/>
        </p:nvSpPr>
        <p:spPr>
          <a:xfrm>
            <a:off x="8316938" y="6375006"/>
            <a:ext cx="135890" cy="116205"/>
          </a:xfrm>
          <a:custGeom>
            <a:avLst/>
            <a:gdLst/>
            <a:ahLst/>
            <a:cxnLst/>
            <a:rect l="l" t="t" r="r" b="b"/>
            <a:pathLst>
              <a:path w="135890" h="116204">
                <a:moveTo>
                  <a:pt x="135813" y="0"/>
                </a:moveTo>
                <a:lnTo>
                  <a:pt x="0" y="11734"/>
                </a:lnTo>
                <a:lnTo>
                  <a:pt x="63715" y="115684"/>
                </a:lnTo>
                <a:lnTo>
                  <a:pt x="135813" y="0"/>
                </a:lnTo>
                <a:close/>
              </a:path>
            </a:pathLst>
          </a:custGeom>
          <a:solidFill>
            <a:srgbClr val="00F900"/>
          </a:solidFill>
        </p:spPr>
        <p:txBody>
          <a:bodyPr wrap="square" lIns="0" tIns="0" rIns="0" bIns="0" rtlCol="0"/>
          <a:lstStyle/>
          <a:p>
            <a:endParaRPr/>
          </a:p>
        </p:txBody>
      </p:sp>
      <p:sp>
        <p:nvSpPr>
          <p:cNvPr id="8" name="object 8"/>
          <p:cNvSpPr txBox="1"/>
          <p:nvPr/>
        </p:nvSpPr>
        <p:spPr>
          <a:xfrm>
            <a:off x="6375400" y="6931639"/>
            <a:ext cx="3834765" cy="2090420"/>
          </a:xfrm>
          <a:prstGeom prst="rect">
            <a:avLst/>
          </a:prstGeom>
        </p:spPr>
        <p:txBody>
          <a:bodyPr vert="horz" wrap="square" lIns="0" tIns="0" rIns="0" bIns="0" rtlCol="0">
            <a:spAutoFit/>
          </a:bodyPr>
          <a:lstStyle/>
          <a:p>
            <a:pPr marL="266700" marR="1713864" indent="-254000">
              <a:lnSpc>
                <a:spcPct val="100699"/>
              </a:lnSpc>
            </a:pPr>
            <a:r>
              <a:rPr sz="2400" spc="-5" dirty="0">
                <a:latin typeface="Arial"/>
                <a:cs typeface="Arial"/>
              </a:rPr>
              <a:t>small </a:t>
            </a:r>
            <a:r>
              <a:rPr sz="2400" spc="25" dirty="0">
                <a:latin typeface="Arial"/>
                <a:cs typeface="Arial"/>
              </a:rPr>
              <a:t>(e.g.</a:t>
            </a:r>
            <a:r>
              <a:rPr sz="2400" spc="-45" dirty="0">
                <a:latin typeface="Arial"/>
                <a:cs typeface="Arial"/>
              </a:rPr>
              <a:t> </a:t>
            </a:r>
            <a:r>
              <a:rPr sz="2400" spc="-5" dirty="0">
                <a:latin typeface="Arial"/>
                <a:cs typeface="Arial"/>
              </a:rPr>
              <a:t>3x3)  </a:t>
            </a:r>
            <a:r>
              <a:rPr sz="2400" spc="30" dirty="0">
                <a:latin typeface="Arial"/>
                <a:cs typeface="Arial"/>
              </a:rPr>
              <a:t>conv</a:t>
            </a:r>
            <a:r>
              <a:rPr sz="2400" spc="-80" dirty="0">
                <a:latin typeface="Arial"/>
                <a:cs typeface="Arial"/>
              </a:rPr>
              <a:t> </a:t>
            </a:r>
            <a:r>
              <a:rPr sz="2400" spc="5" dirty="0">
                <a:latin typeface="Arial"/>
                <a:cs typeface="Arial"/>
              </a:rPr>
              <a:t>kernel</a:t>
            </a:r>
            <a:endParaRPr sz="2400">
              <a:latin typeface="Arial"/>
              <a:cs typeface="Arial"/>
            </a:endParaRPr>
          </a:p>
          <a:p>
            <a:pPr>
              <a:lnSpc>
                <a:spcPct val="100000"/>
              </a:lnSpc>
            </a:pPr>
            <a:endParaRPr sz="2400">
              <a:latin typeface="Times New Roman"/>
              <a:cs typeface="Times New Roman"/>
            </a:endParaRPr>
          </a:p>
          <a:p>
            <a:pPr>
              <a:lnSpc>
                <a:spcPct val="100000"/>
              </a:lnSpc>
              <a:spcBef>
                <a:spcPts val="5"/>
              </a:spcBef>
            </a:pPr>
            <a:endParaRPr sz="3350">
              <a:latin typeface="Times New Roman"/>
              <a:cs typeface="Times New Roman"/>
            </a:endParaRPr>
          </a:p>
          <a:p>
            <a:pPr marL="1638300">
              <a:lnSpc>
                <a:spcPct val="100000"/>
              </a:lnSpc>
            </a:pPr>
            <a:r>
              <a:rPr sz="3200" spc="-10" dirty="0">
                <a:latin typeface="Arial"/>
                <a:cs typeface="Arial"/>
              </a:rPr>
              <a:t>feature</a:t>
            </a:r>
            <a:r>
              <a:rPr sz="3200" spc="-85" dirty="0">
                <a:latin typeface="Arial"/>
                <a:cs typeface="Arial"/>
              </a:rPr>
              <a:t> </a:t>
            </a:r>
            <a:r>
              <a:rPr sz="3200" spc="55" dirty="0">
                <a:latin typeface="Arial"/>
                <a:cs typeface="Arial"/>
              </a:rPr>
              <a:t>map</a:t>
            </a:r>
            <a:endParaRPr sz="3200">
              <a:latin typeface="Arial"/>
              <a:cs typeface="Arial"/>
            </a:endParaRPr>
          </a:p>
        </p:txBody>
      </p:sp>
      <p:sp>
        <p:nvSpPr>
          <p:cNvPr id="9" name="object 9"/>
          <p:cNvSpPr/>
          <p:nvPr/>
        </p:nvSpPr>
        <p:spPr>
          <a:xfrm>
            <a:off x="7993701"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10" name="object 10"/>
          <p:cNvSpPr/>
          <p:nvPr/>
        </p:nvSpPr>
        <p:spPr>
          <a:xfrm>
            <a:off x="7993701"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11" name="object 11"/>
          <p:cNvSpPr/>
          <p:nvPr/>
        </p:nvSpPr>
        <p:spPr>
          <a:xfrm>
            <a:off x="10010016"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
        <p:nvSpPr>
          <p:cNvPr id="12" name="object 12"/>
          <p:cNvSpPr/>
          <p:nvPr/>
        </p:nvSpPr>
        <p:spPr>
          <a:xfrm>
            <a:off x="7994615"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13" name="object 13"/>
          <p:cNvSpPr/>
          <p:nvPr/>
        </p:nvSpPr>
        <p:spPr>
          <a:xfrm>
            <a:off x="7994615"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14" name="object 14"/>
          <p:cNvSpPr/>
          <p:nvPr/>
        </p:nvSpPr>
        <p:spPr>
          <a:xfrm>
            <a:off x="10010931"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
        <p:nvSpPr>
          <p:cNvPr id="15" name="object 15"/>
          <p:cNvSpPr/>
          <p:nvPr/>
        </p:nvSpPr>
        <p:spPr>
          <a:xfrm>
            <a:off x="8275421" y="5016931"/>
            <a:ext cx="751840" cy="1691005"/>
          </a:xfrm>
          <a:custGeom>
            <a:avLst/>
            <a:gdLst/>
            <a:ahLst/>
            <a:cxnLst/>
            <a:rect l="l" t="t" r="r" b="b"/>
            <a:pathLst>
              <a:path w="751840" h="1691004">
                <a:moveTo>
                  <a:pt x="751523" y="530632"/>
                </a:moveTo>
                <a:lnTo>
                  <a:pt x="221309" y="0"/>
                </a:lnTo>
                <a:lnTo>
                  <a:pt x="0" y="0"/>
                </a:lnTo>
                <a:lnTo>
                  <a:pt x="0" y="1159967"/>
                </a:lnTo>
                <a:lnTo>
                  <a:pt x="530214" y="1690601"/>
                </a:lnTo>
                <a:lnTo>
                  <a:pt x="751523" y="1690601"/>
                </a:lnTo>
                <a:lnTo>
                  <a:pt x="751523" y="530632"/>
                </a:lnTo>
                <a:close/>
              </a:path>
            </a:pathLst>
          </a:custGeom>
          <a:ln w="35038">
            <a:solidFill>
              <a:srgbClr val="008F00"/>
            </a:solidFill>
          </a:ln>
        </p:spPr>
        <p:txBody>
          <a:bodyPr wrap="square" lIns="0" tIns="0" rIns="0" bIns="0" rtlCol="0"/>
          <a:lstStyle/>
          <a:p>
            <a:endParaRPr/>
          </a:p>
        </p:txBody>
      </p:sp>
      <p:sp>
        <p:nvSpPr>
          <p:cNvPr id="16" name="object 16"/>
          <p:cNvSpPr/>
          <p:nvPr/>
        </p:nvSpPr>
        <p:spPr>
          <a:xfrm>
            <a:off x="8275421" y="5016931"/>
            <a:ext cx="751840" cy="530860"/>
          </a:xfrm>
          <a:custGeom>
            <a:avLst/>
            <a:gdLst/>
            <a:ahLst/>
            <a:cxnLst/>
            <a:rect l="l" t="t" r="r" b="b"/>
            <a:pathLst>
              <a:path w="751840" h="530860">
                <a:moveTo>
                  <a:pt x="751523" y="530632"/>
                </a:moveTo>
                <a:lnTo>
                  <a:pt x="530214" y="530632"/>
                </a:lnTo>
                <a:lnTo>
                  <a:pt x="0" y="0"/>
                </a:lnTo>
              </a:path>
            </a:pathLst>
          </a:custGeom>
          <a:ln w="35052">
            <a:solidFill>
              <a:srgbClr val="008F00"/>
            </a:solidFill>
          </a:ln>
        </p:spPr>
        <p:txBody>
          <a:bodyPr wrap="square" lIns="0" tIns="0" rIns="0" bIns="0" rtlCol="0"/>
          <a:lstStyle/>
          <a:p>
            <a:endParaRPr/>
          </a:p>
        </p:txBody>
      </p:sp>
      <p:sp>
        <p:nvSpPr>
          <p:cNvPr id="17" name="object 17"/>
          <p:cNvSpPr/>
          <p:nvPr/>
        </p:nvSpPr>
        <p:spPr>
          <a:xfrm>
            <a:off x="8805635" y="5547563"/>
            <a:ext cx="0" cy="1160145"/>
          </a:xfrm>
          <a:custGeom>
            <a:avLst/>
            <a:gdLst/>
            <a:ahLst/>
            <a:cxnLst/>
            <a:rect l="l" t="t" r="r" b="b"/>
            <a:pathLst>
              <a:path h="1160145">
                <a:moveTo>
                  <a:pt x="0" y="0"/>
                </a:moveTo>
                <a:lnTo>
                  <a:pt x="0" y="1159969"/>
                </a:lnTo>
              </a:path>
            </a:pathLst>
          </a:custGeom>
          <a:ln w="35033">
            <a:solidFill>
              <a:srgbClr val="008F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63255" y="5256910"/>
            <a:ext cx="121920" cy="121920"/>
          </a:xfrm>
          <a:custGeom>
            <a:avLst/>
            <a:gdLst/>
            <a:ahLst/>
            <a:cxnLst/>
            <a:rect l="l" t="t" r="r" b="b"/>
            <a:pathLst>
              <a:path w="121920" h="121920">
                <a:moveTo>
                  <a:pt x="0" y="0"/>
                </a:moveTo>
                <a:lnTo>
                  <a:pt x="0" y="121919"/>
                </a:lnTo>
                <a:lnTo>
                  <a:pt x="121920" y="6096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22300" y="2781300"/>
            <a:ext cx="5080000" cy="508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492500" y="622300"/>
            <a:ext cx="6024880" cy="988694"/>
          </a:xfrm>
          <a:prstGeom prst="rect">
            <a:avLst/>
          </a:prstGeom>
        </p:spPr>
        <p:txBody>
          <a:bodyPr vert="horz" wrap="square" lIns="0" tIns="0" rIns="0" bIns="0" rtlCol="0">
            <a:spAutoFit/>
          </a:bodyPr>
          <a:lstStyle/>
          <a:p>
            <a:pPr marL="12700">
              <a:lnSpc>
                <a:spcPct val="100000"/>
              </a:lnSpc>
              <a:tabLst>
                <a:tab pos="1591945" algn="l"/>
              </a:tabLst>
            </a:pPr>
            <a:r>
              <a:rPr spc="-5" dirty="0"/>
              <a:t>SSD	Output</a:t>
            </a:r>
            <a:r>
              <a:rPr spc="-75" dirty="0"/>
              <a:t> </a:t>
            </a:r>
            <a:r>
              <a:rPr spc="-80" dirty="0"/>
              <a:t>Layer</a:t>
            </a:r>
          </a:p>
        </p:txBody>
      </p:sp>
      <p:sp>
        <p:nvSpPr>
          <p:cNvPr id="5" name="object 5"/>
          <p:cNvSpPr/>
          <p:nvPr/>
        </p:nvSpPr>
        <p:spPr>
          <a:xfrm>
            <a:off x="7993701"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6" name="object 6"/>
          <p:cNvSpPr/>
          <p:nvPr/>
        </p:nvSpPr>
        <p:spPr>
          <a:xfrm>
            <a:off x="7993701"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7" name="object 7"/>
          <p:cNvSpPr/>
          <p:nvPr/>
        </p:nvSpPr>
        <p:spPr>
          <a:xfrm>
            <a:off x="10010016"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
        <p:nvSpPr>
          <p:cNvPr id="8" name="object 8"/>
          <p:cNvSpPr/>
          <p:nvPr/>
        </p:nvSpPr>
        <p:spPr>
          <a:xfrm>
            <a:off x="8274506" y="5016931"/>
            <a:ext cx="751840" cy="1691005"/>
          </a:xfrm>
          <a:custGeom>
            <a:avLst/>
            <a:gdLst/>
            <a:ahLst/>
            <a:cxnLst/>
            <a:rect l="l" t="t" r="r" b="b"/>
            <a:pathLst>
              <a:path w="751840" h="1691004">
                <a:moveTo>
                  <a:pt x="751523" y="530632"/>
                </a:moveTo>
                <a:lnTo>
                  <a:pt x="221309" y="0"/>
                </a:lnTo>
                <a:lnTo>
                  <a:pt x="0" y="0"/>
                </a:lnTo>
                <a:lnTo>
                  <a:pt x="0" y="1159967"/>
                </a:lnTo>
                <a:lnTo>
                  <a:pt x="530214" y="1690601"/>
                </a:lnTo>
                <a:lnTo>
                  <a:pt x="751523" y="1690601"/>
                </a:lnTo>
                <a:lnTo>
                  <a:pt x="751523" y="530632"/>
                </a:lnTo>
                <a:close/>
              </a:path>
            </a:pathLst>
          </a:custGeom>
          <a:ln w="35038">
            <a:solidFill>
              <a:srgbClr val="008F00"/>
            </a:solidFill>
          </a:ln>
        </p:spPr>
        <p:txBody>
          <a:bodyPr wrap="square" lIns="0" tIns="0" rIns="0" bIns="0" rtlCol="0"/>
          <a:lstStyle/>
          <a:p>
            <a:endParaRPr/>
          </a:p>
        </p:txBody>
      </p:sp>
      <p:sp>
        <p:nvSpPr>
          <p:cNvPr id="9" name="object 9"/>
          <p:cNvSpPr/>
          <p:nvPr/>
        </p:nvSpPr>
        <p:spPr>
          <a:xfrm>
            <a:off x="8274506" y="5016931"/>
            <a:ext cx="751840" cy="530860"/>
          </a:xfrm>
          <a:custGeom>
            <a:avLst/>
            <a:gdLst/>
            <a:ahLst/>
            <a:cxnLst/>
            <a:rect l="l" t="t" r="r" b="b"/>
            <a:pathLst>
              <a:path w="751840" h="530860">
                <a:moveTo>
                  <a:pt x="751523" y="530632"/>
                </a:moveTo>
                <a:lnTo>
                  <a:pt x="530214" y="530632"/>
                </a:lnTo>
                <a:lnTo>
                  <a:pt x="0" y="0"/>
                </a:lnTo>
              </a:path>
            </a:pathLst>
          </a:custGeom>
          <a:ln w="35052">
            <a:solidFill>
              <a:srgbClr val="008F00"/>
            </a:solidFill>
          </a:ln>
        </p:spPr>
        <p:txBody>
          <a:bodyPr wrap="square" lIns="0" tIns="0" rIns="0" bIns="0" rtlCol="0"/>
          <a:lstStyle/>
          <a:p>
            <a:endParaRPr/>
          </a:p>
        </p:txBody>
      </p:sp>
      <p:sp>
        <p:nvSpPr>
          <p:cNvPr id="10" name="object 10"/>
          <p:cNvSpPr/>
          <p:nvPr/>
        </p:nvSpPr>
        <p:spPr>
          <a:xfrm>
            <a:off x="8804720" y="5547563"/>
            <a:ext cx="0" cy="1160145"/>
          </a:xfrm>
          <a:custGeom>
            <a:avLst/>
            <a:gdLst/>
            <a:ahLst/>
            <a:cxnLst/>
            <a:rect l="l" t="t" r="r" b="b"/>
            <a:pathLst>
              <a:path h="1160145">
                <a:moveTo>
                  <a:pt x="0" y="0"/>
                </a:moveTo>
                <a:lnTo>
                  <a:pt x="0" y="1159969"/>
                </a:lnTo>
              </a:path>
            </a:pathLst>
          </a:custGeom>
          <a:ln w="35033">
            <a:solidFill>
              <a:srgbClr val="008F00"/>
            </a:solidFill>
          </a:ln>
        </p:spPr>
        <p:txBody>
          <a:bodyPr wrap="square" lIns="0" tIns="0" rIns="0" bIns="0" rtlCol="0"/>
          <a:lstStyle/>
          <a:p>
            <a:endParaRPr/>
          </a:p>
        </p:txBody>
      </p:sp>
      <p:sp>
        <p:nvSpPr>
          <p:cNvPr id="11" name="object 11"/>
          <p:cNvSpPr/>
          <p:nvPr/>
        </p:nvSpPr>
        <p:spPr>
          <a:xfrm>
            <a:off x="8349797" y="5258091"/>
            <a:ext cx="363220" cy="1193800"/>
          </a:xfrm>
          <a:custGeom>
            <a:avLst/>
            <a:gdLst/>
            <a:ahLst/>
            <a:cxnLst/>
            <a:rect l="l" t="t" r="r" b="b"/>
            <a:pathLst>
              <a:path w="363220" h="1193800">
                <a:moveTo>
                  <a:pt x="363139" y="363425"/>
                </a:moveTo>
                <a:lnTo>
                  <a:pt x="0" y="0"/>
                </a:lnTo>
                <a:lnTo>
                  <a:pt x="0" y="830040"/>
                </a:lnTo>
                <a:lnTo>
                  <a:pt x="363139" y="1193466"/>
                </a:lnTo>
                <a:lnTo>
                  <a:pt x="363139" y="363425"/>
                </a:lnTo>
                <a:close/>
              </a:path>
            </a:pathLst>
          </a:custGeom>
          <a:ln w="35036">
            <a:solidFill>
              <a:srgbClr val="000000"/>
            </a:solidFill>
          </a:ln>
        </p:spPr>
        <p:txBody>
          <a:bodyPr wrap="square" lIns="0" tIns="0" rIns="0" bIns="0" rtlCol="0"/>
          <a:lstStyle/>
          <a:p>
            <a:endParaRPr/>
          </a:p>
        </p:txBody>
      </p:sp>
      <p:sp>
        <p:nvSpPr>
          <p:cNvPr id="12" name="object 12"/>
          <p:cNvSpPr/>
          <p:nvPr/>
        </p:nvSpPr>
        <p:spPr>
          <a:xfrm>
            <a:off x="8349797" y="5258091"/>
            <a:ext cx="363220" cy="363855"/>
          </a:xfrm>
          <a:custGeom>
            <a:avLst/>
            <a:gdLst/>
            <a:ahLst/>
            <a:cxnLst/>
            <a:rect l="l" t="t" r="r" b="b"/>
            <a:pathLst>
              <a:path w="363220" h="363854">
                <a:moveTo>
                  <a:pt x="363139" y="363425"/>
                </a:moveTo>
                <a:lnTo>
                  <a:pt x="363139" y="363425"/>
                </a:lnTo>
                <a:lnTo>
                  <a:pt x="0" y="0"/>
                </a:lnTo>
              </a:path>
            </a:pathLst>
          </a:custGeom>
          <a:ln w="35047">
            <a:solidFill>
              <a:srgbClr val="000000"/>
            </a:solidFill>
          </a:ln>
        </p:spPr>
        <p:txBody>
          <a:bodyPr wrap="square" lIns="0" tIns="0" rIns="0" bIns="0" rtlCol="0"/>
          <a:lstStyle/>
          <a:p>
            <a:endParaRPr/>
          </a:p>
        </p:txBody>
      </p:sp>
      <p:sp>
        <p:nvSpPr>
          <p:cNvPr id="13" name="object 13"/>
          <p:cNvSpPr/>
          <p:nvPr/>
        </p:nvSpPr>
        <p:spPr>
          <a:xfrm>
            <a:off x="8712936" y="5621517"/>
            <a:ext cx="0" cy="830580"/>
          </a:xfrm>
          <a:custGeom>
            <a:avLst/>
            <a:gdLst/>
            <a:ahLst/>
            <a:cxnLst/>
            <a:rect l="l" t="t" r="r" b="b"/>
            <a:pathLst>
              <a:path h="830579">
                <a:moveTo>
                  <a:pt x="0" y="0"/>
                </a:moveTo>
                <a:lnTo>
                  <a:pt x="0" y="830040"/>
                </a:lnTo>
              </a:path>
            </a:pathLst>
          </a:custGeom>
          <a:ln w="35033">
            <a:solidFill>
              <a:srgbClr val="000000"/>
            </a:solidFill>
          </a:ln>
        </p:spPr>
        <p:txBody>
          <a:bodyPr wrap="square" lIns="0" tIns="0" rIns="0" bIns="0" rtlCol="0"/>
          <a:lstStyle/>
          <a:p>
            <a:endParaRPr/>
          </a:p>
        </p:txBody>
      </p:sp>
      <p:sp>
        <p:nvSpPr>
          <p:cNvPr id="14" name="object 14"/>
          <p:cNvSpPr/>
          <p:nvPr/>
        </p:nvSpPr>
        <p:spPr>
          <a:xfrm>
            <a:off x="7532992" y="6432078"/>
            <a:ext cx="826769" cy="506730"/>
          </a:xfrm>
          <a:custGeom>
            <a:avLst/>
            <a:gdLst/>
            <a:ahLst/>
            <a:cxnLst/>
            <a:rect l="l" t="t" r="r" b="b"/>
            <a:pathLst>
              <a:path w="826770" h="506729">
                <a:moveTo>
                  <a:pt x="0" y="253302"/>
                </a:moveTo>
                <a:lnTo>
                  <a:pt x="826630" y="253302"/>
                </a:lnTo>
              </a:path>
            </a:pathLst>
          </a:custGeom>
          <a:ln w="506604">
            <a:solidFill>
              <a:srgbClr val="00F900"/>
            </a:solidFill>
          </a:ln>
        </p:spPr>
        <p:txBody>
          <a:bodyPr wrap="square" lIns="0" tIns="0" rIns="0" bIns="0" rtlCol="0"/>
          <a:lstStyle/>
          <a:p>
            <a:endParaRPr/>
          </a:p>
        </p:txBody>
      </p:sp>
      <p:sp>
        <p:nvSpPr>
          <p:cNvPr id="15" name="object 15"/>
          <p:cNvSpPr/>
          <p:nvPr/>
        </p:nvSpPr>
        <p:spPr>
          <a:xfrm>
            <a:off x="8316938" y="6375006"/>
            <a:ext cx="135890" cy="116205"/>
          </a:xfrm>
          <a:custGeom>
            <a:avLst/>
            <a:gdLst/>
            <a:ahLst/>
            <a:cxnLst/>
            <a:rect l="l" t="t" r="r" b="b"/>
            <a:pathLst>
              <a:path w="135890" h="116204">
                <a:moveTo>
                  <a:pt x="135813" y="0"/>
                </a:moveTo>
                <a:lnTo>
                  <a:pt x="0" y="11734"/>
                </a:lnTo>
                <a:lnTo>
                  <a:pt x="63715" y="115684"/>
                </a:lnTo>
                <a:lnTo>
                  <a:pt x="135813" y="0"/>
                </a:lnTo>
                <a:close/>
              </a:path>
            </a:pathLst>
          </a:custGeom>
          <a:solidFill>
            <a:srgbClr val="00F900"/>
          </a:solidFill>
        </p:spPr>
        <p:txBody>
          <a:bodyPr wrap="square" lIns="0" tIns="0" rIns="0" bIns="0" rtlCol="0"/>
          <a:lstStyle/>
          <a:p>
            <a:endParaRPr/>
          </a:p>
        </p:txBody>
      </p:sp>
      <p:sp>
        <p:nvSpPr>
          <p:cNvPr id="16" name="object 16"/>
          <p:cNvSpPr/>
          <p:nvPr/>
        </p:nvSpPr>
        <p:spPr>
          <a:xfrm>
            <a:off x="7612659" y="5741169"/>
            <a:ext cx="619125" cy="277495"/>
          </a:xfrm>
          <a:custGeom>
            <a:avLst/>
            <a:gdLst/>
            <a:ahLst/>
            <a:cxnLst/>
            <a:rect l="l" t="t" r="r" b="b"/>
            <a:pathLst>
              <a:path w="619125" h="277495">
                <a:moveTo>
                  <a:pt x="0" y="138750"/>
                </a:moveTo>
                <a:lnTo>
                  <a:pt x="618550" y="138750"/>
                </a:lnTo>
              </a:path>
            </a:pathLst>
          </a:custGeom>
          <a:ln w="277500">
            <a:solidFill>
              <a:srgbClr val="000000"/>
            </a:solidFill>
          </a:ln>
        </p:spPr>
        <p:txBody>
          <a:bodyPr wrap="square" lIns="0" tIns="0" rIns="0" bIns="0" rtlCol="0"/>
          <a:lstStyle/>
          <a:p>
            <a:endParaRPr/>
          </a:p>
        </p:txBody>
      </p:sp>
      <p:sp>
        <p:nvSpPr>
          <p:cNvPr id="17" name="object 17"/>
          <p:cNvSpPr/>
          <p:nvPr/>
        </p:nvSpPr>
        <p:spPr>
          <a:xfrm>
            <a:off x="8194662" y="5690742"/>
            <a:ext cx="136525" cy="111760"/>
          </a:xfrm>
          <a:custGeom>
            <a:avLst/>
            <a:gdLst/>
            <a:ahLst/>
            <a:cxnLst/>
            <a:rect l="l" t="t" r="r" b="b"/>
            <a:pathLst>
              <a:path w="136525" h="111760">
                <a:moveTo>
                  <a:pt x="0" y="0"/>
                </a:moveTo>
                <a:lnTo>
                  <a:pt x="49910" y="111239"/>
                </a:lnTo>
                <a:lnTo>
                  <a:pt x="136194" y="5715"/>
                </a:lnTo>
                <a:lnTo>
                  <a:pt x="0" y="0"/>
                </a:lnTo>
                <a:close/>
              </a:path>
            </a:pathLst>
          </a:custGeom>
          <a:solidFill>
            <a:srgbClr val="000000"/>
          </a:solidFill>
        </p:spPr>
        <p:txBody>
          <a:bodyPr wrap="square" lIns="0" tIns="0" rIns="0" bIns="0" rtlCol="0"/>
          <a:lstStyle/>
          <a:p>
            <a:endParaRPr/>
          </a:p>
        </p:txBody>
      </p:sp>
      <p:sp>
        <p:nvSpPr>
          <p:cNvPr id="18" name="object 18"/>
          <p:cNvSpPr txBox="1"/>
          <p:nvPr/>
        </p:nvSpPr>
        <p:spPr>
          <a:xfrm>
            <a:off x="5654318" y="4876800"/>
            <a:ext cx="4535805" cy="4281941"/>
          </a:xfrm>
          <a:prstGeom prst="rect">
            <a:avLst/>
          </a:prstGeom>
        </p:spPr>
        <p:txBody>
          <a:bodyPr vert="horz" wrap="square" lIns="0" tIns="0" rIns="0" bIns="0" rtlCol="0">
            <a:spAutoFit/>
          </a:bodyPr>
          <a:lstStyle/>
          <a:p>
            <a:pPr marL="12700">
              <a:lnSpc>
                <a:spcPct val="100000"/>
              </a:lnSpc>
              <a:tabLst>
                <a:tab pos="370205" algn="l"/>
                <a:tab pos="2200910" algn="l"/>
              </a:tabLst>
            </a:pPr>
            <a:r>
              <a:rPr sz="3200" u="heavy" dirty="0">
                <a:latin typeface="Arial"/>
                <a:cs typeface="Arial"/>
              </a:rPr>
              <a:t> 	</a:t>
            </a:r>
            <a:r>
              <a:rPr sz="3200" u="heavy" spc="-5" dirty="0">
                <a:latin typeface="Arial"/>
                <a:cs typeface="Arial"/>
              </a:rPr>
              <a:t>ConvNet	</a:t>
            </a:r>
            <a:endParaRPr sz="3200" dirty="0">
              <a:latin typeface="Arial"/>
              <a:cs typeface="Arial"/>
            </a:endParaRPr>
          </a:p>
          <a:p>
            <a:pPr marL="713105" marR="1713864" indent="-88900">
              <a:lnSpc>
                <a:spcPct val="253500"/>
              </a:lnSpc>
              <a:spcBef>
                <a:spcPts val="1340"/>
              </a:spcBef>
            </a:pPr>
            <a:r>
              <a:rPr sz="2400" spc="15" dirty="0">
                <a:latin typeface="Arial"/>
                <a:cs typeface="Arial"/>
              </a:rPr>
              <a:t>default </a:t>
            </a:r>
            <a:r>
              <a:rPr sz="2400" spc="40" dirty="0">
                <a:latin typeface="Arial"/>
                <a:cs typeface="Arial"/>
              </a:rPr>
              <a:t>bo</a:t>
            </a:r>
            <a:r>
              <a:rPr lang="en-US" altLang="zh-CN" sz="2400" spc="40" dirty="0">
                <a:latin typeface="Arial"/>
                <a:cs typeface="Arial"/>
              </a:rPr>
              <a:t>x</a:t>
            </a:r>
            <a:r>
              <a:rPr sz="2400" spc="40" dirty="0">
                <a:latin typeface="Arial"/>
                <a:cs typeface="Arial"/>
              </a:rPr>
              <a:t> </a:t>
            </a:r>
            <a:r>
              <a:rPr sz="2400" spc="-5" dirty="0">
                <a:latin typeface="Arial"/>
                <a:cs typeface="Arial"/>
              </a:rPr>
              <a:t>small </a:t>
            </a:r>
            <a:r>
              <a:rPr sz="2400" spc="25" dirty="0">
                <a:latin typeface="Arial"/>
                <a:cs typeface="Arial"/>
              </a:rPr>
              <a:t>(e.g.</a:t>
            </a:r>
            <a:r>
              <a:rPr sz="2400" spc="-45" dirty="0">
                <a:latin typeface="Arial"/>
                <a:cs typeface="Arial"/>
              </a:rPr>
              <a:t> </a:t>
            </a:r>
            <a:r>
              <a:rPr sz="2400" spc="-5" dirty="0">
                <a:latin typeface="Arial"/>
                <a:cs typeface="Arial"/>
              </a:rPr>
              <a:t>3x3)</a:t>
            </a:r>
            <a:endParaRPr sz="2400" dirty="0">
              <a:latin typeface="Arial"/>
              <a:cs typeface="Arial"/>
            </a:endParaRPr>
          </a:p>
          <a:p>
            <a:pPr marL="967105">
              <a:lnSpc>
                <a:spcPct val="100000"/>
              </a:lnSpc>
              <a:spcBef>
                <a:spcPts val="20"/>
              </a:spcBef>
            </a:pPr>
            <a:r>
              <a:rPr sz="2400" spc="30" dirty="0">
                <a:latin typeface="Arial"/>
                <a:cs typeface="Arial"/>
              </a:rPr>
              <a:t>conv</a:t>
            </a:r>
            <a:r>
              <a:rPr sz="2400" spc="-80" dirty="0">
                <a:latin typeface="Arial"/>
                <a:cs typeface="Arial"/>
              </a:rPr>
              <a:t> </a:t>
            </a:r>
            <a:r>
              <a:rPr sz="2400" spc="5" dirty="0">
                <a:latin typeface="Arial"/>
                <a:cs typeface="Arial"/>
              </a:rPr>
              <a:t>kernel</a:t>
            </a:r>
            <a:endParaRPr sz="2400" dirty="0">
              <a:latin typeface="Arial"/>
              <a:cs typeface="Arial"/>
            </a:endParaRPr>
          </a:p>
          <a:p>
            <a:pPr>
              <a:lnSpc>
                <a:spcPct val="100000"/>
              </a:lnSpc>
            </a:pPr>
            <a:endParaRPr sz="2400" dirty="0">
              <a:latin typeface="Times New Roman"/>
              <a:cs typeface="Times New Roman"/>
            </a:endParaRPr>
          </a:p>
          <a:p>
            <a:pPr>
              <a:lnSpc>
                <a:spcPct val="100000"/>
              </a:lnSpc>
              <a:spcBef>
                <a:spcPts val="5"/>
              </a:spcBef>
            </a:pPr>
            <a:endParaRPr sz="3350" dirty="0">
              <a:latin typeface="Times New Roman"/>
              <a:cs typeface="Times New Roman"/>
            </a:endParaRPr>
          </a:p>
          <a:p>
            <a:pPr marL="2338705">
              <a:lnSpc>
                <a:spcPct val="100000"/>
              </a:lnSpc>
            </a:pPr>
            <a:r>
              <a:rPr sz="3200" spc="-10" dirty="0">
                <a:latin typeface="Arial"/>
                <a:cs typeface="Arial"/>
              </a:rPr>
              <a:t>feature</a:t>
            </a:r>
            <a:r>
              <a:rPr sz="3200" spc="-85" dirty="0">
                <a:latin typeface="Arial"/>
                <a:cs typeface="Arial"/>
              </a:rPr>
              <a:t> </a:t>
            </a:r>
            <a:r>
              <a:rPr sz="3200" spc="55" dirty="0">
                <a:latin typeface="Arial"/>
                <a:cs typeface="Arial"/>
              </a:rPr>
              <a:t>map</a:t>
            </a:r>
            <a:endParaRPr sz="3200" dirty="0">
              <a:latin typeface="Arial"/>
              <a:cs typeface="Arial"/>
            </a:endParaRPr>
          </a:p>
        </p:txBody>
      </p:sp>
      <p:sp>
        <p:nvSpPr>
          <p:cNvPr id="19" name="object 19"/>
          <p:cNvSpPr/>
          <p:nvPr/>
        </p:nvSpPr>
        <p:spPr>
          <a:xfrm>
            <a:off x="7993701"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20" name="object 20"/>
          <p:cNvSpPr/>
          <p:nvPr/>
        </p:nvSpPr>
        <p:spPr>
          <a:xfrm>
            <a:off x="7993701"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21" name="object 21"/>
          <p:cNvSpPr/>
          <p:nvPr/>
        </p:nvSpPr>
        <p:spPr>
          <a:xfrm>
            <a:off x="10010016"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
        <p:nvSpPr>
          <p:cNvPr id="22" name="object 22"/>
          <p:cNvSpPr/>
          <p:nvPr/>
        </p:nvSpPr>
        <p:spPr>
          <a:xfrm>
            <a:off x="7994615" y="3227412"/>
            <a:ext cx="2244725" cy="5048885"/>
          </a:xfrm>
          <a:custGeom>
            <a:avLst/>
            <a:gdLst/>
            <a:ahLst/>
            <a:cxnLst/>
            <a:rect l="l" t="t" r="r" b="b"/>
            <a:pathLst>
              <a:path w="2244725" h="5048884">
                <a:moveTo>
                  <a:pt x="2244366" y="2017902"/>
                </a:moveTo>
                <a:lnTo>
                  <a:pt x="228053" y="0"/>
                </a:lnTo>
                <a:lnTo>
                  <a:pt x="0" y="0"/>
                </a:lnTo>
                <a:lnTo>
                  <a:pt x="0" y="3030932"/>
                </a:lnTo>
                <a:lnTo>
                  <a:pt x="2016316" y="5048834"/>
                </a:lnTo>
                <a:lnTo>
                  <a:pt x="2244366" y="5048834"/>
                </a:lnTo>
                <a:lnTo>
                  <a:pt x="2244366" y="2017902"/>
                </a:lnTo>
                <a:close/>
              </a:path>
            </a:pathLst>
          </a:custGeom>
          <a:ln w="15572">
            <a:solidFill>
              <a:srgbClr val="000000"/>
            </a:solidFill>
          </a:ln>
        </p:spPr>
        <p:txBody>
          <a:bodyPr wrap="square" lIns="0" tIns="0" rIns="0" bIns="0" rtlCol="0"/>
          <a:lstStyle/>
          <a:p>
            <a:endParaRPr/>
          </a:p>
        </p:txBody>
      </p:sp>
      <p:sp>
        <p:nvSpPr>
          <p:cNvPr id="23" name="object 23"/>
          <p:cNvSpPr/>
          <p:nvPr/>
        </p:nvSpPr>
        <p:spPr>
          <a:xfrm>
            <a:off x="7994615" y="3227412"/>
            <a:ext cx="2244725" cy="2018030"/>
          </a:xfrm>
          <a:custGeom>
            <a:avLst/>
            <a:gdLst/>
            <a:ahLst/>
            <a:cxnLst/>
            <a:rect l="l" t="t" r="r" b="b"/>
            <a:pathLst>
              <a:path w="2244725" h="2018029">
                <a:moveTo>
                  <a:pt x="2244366" y="2017902"/>
                </a:moveTo>
                <a:lnTo>
                  <a:pt x="2016316" y="2017902"/>
                </a:lnTo>
                <a:lnTo>
                  <a:pt x="0" y="0"/>
                </a:lnTo>
              </a:path>
            </a:pathLst>
          </a:custGeom>
          <a:ln w="15577">
            <a:solidFill>
              <a:srgbClr val="000000"/>
            </a:solidFill>
          </a:ln>
        </p:spPr>
        <p:txBody>
          <a:bodyPr wrap="square" lIns="0" tIns="0" rIns="0" bIns="0" rtlCol="0"/>
          <a:lstStyle/>
          <a:p>
            <a:endParaRPr/>
          </a:p>
        </p:txBody>
      </p:sp>
      <p:sp>
        <p:nvSpPr>
          <p:cNvPr id="24" name="object 24"/>
          <p:cNvSpPr/>
          <p:nvPr/>
        </p:nvSpPr>
        <p:spPr>
          <a:xfrm>
            <a:off x="10010931" y="5245315"/>
            <a:ext cx="0" cy="3031490"/>
          </a:xfrm>
          <a:custGeom>
            <a:avLst/>
            <a:gdLst/>
            <a:ahLst/>
            <a:cxnLst/>
            <a:rect l="l" t="t" r="r" b="b"/>
            <a:pathLst>
              <a:path h="3031490">
                <a:moveTo>
                  <a:pt x="0" y="0"/>
                </a:moveTo>
                <a:lnTo>
                  <a:pt x="0" y="3030932"/>
                </a:lnTo>
              </a:path>
            </a:pathLst>
          </a:custGeom>
          <a:ln w="15570">
            <a:solidFill>
              <a:srgbClr val="000000"/>
            </a:solidFill>
          </a:ln>
        </p:spPr>
        <p:txBody>
          <a:bodyPr wrap="square" lIns="0" tIns="0" rIns="0" bIns="0" rtlCol="0"/>
          <a:lstStyle/>
          <a:p>
            <a:endParaRPr/>
          </a:p>
        </p:txBody>
      </p:sp>
      <p:sp>
        <p:nvSpPr>
          <p:cNvPr id="25" name="object 25"/>
          <p:cNvSpPr/>
          <p:nvPr/>
        </p:nvSpPr>
        <p:spPr>
          <a:xfrm>
            <a:off x="8275421" y="5016931"/>
            <a:ext cx="751840" cy="1691005"/>
          </a:xfrm>
          <a:custGeom>
            <a:avLst/>
            <a:gdLst/>
            <a:ahLst/>
            <a:cxnLst/>
            <a:rect l="l" t="t" r="r" b="b"/>
            <a:pathLst>
              <a:path w="751840" h="1691004">
                <a:moveTo>
                  <a:pt x="751523" y="530632"/>
                </a:moveTo>
                <a:lnTo>
                  <a:pt x="221309" y="0"/>
                </a:lnTo>
                <a:lnTo>
                  <a:pt x="0" y="0"/>
                </a:lnTo>
                <a:lnTo>
                  <a:pt x="0" y="1159967"/>
                </a:lnTo>
                <a:lnTo>
                  <a:pt x="530214" y="1690601"/>
                </a:lnTo>
                <a:lnTo>
                  <a:pt x="751523" y="1690601"/>
                </a:lnTo>
                <a:lnTo>
                  <a:pt x="751523" y="530632"/>
                </a:lnTo>
                <a:close/>
              </a:path>
            </a:pathLst>
          </a:custGeom>
          <a:ln w="35038">
            <a:solidFill>
              <a:srgbClr val="008F00"/>
            </a:solidFill>
          </a:ln>
        </p:spPr>
        <p:txBody>
          <a:bodyPr wrap="square" lIns="0" tIns="0" rIns="0" bIns="0" rtlCol="0"/>
          <a:lstStyle/>
          <a:p>
            <a:endParaRPr/>
          </a:p>
        </p:txBody>
      </p:sp>
      <p:sp>
        <p:nvSpPr>
          <p:cNvPr id="26" name="object 26"/>
          <p:cNvSpPr/>
          <p:nvPr/>
        </p:nvSpPr>
        <p:spPr>
          <a:xfrm>
            <a:off x="8275421" y="5016931"/>
            <a:ext cx="751840" cy="530860"/>
          </a:xfrm>
          <a:custGeom>
            <a:avLst/>
            <a:gdLst/>
            <a:ahLst/>
            <a:cxnLst/>
            <a:rect l="l" t="t" r="r" b="b"/>
            <a:pathLst>
              <a:path w="751840" h="530860">
                <a:moveTo>
                  <a:pt x="751523" y="530632"/>
                </a:moveTo>
                <a:lnTo>
                  <a:pt x="530214" y="530632"/>
                </a:lnTo>
                <a:lnTo>
                  <a:pt x="0" y="0"/>
                </a:lnTo>
              </a:path>
            </a:pathLst>
          </a:custGeom>
          <a:ln w="35052">
            <a:solidFill>
              <a:srgbClr val="008F00"/>
            </a:solidFill>
          </a:ln>
        </p:spPr>
        <p:txBody>
          <a:bodyPr wrap="square" lIns="0" tIns="0" rIns="0" bIns="0" rtlCol="0"/>
          <a:lstStyle/>
          <a:p>
            <a:endParaRPr/>
          </a:p>
        </p:txBody>
      </p:sp>
      <p:sp>
        <p:nvSpPr>
          <p:cNvPr id="27" name="object 27"/>
          <p:cNvSpPr/>
          <p:nvPr/>
        </p:nvSpPr>
        <p:spPr>
          <a:xfrm>
            <a:off x="8805635" y="5547563"/>
            <a:ext cx="0" cy="1160145"/>
          </a:xfrm>
          <a:custGeom>
            <a:avLst/>
            <a:gdLst/>
            <a:ahLst/>
            <a:cxnLst/>
            <a:rect l="l" t="t" r="r" b="b"/>
            <a:pathLst>
              <a:path h="1160145">
                <a:moveTo>
                  <a:pt x="0" y="0"/>
                </a:moveTo>
                <a:lnTo>
                  <a:pt x="0" y="1159969"/>
                </a:lnTo>
              </a:path>
            </a:pathLst>
          </a:custGeom>
          <a:ln w="35033">
            <a:solidFill>
              <a:srgbClr val="008F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1190" y="8406944"/>
            <a:ext cx="10167620" cy="0"/>
          </a:xfrm>
          <a:custGeom>
            <a:avLst/>
            <a:gdLst/>
            <a:ahLst/>
            <a:cxnLst/>
            <a:rect l="l" t="t" r="r" b="b"/>
            <a:pathLst>
              <a:path w="10167620">
                <a:moveTo>
                  <a:pt x="0" y="0"/>
                </a:moveTo>
                <a:lnTo>
                  <a:pt x="10167232" y="0"/>
                </a:lnTo>
              </a:path>
            </a:pathLst>
          </a:custGeom>
          <a:ln w="12836">
            <a:solidFill>
              <a:srgbClr val="252525"/>
            </a:solidFill>
          </a:ln>
        </p:spPr>
        <p:txBody>
          <a:bodyPr wrap="square" lIns="0" tIns="0" rIns="0" bIns="0" rtlCol="0"/>
          <a:lstStyle/>
          <a:p>
            <a:endParaRPr/>
          </a:p>
        </p:txBody>
      </p:sp>
      <p:sp>
        <p:nvSpPr>
          <p:cNvPr id="3" name="object 3"/>
          <p:cNvSpPr/>
          <p:nvPr/>
        </p:nvSpPr>
        <p:spPr>
          <a:xfrm>
            <a:off x="3515271"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 name="object 4"/>
          <p:cNvSpPr/>
          <p:nvPr/>
        </p:nvSpPr>
        <p:spPr>
          <a:xfrm>
            <a:off x="5331175"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5" name="object 5"/>
          <p:cNvSpPr/>
          <p:nvPr/>
        </p:nvSpPr>
        <p:spPr>
          <a:xfrm>
            <a:off x="7147079"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6" name="object 6"/>
          <p:cNvSpPr/>
          <p:nvPr/>
        </p:nvSpPr>
        <p:spPr>
          <a:xfrm>
            <a:off x="8962982"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7" name="object 7"/>
          <p:cNvSpPr/>
          <p:nvPr/>
        </p:nvSpPr>
        <p:spPr>
          <a:xfrm>
            <a:off x="10778886"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8" name="object 8"/>
          <p:cNvSpPr txBox="1"/>
          <p:nvPr/>
        </p:nvSpPr>
        <p:spPr>
          <a:xfrm>
            <a:off x="3271510"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10</a:t>
            </a:r>
            <a:endParaRPr sz="3200">
              <a:latin typeface="Arial"/>
              <a:cs typeface="Arial"/>
            </a:endParaRPr>
          </a:p>
        </p:txBody>
      </p:sp>
      <p:sp>
        <p:nvSpPr>
          <p:cNvPr id="9" name="object 9"/>
          <p:cNvSpPr txBox="1"/>
          <p:nvPr/>
        </p:nvSpPr>
        <p:spPr>
          <a:xfrm>
            <a:off x="5087419"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20</a:t>
            </a:r>
            <a:endParaRPr sz="3200">
              <a:latin typeface="Arial"/>
              <a:cs typeface="Arial"/>
            </a:endParaRPr>
          </a:p>
        </p:txBody>
      </p:sp>
      <p:sp>
        <p:nvSpPr>
          <p:cNvPr id="10" name="object 10"/>
          <p:cNvSpPr/>
          <p:nvPr/>
        </p:nvSpPr>
        <p:spPr>
          <a:xfrm>
            <a:off x="1701190" y="525084"/>
            <a:ext cx="0" cy="7882255"/>
          </a:xfrm>
          <a:custGeom>
            <a:avLst/>
            <a:gdLst/>
            <a:ahLst/>
            <a:cxnLst/>
            <a:rect l="l" t="t" r="r" b="b"/>
            <a:pathLst>
              <a:path h="7882255">
                <a:moveTo>
                  <a:pt x="0" y="7881860"/>
                </a:moveTo>
                <a:lnTo>
                  <a:pt x="0" y="0"/>
                </a:lnTo>
              </a:path>
            </a:pathLst>
          </a:custGeom>
          <a:ln w="12837">
            <a:solidFill>
              <a:srgbClr val="252525"/>
            </a:solidFill>
          </a:ln>
        </p:spPr>
        <p:txBody>
          <a:bodyPr wrap="square" lIns="0" tIns="0" rIns="0" bIns="0" rtlCol="0"/>
          <a:lstStyle/>
          <a:p>
            <a:endParaRPr/>
          </a:p>
        </p:txBody>
      </p:sp>
      <p:sp>
        <p:nvSpPr>
          <p:cNvPr id="11" name="object 11"/>
          <p:cNvSpPr/>
          <p:nvPr/>
        </p:nvSpPr>
        <p:spPr>
          <a:xfrm>
            <a:off x="1701190" y="5088270"/>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12" name="object 12"/>
          <p:cNvSpPr/>
          <p:nvPr/>
        </p:nvSpPr>
        <p:spPr>
          <a:xfrm>
            <a:off x="1701190" y="939919"/>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13" name="object 13"/>
          <p:cNvSpPr txBox="1"/>
          <p:nvPr/>
        </p:nvSpPr>
        <p:spPr>
          <a:xfrm>
            <a:off x="1092841" y="483591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70</a:t>
            </a:r>
            <a:endParaRPr sz="3200">
              <a:latin typeface="Arial"/>
              <a:cs typeface="Arial"/>
            </a:endParaRPr>
          </a:p>
        </p:txBody>
      </p:sp>
      <p:sp>
        <p:nvSpPr>
          <p:cNvPr id="14" name="object 14"/>
          <p:cNvSpPr txBox="1"/>
          <p:nvPr/>
        </p:nvSpPr>
        <p:spPr>
          <a:xfrm>
            <a:off x="1092841" y="687557"/>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80</a:t>
            </a:r>
            <a:endParaRPr sz="3200">
              <a:latin typeface="Arial"/>
              <a:cs typeface="Arial"/>
            </a:endParaRPr>
          </a:p>
        </p:txBody>
      </p:sp>
      <p:sp>
        <p:nvSpPr>
          <p:cNvPr id="15" name="object 15"/>
          <p:cNvSpPr txBox="1"/>
          <p:nvPr/>
        </p:nvSpPr>
        <p:spPr>
          <a:xfrm>
            <a:off x="565159" y="2525804"/>
            <a:ext cx="477520" cy="3968750"/>
          </a:xfrm>
          <a:prstGeom prst="rect">
            <a:avLst/>
          </a:prstGeom>
        </p:spPr>
        <p:txBody>
          <a:bodyPr vert="vert270" wrap="square" lIns="0" tIns="0" rIns="0" bIns="0" rtlCol="0">
            <a:spAutoFit/>
          </a:bodyPr>
          <a:lstStyle/>
          <a:p>
            <a:pPr marL="12700">
              <a:lnSpc>
                <a:spcPts val="3550"/>
              </a:lnSpc>
            </a:pPr>
            <a:r>
              <a:rPr sz="3550" dirty="0">
                <a:solidFill>
                  <a:srgbClr val="252525"/>
                </a:solidFill>
                <a:latin typeface="Arial"/>
                <a:cs typeface="Arial"/>
              </a:rPr>
              <a:t>VOC2007 test</a:t>
            </a:r>
            <a:r>
              <a:rPr sz="3550" spc="-5" dirty="0">
                <a:solidFill>
                  <a:srgbClr val="252525"/>
                </a:solidFill>
                <a:latin typeface="Arial"/>
                <a:cs typeface="Arial"/>
              </a:rPr>
              <a:t> </a:t>
            </a:r>
            <a:r>
              <a:rPr sz="3550" dirty="0">
                <a:solidFill>
                  <a:srgbClr val="252525"/>
                </a:solidFill>
                <a:latin typeface="Arial"/>
                <a:cs typeface="Arial"/>
              </a:rPr>
              <a:t>mAP</a:t>
            </a:r>
            <a:endParaRPr sz="3550">
              <a:latin typeface="Arial"/>
              <a:cs typeface="Arial"/>
            </a:endParaRPr>
          </a:p>
        </p:txBody>
      </p:sp>
      <p:sp>
        <p:nvSpPr>
          <p:cNvPr id="16" name="object 16"/>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17" name="object 17"/>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18" name="object 18"/>
          <p:cNvSpPr txBox="1"/>
          <p:nvPr/>
        </p:nvSpPr>
        <p:spPr>
          <a:xfrm>
            <a:off x="1962696" y="6416590"/>
            <a:ext cx="2564765" cy="659765"/>
          </a:xfrm>
          <a:prstGeom prst="rect">
            <a:avLst/>
          </a:prstGeom>
        </p:spPr>
        <p:txBody>
          <a:bodyPr vert="horz" wrap="square" lIns="0" tIns="0" rIns="0" bIns="0" rtlCol="0">
            <a:spAutoFit/>
          </a:bodyPr>
          <a:lstStyle/>
          <a:p>
            <a:pPr marL="12700">
              <a:lnSpc>
                <a:spcPct val="100000"/>
              </a:lnSpc>
            </a:pPr>
            <a:r>
              <a:rPr sz="2000" spc="5" dirty="0">
                <a:latin typeface="Arial"/>
                <a:cs typeface="Arial"/>
              </a:rPr>
              <a:t>R-CNN, Girshick</a:t>
            </a:r>
            <a:r>
              <a:rPr sz="2000" spc="-35" dirty="0">
                <a:latin typeface="Arial"/>
                <a:cs typeface="Arial"/>
              </a:rPr>
              <a:t> </a:t>
            </a:r>
            <a:r>
              <a:rPr sz="2000" spc="5" dirty="0">
                <a:latin typeface="Arial"/>
                <a:cs typeface="Arial"/>
              </a:rPr>
              <a:t>2014</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0.02</a:t>
            </a:r>
            <a:r>
              <a:rPr sz="2000" spc="-85" dirty="0">
                <a:latin typeface="Arial"/>
                <a:cs typeface="Arial"/>
              </a:rPr>
              <a:t> </a:t>
            </a:r>
            <a:r>
              <a:rPr sz="2000" spc="5" dirty="0">
                <a:latin typeface="Arial"/>
                <a:cs typeface="Arial"/>
              </a:rPr>
              <a:t>fps</a:t>
            </a:r>
            <a:endParaRPr sz="2000">
              <a:latin typeface="Arial"/>
              <a:cs typeface="Arial"/>
            </a:endParaRPr>
          </a:p>
        </p:txBody>
      </p:sp>
      <p:sp>
        <p:nvSpPr>
          <p:cNvPr id="19" name="object 19"/>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20" name="object 20"/>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21" name="object 21"/>
          <p:cNvSpPr txBox="1"/>
          <p:nvPr/>
        </p:nvSpPr>
        <p:spPr>
          <a:xfrm>
            <a:off x="2031695" y="4728290"/>
            <a:ext cx="3135630"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 </a:t>
            </a:r>
            <a:r>
              <a:rPr sz="2000" spc="5" dirty="0">
                <a:latin typeface="Arial"/>
                <a:cs typeface="Arial"/>
              </a:rPr>
              <a:t>R-CNN, Girshick 2015  </a:t>
            </a:r>
            <a:r>
              <a:rPr sz="2000" spc="10" dirty="0">
                <a:latin typeface="Arial"/>
                <a:cs typeface="Arial"/>
              </a:rPr>
              <a:t>70% </a:t>
            </a:r>
            <a:r>
              <a:rPr sz="2000" spc="15" dirty="0">
                <a:latin typeface="Arial"/>
                <a:cs typeface="Arial"/>
              </a:rPr>
              <a:t>mAP </a:t>
            </a:r>
            <a:r>
              <a:rPr sz="2000" spc="5" dirty="0">
                <a:latin typeface="Arial"/>
                <a:cs typeface="Arial"/>
              </a:rPr>
              <a:t>/ 0.4</a:t>
            </a:r>
            <a:r>
              <a:rPr sz="2000" spc="-85" dirty="0">
                <a:latin typeface="Arial"/>
                <a:cs typeface="Arial"/>
              </a:rPr>
              <a:t> </a:t>
            </a:r>
            <a:r>
              <a:rPr sz="2000" spc="5" dirty="0">
                <a:latin typeface="Arial"/>
                <a:cs typeface="Arial"/>
              </a:rPr>
              <a:t>fps</a:t>
            </a:r>
            <a:endParaRPr sz="2000">
              <a:latin typeface="Arial"/>
              <a:cs typeface="Arial"/>
            </a:endParaRPr>
          </a:p>
        </p:txBody>
      </p:sp>
      <p:sp>
        <p:nvSpPr>
          <p:cNvPr id="22" name="object 22"/>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23" name="object 23"/>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24" name="object 24"/>
          <p:cNvSpPr txBox="1"/>
          <p:nvPr/>
        </p:nvSpPr>
        <p:spPr>
          <a:xfrm>
            <a:off x="1959063" y="2861529"/>
            <a:ext cx="2907665"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Faster </a:t>
            </a:r>
            <a:r>
              <a:rPr sz="2000" spc="5" dirty="0">
                <a:latin typeface="Arial"/>
                <a:cs typeface="Arial"/>
              </a:rPr>
              <a:t>R-CNN, Ren</a:t>
            </a:r>
            <a:r>
              <a:rPr sz="2000" spc="-60" dirty="0">
                <a:latin typeface="Arial"/>
                <a:cs typeface="Arial"/>
              </a:rPr>
              <a:t> </a:t>
            </a:r>
            <a:r>
              <a:rPr sz="2000" spc="5" dirty="0">
                <a:latin typeface="Arial"/>
                <a:cs typeface="Arial"/>
              </a:rPr>
              <a:t>2015  </a:t>
            </a:r>
            <a:r>
              <a:rPr sz="2000" spc="10" dirty="0">
                <a:latin typeface="Arial"/>
                <a:cs typeface="Arial"/>
              </a:rPr>
              <a:t>73% </a:t>
            </a:r>
            <a:r>
              <a:rPr sz="2000" spc="15" dirty="0">
                <a:latin typeface="Arial"/>
                <a:cs typeface="Arial"/>
              </a:rPr>
              <a:t>mAP </a:t>
            </a:r>
            <a:r>
              <a:rPr sz="2000" spc="5" dirty="0">
                <a:latin typeface="Arial"/>
                <a:cs typeface="Arial"/>
              </a:rPr>
              <a:t>/ </a:t>
            </a:r>
            <a:r>
              <a:rPr sz="2000" spc="10" dirty="0">
                <a:latin typeface="Arial"/>
                <a:cs typeface="Arial"/>
              </a:rPr>
              <a:t>7</a:t>
            </a:r>
            <a:r>
              <a:rPr sz="2000" spc="-90" dirty="0">
                <a:latin typeface="Arial"/>
                <a:cs typeface="Arial"/>
              </a:rPr>
              <a:t> </a:t>
            </a:r>
            <a:r>
              <a:rPr sz="2000" spc="5" dirty="0">
                <a:latin typeface="Arial"/>
                <a:cs typeface="Arial"/>
              </a:rPr>
              <a:t>fps</a:t>
            </a:r>
            <a:endParaRPr sz="2000">
              <a:latin typeface="Arial"/>
              <a:cs typeface="Arial"/>
            </a:endParaRPr>
          </a:p>
        </p:txBody>
      </p:sp>
      <p:sp>
        <p:nvSpPr>
          <p:cNvPr id="25" name="object 25"/>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26" name="object 26"/>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27" name="object 27"/>
          <p:cNvSpPr txBox="1"/>
          <p:nvPr/>
        </p:nvSpPr>
        <p:spPr>
          <a:xfrm>
            <a:off x="5772467" y="6416590"/>
            <a:ext cx="2494280"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YOLO, </a:t>
            </a:r>
            <a:r>
              <a:rPr sz="2000" spc="5" dirty="0">
                <a:latin typeface="Arial"/>
                <a:cs typeface="Arial"/>
              </a:rPr>
              <a:t>Redmon</a:t>
            </a:r>
            <a:r>
              <a:rPr sz="2000" spc="-50" dirty="0">
                <a:latin typeface="Arial"/>
                <a:cs typeface="Arial"/>
              </a:rPr>
              <a:t> </a:t>
            </a:r>
            <a:r>
              <a:rPr sz="2000" spc="5" dirty="0">
                <a:latin typeface="Arial"/>
                <a:cs typeface="Arial"/>
              </a:rPr>
              <a:t>2016</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21</a:t>
            </a:r>
            <a:r>
              <a:rPr sz="2000" spc="-85" dirty="0">
                <a:latin typeface="Arial"/>
                <a:cs typeface="Arial"/>
              </a:rPr>
              <a:t> </a:t>
            </a:r>
            <a:r>
              <a:rPr sz="2000" spc="5" dirty="0">
                <a:latin typeface="Arial"/>
                <a:cs typeface="Arial"/>
              </a:rPr>
              <a:t>fps</a:t>
            </a:r>
            <a:endParaRPr sz="2000">
              <a:latin typeface="Arial"/>
              <a:cs typeface="Arial"/>
            </a:endParaRPr>
          </a:p>
        </p:txBody>
      </p:sp>
      <p:sp>
        <p:nvSpPr>
          <p:cNvPr id="28" name="object 28"/>
          <p:cNvSpPr/>
          <p:nvPr/>
        </p:nvSpPr>
        <p:spPr>
          <a:xfrm>
            <a:off x="1689893" y="8395648"/>
            <a:ext cx="10546715" cy="0"/>
          </a:xfrm>
          <a:custGeom>
            <a:avLst/>
            <a:gdLst/>
            <a:ahLst/>
            <a:cxnLst/>
            <a:rect l="l" t="t" r="r" b="b"/>
            <a:pathLst>
              <a:path w="10546715">
                <a:moveTo>
                  <a:pt x="0" y="0"/>
                </a:moveTo>
                <a:lnTo>
                  <a:pt x="10546706" y="0"/>
                </a:lnTo>
              </a:path>
            </a:pathLst>
          </a:custGeom>
          <a:ln w="12836">
            <a:solidFill>
              <a:srgbClr val="000000"/>
            </a:solidFill>
          </a:ln>
        </p:spPr>
        <p:txBody>
          <a:bodyPr wrap="square" lIns="0" tIns="0" rIns="0" bIns="0" rtlCol="0"/>
          <a:lstStyle/>
          <a:p>
            <a:endParaRPr/>
          </a:p>
        </p:txBody>
      </p:sp>
      <p:sp>
        <p:nvSpPr>
          <p:cNvPr id="29" name="object 29"/>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30" name="object 30"/>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31" name="object 31"/>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33" name="object 33"/>
          <p:cNvSpPr/>
          <p:nvPr/>
        </p:nvSpPr>
        <p:spPr>
          <a:xfrm>
            <a:off x="1689893" y="292479"/>
            <a:ext cx="0" cy="8103234"/>
          </a:xfrm>
          <a:custGeom>
            <a:avLst/>
            <a:gdLst/>
            <a:ahLst/>
            <a:cxnLst/>
            <a:rect l="l" t="t" r="r" b="b"/>
            <a:pathLst>
              <a:path h="8103234">
                <a:moveTo>
                  <a:pt x="0" y="8103168"/>
                </a:moveTo>
                <a:lnTo>
                  <a:pt x="0" y="0"/>
                </a:lnTo>
              </a:path>
            </a:pathLst>
          </a:custGeom>
          <a:ln w="12837">
            <a:solidFill>
              <a:srgbClr val="000000"/>
            </a:solidFill>
          </a:ln>
        </p:spPr>
        <p:txBody>
          <a:bodyPr wrap="square" lIns="0" tIns="0" rIns="0" bIns="0" rtlCol="0"/>
          <a:lstStyle/>
          <a:p>
            <a:endParaRPr/>
          </a:p>
        </p:txBody>
      </p:sp>
      <p:sp>
        <p:nvSpPr>
          <p:cNvPr id="34" name="object 34"/>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35" name="object 35"/>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36" name="object 36"/>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37" name="object 37"/>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38" name="object 38"/>
          <p:cNvSpPr txBox="1"/>
          <p:nvPr/>
        </p:nvSpPr>
        <p:spPr>
          <a:xfrm>
            <a:off x="5591080" y="7414239"/>
            <a:ext cx="7211059" cy="2239010"/>
          </a:xfrm>
          <a:prstGeom prst="rect">
            <a:avLst/>
          </a:prstGeom>
        </p:spPr>
        <p:txBody>
          <a:bodyPr vert="horz" wrap="square" lIns="0" tIns="0" rIns="0" bIns="0" rtlCol="0">
            <a:spAutoFit/>
          </a:bodyPr>
          <a:lstStyle/>
          <a:p>
            <a:pPr marL="2663825" marR="5080" indent="-1066800">
              <a:lnSpc>
                <a:spcPct val="100699"/>
              </a:lnSpc>
            </a:pPr>
            <a:r>
              <a:rPr sz="2400" spc="-5" dirty="0">
                <a:latin typeface="Arial"/>
                <a:cs typeface="Arial"/>
              </a:rPr>
              <a:t>All with </a:t>
            </a:r>
            <a:r>
              <a:rPr sz="2400" spc="-25" dirty="0">
                <a:latin typeface="Arial"/>
                <a:cs typeface="Arial"/>
              </a:rPr>
              <a:t>VGGNet </a:t>
            </a:r>
            <a:r>
              <a:rPr sz="2400" spc="20" dirty="0">
                <a:latin typeface="Arial"/>
                <a:cs typeface="Arial"/>
              </a:rPr>
              <a:t>pretrained </a:t>
            </a:r>
            <a:r>
              <a:rPr sz="2400" spc="-5" dirty="0">
                <a:latin typeface="Arial"/>
                <a:cs typeface="Arial"/>
              </a:rPr>
              <a:t>on </a:t>
            </a:r>
            <a:r>
              <a:rPr sz="2400" spc="10" dirty="0">
                <a:latin typeface="Arial"/>
                <a:cs typeface="Arial"/>
              </a:rPr>
              <a:t>ImageNet,  batch_size </a:t>
            </a:r>
            <a:r>
              <a:rPr sz="2400" spc="180" dirty="0">
                <a:latin typeface="Arial"/>
                <a:cs typeface="Arial"/>
              </a:rPr>
              <a:t>= </a:t>
            </a:r>
            <a:r>
              <a:rPr sz="2400" spc="-5" dirty="0">
                <a:latin typeface="Arial"/>
                <a:cs typeface="Arial"/>
              </a:rPr>
              <a:t>1 on </a:t>
            </a:r>
            <a:r>
              <a:rPr sz="2400" spc="-30" dirty="0">
                <a:latin typeface="Arial"/>
                <a:cs typeface="Arial"/>
              </a:rPr>
              <a:t>Titan</a:t>
            </a:r>
            <a:r>
              <a:rPr sz="2400" spc="-220" dirty="0">
                <a:latin typeface="Arial"/>
                <a:cs typeface="Arial"/>
              </a:rPr>
              <a:t> </a:t>
            </a:r>
            <a:r>
              <a:rPr sz="2400" spc="-135" dirty="0">
                <a:latin typeface="Arial"/>
                <a:cs typeface="Arial"/>
              </a:rPr>
              <a:t>X</a:t>
            </a:r>
            <a:endParaRPr sz="2400">
              <a:latin typeface="Arial"/>
              <a:cs typeface="Arial"/>
            </a:endParaRPr>
          </a:p>
          <a:p>
            <a:pPr>
              <a:lnSpc>
                <a:spcPct val="100000"/>
              </a:lnSpc>
              <a:spcBef>
                <a:spcPts val="55"/>
              </a:spcBef>
            </a:pPr>
            <a:endParaRPr sz="2650">
              <a:latin typeface="Times New Roman"/>
              <a:cs typeface="Times New Roman"/>
            </a:endParaRPr>
          </a:p>
          <a:p>
            <a:pPr marL="1324610">
              <a:lnSpc>
                <a:spcPct val="100000"/>
              </a:lnSpc>
              <a:tabLst>
                <a:tab pos="3140710" algn="l"/>
                <a:tab pos="4956175" algn="l"/>
              </a:tabLst>
            </a:pPr>
            <a:r>
              <a:rPr sz="3200" spc="15" dirty="0">
                <a:solidFill>
                  <a:srgbClr val="252525"/>
                </a:solidFill>
                <a:latin typeface="Arial"/>
                <a:cs typeface="Arial"/>
              </a:rPr>
              <a:t>30	40	</a:t>
            </a:r>
            <a:r>
              <a:rPr sz="3200" spc="10" dirty="0">
                <a:solidFill>
                  <a:srgbClr val="252525"/>
                </a:solidFill>
                <a:latin typeface="Arial"/>
                <a:cs typeface="Arial"/>
              </a:rPr>
              <a:t>50</a:t>
            </a:r>
            <a:endParaRPr sz="3200">
              <a:latin typeface="Arial"/>
              <a:cs typeface="Arial"/>
            </a:endParaRPr>
          </a:p>
          <a:p>
            <a:pPr marL="12700">
              <a:lnSpc>
                <a:spcPct val="100000"/>
              </a:lnSpc>
              <a:spcBef>
                <a:spcPts val="420"/>
              </a:spcBef>
            </a:pPr>
            <a:r>
              <a:rPr sz="3550" dirty="0">
                <a:solidFill>
                  <a:srgbClr val="252525"/>
                </a:solidFill>
                <a:latin typeface="Arial"/>
                <a:cs typeface="Arial"/>
              </a:rPr>
              <a:t>Speed</a:t>
            </a:r>
            <a:r>
              <a:rPr sz="3550" spc="-65" dirty="0">
                <a:solidFill>
                  <a:srgbClr val="252525"/>
                </a:solidFill>
                <a:latin typeface="Arial"/>
                <a:cs typeface="Arial"/>
              </a:rPr>
              <a:t> </a:t>
            </a:r>
            <a:r>
              <a:rPr sz="3550" dirty="0">
                <a:solidFill>
                  <a:srgbClr val="252525"/>
                </a:solidFill>
                <a:latin typeface="Arial"/>
                <a:cs typeface="Arial"/>
              </a:rPr>
              <a:t>(fps)</a:t>
            </a:r>
            <a:endParaRPr sz="35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01000" y="8509000"/>
            <a:ext cx="2209165" cy="513080"/>
          </a:xfrm>
          <a:prstGeom prst="rect">
            <a:avLst/>
          </a:prstGeom>
        </p:spPr>
        <p:txBody>
          <a:bodyPr vert="horz" wrap="square" lIns="0" tIns="0" rIns="0" bIns="0" rtlCol="0">
            <a:spAutoFit/>
          </a:bodyPr>
          <a:lstStyle/>
          <a:p>
            <a:pPr marL="12700">
              <a:lnSpc>
                <a:spcPct val="100000"/>
              </a:lnSpc>
            </a:pPr>
            <a:r>
              <a:rPr sz="3200" spc="-10" dirty="0">
                <a:latin typeface="Arial"/>
                <a:cs typeface="Arial"/>
              </a:rPr>
              <a:t>feature</a:t>
            </a:r>
            <a:r>
              <a:rPr sz="3200" spc="-85" dirty="0">
                <a:latin typeface="Arial"/>
                <a:cs typeface="Arial"/>
              </a:rPr>
              <a:t> </a:t>
            </a:r>
            <a:r>
              <a:rPr sz="3200" spc="55" dirty="0">
                <a:latin typeface="Arial"/>
                <a:cs typeface="Arial"/>
              </a:rPr>
              <a:t>map</a:t>
            </a:r>
            <a:endParaRPr sz="3200">
              <a:latin typeface="Arial"/>
              <a:cs typeface="Arial"/>
            </a:endParaRPr>
          </a:p>
        </p:txBody>
      </p:sp>
      <p:sp>
        <p:nvSpPr>
          <p:cNvPr id="3" name="object 3"/>
          <p:cNvSpPr txBox="1"/>
          <p:nvPr/>
        </p:nvSpPr>
        <p:spPr>
          <a:xfrm>
            <a:off x="9664700" y="3063239"/>
            <a:ext cx="1335405" cy="671830"/>
          </a:xfrm>
          <a:prstGeom prst="rect">
            <a:avLst/>
          </a:prstGeom>
        </p:spPr>
        <p:txBody>
          <a:bodyPr vert="horz" wrap="square" lIns="0" tIns="0" rIns="0" bIns="0" rtlCol="0">
            <a:spAutoFit/>
          </a:bodyPr>
          <a:lstStyle/>
          <a:p>
            <a:pPr marL="12700" marR="5080" indent="419100">
              <a:lnSpc>
                <a:spcPts val="2600"/>
              </a:lnSpc>
            </a:pPr>
            <a:r>
              <a:rPr sz="2200" spc="40" dirty="0">
                <a:latin typeface="Arial"/>
                <a:cs typeface="Arial"/>
              </a:rPr>
              <a:t>box  </a:t>
            </a:r>
            <a:r>
              <a:rPr sz="2200" spc="-40" dirty="0">
                <a:latin typeface="Arial"/>
                <a:cs typeface="Arial"/>
              </a:rPr>
              <a:t>r</a:t>
            </a:r>
            <a:r>
              <a:rPr sz="2200" spc="45" dirty="0">
                <a:latin typeface="Arial"/>
                <a:cs typeface="Arial"/>
              </a:rPr>
              <a:t>eg</a:t>
            </a:r>
            <a:r>
              <a:rPr sz="2200" spc="-15" dirty="0">
                <a:latin typeface="Arial"/>
                <a:cs typeface="Arial"/>
              </a:rPr>
              <a:t>r</a:t>
            </a:r>
            <a:r>
              <a:rPr sz="2200" spc="-5" dirty="0">
                <a:latin typeface="Arial"/>
                <a:cs typeface="Arial"/>
              </a:rPr>
              <a:t>ession</a:t>
            </a:r>
            <a:endParaRPr sz="2200">
              <a:latin typeface="Arial"/>
              <a:cs typeface="Arial"/>
            </a:endParaRPr>
          </a:p>
        </p:txBody>
      </p:sp>
      <p:sp>
        <p:nvSpPr>
          <p:cNvPr id="4" name="object 4"/>
          <p:cNvSpPr txBox="1"/>
          <p:nvPr/>
        </p:nvSpPr>
        <p:spPr>
          <a:xfrm>
            <a:off x="11201400" y="3063239"/>
            <a:ext cx="1557655" cy="671830"/>
          </a:xfrm>
          <a:prstGeom prst="rect">
            <a:avLst/>
          </a:prstGeom>
        </p:spPr>
        <p:txBody>
          <a:bodyPr vert="horz" wrap="square" lIns="0" tIns="0" rIns="0" bIns="0" rtlCol="0">
            <a:spAutoFit/>
          </a:bodyPr>
          <a:lstStyle/>
          <a:p>
            <a:pPr marL="12700" marR="5080" indent="152400">
              <a:lnSpc>
                <a:spcPts val="2600"/>
              </a:lnSpc>
            </a:pPr>
            <a:r>
              <a:rPr sz="2200" spc="10" dirty="0">
                <a:latin typeface="Arial"/>
                <a:cs typeface="Arial"/>
              </a:rPr>
              <a:t>multiclass  </a:t>
            </a:r>
            <a:r>
              <a:rPr sz="2200" spc="75" dirty="0">
                <a:latin typeface="Arial"/>
                <a:cs typeface="Arial"/>
              </a:rPr>
              <a:t>p</a:t>
            </a:r>
            <a:r>
              <a:rPr sz="2200" spc="5" dirty="0">
                <a:latin typeface="Arial"/>
                <a:cs typeface="Arial"/>
              </a:rPr>
              <a:t>r</a:t>
            </a:r>
            <a:r>
              <a:rPr sz="2200" spc="20" dirty="0">
                <a:latin typeface="Arial"/>
                <a:cs typeface="Arial"/>
              </a:rPr>
              <a:t>obabilities</a:t>
            </a:r>
            <a:endParaRPr sz="2200">
              <a:latin typeface="Arial"/>
              <a:cs typeface="Arial"/>
            </a:endParaRPr>
          </a:p>
        </p:txBody>
      </p:sp>
      <p:sp>
        <p:nvSpPr>
          <p:cNvPr id="5" name="object 5"/>
          <p:cNvSpPr/>
          <p:nvPr/>
        </p:nvSpPr>
        <p:spPr>
          <a:xfrm>
            <a:off x="7993684" y="3227412"/>
            <a:ext cx="2242820" cy="5048885"/>
          </a:xfrm>
          <a:custGeom>
            <a:avLst/>
            <a:gdLst/>
            <a:ahLst/>
            <a:cxnLst/>
            <a:rect l="l" t="t" r="r" b="b"/>
            <a:pathLst>
              <a:path w="2242820" h="5048884">
                <a:moveTo>
                  <a:pt x="2242654" y="2017902"/>
                </a:moveTo>
                <a:lnTo>
                  <a:pt x="227879" y="0"/>
                </a:lnTo>
                <a:lnTo>
                  <a:pt x="0" y="0"/>
                </a:lnTo>
                <a:lnTo>
                  <a:pt x="0" y="3030932"/>
                </a:lnTo>
                <a:lnTo>
                  <a:pt x="2014779" y="5048834"/>
                </a:lnTo>
                <a:lnTo>
                  <a:pt x="2242654" y="5048834"/>
                </a:lnTo>
                <a:lnTo>
                  <a:pt x="2242654" y="2017902"/>
                </a:lnTo>
                <a:close/>
              </a:path>
            </a:pathLst>
          </a:custGeom>
          <a:ln w="15562">
            <a:solidFill>
              <a:srgbClr val="000000"/>
            </a:solidFill>
          </a:ln>
        </p:spPr>
        <p:txBody>
          <a:bodyPr wrap="square" lIns="0" tIns="0" rIns="0" bIns="0" rtlCol="0"/>
          <a:lstStyle/>
          <a:p>
            <a:endParaRPr/>
          </a:p>
        </p:txBody>
      </p:sp>
      <p:sp>
        <p:nvSpPr>
          <p:cNvPr id="6" name="object 6"/>
          <p:cNvSpPr/>
          <p:nvPr/>
        </p:nvSpPr>
        <p:spPr>
          <a:xfrm>
            <a:off x="7993684" y="3227412"/>
            <a:ext cx="2242820" cy="2018030"/>
          </a:xfrm>
          <a:custGeom>
            <a:avLst/>
            <a:gdLst/>
            <a:ahLst/>
            <a:cxnLst/>
            <a:rect l="l" t="t" r="r" b="b"/>
            <a:pathLst>
              <a:path w="2242820" h="2018029">
                <a:moveTo>
                  <a:pt x="2242654" y="2017902"/>
                </a:moveTo>
                <a:lnTo>
                  <a:pt x="2014779" y="2017902"/>
                </a:lnTo>
                <a:lnTo>
                  <a:pt x="0" y="0"/>
                </a:lnTo>
              </a:path>
            </a:pathLst>
          </a:custGeom>
          <a:ln w="15572">
            <a:solidFill>
              <a:srgbClr val="000000"/>
            </a:solidFill>
          </a:ln>
        </p:spPr>
        <p:txBody>
          <a:bodyPr wrap="square" lIns="0" tIns="0" rIns="0" bIns="0" rtlCol="0"/>
          <a:lstStyle/>
          <a:p>
            <a:endParaRPr/>
          </a:p>
        </p:txBody>
      </p:sp>
      <p:sp>
        <p:nvSpPr>
          <p:cNvPr id="7" name="object 7"/>
          <p:cNvSpPr/>
          <p:nvPr/>
        </p:nvSpPr>
        <p:spPr>
          <a:xfrm>
            <a:off x="10008463" y="5245315"/>
            <a:ext cx="0" cy="3031490"/>
          </a:xfrm>
          <a:custGeom>
            <a:avLst/>
            <a:gdLst/>
            <a:ahLst/>
            <a:cxnLst/>
            <a:rect l="l" t="t" r="r" b="b"/>
            <a:pathLst>
              <a:path h="3031490">
                <a:moveTo>
                  <a:pt x="0" y="0"/>
                </a:moveTo>
                <a:lnTo>
                  <a:pt x="0" y="3030932"/>
                </a:lnTo>
              </a:path>
            </a:pathLst>
          </a:custGeom>
          <a:ln w="15558">
            <a:solidFill>
              <a:srgbClr val="000000"/>
            </a:solidFill>
          </a:ln>
        </p:spPr>
        <p:txBody>
          <a:bodyPr wrap="square" lIns="0" tIns="0" rIns="0" bIns="0" rtlCol="0"/>
          <a:lstStyle/>
          <a:p>
            <a:endParaRPr/>
          </a:p>
        </p:txBody>
      </p:sp>
      <p:sp>
        <p:nvSpPr>
          <p:cNvPr id="8" name="object 8"/>
          <p:cNvSpPr/>
          <p:nvPr/>
        </p:nvSpPr>
        <p:spPr>
          <a:xfrm>
            <a:off x="8274279" y="5016931"/>
            <a:ext cx="751205" cy="1691005"/>
          </a:xfrm>
          <a:custGeom>
            <a:avLst/>
            <a:gdLst/>
            <a:ahLst/>
            <a:cxnLst/>
            <a:rect l="l" t="t" r="r" b="b"/>
            <a:pathLst>
              <a:path w="751204" h="1691004">
                <a:moveTo>
                  <a:pt x="750950" y="530632"/>
                </a:moveTo>
                <a:lnTo>
                  <a:pt x="221140" y="0"/>
                </a:lnTo>
                <a:lnTo>
                  <a:pt x="0" y="0"/>
                </a:lnTo>
                <a:lnTo>
                  <a:pt x="0" y="1159967"/>
                </a:lnTo>
                <a:lnTo>
                  <a:pt x="529809" y="1690601"/>
                </a:lnTo>
                <a:lnTo>
                  <a:pt x="750950" y="1690601"/>
                </a:lnTo>
                <a:lnTo>
                  <a:pt x="750950" y="530632"/>
                </a:lnTo>
                <a:close/>
              </a:path>
            </a:pathLst>
          </a:custGeom>
          <a:ln w="35015">
            <a:solidFill>
              <a:srgbClr val="008F00"/>
            </a:solidFill>
          </a:ln>
        </p:spPr>
        <p:txBody>
          <a:bodyPr wrap="square" lIns="0" tIns="0" rIns="0" bIns="0" rtlCol="0"/>
          <a:lstStyle/>
          <a:p>
            <a:endParaRPr/>
          </a:p>
        </p:txBody>
      </p:sp>
      <p:sp>
        <p:nvSpPr>
          <p:cNvPr id="9" name="object 9"/>
          <p:cNvSpPr/>
          <p:nvPr/>
        </p:nvSpPr>
        <p:spPr>
          <a:xfrm>
            <a:off x="8274279" y="5016931"/>
            <a:ext cx="751205" cy="530860"/>
          </a:xfrm>
          <a:custGeom>
            <a:avLst/>
            <a:gdLst/>
            <a:ahLst/>
            <a:cxnLst/>
            <a:rect l="l" t="t" r="r" b="b"/>
            <a:pathLst>
              <a:path w="751204" h="530860">
                <a:moveTo>
                  <a:pt x="750950" y="530632"/>
                </a:moveTo>
                <a:lnTo>
                  <a:pt x="529809" y="530632"/>
                </a:lnTo>
                <a:lnTo>
                  <a:pt x="0" y="0"/>
                </a:lnTo>
              </a:path>
            </a:pathLst>
          </a:custGeom>
          <a:ln w="35043">
            <a:solidFill>
              <a:srgbClr val="008F00"/>
            </a:solidFill>
          </a:ln>
        </p:spPr>
        <p:txBody>
          <a:bodyPr wrap="square" lIns="0" tIns="0" rIns="0" bIns="0" rtlCol="0"/>
          <a:lstStyle/>
          <a:p>
            <a:endParaRPr/>
          </a:p>
        </p:txBody>
      </p:sp>
      <p:sp>
        <p:nvSpPr>
          <p:cNvPr id="10" name="object 10"/>
          <p:cNvSpPr/>
          <p:nvPr/>
        </p:nvSpPr>
        <p:spPr>
          <a:xfrm>
            <a:off x="8804088" y="5547563"/>
            <a:ext cx="0" cy="1160145"/>
          </a:xfrm>
          <a:custGeom>
            <a:avLst/>
            <a:gdLst/>
            <a:ahLst/>
            <a:cxnLst/>
            <a:rect l="l" t="t" r="r" b="b"/>
            <a:pathLst>
              <a:path h="1160145">
                <a:moveTo>
                  <a:pt x="0" y="0"/>
                </a:moveTo>
                <a:lnTo>
                  <a:pt x="0" y="1159969"/>
                </a:lnTo>
              </a:path>
            </a:pathLst>
          </a:custGeom>
          <a:ln w="35007">
            <a:solidFill>
              <a:srgbClr val="008F00"/>
            </a:solidFill>
          </a:ln>
        </p:spPr>
        <p:txBody>
          <a:bodyPr wrap="square" lIns="0" tIns="0" rIns="0" bIns="0" rtlCol="0"/>
          <a:lstStyle/>
          <a:p>
            <a:endParaRPr/>
          </a:p>
        </p:txBody>
      </p:sp>
      <p:sp>
        <p:nvSpPr>
          <p:cNvPr id="11" name="object 11"/>
          <p:cNvSpPr/>
          <p:nvPr/>
        </p:nvSpPr>
        <p:spPr>
          <a:xfrm>
            <a:off x="8349515" y="5258091"/>
            <a:ext cx="363220" cy="1193800"/>
          </a:xfrm>
          <a:custGeom>
            <a:avLst/>
            <a:gdLst/>
            <a:ahLst/>
            <a:cxnLst/>
            <a:rect l="l" t="t" r="r" b="b"/>
            <a:pathLst>
              <a:path w="363220" h="1193800">
                <a:moveTo>
                  <a:pt x="362862" y="363425"/>
                </a:moveTo>
                <a:lnTo>
                  <a:pt x="0" y="0"/>
                </a:lnTo>
                <a:lnTo>
                  <a:pt x="0" y="830040"/>
                </a:lnTo>
                <a:lnTo>
                  <a:pt x="362862" y="1193466"/>
                </a:lnTo>
                <a:lnTo>
                  <a:pt x="362862" y="363425"/>
                </a:lnTo>
                <a:close/>
              </a:path>
            </a:pathLst>
          </a:custGeom>
          <a:ln w="35011">
            <a:solidFill>
              <a:srgbClr val="000000"/>
            </a:solidFill>
          </a:ln>
        </p:spPr>
        <p:txBody>
          <a:bodyPr wrap="square" lIns="0" tIns="0" rIns="0" bIns="0" rtlCol="0"/>
          <a:lstStyle/>
          <a:p>
            <a:endParaRPr/>
          </a:p>
        </p:txBody>
      </p:sp>
      <p:sp>
        <p:nvSpPr>
          <p:cNvPr id="12" name="object 12"/>
          <p:cNvSpPr/>
          <p:nvPr/>
        </p:nvSpPr>
        <p:spPr>
          <a:xfrm>
            <a:off x="8349515" y="5258091"/>
            <a:ext cx="363220" cy="363855"/>
          </a:xfrm>
          <a:custGeom>
            <a:avLst/>
            <a:gdLst/>
            <a:ahLst/>
            <a:cxnLst/>
            <a:rect l="l" t="t" r="r" b="b"/>
            <a:pathLst>
              <a:path w="363220" h="363854">
                <a:moveTo>
                  <a:pt x="362862" y="363425"/>
                </a:moveTo>
                <a:lnTo>
                  <a:pt x="362862" y="363425"/>
                </a:lnTo>
                <a:lnTo>
                  <a:pt x="0" y="0"/>
                </a:lnTo>
              </a:path>
            </a:pathLst>
          </a:custGeom>
          <a:ln w="35034">
            <a:solidFill>
              <a:srgbClr val="000000"/>
            </a:solidFill>
          </a:ln>
        </p:spPr>
        <p:txBody>
          <a:bodyPr wrap="square" lIns="0" tIns="0" rIns="0" bIns="0" rtlCol="0"/>
          <a:lstStyle/>
          <a:p>
            <a:endParaRPr/>
          </a:p>
        </p:txBody>
      </p:sp>
      <p:sp>
        <p:nvSpPr>
          <p:cNvPr id="13" name="object 13"/>
          <p:cNvSpPr/>
          <p:nvPr/>
        </p:nvSpPr>
        <p:spPr>
          <a:xfrm>
            <a:off x="8712377" y="5621517"/>
            <a:ext cx="0" cy="830580"/>
          </a:xfrm>
          <a:custGeom>
            <a:avLst/>
            <a:gdLst/>
            <a:ahLst/>
            <a:cxnLst/>
            <a:rect l="l" t="t" r="r" b="b"/>
            <a:pathLst>
              <a:path h="830579">
                <a:moveTo>
                  <a:pt x="0" y="0"/>
                </a:moveTo>
                <a:lnTo>
                  <a:pt x="0" y="830040"/>
                </a:lnTo>
              </a:path>
            </a:pathLst>
          </a:custGeom>
          <a:ln w="35007">
            <a:solidFill>
              <a:srgbClr val="000000"/>
            </a:solidFill>
          </a:ln>
        </p:spPr>
        <p:txBody>
          <a:bodyPr wrap="square" lIns="0" tIns="0" rIns="0" bIns="0" rtlCol="0"/>
          <a:lstStyle/>
          <a:p>
            <a:endParaRPr/>
          </a:p>
        </p:txBody>
      </p:sp>
      <p:sp>
        <p:nvSpPr>
          <p:cNvPr id="14" name="object 14"/>
          <p:cNvSpPr/>
          <p:nvPr/>
        </p:nvSpPr>
        <p:spPr>
          <a:xfrm>
            <a:off x="8712377" y="6032217"/>
            <a:ext cx="3350260" cy="4445"/>
          </a:xfrm>
          <a:custGeom>
            <a:avLst/>
            <a:gdLst/>
            <a:ahLst/>
            <a:cxnLst/>
            <a:rect l="l" t="t" r="r" b="b"/>
            <a:pathLst>
              <a:path w="3350259" h="4445">
                <a:moveTo>
                  <a:pt x="0" y="4321"/>
                </a:moveTo>
                <a:lnTo>
                  <a:pt x="3350199" y="0"/>
                </a:lnTo>
              </a:path>
            </a:pathLst>
          </a:custGeom>
          <a:ln w="31165">
            <a:solidFill>
              <a:srgbClr val="000000"/>
            </a:solidFill>
          </a:ln>
        </p:spPr>
        <p:txBody>
          <a:bodyPr wrap="square" lIns="0" tIns="0" rIns="0" bIns="0" rtlCol="0"/>
          <a:lstStyle/>
          <a:p>
            <a:endParaRPr/>
          </a:p>
        </p:txBody>
      </p:sp>
      <p:sp>
        <p:nvSpPr>
          <p:cNvPr id="15" name="object 15"/>
          <p:cNvSpPr/>
          <p:nvPr/>
        </p:nvSpPr>
        <p:spPr>
          <a:xfrm>
            <a:off x="10523916" y="3833409"/>
            <a:ext cx="0" cy="2200275"/>
          </a:xfrm>
          <a:custGeom>
            <a:avLst/>
            <a:gdLst/>
            <a:ahLst/>
            <a:cxnLst/>
            <a:rect l="l" t="t" r="r" b="b"/>
            <a:pathLst>
              <a:path h="2200275">
                <a:moveTo>
                  <a:pt x="2" y="2200233"/>
                </a:moveTo>
                <a:lnTo>
                  <a:pt x="0" y="0"/>
                </a:lnTo>
              </a:path>
            </a:pathLst>
          </a:custGeom>
          <a:ln w="31117">
            <a:solidFill>
              <a:srgbClr val="000000"/>
            </a:solidFill>
          </a:ln>
        </p:spPr>
        <p:txBody>
          <a:bodyPr wrap="square" lIns="0" tIns="0" rIns="0" bIns="0" rtlCol="0"/>
          <a:lstStyle/>
          <a:p>
            <a:endParaRPr/>
          </a:p>
        </p:txBody>
      </p:sp>
      <p:sp>
        <p:nvSpPr>
          <p:cNvPr id="16" name="object 16"/>
          <p:cNvSpPr/>
          <p:nvPr/>
        </p:nvSpPr>
        <p:spPr>
          <a:xfrm>
            <a:off x="10454029" y="3802481"/>
            <a:ext cx="140335" cy="140335"/>
          </a:xfrm>
          <a:custGeom>
            <a:avLst/>
            <a:gdLst/>
            <a:ahLst/>
            <a:cxnLst/>
            <a:rect l="l" t="t" r="r" b="b"/>
            <a:pathLst>
              <a:path w="140334" h="140335">
                <a:moveTo>
                  <a:pt x="69889" y="0"/>
                </a:moveTo>
                <a:lnTo>
                  <a:pt x="1994" y="116573"/>
                </a:lnTo>
                <a:lnTo>
                  <a:pt x="0" y="122428"/>
                </a:lnTo>
                <a:lnTo>
                  <a:pt x="389" y="128390"/>
                </a:lnTo>
                <a:lnTo>
                  <a:pt x="2982" y="133771"/>
                </a:lnTo>
                <a:lnTo>
                  <a:pt x="7595" y="137883"/>
                </a:lnTo>
                <a:lnTo>
                  <a:pt x="13441" y="139880"/>
                </a:lnTo>
                <a:lnTo>
                  <a:pt x="19395" y="139492"/>
                </a:lnTo>
                <a:lnTo>
                  <a:pt x="24770" y="136896"/>
                </a:lnTo>
                <a:lnTo>
                  <a:pt x="28880" y="132270"/>
                </a:lnTo>
                <a:lnTo>
                  <a:pt x="69889" y="61849"/>
                </a:lnTo>
                <a:lnTo>
                  <a:pt x="105910" y="61849"/>
                </a:lnTo>
                <a:lnTo>
                  <a:pt x="69889" y="0"/>
                </a:lnTo>
                <a:close/>
              </a:path>
              <a:path w="140334" h="140335">
                <a:moveTo>
                  <a:pt x="105910" y="61849"/>
                </a:moveTo>
                <a:lnTo>
                  <a:pt x="69889" y="61849"/>
                </a:lnTo>
                <a:lnTo>
                  <a:pt x="110910" y="132270"/>
                </a:lnTo>
                <a:lnTo>
                  <a:pt x="115017" y="136896"/>
                </a:lnTo>
                <a:lnTo>
                  <a:pt x="120389" y="139492"/>
                </a:lnTo>
                <a:lnTo>
                  <a:pt x="126338" y="139880"/>
                </a:lnTo>
                <a:lnTo>
                  <a:pt x="132182" y="137883"/>
                </a:lnTo>
                <a:lnTo>
                  <a:pt x="136801" y="133766"/>
                </a:lnTo>
                <a:lnTo>
                  <a:pt x="139393" y="128385"/>
                </a:lnTo>
                <a:lnTo>
                  <a:pt x="139779" y="122426"/>
                </a:lnTo>
                <a:lnTo>
                  <a:pt x="137783" y="116573"/>
                </a:lnTo>
                <a:lnTo>
                  <a:pt x="105910" y="61849"/>
                </a:lnTo>
                <a:close/>
              </a:path>
            </a:pathLst>
          </a:custGeom>
          <a:solidFill>
            <a:srgbClr val="000000"/>
          </a:solidFill>
        </p:spPr>
        <p:txBody>
          <a:bodyPr wrap="square" lIns="0" tIns="0" rIns="0" bIns="0" rtlCol="0"/>
          <a:lstStyle/>
          <a:p>
            <a:endParaRPr/>
          </a:p>
        </p:txBody>
      </p:sp>
      <p:sp>
        <p:nvSpPr>
          <p:cNvPr id="17" name="object 17"/>
          <p:cNvSpPr/>
          <p:nvPr/>
        </p:nvSpPr>
        <p:spPr>
          <a:xfrm>
            <a:off x="12056805" y="3831987"/>
            <a:ext cx="0" cy="2200275"/>
          </a:xfrm>
          <a:custGeom>
            <a:avLst/>
            <a:gdLst/>
            <a:ahLst/>
            <a:cxnLst/>
            <a:rect l="l" t="t" r="r" b="b"/>
            <a:pathLst>
              <a:path h="2200275">
                <a:moveTo>
                  <a:pt x="2" y="2200233"/>
                </a:moveTo>
                <a:lnTo>
                  <a:pt x="0" y="0"/>
                </a:lnTo>
              </a:path>
            </a:pathLst>
          </a:custGeom>
          <a:ln w="31117">
            <a:solidFill>
              <a:srgbClr val="000000"/>
            </a:solidFill>
          </a:ln>
        </p:spPr>
        <p:txBody>
          <a:bodyPr wrap="square" lIns="0" tIns="0" rIns="0" bIns="0" rtlCol="0"/>
          <a:lstStyle/>
          <a:p>
            <a:endParaRPr/>
          </a:p>
        </p:txBody>
      </p:sp>
      <p:sp>
        <p:nvSpPr>
          <p:cNvPr id="18" name="object 18"/>
          <p:cNvSpPr/>
          <p:nvPr/>
        </p:nvSpPr>
        <p:spPr>
          <a:xfrm>
            <a:off x="11986917" y="3801059"/>
            <a:ext cx="140335" cy="140335"/>
          </a:xfrm>
          <a:custGeom>
            <a:avLst/>
            <a:gdLst/>
            <a:ahLst/>
            <a:cxnLst/>
            <a:rect l="l" t="t" r="r" b="b"/>
            <a:pathLst>
              <a:path w="140334" h="140335">
                <a:moveTo>
                  <a:pt x="69890" y="0"/>
                </a:moveTo>
                <a:lnTo>
                  <a:pt x="1996" y="116573"/>
                </a:lnTo>
                <a:lnTo>
                  <a:pt x="0" y="122428"/>
                </a:lnTo>
                <a:lnTo>
                  <a:pt x="386" y="128390"/>
                </a:lnTo>
                <a:lnTo>
                  <a:pt x="2978" y="133771"/>
                </a:lnTo>
                <a:lnTo>
                  <a:pt x="7597" y="137883"/>
                </a:lnTo>
                <a:lnTo>
                  <a:pt x="13441" y="139885"/>
                </a:lnTo>
                <a:lnTo>
                  <a:pt x="19390" y="139498"/>
                </a:lnTo>
                <a:lnTo>
                  <a:pt x="24762" y="136903"/>
                </a:lnTo>
                <a:lnTo>
                  <a:pt x="28869" y="132283"/>
                </a:lnTo>
                <a:lnTo>
                  <a:pt x="69890" y="61861"/>
                </a:lnTo>
                <a:lnTo>
                  <a:pt x="105920" y="61861"/>
                </a:lnTo>
                <a:lnTo>
                  <a:pt x="69890" y="0"/>
                </a:lnTo>
                <a:close/>
              </a:path>
              <a:path w="140334" h="140335">
                <a:moveTo>
                  <a:pt x="105920" y="61861"/>
                </a:moveTo>
                <a:lnTo>
                  <a:pt x="69890" y="61861"/>
                </a:lnTo>
                <a:lnTo>
                  <a:pt x="110911" y="132283"/>
                </a:lnTo>
                <a:lnTo>
                  <a:pt x="115014" y="136903"/>
                </a:lnTo>
                <a:lnTo>
                  <a:pt x="120386" y="139498"/>
                </a:lnTo>
                <a:lnTo>
                  <a:pt x="126338" y="139885"/>
                </a:lnTo>
                <a:lnTo>
                  <a:pt x="132184" y="137883"/>
                </a:lnTo>
                <a:lnTo>
                  <a:pt x="136797" y="133771"/>
                </a:lnTo>
                <a:lnTo>
                  <a:pt x="139390" y="128390"/>
                </a:lnTo>
                <a:lnTo>
                  <a:pt x="139779" y="122428"/>
                </a:lnTo>
                <a:lnTo>
                  <a:pt x="137785" y="116573"/>
                </a:lnTo>
                <a:lnTo>
                  <a:pt x="105920" y="61861"/>
                </a:lnTo>
                <a:close/>
              </a:path>
            </a:pathLst>
          </a:custGeom>
          <a:solidFill>
            <a:srgbClr val="000000"/>
          </a:solidFill>
        </p:spPr>
        <p:txBody>
          <a:bodyPr wrap="square" lIns="0" tIns="0" rIns="0" bIns="0" rtlCol="0"/>
          <a:lstStyle/>
          <a:p>
            <a:endParaRPr/>
          </a:p>
        </p:txBody>
      </p:sp>
      <p:sp>
        <p:nvSpPr>
          <p:cNvPr id="19" name="object 19"/>
          <p:cNvSpPr txBox="1">
            <a:spLocks noGrp="1"/>
          </p:cNvSpPr>
          <p:nvPr>
            <p:ph type="title"/>
          </p:nvPr>
        </p:nvSpPr>
        <p:spPr>
          <a:xfrm>
            <a:off x="3492500" y="622300"/>
            <a:ext cx="6024880" cy="988694"/>
          </a:xfrm>
          <a:prstGeom prst="rect">
            <a:avLst/>
          </a:prstGeom>
        </p:spPr>
        <p:txBody>
          <a:bodyPr vert="horz" wrap="square" lIns="0" tIns="0" rIns="0" bIns="0" rtlCol="0">
            <a:spAutoFit/>
          </a:bodyPr>
          <a:lstStyle/>
          <a:p>
            <a:pPr marL="12700">
              <a:lnSpc>
                <a:spcPct val="100000"/>
              </a:lnSpc>
              <a:tabLst>
                <a:tab pos="1591945" algn="l"/>
              </a:tabLst>
            </a:pPr>
            <a:r>
              <a:rPr spc="-5" dirty="0"/>
              <a:t>SSD	Output</a:t>
            </a:r>
            <a:r>
              <a:rPr spc="-75" dirty="0"/>
              <a:t> </a:t>
            </a:r>
            <a:r>
              <a:rPr spc="-80" dirty="0"/>
              <a:t>Layer</a:t>
            </a:r>
          </a:p>
        </p:txBody>
      </p:sp>
      <p:sp>
        <p:nvSpPr>
          <p:cNvPr id="20" name="object 20"/>
          <p:cNvSpPr/>
          <p:nvPr/>
        </p:nvSpPr>
        <p:spPr>
          <a:xfrm>
            <a:off x="622300" y="2781300"/>
            <a:ext cx="5080000" cy="508000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863255" y="5256910"/>
            <a:ext cx="121920" cy="121920"/>
          </a:xfrm>
          <a:custGeom>
            <a:avLst/>
            <a:gdLst/>
            <a:ahLst/>
            <a:cxnLst/>
            <a:rect l="l" t="t" r="r" b="b"/>
            <a:pathLst>
              <a:path w="121920" h="121920">
                <a:moveTo>
                  <a:pt x="0" y="0"/>
                </a:moveTo>
                <a:lnTo>
                  <a:pt x="0" y="121919"/>
                </a:lnTo>
                <a:lnTo>
                  <a:pt x="121920" y="60960"/>
                </a:lnTo>
                <a:lnTo>
                  <a:pt x="0" y="0"/>
                </a:lnTo>
                <a:close/>
              </a:path>
            </a:pathLst>
          </a:custGeom>
          <a:solidFill>
            <a:srgbClr val="000000"/>
          </a:solidFill>
        </p:spPr>
        <p:txBody>
          <a:bodyPr wrap="square" lIns="0" tIns="0" rIns="0" bIns="0" rtlCol="0"/>
          <a:lstStyle/>
          <a:p>
            <a:endParaRPr/>
          </a:p>
        </p:txBody>
      </p:sp>
      <p:sp>
        <p:nvSpPr>
          <p:cNvPr id="22" name="object 22"/>
          <p:cNvSpPr txBox="1"/>
          <p:nvPr/>
        </p:nvSpPr>
        <p:spPr>
          <a:xfrm>
            <a:off x="5674588" y="4787900"/>
            <a:ext cx="2214245" cy="513080"/>
          </a:xfrm>
          <a:prstGeom prst="rect">
            <a:avLst/>
          </a:prstGeom>
        </p:spPr>
        <p:txBody>
          <a:bodyPr vert="horz" wrap="square" lIns="0" tIns="0" rIns="0" bIns="0" rtlCol="0">
            <a:spAutoFit/>
          </a:bodyPr>
          <a:lstStyle/>
          <a:p>
            <a:pPr marL="12700">
              <a:lnSpc>
                <a:spcPct val="100000"/>
              </a:lnSpc>
              <a:tabLst>
                <a:tab pos="370205" algn="l"/>
                <a:tab pos="2200910" algn="l"/>
              </a:tabLst>
            </a:pPr>
            <a:r>
              <a:rPr sz="3200" u="heavy" dirty="0">
                <a:latin typeface="Arial"/>
                <a:cs typeface="Arial"/>
              </a:rPr>
              <a:t> 	</a:t>
            </a:r>
            <a:r>
              <a:rPr sz="3200" u="heavy" spc="-5" dirty="0">
                <a:latin typeface="Arial"/>
                <a:cs typeface="Arial"/>
              </a:rPr>
              <a:t>ConvNet	</a:t>
            </a:r>
            <a:endParaRPr sz="3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51259" y="6424485"/>
            <a:ext cx="1562100" cy="0"/>
          </a:xfrm>
          <a:custGeom>
            <a:avLst/>
            <a:gdLst/>
            <a:ahLst/>
            <a:cxnLst/>
            <a:rect l="l" t="t" r="r" b="b"/>
            <a:pathLst>
              <a:path w="1562100">
                <a:moveTo>
                  <a:pt x="0" y="0"/>
                </a:moveTo>
                <a:lnTo>
                  <a:pt x="1549209" y="0"/>
                </a:lnTo>
                <a:lnTo>
                  <a:pt x="1561909" y="0"/>
                </a:lnTo>
              </a:path>
            </a:pathLst>
          </a:custGeom>
          <a:ln w="25400">
            <a:solidFill>
              <a:srgbClr val="000000"/>
            </a:solidFill>
          </a:ln>
        </p:spPr>
        <p:txBody>
          <a:bodyPr wrap="square" lIns="0" tIns="0" rIns="0" bIns="0" rtlCol="0"/>
          <a:lstStyle/>
          <a:p>
            <a:endParaRPr/>
          </a:p>
        </p:txBody>
      </p:sp>
      <p:sp>
        <p:nvSpPr>
          <p:cNvPr id="3" name="object 3"/>
          <p:cNvSpPr/>
          <p:nvPr/>
        </p:nvSpPr>
        <p:spPr>
          <a:xfrm>
            <a:off x="7000468" y="6363525"/>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765300" y="5295900"/>
            <a:ext cx="3695700" cy="36957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829300" y="6096000"/>
            <a:ext cx="915035"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ConvNet</a:t>
            </a:r>
            <a:endParaRPr sz="1800">
              <a:latin typeface="Arial"/>
              <a:cs typeface="Arial"/>
            </a:endParaRPr>
          </a:p>
        </p:txBody>
      </p:sp>
      <p:sp>
        <p:nvSpPr>
          <p:cNvPr id="6" name="object 6"/>
          <p:cNvSpPr txBox="1"/>
          <p:nvPr/>
        </p:nvSpPr>
        <p:spPr>
          <a:xfrm>
            <a:off x="7353300" y="8978900"/>
            <a:ext cx="1254125"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feature</a:t>
            </a:r>
            <a:r>
              <a:rPr sz="1800" spc="-95" dirty="0">
                <a:latin typeface="Arial"/>
                <a:cs typeface="Arial"/>
              </a:rPr>
              <a:t> </a:t>
            </a:r>
            <a:r>
              <a:rPr sz="1800" spc="30" dirty="0">
                <a:latin typeface="Arial"/>
                <a:cs typeface="Arial"/>
              </a:rPr>
              <a:t>map</a:t>
            </a:r>
            <a:endParaRPr sz="1800">
              <a:latin typeface="Arial"/>
              <a:cs typeface="Arial"/>
            </a:endParaRPr>
          </a:p>
        </p:txBody>
      </p:sp>
      <p:sp>
        <p:nvSpPr>
          <p:cNvPr id="7" name="object 7"/>
          <p:cNvSpPr/>
          <p:nvPr/>
        </p:nvSpPr>
        <p:spPr>
          <a:xfrm>
            <a:off x="7125182" y="5306314"/>
            <a:ext cx="1635125" cy="3673475"/>
          </a:xfrm>
          <a:custGeom>
            <a:avLst/>
            <a:gdLst/>
            <a:ahLst/>
            <a:cxnLst/>
            <a:rect l="l" t="t" r="r" b="b"/>
            <a:pathLst>
              <a:path w="1635125" h="3673475">
                <a:moveTo>
                  <a:pt x="1634705" y="1468024"/>
                </a:moveTo>
                <a:lnTo>
                  <a:pt x="166104" y="0"/>
                </a:lnTo>
                <a:lnTo>
                  <a:pt x="0" y="0"/>
                </a:lnTo>
                <a:lnTo>
                  <a:pt x="0" y="2205004"/>
                </a:lnTo>
                <a:lnTo>
                  <a:pt x="1468603" y="3673029"/>
                </a:lnTo>
                <a:lnTo>
                  <a:pt x="1634705" y="3673029"/>
                </a:lnTo>
                <a:lnTo>
                  <a:pt x="1634705" y="1468024"/>
                </a:lnTo>
                <a:close/>
              </a:path>
            </a:pathLst>
          </a:custGeom>
          <a:ln w="11340">
            <a:solidFill>
              <a:srgbClr val="000000"/>
            </a:solidFill>
          </a:ln>
        </p:spPr>
        <p:txBody>
          <a:bodyPr wrap="square" lIns="0" tIns="0" rIns="0" bIns="0" rtlCol="0"/>
          <a:lstStyle/>
          <a:p>
            <a:endParaRPr/>
          </a:p>
        </p:txBody>
      </p:sp>
      <p:sp>
        <p:nvSpPr>
          <p:cNvPr id="8" name="object 8"/>
          <p:cNvSpPr/>
          <p:nvPr/>
        </p:nvSpPr>
        <p:spPr>
          <a:xfrm>
            <a:off x="7125182" y="5306314"/>
            <a:ext cx="1635125" cy="1468120"/>
          </a:xfrm>
          <a:custGeom>
            <a:avLst/>
            <a:gdLst/>
            <a:ahLst/>
            <a:cxnLst/>
            <a:rect l="l" t="t" r="r" b="b"/>
            <a:pathLst>
              <a:path w="1635125" h="1468120">
                <a:moveTo>
                  <a:pt x="1634705" y="1468024"/>
                </a:moveTo>
                <a:lnTo>
                  <a:pt x="1468603" y="1468024"/>
                </a:lnTo>
                <a:lnTo>
                  <a:pt x="0" y="0"/>
                </a:lnTo>
              </a:path>
            </a:pathLst>
          </a:custGeom>
          <a:ln w="11338">
            <a:solidFill>
              <a:srgbClr val="000000"/>
            </a:solidFill>
          </a:ln>
        </p:spPr>
        <p:txBody>
          <a:bodyPr wrap="square" lIns="0" tIns="0" rIns="0" bIns="0" rtlCol="0"/>
          <a:lstStyle/>
          <a:p>
            <a:endParaRPr/>
          </a:p>
        </p:txBody>
      </p:sp>
      <p:sp>
        <p:nvSpPr>
          <p:cNvPr id="9" name="object 9"/>
          <p:cNvSpPr/>
          <p:nvPr/>
        </p:nvSpPr>
        <p:spPr>
          <a:xfrm>
            <a:off x="8593786" y="6774338"/>
            <a:ext cx="0" cy="2205355"/>
          </a:xfrm>
          <a:custGeom>
            <a:avLst/>
            <a:gdLst/>
            <a:ahLst/>
            <a:cxnLst/>
            <a:rect l="l" t="t" r="r" b="b"/>
            <a:pathLst>
              <a:path h="2205354">
                <a:moveTo>
                  <a:pt x="0" y="0"/>
                </a:moveTo>
                <a:lnTo>
                  <a:pt x="0" y="2205004"/>
                </a:lnTo>
              </a:path>
            </a:pathLst>
          </a:custGeom>
          <a:ln w="11340">
            <a:solidFill>
              <a:srgbClr val="000000"/>
            </a:solidFill>
          </a:ln>
        </p:spPr>
        <p:txBody>
          <a:bodyPr wrap="square" lIns="0" tIns="0" rIns="0" bIns="0" rtlCol="0"/>
          <a:lstStyle/>
          <a:p>
            <a:endParaRPr/>
          </a:p>
        </p:txBody>
      </p:sp>
      <p:sp>
        <p:nvSpPr>
          <p:cNvPr id="10" name="object 10"/>
          <p:cNvSpPr/>
          <p:nvPr/>
        </p:nvSpPr>
        <p:spPr>
          <a:xfrm>
            <a:off x="7329706" y="6608191"/>
            <a:ext cx="547370" cy="1229995"/>
          </a:xfrm>
          <a:custGeom>
            <a:avLst/>
            <a:gdLst/>
            <a:ahLst/>
            <a:cxnLst/>
            <a:rect l="l" t="t" r="r" b="b"/>
            <a:pathLst>
              <a:path w="547370" h="1229995">
                <a:moveTo>
                  <a:pt x="547379" y="386035"/>
                </a:moveTo>
                <a:lnTo>
                  <a:pt x="161192" y="0"/>
                </a:lnTo>
                <a:lnTo>
                  <a:pt x="0" y="0"/>
                </a:lnTo>
                <a:lnTo>
                  <a:pt x="0" y="843876"/>
                </a:lnTo>
                <a:lnTo>
                  <a:pt x="386186" y="1229913"/>
                </a:lnTo>
                <a:lnTo>
                  <a:pt x="547379" y="1229913"/>
                </a:lnTo>
                <a:lnTo>
                  <a:pt x="547379" y="386035"/>
                </a:lnTo>
                <a:close/>
              </a:path>
            </a:pathLst>
          </a:custGeom>
          <a:ln w="25515">
            <a:solidFill>
              <a:srgbClr val="008F00"/>
            </a:solidFill>
          </a:ln>
        </p:spPr>
        <p:txBody>
          <a:bodyPr wrap="square" lIns="0" tIns="0" rIns="0" bIns="0" rtlCol="0"/>
          <a:lstStyle/>
          <a:p>
            <a:endParaRPr/>
          </a:p>
        </p:txBody>
      </p:sp>
      <p:sp>
        <p:nvSpPr>
          <p:cNvPr id="11" name="object 11"/>
          <p:cNvSpPr/>
          <p:nvPr/>
        </p:nvSpPr>
        <p:spPr>
          <a:xfrm>
            <a:off x="7329706" y="6608191"/>
            <a:ext cx="547370" cy="386080"/>
          </a:xfrm>
          <a:custGeom>
            <a:avLst/>
            <a:gdLst/>
            <a:ahLst/>
            <a:cxnLst/>
            <a:rect l="l" t="t" r="r" b="b"/>
            <a:pathLst>
              <a:path w="547370" h="386079">
                <a:moveTo>
                  <a:pt x="547379" y="386035"/>
                </a:moveTo>
                <a:lnTo>
                  <a:pt x="386186" y="386035"/>
                </a:lnTo>
                <a:lnTo>
                  <a:pt x="0" y="0"/>
                </a:lnTo>
              </a:path>
            </a:pathLst>
          </a:custGeom>
          <a:ln w="25510">
            <a:solidFill>
              <a:srgbClr val="008F00"/>
            </a:solidFill>
          </a:ln>
        </p:spPr>
        <p:txBody>
          <a:bodyPr wrap="square" lIns="0" tIns="0" rIns="0" bIns="0" rtlCol="0"/>
          <a:lstStyle/>
          <a:p>
            <a:endParaRPr/>
          </a:p>
        </p:txBody>
      </p:sp>
      <p:sp>
        <p:nvSpPr>
          <p:cNvPr id="12" name="object 12"/>
          <p:cNvSpPr/>
          <p:nvPr/>
        </p:nvSpPr>
        <p:spPr>
          <a:xfrm>
            <a:off x="7715893" y="6994225"/>
            <a:ext cx="0" cy="843915"/>
          </a:xfrm>
          <a:custGeom>
            <a:avLst/>
            <a:gdLst/>
            <a:ahLst/>
            <a:cxnLst/>
            <a:rect l="l" t="t" r="r" b="b"/>
            <a:pathLst>
              <a:path h="843915">
                <a:moveTo>
                  <a:pt x="0" y="0"/>
                </a:moveTo>
                <a:lnTo>
                  <a:pt x="0" y="843878"/>
                </a:lnTo>
              </a:path>
            </a:pathLst>
          </a:custGeom>
          <a:ln w="25517">
            <a:solidFill>
              <a:srgbClr val="008F00"/>
            </a:solidFill>
          </a:ln>
        </p:spPr>
        <p:txBody>
          <a:bodyPr wrap="square" lIns="0" tIns="0" rIns="0" bIns="0" rtlCol="0"/>
          <a:lstStyle/>
          <a:p>
            <a:endParaRPr/>
          </a:p>
        </p:txBody>
      </p:sp>
      <p:sp>
        <p:nvSpPr>
          <p:cNvPr id="13" name="object 13"/>
          <p:cNvSpPr/>
          <p:nvPr/>
        </p:nvSpPr>
        <p:spPr>
          <a:xfrm>
            <a:off x="7384548" y="6783641"/>
            <a:ext cx="264795" cy="868680"/>
          </a:xfrm>
          <a:custGeom>
            <a:avLst/>
            <a:gdLst/>
            <a:ahLst/>
            <a:cxnLst/>
            <a:rect l="l" t="t" r="r" b="b"/>
            <a:pathLst>
              <a:path w="264795" h="868679">
                <a:moveTo>
                  <a:pt x="264496" y="264392"/>
                </a:moveTo>
                <a:lnTo>
                  <a:pt x="0" y="0"/>
                </a:lnTo>
                <a:lnTo>
                  <a:pt x="0" y="603854"/>
                </a:lnTo>
                <a:lnTo>
                  <a:pt x="264496" y="868247"/>
                </a:lnTo>
                <a:lnTo>
                  <a:pt x="264496" y="264392"/>
                </a:lnTo>
                <a:close/>
              </a:path>
            </a:pathLst>
          </a:custGeom>
          <a:ln w="25516">
            <a:solidFill>
              <a:srgbClr val="000000"/>
            </a:solidFill>
          </a:ln>
        </p:spPr>
        <p:txBody>
          <a:bodyPr wrap="square" lIns="0" tIns="0" rIns="0" bIns="0" rtlCol="0"/>
          <a:lstStyle/>
          <a:p>
            <a:endParaRPr/>
          </a:p>
        </p:txBody>
      </p:sp>
      <p:sp>
        <p:nvSpPr>
          <p:cNvPr id="14" name="object 14"/>
          <p:cNvSpPr/>
          <p:nvPr/>
        </p:nvSpPr>
        <p:spPr>
          <a:xfrm>
            <a:off x="7384548" y="6783641"/>
            <a:ext cx="264795" cy="264795"/>
          </a:xfrm>
          <a:custGeom>
            <a:avLst/>
            <a:gdLst/>
            <a:ahLst/>
            <a:cxnLst/>
            <a:rect l="l" t="t" r="r" b="b"/>
            <a:pathLst>
              <a:path w="264795" h="264795">
                <a:moveTo>
                  <a:pt x="264496" y="264392"/>
                </a:moveTo>
                <a:lnTo>
                  <a:pt x="264496" y="264392"/>
                </a:lnTo>
                <a:lnTo>
                  <a:pt x="0" y="0"/>
                </a:lnTo>
              </a:path>
            </a:pathLst>
          </a:custGeom>
          <a:ln w="25512">
            <a:solidFill>
              <a:srgbClr val="000000"/>
            </a:solidFill>
          </a:ln>
        </p:spPr>
        <p:txBody>
          <a:bodyPr wrap="square" lIns="0" tIns="0" rIns="0" bIns="0" rtlCol="0"/>
          <a:lstStyle/>
          <a:p>
            <a:endParaRPr/>
          </a:p>
        </p:txBody>
      </p:sp>
      <p:sp>
        <p:nvSpPr>
          <p:cNvPr id="15" name="object 15"/>
          <p:cNvSpPr/>
          <p:nvPr/>
        </p:nvSpPr>
        <p:spPr>
          <a:xfrm>
            <a:off x="7649044" y="7048034"/>
            <a:ext cx="0" cy="603885"/>
          </a:xfrm>
          <a:custGeom>
            <a:avLst/>
            <a:gdLst/>
            <a:ahLst/>
            <a:cxnLst/>
            <a:rect l="l" t="t" r="r" b="b"/>
            <a:pathLst>
              <a:path h="603884">
                <a:moveTo>
                  <a:pt x="0" y="0"/>
                </a:moveTo>
                <a:lnTo>
                  <a:pt x="0" y="603854"/>
                </a:lnTo>
              </a:path>
            </a:pathLst>
          </a:custGeom>
          <a:ln w="25517">
            <a:solidFill>
              <a:srgbClr val="000000"/>
            </a:solidFill>
          </a:ln>
        </p:spPr>
        <p:txBody>
          <a:bodyPr wrap="square" lIns="0" tIns="0" rIns="0" bIns="0" rtlCol="0"/>
          <a:lstStyle/>
          <a:p>
            <a:endParaRPr/>
          </a:p>
        </p:txBody>
      </p:sp>
      <p:sp>
        <p:nvSpPr>
          <p:cNvPr id="16" name="object 16"/>
          <p:cNvSpPr/>
          <p:nvPr/>
        </p:nvSpPr>
        <p:spPr>
          <a:xfrm>
            <a:off x="7649044" y="7346815"/>
            <a:ext cx="2442210" cy="3175"/>
          </a:xfrm>
          <a:custGeom>
            <a:avLst/>
            <a:gdLst/>
            <a:ahLst/>
            <a:cxnLst/>
            <a:rect l="l" t="t" r="r" b="b"/>
            <a:pathLst>
              <a:path w="2442209" h="3175">
                <a:moveTo>
                  <a:pt x="0" y="3143"/>
                </a:moveTo>
                <a:lnTo>
                  <a:pt x="2442012" y="0"/>
                </a:lnTo>
              </a:path>
            </a:pathLst>
          </a:custGeom>
          <a:ln w="22673">
            <a:solidFill>
              <a:srgbClr val="000000"/>
            </a:solidFill>
          </a:ln>
        </p:spPr>
        <p:txBody>
          <a:bodyPr wrap="square" lIns="0" tIns="0" rIns="0" bIns="0" rtlCol="0"/>
          <a:lstStyle/>
          <a:p>
            <a:endParaRPr/>
          </a:p>
        </p:txBody>
      </p:sp>
      <p:sp>
        <p:nvSpPr>
          <p:cNvPr id="17" name="object 17"/>
          <p:cNvSpPr/>
          <p:nvPr/>
        </p:nvSpPr>
        <p:spPr>
          <a:xfrm>
            <a:off x="8969512" y="5747168"/>
            <a:ext cx="0" cy="1600835"/>
          </a:xfrm>
          <a:custGeom>
            <a:avLst/>
            <a:gdLst/>
            <a:ahLst/>
            <a:cxnLst/>
            <a:rect l="l" t="t" r="r" b="b"/>
            <a:pathLst>
              <a:path h="1600834">
                <a:moveTo>
                  <a:pt x="1" y="1600670"/>
                </a:moveTo>
                <a:lnTo>
                  <a:pt x="0" y="0"/>
                </a:lnTo>
              </a:path>
            </a:pathLst>
          </a:custGeom>
          <a:ln w="22681">
            <a:solidFill>
              <a:srgbClr val="000000"/>
            </a:solidFill>
          </a:ln>
        </p:spPr>
        <p:txBody>
          <a:bodyPr wrap="square" lIns="0" tIns="0" rIns="0" bIns="0" rtlCol="0"/>
          <a:lstStyle/>
          <a:p>
            <a:endParaRPr/>
          </a:p>
        </p:txBody>
      </p:sp>
      <p:sp>
        <p:nvSpPr>
          <p:cNvPr id="18" name="object 18"/>
          <p:cNvSpPr/>
          <p:nvPr/>
        </p:nvSpPr>
        <p:spPr>
          <a:xfrm>
            <a:off x="8916860" y="5724677"/>
            <a:ext cx="105410" cy="103505"/>
          </a:xfrm>
          <a:custGeom>
            <a:avLst/>
            <a:gdLst/>
            <a:ahLst/>
            <a:cxnLst/>
            <a:rect l="l" t="t" r="r" b="b"/>
            <a:pathLst>
              <a:path w="105409" h="103504">
                <a:moveTo>
                  <a:pt x="52654" y="0"/>
                </a:moveTo>
                <a:lnTo>
                  <a:pt x="0" y="90208"/>
                </a:lnTo>
                <a:lnTo>
                  <a:pt x="1828" y="97154"/>
                </a:lnTo>
                <a:lnTo>
                  <a:pt x="12649" y="103466"/>
                </a:lnTo>
                <a:lnTo>
                  <a:pt x="19596" y="101638"/>
                </a:lnTo>
                <a:lnTo>
                  <a:pt x="52654" y="44996"/>
                </a:lnTo>
                <a:lnTo>
                  <a:pt x="78911" y="44996"/>
                </a:lnTo>
                <a:lnTo>
                  <a:pt x="52654" y="0"/>
                </a:lnTo>
                <a:close/>
              </a:path>
              <a:path w="105409" h="103504">
                <a:moveTo>
                  <a:pt x="78911" y="44996"/>
                </a:moveTo>
                <a:lnTo>
                  <a:pt x="52654" y="44996"/>
                </a:lnTo>
                <a:lnTo>
                  <a:pt x="85699" y="101638"/>
                </a:lnTo>
                <a:lnTo>
                  <a:pt x="92646" y="103466"/>
                </a:lnTo>
                <a:lnTo>
                  <a:pt x="103466" y="97154"/>
                </a:lnTo>
                <a:lnTo>
                  <a:pt x="105295" y="90208"/>
                </a:lnTo>
                <a:lnTo>
                  <a:pt x="78911" y="44996"/>
                </a:lnTo>
                <a:close/>
              </a:path>
            </a:pathLst>
          </a:custGeom>
          <a:solidFill>
            <a:srgbClr val="000000"/>
          </a:solidFill>
        </p:spPr>
        <p:txBody>
          <a:bodyPr wrap="square" lIns="0" tIns="0" rIns="0" bIns="0" rtlCol="0"/>
          <a:lstStyle/>
          <a:p>
            <a:endParaRPr/>
          </a:p>
        </p:txBody>
      </p:sp>
      <p:sp>
        <p:nvSpPr>
          <p:cNvPr id="19" name="object 19"/>
          <p:cNvSpPr/>
          <p:nvPr/>
        </p:nvSpPr>
        <p:spPr>
          <a:xfrm>
            <a:off x="10086858" y="5746139"/>
            <a:ext cx="0" cy="1600835"/>
          </a:xfrm>
          <a:custGeom>
            <a:avLst/>
            <a:gdLst/>
            <a:ahLst/>
            <a:cxnLst/>
            <a:rect l="l" t="t" r="r" b="b"/>
            <a:pathLst>
              <a:path h="1600834">
                <a:moveTo>
                  <a:pt x="1" y="1600670"/>
                </a:moveTo>
                <a:lnTo>
                  <a:pt x="0" y="0"/>
                </a:lnTo>
              </a:path>
            </a:pathLst>
          </a:custGeom>
          <a:ln w="22681">
            <a:solidFill>
              <a:srgbClr val="000000"/>
            </a:solidFill>
          </a:ln>
        </p:spPr>
        <p:txBody>
          <a:bodyPr wrap="square" lIns="0" tIns="0" rIns="0" bIns="0" rtlCol="0"/>
          <a:lstStyle/>
          <a:p>
            <a:endParaRPr/>
          </a:p>
        </p:txBody>
      </p:sp>
      <p:sp>
        <p:nvSpPr>
          <p:cNvPr id="20" name="object 20"/>
          <p:cNvSpPr/>
          <p:nvPr/>
        </p:nvSpPr>
        <p:spPr>
          <a:xfrm>
            <a:off x="10034206" y="5723635"/>
            <a:ext cx="105410" cy="103505"/>
          </a:xfrm>
          <a:custGeom>
            <a:avLst/>
            <a:gdLst/>
            <a:ahLst/>
            <a:cxnLst/>
            <a:rect l="l" t="t" r="r" b="b"/>
            <a:pathLst>
              <a:path w="105409" h="103504">
                <a:moveTo>
                  <a:pt x="52654" y="0"/>
                </a:moveTo>
                <a:lnTo>
                  <a:pt x="0" y="90220"/>
                </a:lnTo>
                <a:lnTo>
                  <a:pt x="1828" y="97167"/>
                </a:lnTo>
                <a:lnTo>
                  <a:pt x="12649" y="103466"/>
                </a:lnTo>
                <a:lnTo>
                  <a:pt x="19596" y="101650"/>
                </a:lnTo>
                <a:lnTo>
                  <a:pt x="52654" y="45008"/>
                </a:lnTo>
                <a:lnTo>
                  <a:pt x="78915" y="45008"/>
                </a:lnTo>
                <a:lnTo>
                  <a:pt x="52654" y="0"/>
                </a:lnTo>
                <a:close/>
              </a:path>
              <a:path w="105409" h="103504">
                <a:moveTo>
                  <a:pt x="78915" y="45008"/>
                </a:moveTo>
                <a:lnTo>
                  <a:pt x="52654" y="45008"/>
                </a:lnTo>
                <a:lnTo>
                  <a:pt x="85699" y="101650"/>
                </a:lnTo>
                <a:lnTo>
                  <a:pt x="92646" y="103466"/>
                </a:lnTo>
                <a:lnTo>
                  <a:pt x="103466" y="97154"/>
                </a:lnTo>
                <a:lnTo>
                  <a:pt x="105295" y="90220"/>
                </a:lnTo>
                <a:lnTo>
                  <a:pt x="78915" y="45008"/>
                </a:lnTo>
                <a:close/>
              </a:path>
            </a:pathLst>
          </a:custGeom>
          <a:solidFill>
            <a:srgbClr val="000000"/>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101600" rIns="0" bIns="0" rtlCol="0">
            <a:spAutoFit/>
          </a:bodyPr>
          <a:lstStyle/>
          <a:p>
            <a:pPr marL="3479800">
              <a:lnSpc>
                <a:spcPct val="100000"/>
              </a:lnSpc>
            </a:pPr>
            <a:r>
              <a:rPr spc="-5" dirty="0"/>
              <a:t>SSD</a:t>
            </a:r>
            <a:r>
              <a:rPr spc="-869" dirty="0"/>
              <a:t> </a:t>
            </a:r>
            <a:r>
              <a:rPr spc="-105" dirty="0"/>
              <a:t>Training</a:t>
            </a:r>
          </a:p>
        </p:txBody>
      </p:sp>
      <p:sp>
        <p:nvSpPr>
          <p:cNvPr id="22" name="object 22"/>
          <p:cNvSpPr txBox="1"/>
          <p:nvPr/>
        </p:nvSpPr>
        <p:spPr>
          <a:xfrm>
            <a:off x="917526" y="1772920"/>
            <a:ext cx="11591925" cy="2193290"/>
          </a:xfrm>
          <a:prstGeom prst="rect">
            <a:avLst/>
          </a:prstGeom>
        </p:spPr>
        <p:txBody>
          <a:bodyPr vert="horz" wrap="square" lIns="0" tIns="0" rIns="0" bIns="0" rtlCol="0">
            <a:spAutoFit/>
          </a:bodyPr>
          <a:lstStyle/>
          <a:p>
            <a:pPr marL="238125" marR="2027555" indent="-225425">
              <a:lnSpc>
                <a:spcPts val="4300"/>
              </a:lnSpc>
              <a:buChar char="•"/>
              <a:tabLst>
                <a:tab pos="365760" algn="l"/>
              </a:tabLst>
            </a:pPr>
            <a:r>
              <a:rPr sz="3600" spc="40" dirty="0">
                <a:solidFill>
                  <a:srgbClr val="FF0000"/>
                </a:solidFill>
                <a:latin typeface="Arial"/>
                <a:cs typeface="Arial"/>
              </a:rPr>
              <a:t>Match</a:t>
            </a:r>
            <a:r>
              <a:rPr sz="3600" spc="40" dirty="0">
                <a:latin typeface="Arial"/>
                <a:cs typeface="Arial"/>
              </a:rPr>
              <a:t> </a:t>
            </a:r>
            <a:r>
              <a:rPr sz="3600" spc="25" dirty="0">
                <a:latin typeface="Arial"/>
                <a:cs typeface="Arial"/>
              </a:rPr>
              <a:t>default </a:t>
            </a:r>
            <a:r>
              <a:rPr sz="3600" spc="35" dirty="0">
                <a:latin typeface="Arial"/>
                <a:cs typeface="Arial"/>
              </a:rPr>
              <a:t>boxes </a:t>
            </a:r>
            <a:r>
              <a:rPr sz="3600" dirty="0">
                <a:latin typeface="Arial"/>
                <a:cs typeface="Arial"/>
              </a:rPr>
              <a:t>to </a:t>
            </a:r>
            <a:r>
              <a:rPr sz="3600" spc="50" dirty="0">
                <a:latin typeface="Arial"/>
                <a:cs typeface="Arial"/>
              </a:rPr>
              <a:t>ground </a:t>
            </a:r>
            <a:r>
              <a:rPr sz="3600" dirty="0">
                <a:latin typeface="Arial"/>
                <a:cs typeface="Arial"/>
              </a:rPr>
              <a:t>truth </a:t>
            </a:r>
            <a:r>
              <a:rPr sz="3600" spc="35" dirty="0">
                <a:latin typeface="Arial"/>
                <a:cs typeface="Arial"/>
              </a:rPr>
              <a:t>boxes</a:t>
            </a:r>
            <a:r>
              <a:rPr sz="3600" spc="-160" dirty="0">
                <a:latin typeface="Arial"/>
                <a:cs typeface="Arial"/>
              </a:rPr>
              <a:t> </a:t>
            </a:r>
            <a:r>
              <a:rPr sz="3600" dirty="0">
                <a:latin typeface="Arial"/>
                <a:cs typeface="Arial"/>
              </a:rPr>
              <a:t>to  </a:t>
            </a:r>
            <a:r>
              <a:rPr sz="3600" spc="25" dirty="0">
                <a:latin typeface="Arial"/>
                <a:cs typeface="Arial"/>
              </a:rPr>
              <a:t>determine </a:t>
            </a:r>
            <a:r>
              <a:rPr sz="3600" dirty="0">
                <a:latin typeface="Arial"/>
                <a:cs typeface="Arial"/>
              </a:rPr>
              <a:t>true/false</a:t>
            </a:r>
            <a:r>
              <a:rPr sz="3600" spc="-50" dirty="0">
                <a:latin typeface="Arial"/>
                <a:cs typeface="Arial"/>
              </a:rPr>
              <a:t> </a:t>
            </a:r>
            <a:r>
              <a:rPr sz="3600" spc="15" dirty="0">
                <a:latin typeface="Arial"/>
                <a:cs typeface="Arial"/>
              </a:rPr>
              <a:t>positives.</a:t>
            </a:r>
            <a:endParaRPr sz="3600" dirty="0">
              <a:latin typeface="Arial"/>
              <a:cs typeface="Arial"/>
            </a:endParaRPr>
          </a:p>
          <a:p>
            <a:pPr>
              <a:lnSpc>
                <a:spcPct val="100000"/>
              </a:lnSpc>
              <a:buFont typeface="Arial"/>
              <a:buChar char="•"/>
            </a:pPr>
            <a:endParaRPr sz="3600" dirty="0">
              <a:latin typeface="Times New Roman"/>
              <a:cs typeface="Times New Roman"/>
            </a:endParaRPr>
          </a:p>
          <a:p>
            <a:pPr marL="365125" indent="-352425">
              <a:lnSpc>
                <a:spcPct val="100000"/>
              </a:lnSpc>
              <a:buChar char="•"/>
              <a:tabLst>
                <a:tab pos="365760" algn="l"/>
                <a:tab pos="10469245" algn="l"/>
              </a:tabLst>
            </a:pPr>
            <a:r>
              <a:rPr sz="3600" spc="-5" dirty="0">
                <a:latin typeface="Arial"/>
                <a:cs typeface="Arial"/>
              </a:rPr>
              <a:t>Loss </a:t>
            </a:r>
            <a:r>
              <a:rPr sz="3600" spc="270" dirty="0">
                <a:latin typeface="Arial"/>
                <a:cs typeface="Arial"/>
              </a:rPr>
              <a:t>= </a:t>
            </a:r>
            <a:r>
              <a:rPr sz="3600" b="1" spc="270" dirty="0">
                <a:latin typeface="Arial"/>
                <a:cs typeface="Arial"/>
              </a:rPr>
              <a:t>Sm</a:t>
            </a:r>
            <a:r>
              <a:rPr sz="3600" b="1" spc="-5" dirty="0">
                <a:latin typeface="Arial"/>
                <a:cs typeface="Arial"/>
              </a:rPr>
              <a:t>oo</a:t>
            </a:r>
            <a:r>
              <a:rPr sz="3600" b="1" dirty="0">
                <a:latin typeface="Arial"/>
                <a:cs typeface="Arial"/>
              </a:rPr>
              <a:t>t</a:t>
            </a:r>
            <a:r>
              <a:rPr sz="3600" b="1" spc="-5" dirty="0">
                <a:latin typeface="Arial"/>
                <a:cs typeface="Arial"/>
              </a:rPr>
              <a:t>hL</a:t>
            </a:r>
            <a:r>
              <a:rPr sz="3600" b="1" dirty="0">
                <a:latin typeface="Arial"/>
                <a:cs typeface="Arial"/>
              </a:rPr>
              <a:t>1</a:t>
            </a:r>
            <a:r>
              <a:rPr sz="3600" spc="45" dirty="0">
                <a:latin typeface="Arial"/>
                <a:cs typeface="Arial"/>
              </a:rPr>
              <a:t>(box</a:t>
            </a:r>
            <a:r>
              <a:rPr sz="3600" dirty="0">
                <a:latin typeface="Arial"/>
                <a:cs typeface="Arial"/>
              </a:rPr>
              <a:t> </a:t>
            </a:r>
            <a:r>
              <a:rPr sz="3600" spc="30" dirty="0">
                <a:latin typeface="Arial"/>
                <a:cs typeface="Arial"/>
              </a:rPr>
              <a:t>param)</a:t>
            </a:r>
            <a:r>
              <a:rPr sz="3600" dirty="0">
                <a:latin typeface="Arial"/>
                <a:cs typeface="Arial"/>
              </a:rPr>
              <a:t> </a:t>
            </a:r>
            <a:r>
              <a:rPr sz="3600" spc="270" dirty="0">
                <a:latin typeface="Arial"/>
                <a:cs typeface="Arial"/>
              </a:rPr>
              <a:t>+</a:t>
            </a:r>
            <a:r>
              <a:rPr sz="3600" dirty="0">
                <a:latin typeface="Arial"/>
                <a:cs typeface="Arial"/>
              </a:rPr>
              <a:t> </a:t>
            </a:r>
            <a:r>
              <a:rPr sz="3600" b="1" dirty="0">
                <a:latin typeface="Arial"/>
                <a:cs typeface="Arial"/>
              </a:rPr>
              <a:t>S</a:t>
            </a:r>
            <a:r>
              <a:rPr sz="3600" b="1" spc="-5" dirty="0">
                <a:latin typeface="Arial"/>
                <a:cs typeface="Arial"/>
              </a:rPr>
              <a:t>o</a:t>
            </a:r>
            <a:r>
              <a:rPr sz="3600" b="1" dirty="0">
                <a:latin typeface="Arial"/>
                <a:cs typeface="Arial"/>
              </a:rPr>
              <a:t>ftma</a:t>
            </a:r>
            <a:r>
              <a:rPr sz="3600" b="1" spc="-5" dirty="0">
                <a:latin typeface="Arial"/>
                <a:cs typeface="Arial"/>
              </a:rPr>
              <a:t>x</a:t>
            </a:r>
            <a:r>
              <a:rPr sz="3600" spc="30" dirty="0">
                <a:latin typeface="Arial"/>
                <a:cs typeface="Arial"/>
              </a:rPr>
              <a:t>(class</a:t>
            </a:r>
            <a:r>
              <a:rPr sz="3600" dirty="0">
                <a:latin typeface="Arial"/>
                <a:cs typeface="Arial"/>
              </a:rPr>
              <a:t>	</a:t>
            </a:r>
            <a:r>
              <a:rPr sz="3600" spc="120" dirty="0">
                <a:latin typeface="Arial"/>
                <a:cs typeface="Arial"/>
              </a:rPr>
              <a:t>p</a:t>
            </a:r>
            <a:r>
              <a:rPr sz="3600" spc="5" dirty="0">
                <a:latin typeface="Arial"/>
                <a:cs typeface="Arial"/>
              </a:rPr>
              <a:t>r</a:t>
            </a:r>
            <a:r>
              <a:rPr sz="3600" spc="65" dirty="0">
                <a:latin typeface="Arial"/>
                <a:cs typeface="Arial"/>
              </a:rPr>
              <a:t>ob)</a:t>
            </a:r>
            <a:endParaRPr sz="3600" dirty="0">
              <a:latin typeface="Arial"/>
              <a:cs typeface="Arial"/>
            </a:endParaRPr>
          </a:p>
        </p:txBody>
      </p:sp>
      <p:sp>
        <p:nvSpPr>
          <p:cNvPr id="23" name="object 23"/>
          <p:cNvSpPr txBox="1"/>
          <p:nvPr/>
        </p:nvSpPr>
        <p:spPr>
          <a:xfrm>
            <a:off x="7340600" y="4546600"/>
            <a:ext cx="2294890" cy="1132205"/>
          </a:xfrm>
          <a:prstGeom prst="rect">
            <a:avLst/>
          </a:prstGeom>
        </p:spPr>
        <p:txBody>
          <a:bodyPr vert="horz" wrap="square" lIns="0" tIns="0" rIns="0" bIns="0" rtlCol="0">
            <a:spAutoFit/>
          </a:bodyPr>
          <a:lstStyle/>
          <a:p>
            <a:pPr marL="12700">
              <a:lnSpc>
                <a:spcPct val="100000"/>
              </a:lnSpc>
            </a:pPr>
            <a:r>
              <a:rPr sz="2400" b="1" dirty="0">
                <a:latin typeface="Arial"/>
                <a:cs typeface="Arial"/>
              </a:rPr>
              <a:t>Smooth L1</a:t>
            </a:r>
            <a:r>
              <a:rPr sz="2400" b="1" spc="-105" dirty="0">
                <a:latin typeface="Arial"/>
                <a:cs typeface="Arial"/>
              </a:rPr>
              <a:t> </a:t>
            </a:r>
            <a:r>
              <a:rPr sz="2400" b="1" dirty="0">
                <a:latin typeface="Arial"/>
                <a:cs typeface="Arial"/>
              </a:rPr>
              <a:t>loss</a:t>
            </a:r>
            <a:endParaRPr sz="2400">
              <a:latin typeface="Arial"/>
              <a:cs typeface="Arial"/>
            </a:endParaRPr>
          </a:p>
          <a:p>
            <a:pPr marL="927100" marR="288290" indent="342900">
              <a:lnSpc>
                <a:spcPct val="101899"/>
              </a:lnSpc>
              <a:spcBef>
                <a:spcPts val="1475"/>
              </a:spcBef>
            </a:pPr>
            <a:r>
              <a:rPr sz="1800" spc="30" dirty="0">
                <a:latin typeface="Arial"/>
                <a:cs typeface="Arial"/>
              </a:rPr>
              <a:t>box  </a:t>
            </a:r>
            <a:r>
              <a:rPr sz="1800" spc="-35" dirty="0">
                <a:latin typeface="Arial"/>
                <a:cs typeface="Arial"/>
              </a:rPr>
              <a:t>r</a:t>
            </a:r>
            <a:r>
              <a:rPr sz="1800" spc="35" dirty="0">
                <a:latin typeface="Arial"/>
                <a:cs typeface="Arial"/>
              </a:rPr>
              <a:t>eg</a:t>
            </a:r>
            <a:r>
              <a:rPr sz="1800" spc="-15" dirty="0">
                <a:latin typeface="Arial"/>
                <a:cs typeface="Arial"/>
              </a:rPr>
              <a:t>r</a:t>
            </a:r>
            <a:r>
              <a:rPr sz="1800" spc="-5" dirty="0">
                <a:latin typeface="Arial"/>
                <a:cs typeface="Arial"/>
              </a:rPr>
              <a:t>ession</a:t>
            </a:r>
            <a:endParaRPr sz="1800">
              <a:latin typeface="Arial"/>
              <a:cs typeface="Arial"/>
            </a:endParaRPr>
          </a:p>
        </p:txBody>
      </p:sp>
      <p:sp>
        <p:nvSpPr>
          <p:cNvPr id="24" name="object 24"/>
          <p:cNvSpPr txBox="1"/>
          <p:nvPr/>
        </p:nvSpPr>
        <p:spPr>
          <a:xfrm>
            <a:off x="9791700" y="4546600"/>
            <a:ext cx="2100580" cy="1132205"/>
          </a:xfrm>
          <a:prstGeom prst="rect">
            <a:avLst/>
          </a:prstGeom>
        </p:spPr>
        <p:txBody>
          <a:bodyPr vert="horz" wrap="square" lIns="0" tIns="0" rIns="0" bIns="0" rtlCol="0">
            <a:spAutoFit/>
          </a:bodyPr>
          <a:lstStyle/>
          <a:p>
            <a:pPr marL="190500">
              <a:lnSpc>
                <a:spcPct val="100000"/>
              </a:lnSpc>
            </a:pPr>
            <a:r>
              <a:rPr sz="2400" b="1" dirty="0">
                <a:latin typeface="Arial"/>
                <a:cs typeface="Arial"/>
              </a:rPr>
              <a:t>Softmax</a:t>
            </a:r>
            <a:r>
              <a:rPr sz="2400" b="1" spc="-100" dirty="0">
                <a:latin typeface="Arial"/>
                <a:cs typeface="Arial"/>
              </a:rPr>
              <a:t> </a:t>
            </a:r>
            <a:r>
              <a:rPr sz="2400" b="1" dirty="0">
                <a:latin typeface="Arial"/>
                <a:cs typeface="Arial"/>
              </a:rPr>
              <a:t>loss</a:t>
            </a:r>
            <a:endParaRPr sz="2400">
              <a:latin typeface="Arial"/>
              <a:cs typeface="Arial"/>
            </a:endParaRPr>
          </a:p>
          <a:p>
            <a:pPr marL="12700" marR="826769" indent="127000">
              <a:lnSpc>
                <a:spcPct val="101899"/>
              </a:lnSpc>
              <a:spcBef>
                <a:spcPts val="1475"/>
              </a:spcBef>
            </a:pPr>
            <a:r>
              <a:rPr sz="1800" spc="10" dirty="0">
                <a:latin typeface="Arial"/>
                <a:cs typeface="Arial"/>
              </a:rPr>
              <a:t>multiclass  </a:t>
            </a:r>
            <a:r>
              <a:rPr sz="1800" spc="60" dirty="0">
                <a:latin typeface="Arial"/>
                <a:cs typeface="Arial"/>
              </a:rPr>
              <a:t>p</a:t>
            </a:r>
            <a:r>
              <a:rPr sz="1800" dirty="0">
                <a:latin typeface="Arial"/>
                <a:cs typeface="Arial"/>
              </a:rPr>
              <a:t>r</a:t>
            </a:r>
            <a:r>
              <a:rPr sz="1800" spc="15" dirty="0">
                <a:latin typeface="Arial"/>
                <a:cs typeface="Arial"/>
              </a:rPr>
              <a:t>obabilities</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584200" y="2006600"/>
            <a:ext cx="4361180" cy="365760"/>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4" name="object 4"/>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3490467" y="3179838"/>
            <a:ext cx="266263" cy="21233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4" name="object 14"/>
          <p:cNvSpPr txBox="1"/>
          <p:nvPr/>
        </p:nvSpPr>
        <p:spPr>
          <a:xfrm>
            <a:off x="2336800" y="2903087"/>
            <a:ext cx="2972435" cy="1137285"/>
          </a:xfrm>
          <a:prstGeom prst="rect">
            <a:avLst/>
          </a:prstGeom>
        </p:spPr>
        <p:txBody>
          <a:bodyPr vert="horz" wrap="square" lIns="0" tIns="0" rIns="0" bIns="0" rtlCol="0">
            <a:spAutoFit/>
          </a:bodyPr>
          <a:lstStyle/>
          <a:p>
            <a:pPr marL="16637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a:p>
            <a:pPr marL="12700" marR="1858645" indent="317500">
              <a:lnSpc>
                <a:spcPts val="2200"/>
              </a:lnSpc>
              <a:spcBef>
                <a:spcPts val="80"/>
              </a:spcBef>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5" name="object 15"/>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cxnSp>
        <p:nvCxnSpPr>
          <p:cNvPr id="17" name="直接连接符 16"/>
          <p:cNvCxnSpPr>
            <a:stCxn id="14" idx="2"/>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584200" y="2006600"/>
            <a:ext cx="4361180" cy="365760"/>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4" name="object 4"/>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3490467" y="3179838"/>
            <a:ext cx="266263" cy="21233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4" name="object 14"/>
          <p:cNvSpPr txBox="1"/>
          <p:nvPr/>
        </p:nvSpPr>
        <p:spPr>
          <a:xfrm>
            <a:off x="2336800" y="2903087"/>
            <a:ext cx="2972435" cy="1137285"/>
          </a:xfrm>
          <a:prstGeom prst="rect">
            <a:avLst/>
          </a:prstGeom>
        </p:spPr>
        <p:txBody>
          <a:bodyPr vert="horz" wrap="square" lIns="0" tIns="0" rIns="0" bIns="0" rtlCol="0">
            <a:spAutoFit/>
          </a:bodyPr>
          <a:lstStyle/>
          <a:p>
            <a:pPr marL="16637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a:p>
            <a:pPr marL="12700" marR="1858645" indent="317500">
              <a:lnSpc>
                <a:spcPts val="2200"/>
              </a:lnSpc>
              <a:spcBef>
                <a:spcPts val="80"/>
              </a:spcBef>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5" name="object 15"/>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cxnSp>
        <p:nvCxnSpPr>
          <p:cNvPr id="17" name="直接连接符 16"/>
          <p:cNvCxnSpPr>
            <a:stCxn id="14" idx="2"/>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sp>
        <p:nvSpPr>
          <p:cNvPr id="16" name="object 17"/>
          <p:cNvSpPr txBox="1"/>
          <p:nvPr/>
        </p:nvSpPr>
        <p:spPr>
          <a:xfrm>
            <a:off x="4305300" y="38227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18" name="object 18"/>
          <p:cNvSpPr txBox="1"/>
          <p:nvPr/>
        </p:nvSpPr>
        <p:spPr>
          <a:xfrm>
            <a:off x="4787900" y="37185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dirty="0">
              <a:latin typeface="Arial"/>
              <a:cs typeface="Arial"/>
            </a:endParaRPr>
          </a:p>
        </p:txBody>
      </p:sp>
    </p:spTree>
    <p:extLst>
      <p:ext uri="{BB962C8B-B14F-4D97-AF65-F5344CB8AC3E}">
        <p14:creationId xmlns:p14="http://schemas.microsoft.com/office/powerpoint/2010/main" val="118992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6985000" y="2006600"/>
            <a:ext cx="429387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YOLO </a:t>
            </a:r>
            <a:r>
              <a:rPr sz="2400" spc="15" dirty="0">
                <a:latin typeface="Arial"/>
                <a:cs typeface="Arial"/>
              </a:rPr>
              <a:t>[Redmon </a:t>
            </a:r>
            <a:r>
              <a:rPr sz="2400" dirty="0">
                <a:latin typeface="Arial"/>
                <a:cs typeface="Arial"/>
              </a:rPr>
              <a:t>et </a:t>
            </a:r>
            <a:r>
              <a:rPr sz="2400" spc="-5" dirty="0">
                <a:latin typeface="Arial"/>
                <a:cs typeface="Arial"/>
              </a:rPr>
              <a:t>al.</a:t>
            </a:r>
            <a:r>
              <a:rPr sz="2400" spc="-65" dirty="0">
                <a:latin typeface="Arial"/>
                <a:cs typeface="Arial"/>
              </a:rPr>
              <a:t> </a:t>
            </a:r>
            <a:r>
              <a:rPr sz="2400" spc="-40" dirty="0">
                <a:latin typeface="Arial"/>
                <a:cs typeface="Arial"/>
              </a:rPr>
              <a:t>CVPR16]</a:t>
            </a:r>
            <a:endParaRPr sz="2400">
              <a:latin typeface="Arial"/>
              <a:cs typeface="Arial"/>
            </a:endParaRPr>
          </a:p>
        </p:txBody>
      </p:sp>
      <p:sp>
        <p:nvSpPr>
          <p:cNvPr id="4" name="object 4"/>
          <p:cNvSpPr/>
          <p:nvPr/>
        </p:nvSpPr>
        <p:spPr>
          <a:xfrm>
            <a:off x="7439104" y="2522194"/>
            <a:ext cx="1191260" cy="2675890"/>
          </a:xfrm>
          <a:custGeom>
            <a:avLst/>
            <a:gdLst/>
            <a:ahLst/>
            <a:cxnLst/>
            <a:rect l="l" t="t" r="r" b="b"/>
            <a:pathLst>
              <a:path w="1191259"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7439104" y="2522194"/>
            <a:ext cx="1191260" cy="1069975"/>
          </a:xfrm>
          <a:custGeom>
            <a:avLst/>
            <a:gdLst/>
            <a:ahLst/>
            <a:cxnLst/>
            <a:rect l="l" t="t" r="r" b="b"/>
            <a:pathLst>
              <a:path w="1191259"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8509214"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9853168" y="3179838"/>
            <a:ext cx="266263" cy="212332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903968"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10709503" y="3496462"/>
            <a:ext cx="129539" cy="129539"/>
          </a:xfrm>
          <a:custGeom>
            <a:avLst/>
            <a:gdLst/>
            <a:ahLst/>
            <a:cxnLst/>
            <a:rect l="l" t="t" r="r" b="b"/>
            <a:pathLst>
              <a:path w="129540"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10706531" y="4889995"/>
            <a:ext cx="129539" cy="129539"/>
          </a:xfrm>
          <a:custGeom>
            <a:avLst/>
            <a:gdLst/>
            <a:ahLst/>
            <a:cxnLst/>
            <a:rect l="l" t="t" r="r" b="b"/>
            <a:pathLst>
              <a:path w="129540"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txBox="1"/>
          <p:nvPr/>
        </p:nvSpPr>
        <p:spPr>
          <a:xfrm>
            <a:off x="10096500" y="2903087"/>
            <a:ext cx="1715135" cy="578485"/>
          </a:xfrm>
          <a:prstGeom prst="rect">
            <a:avLst/>
          </a:prstGeom>
        </p:spPr>
        <p:txBody>
          <a:bodyPr vert="horz" wrap="square" lIns="0" tIns="0" rIns="0" bIns="0" rtlCol="0">
            <a:spAutoFit/>
          </a:bodyPr>
          <a:lstStyle/>
          <a:p>
            <a:pPr marL="228600" marR="5080" indent="-215900">
              <a:lnSpc>
                <a:spcPct val="101899"/>
              </a:lnSpc>
            </a:pPr>
            <a:r>
              <a:rPr sz="1800" b="1" dirty="0">
                <a:latin typeface="Arial"/>
                <a:cs typeface="Arial"/>
              </a:rPr>
              <a:t>multiclass</a:t>
            </a:r>
            <a:r>
              <a:rPr sz="1800" b="1" spc="-100" dirty="0">
                <a:latin typeface="Arial"/>
                <a:cs typeface="Arial"/>
              </a:rPr>
              <a:t> </a:t>
            </a:r>
            <a:r>
              <a:rPr sz="1800" b="1" dirty="0">
                <a:latin typeface="Arial"/>
                <a:cs typeface="Arial"/>
              </a:rPr>
              <a:t>prob  for K</a:t>
            </a:r>
            <a:r>
              <a:rPr sz="1800" b="1" spc="-100" dirty="0">
                <a:latin typeface="Arial"/>
                <a:cs typeface="Arial"/>
              </a:rPr>
              <a:t> </a:t>
            </a:r>
            <a:r>
              <a:rPr sz="1800" b="1" dirty="0">
                <a:latin typeface="Arial"/>
                <a:cs typeface="Arial"/>
              </a:rPr>
              <a:t>boxes</a:t>
            </a:r>
            <a:endParaRPr sz="1800">
              <a:latin typeface="Arial"/>
              <a:cs typeface="Arial"/>
            </a:endParaRPr>
          </a:p>
        </p:txBody>
      </p:sp>
      <p:sp>
        <p:nvSpPr>
          <p:cNvPr id="14" name="object 14"/>
          <p:cNvSpPr/>
          <p:nvPr/>
        </p:nvSpPr>
        <p:spPr>
          <a:xfrm>
            <a:off x="8693060"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5" name="object 15"/>
          <p:cNvSpPr txBox="1"/>
          <p:nvPr/>
        </p:nvSpPr>
        <p:spPr>
          <a:xfrm>
            <a:off x="86995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6" name="object 16"/>
          <p:cNvSpPr txBox="1"/>
          <p:nvPr/>
        </p:nvSpPr>
        <p:spPr>
          <a:xfrm>
            <a:off x="104140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17" name="object 17"/>
          <p:cNvSpPr txBox="1"/>
          <p:nvPr/>
        </p:nvSpPr>
        <p:spPr>
          <a:xfrm>
            <a:off x="584200" y="2006600"/>
            <a:ext cx="436118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18" name="object 18"/>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19" name="object 19"/>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20" name="object 20"/>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21" name="object 21"/>
          <p:cNvSpPr/>
          <p:nvPr/>
        </p:nvSpPr>
        <p:spPr>
          <a:xfrm>
            <a:off x="3490467" y="3179838"/>
            <a:ext cx="266263" cy="212332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24" name="object 24"/>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26" name="object 26"/>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27" name="object 27"/>
          <p:cNvSpPr txBox="1"/>
          <p:nvPr/>
        </p:nvSpPr>
        <p:spPr>
          <a:xfrm>
            <a:off x="3873500" y="2903087"/>
            <a:ext cx="1435735" cy="578485"/>
          </a:xfrm>
          <a:prstGeom prst="rect">
            <a:avLst/>
          </a:prstGeom>
        </p:spPr>
        <p:txBody>
          <a:bodyPr vert="horz" wrap="square" lIns="0" tIns="0" rIns="0" bIns="0" rtlCol="0">
            <a:spAutoFit/>
          </a:bodyPr>
          <a:lstStyle/>
          <a:p>
            <a:pPr marL="1270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28" name="object 28"/>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29" name="object 29"/>
          <p:cNvSpPr txBox="1"/>
          <p:nvPr/>
        </p:nvSpPr>
        <p:spPr>
          <a:xfrm>
            <a:off x="23368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30" name="object 30"/>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31" name="object 31"/>
          <p:cNvSpPr txBox="1"/>
          <p:nvPr/>
        </p:nvSpPr>
        <p:spPr>
          <a:xfrm>
            <a:off x="4305300" y="38227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32" name="object 32"/>
          <p:cNvSpPr txBox="1"/>
          <p:nvPr/>
        </p:nvSpPr>
        <p:spPr>
          <a:xfrm>
            <a:off x="4787900" y="37185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a:latin typeface="Arial"/>
              <a:cs typeface="Arial"/>
            </a:endParaRPr>
          </a:p>
        </p:txBody>
      </p:sp>
      <p:cxnSp>
        <p:nvCxnSpPr>
          <p:cNvPr id="33" name="直接连接符 32"/>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flipV="1">
            <a:off x="10109881" y="3561231"/>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10108363" y="4284887"/>
            <a:ext cx="651870" cy="66987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6985000" y="2006600"/>
            <a:ext cx="429387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YOLO </a:t>
            </a:r>
            <a:r>
              <a:rPr sz="2400" spc="15" dirty="0">
                <a:latin typeface="Arial"/>
                <a:cs typeface="Arial"/>
              </a:rPr>
              <a:t>[Redmon </a:t>
            </a:r>
            <a:r>
              <a:rPr sz="2400" dirty="0">
                <a:latin typeface="Arial"/>
                <a:cs typeface="Arial"/>
              </a:rPr>
              <a:t>et </a:t>
            </a:r>
            <a:r>
              <a:rPr sz="2400" spc="-5" dirty="0">
                <a:latin typeface="Arial"/>
                <a:cs typeface="Arial"/>
              </a:rPr>
              <a:t>al.</a:t>
            </a:r>
            <a:r>
              <a:rPr sz="2400" spc="-65" dirty="0">
                <a:latin typeface="Arial"/>
                <a:cs typeface="Arial"/>
              </a:rPr>
              <a:t> </a:t>
            </a:r>
            <a:r>
              <a:rPr sz="2400" spc="-40" dirty="0">
                <a:latin typeface="Arial"/>
                <a:cs typeface="Arial"/>
              </a:rPr>
              <a:t>CVPR16]</a:t>
            </a:r>
            <a:endParaRPr sz="2400">
              <a:latin typeface="Arial"/>
              <a:cs typeface="Arial"/>
            </a:endParaRPr>
          </a:p>
        </p:txBody>
      </p:sp>
      <p:sp>
        <p:nvSpPr>
          <p:cNvPr id="4" name="object 4"/>
          <p:cNvSpPr/>
          <p:nvPr/>
        </p:nvSpPr>
        <p:spPr>
          <a:xfrm>
            <a:off x="7439104" y="2522194"/>
            <a:ext cx="1191260" cy="2675890"/>
          </a:xfrm>
          <a:custGeom>
            <a:avLst/>
            <a:gdLst/>
            <a:ahLst/>
            <a:cxnLst/>
            <a:rect l="l" t="t" r="r" b="b"/>
            <a:pathLst>
              <a:path w="1191259"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7439104" y="2522194"/>
            <a:ext cx="1191260" cy="1069975"/>
          </a:xfrm>
          <a:custGeom>
            <a:avLst/>
            <a:gdLst/>
            <a:ahLst/>
            <a:cxnLst/>
            <a:rect l="l" t="t" r="r" b="b"/>
            <a:pathLst>
              <a:path w="1191259"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8509214"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9853168" y="3179838"/>
            <a:ext cx="266263" cy="21233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903968"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10709503" y="3496462"/>
            <a:ext cx="129539" cy="129539"/>
          </a:xfrm>
          <a:custGeom>
            <a:avLst/>
            <a:gdLst/>
            <a:ahLst/>
            <a:cxnLst/>
            <a:rect l="l" t="t" r="r" b="b"/>
            <a:pathLst>
              <a:path w="129540"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10706531" y="4889995"/>
            <a:ext cx="129539" cy="129539"/>
          </a:xfrm>
          <a:custGeom>
            <a:avLst/>
            <a:gdLst/>
            <a:ahLst/>
            <a:cxnLst/>
            <a:rect l="l" t="t" r="r" b="b"/>
            <a:pathLst>
              <a:path w="129540"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txBox="1"/>
          <p:nvPr/>
        </p:nvSpPr>
        <p:spPr>
          <a:xfrm>
            <a:off x="10096500" y="2903087"/>
            <a:ext cx="1715135" cy="578485"/>
          </a:xfrm>
          <a:prstGeom prst="rect">
            <a:avLst/>
          </a:prstGeom>
        </p:spPr>
        <p:txBody>
          <a:bodyPr vert="horz" wrap="square" lIns="0" tIns="0" rIns="0" bIns="0" rtlCol="0">
            <a:spAutoFit/>
          </a:bodyPr>
          <a:lstStyle/>
          <a:p>
            <a:pPr marL="228600" marR="5080" indent="-215900">
              <a:lnSpc>
                <a:spcPct val="101899"/>
              </a:lnSpc>
            </a:pPr>
            <a:r>
              <a:rPr sz="1800" b="1" dirty="0">
                <a:latin typeface="Arial"/>
                <a:cs typeface="Arial"/>
              </a:rPr>
              <a:t>multiclass</a:t>
            </a:r>
            <a:r>
              <a:rPr sz="1800" b="1" spc="-100" dirty="0">
                <a:latin typeface="Arial"/>
                <a:cs typeface="Arial"/>
              </a:rPr>
              <a:t> </a:t>
            </a:r>
            <a:r>
              <a:rPr sz="1800" b="1" dirty="0">
                <a:latin typeface="Arial"/>
                <a:cs typeface="Arial"/>
              </a:rPr>
              <a:t>prob  for K</a:t>
            </a:r>
            <a:r>
              <a:rPr sz="1800" b="1" spc="-100" dirty="0">
                <a:latin typeface="Arial"/>
                <a:cs typeface="Arial"/>
              </a:rPr>
              <a:t> </a:t>
            </a:r>
            <a:r>
              <a:rPr sz="1800" b="1" dirty="0">
                <a:latin typeface="Arial"/>
                <a:cs typeface="Arial"/>
              </a:rPr>
              <a:t>boxes</a:t>
            </a:r>
            <a:endParaRPr sz="1800">
              <a:latin typeface="Arial"/>
              <a:cs typeface="Arial"/>
            </a:endParaRPr>
          </a:p>
        </p:txBody>
      </p:sp>
      <p:sp>
        <p:nvSpPr>
          <p:cNvPr id="14" name="object 14"/>
          <p:cNvSpPr/>
          <p:nvPr/>
        </p:nvSpPr>
        <p:spPr>
          <a:xfrm>
            <a:off x="8693060"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5" name="object 15"/>
          <p:cNvSpPr txBox="1"/>
          <p:nvPr/>
        </p:nvSpPr>
        <p:spPr>
          <a:xfrm>
            <a:off x="86995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6" name="object 16"/>
          <p:cNvSpPr txBox="1"/>
          <p:nvPr/>
        </p:nvSpPr>
        <p:spPr>
          <a:xfrm>
            <a:off x="104140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17" name="object 17"/>
          <p:cNvSpPr/>
          <p:nvPr/>
        </p:nvSpPr>
        <p:spPr>
          <a:xfrm>
            <a:off x="1090401" y="6523723"/>
            <a:ext cx="1351280" cy="3042285"/>
          </a:xfrm>
          <a:custGeom>
            <a:avLst/>
            <a:gdLst/>
            <a:ahLst/>
            <a:cxnLst/>
            <a:rect l="l" t="t" r="r" b="b"/>
            <a:pathLst>
              <a:path w="1351280" h="3042284">
                <a:moveTo>
                  <a:pt x="1350995" y="1215784"/>
                </a:moveTo>
                <a:lnTo>
                  <a:pt x="137276" y="0"/>
                </a:lnTo>
                <a:lnTo>
                  <a:pt x="0" y="0"/>
                </a:lnTo>
                <a:lnTo>
                  <a:pt x="0" y="1826135"/>
                </a:lnTo>
                <a:lnTo>
                  <a:pt x="1213721" y="3041920"/>
                </a:lnTo>
                <a:lnTo>
                  <a:pt x="1350995" y="3041920"/>
                </a:lnTo>
                <a:lnTo>
                  <a:pt x="1350995" y="1215784"/>
                </a:lnTo>
                <a:close/>
              </a:path>
            </a:pathLst>
          </a:custGeom>
          <a:ln w="9375">
            <a:solidFill>
              <a:srgbClr val="000000"/>
            </a:solidFill>
          </a:ln>
        </p:spPr>
        <p:txBody>
          <a:bodyPr wrap="square" lIns="0" tIns="0" rIns="0" bIns="0" rtlCol="0"/>
          <a:lstStyle/>
          <a:p>
            <a:endParaRPr/>
          </a:p>
        </p:txBody>
      </p:sp>
      <p:sp>
        <p:nvSpPr>
          <p:cNvPr id="18" name="object 18"/>
          <p:cNvSpPr/>
          <p:nvPr/>
        </p:nvSpPr>
        <p:spPr>
          <a:xfrm>
            <a:off x="1090401" y="6523723"/>
            <a:ext cx="1351280" cy="1216025"/>
          </a:xfrm>
          <a:custGeom>
            <a:avLst/>
            <a:gdLst/>
            <a:ahLst/>
            <a:cxnLst/>
            <a:rect l="l" t="t" r="r" b="b"/>
            <a:pathLst>
              <a:path w="1351280" h="1216025">
                <a:moveTo>
                  <a:pt x="1350995" y="1215784"/>
                </a:moveTo>
                <a:lnTo>
                  <a:pt x="1213721" y="1215784"/>
                </a:lnTo>
                <a:lnTo>
                  <a:pt x="0" y="0"/>
                </a:lnTo>
              </a:path>
            </a:pathLst>
          </a:custGeom>
          <a:ln w="9381">
            <a:solidFill>
              <a:srgbClr val="000000"/>
            </a:solidFill>
          </a:ln>
        </p:spPr>
        <p:txBody>
          <a:bodyPr wrap="square" lIns="0" tIns="0" rIns="0" bIns="0" rtlCol="0"/>
          <a:lstStyle/>
          <a:p>
            <a:endParaRPr/>
          </a:p>
        </p:txBody>
      </p:sp>
      <p:sp>
        <p:nvSpPr>
          <p:cNvPr id="19" name="object 19"/>
          <p:cNvSpPr/>
          <p:nvPr/>
        </p:nvSpPr>
        <p:spPr>
          <a:xfrm>
            <a:off x="2304122" y="7739508"/>
            <a:ext cx="0" cy="1826260"/>
          </a:xfrm>
          <a:custGeom>
            <a:avLst/>
            <a:gdLst/>
            <a:ahLst/>
            <a:cxnLst/>
            <a:rect l="l" t="t" r="r" b="b"/>
            <a:pathLst>
              <a:path h="1826259">
                <a:moveTo>
                  <a:pt x="0" y="0"/>
                </a:moveTo>
                <a:lnTo>
                  <a:pt x="0" y="1826135"/>
                </a:lnTo>
              </a:path>
            </a:pathLst>
          </a:custGeom>
          <a:ln w="9372">
            <a:solidFill>
              <a:srgbClr val="000000"/>
            </a:solidFill>
          </a:ln>
        </p:spPr>
        <p:txBody>
          <a:bodyPr wrap="square" lIns="0" tIns="0" rIns="0" bIns="0" rtlCol="0"/>
          <a:lstStyle/>
          <a:p>
            <a:endParaRPr/>
          </a:p>
        </p:txBody>
      </p:sp>
      <p:sp>
        <p:nvSpPr>
          <p:cNvPr id="20" name="object 20"/>
          <p:cNvSpPr/>
          <p:nvPr/>
        </p:nvSpPr>
        <p:spPr>
          <a:xfrm>
            <a:off x="1259428" y="7601902"/>
            <a:ext cx="452755" cy="1019175"/>
          </a:xfrm>
          <a:custGeom>
            <a:avLst/>
            <a:gdLst/>
            <a:ahLst/>
            <a:cxnLst/>
            <a:rect l="l" t="t" r="r" b="b"/>
            <a:pathLst>
              <a:path w="452755" h="1019175">
                <a:moveTo>
                  <a:pt x="452379" y="319705"/>
                </a:moveTo>
                <a:lnTo>
                  <a:pt x="133216" y="0"/>
                </a:lnTo>
                <a:lnTo>
                  <a:pt x="0" y="0"/>
                </a:lnTo>
                <a:lnTo>
                  <a:pt x="0" y="698879"/>
                </a:lnTo>
                <a:lnTo>
                  <a:pt x="319162" y="1018586"/>
                </a:lnTo>
                <a:lnTo>
                  <a:pt x="452379" y="1018586"/>
                </a:lnTo>
                <a:lnTo>
                  <a:pt x="452379" y="319705"/>
                </a:lnTo>
                <a:close/>
              </a:path>
            </a:pathLst>
          </a:custGeom>
          <a:ln w="21094">
            <a:solidFill>
              <a:srgbClr val="008F00"/>
            </a:solidFill>
          </a:ln>
        </p:spPr>
        <p:txBody>
          <a:bodyPr wrap="square" lIns="0" tIns="0" rIns="0" bIns="0" rtlCol="0"/>
          <a:lstStyle/>
          <a:p>
            <a:endParaRPr/>
          </a:p>
        </p:txBody>
      </p:sp>
      <p:sp>
        <p:nvSpPr>
          <p:cNvPr id="21" name="object 21"/>
          <p:cNvSpPr/>
          <p:nvPr/>
        </p:nvSpPr>
        <p:spPr>
          <a:xfrm>
            <a:off x="1259428" y="7601902"/>
            <a:ext cx="452755" cy="320040"/>
          </a:xfrm>
          <a:custGeom>
            <a:avLst/>
            <a:gdLst/>
            <a:ahLst/>
            <a:cxnLst/>
            <a:rect l="l" t="t" r="r" b="b"/>
            <a:pathLst>
              <a:path w="452755" h="320040">
                <a:moveTo>
                  <a:pt x="452379" y="319705"/>
                </a:moveTo>
                <a:lnTo>
                  <a:pt x="319162" y="319705"/>
                </a:lnTo>
                <a:lnTo>
                  <a:pt x="0" y="0"/>
                </a:lnTo>
              </a:path>
            </a:pathLst>
          </a:custGeom>
          <a:ln w="21112">
            <a:solidFill>
              <a:srgbClr val="008F00"/>
            </a:solidFill>
          </a:ln>
        </p:spPr>
        <p:txBody>
          <a:bodyPr wrap="square" lIns="0" tIns="0" rIns="0" bIns="0" rtlCol="0"/>
          <a:lstStyle/>
          <a:p>
            <a:endParaRPr/>
          </a:p>
        </p:txBody>
      </p:sp>
      <p:sp>
        <p:nvSpPr>
          <p:cNvPr id="22" name="object 22"/>
          <p:cNvSpPr/>
          <p:nvPr/>
        </p:nvSpPr>
        <p:spPr>
          <a:xfrm>
            <a:off x="1578590" y="7921607"/>
            <a:ext cx="0" cy="699135"/>
          </a:xfrm>
          <a:custGeom>
            <a:avLst/>
            <a:gdLst/>
            <a:ahLst/>
            <a:cxnLst/>
            <a:rect l="l" t="t" r="r" b="b"/>
            <a:pathLst>
              <a:path h="699134">
                <a:moveTo>
                  <a:pt x="0" y="0"/>
                </a:moveTo>
                <a:lnTo>
                  <a:pt x="0" y="698880"/>
                </a:lnTo>
              </a:path>
            </a:pathLst>
          </a:custGeom>
          <a:ln w="21088">
            <a:solidFill>
              <a:srgbClr val="008F00"/>
            </a:solidFill>
          </a:ln>
        </p:spPr>
        <p:txBody>
          <a:bodyPr wrap="square" lIns="0" tIns="0" rIns="0" bIns="0" rtlCol="0"/>
          <a:lstStyle/>
          <a:p>
            <a:endParaRPr/>
          </a:p>
        </p:txBody>
      </p:sp>
      <p:sp>
        <p:nvSpPr>
          <p:cNvPr id="23" name="object 23"/>
          <p:cNvSpPr/>
          <p:nvPr/>
        </p:nvSpPr>
        <p:spPr>
          <a:xfrm>
            <a:off x="1304747" y="7747215"/>
            <a:ext cx="219075" cy="719455"/>
          </a:xfrm>
          <a:custGeom>
            <a:avLst/>
            <a:gdLst/>
            <a:ahLst/>
            <a:cxnLst/>
            <a:rect l="l" t="t" r="r" b="b"/>
            <a:pathLst>
              <a:path w="219075" h="719454">
                <a:moveTo>
                  <a:pt x="218591" y="218963"/>
                </a:moveTo>
                <a:lnTo>
                  <a:pt x="0" y="0"/>
                </a:lnTo>
                <a:lnTo>
                  <a:pt x="0" y="500099"/>
                </a:lnTo>
                <a:lnTo>
                  <a:pt x="218591" y="719062"/>
                </a:lnTo>
                <a:lnTo>
                  <a:pt x="218591" y="218963"/>
                </a:lnTo>
                <a:close/>
              </a:path>
            </a:pathLst>
          </a:custGeom>
          <a:ln w="21091">
            <a:solidFill>
              <a:srgbClr val="000000"/>
            </a:solidFill>
          </a:ln>
        </p:spPr>
        <p:txBody>
          <a:bodyPr wrap="square" lIns="0" tIns="0" rIns="0" bIns="0" rtlCol="0"/>
          <a:lstStyle/>
          <a:p>
            <a:endParaRPr/>
          </a:p>
        </p:txBody>
      </p:sp>
      <p:sp>
        <p:nvSpPr>
          <p:cNvPr id="24" name="object 24"/>
          <p:cNvSpPr/>
          <p:nvPr/>
        </p:nvSpPr>
        <p:spPr>
          <a:xfrm>
            <a:off x="1304747" y="7747215"/>
            <a:ext cx="219075" cy="219075"/>
          </a:xfrm>
          <a:custGeom>
            <a:avLst/>
            <a:gdLst/>
            <a:ahLst/>
            <a:cxnLst/>
            <a:rect l="l" t="t" r="r" b="b"/>
            <a:pathLst>
              <a:path w="219075" h="219075">
                <a:moveTo>
                  <a:pt x="218591" y="218963"/>
                </a:moveTo>
                <a:lnTo>
                  <a:pt x="218591" y="218963"/>
                </a:lnTo>
                <a:lnTo>
                  <a:pt x="0" y="0"/>
                </a:lnTo>
              </a:path>
            </a:pathLst>
          </a:custGeom>
          <a:ln w="21106">
            <a:solidFill>
              <a:srgbClr val="000000"/>
            </a:solidFill>
          </a:ln>
        </p:spPr>
        <p:txBody>
          <a:bodyPr wrap="square" lIns="0" tIns="0" rIns="0" bIns="0" rtlCol="0"/>
          <a:lstStyle/>
          <a:p>
            <a:endParaRPr/>
          </a:p>
        </p:txBody>
      </p:sp>
      <p:sp>
        <p:nvSpPr>
          <p:cNvPr id="25" name="object 25"/>
          <p:cNvSpPr/>
          <p:nvPr/>
        </p:nvSpPr>
        <p:spPr>
          <a:xfrm>
            <a:off x="1523339" y="7966179"/>
            <a:ext cx="0" cy="500380"/>
          </a:xfrm>
          <a:custGeom>
            <a:avLst/>
            <a:gdLst/>
            <a:ahLst/>
            <a:cxnLst/>
            <a:rect l="l" t="t" r="r" b="b"/>
            <a:pathLst>
              <a:path h="500379">
                <a:moveTo>
                  <a:pt x="0" y="0"/>
                </a:moveTo>
                <a:lnTo>
                  <a:pt x="0" y="500098"/>
                </a:lnTo>
              </a:path>
            </a:pathLst>
          </a:custGeom>
          <a:ln w="21088">
            <a:solidFill>
              <a:srgbClr val="000000"/>
            </a:solidFill>
          </a:ln>
        </p:spPr>
        <p:txBody>
          <a:bodyPr wrap="square" lIns="0" tIns="0" rIns="0" bIns="0" rtlCol="0"/>
          <a:lstStyle/>
          <a:p>
            <a:endParaRPr/>
          </a:p>
        </p:txBody>
      </p:sp>
      <p:sp>
        <p:nvSpPr>
          <p:cNvPr id="26" name="object 26"/>
          <p:cNvSpPr/>
          <p:nvPr/>
        </p:nvSpPr>
        <p:spPr>
          <a:xfrm>
            <a:off x="1523339" y="8213623"/>
            <a:ext cx="2018664" cy="3175"/>
          </a:xfrm>
          <a:custGeom>
            <a:avLst/>
            <a:gdLst/>
            <a:ahLst/>
            <a:cxnLst/>
            <a:rect l="l" t="t" r="r" b="b"/>
            <a:pathLst>
              <a:path w="2018664" h="3175">
                <a:moveTo>
                  <a:pt x="0" y="2603"/>
                </a:moveTo>
                <a:lnTo>
                  <a:pt x="2018191" y="0"/>
                </a:lnTo>
              </a:path>
            </a:pathLst>
          </a:custGeom>
          <a:ln w="18777">
            <a:solidFill>
              <a:srgbClr val="000000"/>
            </a:solidFill>
          </a:ln>
        </p:spPr>
        <p:txBody>
          <a:bodyPr wrap="square" lIns="0" tIns="0" rIns="0" bIns="0" rtlCol="0"/>
          <a:lstStyle/>
          <a:p>
            <a:endParaRPr/>
          </a:p>
        </p:txBody>
      </p:sp>
      <p:sp>
        <p:nvSpPr>
          <p:cNvPr id="27" name="object 27"/>
          <p:cNvSpPr/>
          <p:nvPr/>
        </p:nvSpPr>
        <p:spPr>
          <a:xfrm>
            <a:off x="2614636" y="6888835"/>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28" name="object 28"/>
          <p:cNvSpPr/>
          <p:nvPr/>
        </p:nvSpPr>
        <p:spPr>
          <a:xfrm>
            <a:off x="2571127" y="6870204"/>
            <a:ext cx="86995" cy="85725"/>
          </a:xfrm>
          <a:custGeom>
            <a:avLst/>
            <a:gdLst/>
            <a:ahLst/>
            <a:cxnLst/>
            <a:rect l="l" t="t" r="r" b="b"/>
            <a:pathLst>
              <a:path w="86994" h="85725">
                <a:moveTo>
                  <a:pt x="43510" y="0"/>
                </a:moveTo>
                <a:lnTo>
                  <a:pt x="0" y="74714"/>
                </a:lnTo>
                <a:lnTo>
                  <a:pt x="1511" y="80454"/>
                </a:lnTo>
                <a:lnTo>
                  <a:pt x="10452" y="85686"/>
                </a:lnTo>
                <a:lnTo>
                  <a:pt x="16192" y="84175"/>
                </a:lnTo>
                <a:lnTo>
                  <a:pt x="43510" y="37261"/>
                </a:lnTo>
                <a:lnTo>
                  <a:pt x="65203" y="37261"/>
                </a:lnTo>
                <a:lnTo>
                  <a:pt x="43510" y="0"/>
                </a:lnTo>
                <a:close/>
              </a:path>
              <a:path w="86994" h="85725">
                <a:moveTo>
                  <a:pt x="65203" y="37261"/>
                </a:moveTo>
                <a:lnTo>
                  <a:pt x="43510" y="37261"/>
                </a:lnTo>
                <a:lnTo>
                  <a:pt x="70815" y="84175"/>
                </a:lnTo>
                <a:lnTo>
                  <a:pt x="76555" y="85686"/>
                </a:lnTo>
                <a:lnTo>
                  <a:pt x="85496" y="80454"/>
                </a:lnTo>
                <a:lnTo>
                  <a:pt x="87007" y="74714"/>
                </a:lnTo>
                <a:lnTo>
                  <a:pt x="65203" y="37261"/>
                </a:lnTo>
                <a:close/>
              </a:path>
            </a:pathLst>
          </a:custGeom>
          <a:solidFill>
            <a:srgbClr val="000000"/>
          </a:solidFill>
        </p:spPr>
        <p:txBody>
          <a:bodyPr wrap="square" lIns="0" tIns="0" rIns="0" bIns="0" rtlCol="0"/>
          <a:lstStyle/>
          <a:p>
            <a:endParaRPr/>
          </a:p>
        </p:txBody>
      </p:sp>
      <p:sp>
        <p:nvSpPr>
          <p:cNvPr id="29" name="object 29"/>
          <p:cNvSpPr/>
          <p:nvPr/>
        </p:nvSpPr>
        <p:spPr>
          <a:xfrm>
            <a:off x="3538053" y="6887984"/>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30" name="object 30"/>
          <p:cNvSpPr/>
          <p:nvPr/>
        </p:nvSpPr>
        <p:spPr>
          <a:xfrm>
            <a:off x="3494544" y="6869353"/>
            <a:ext cx="87630" cy="85725"/>
          </a:xfrm>
          <a:custGeom>
            <a:avLst/>
            <a:gdLst/>
            <a:ahLst/>
            <a:cxnLst/>
            <a:rect l="l" t="t" r="r" b="b"/>
            <a:pathLst>
              <a:path w="87629" h="85725">
                <a:moveTo>
                  <a:pt x="43510" y="0"/>
                </a:moveTo>
                <a:lnTo>
                  <a:pt x="0" y="74701"/>
                </a:lnTo>
                <a:lnTo>
                  <a:pt x="1511" y="80454"/>
                </a:lnTo>
                <a:lnTo>
                  <a:pt x="10452" y="85686"/>
                </a:lnTo>
                <a:lnTo>
                  <a:pt x="16192" y="84162"/>
                </a:lnTo>
                <a:lnTo>
                  <a:pt x="43510" y="37261"/>
                </a:lnTo>
                <a:lnTo>
                  <a:pt x="65213" y="37261"/>
                </a:lnTo>
                <a:lnTo>
                  <a:pt x="43510" y="0"/>
                </a:lnTo>
                <a:close/>
              </a:path>
              <a:path w="87629" h="85725">
                <a:moveTo>
                  <a:pt x="65213" y="37261"/>
                </a:moveTo>
                <a:lnTo>
                  <a:pt x="43510" y="37261"/>
                </a:lnTo>
                <a:lnTo>
                  <a:pt x="70827" y="84162"/>
                </a:lnTo>
                <a:lnTo>
                  <a:pt x="76568" y="85686"/>
                </a:lnTo>
                <a:lnTo>
                  <a:pt x="85509" y="80454"/>
                </a:lnTo>
                <a:lnTo>
                  <a:pt x="87020" y="74701"/>
                </a:lnTo>
                <a:lnTo>
                  <a:pt x="65213" y="37261"/>
                </a:lnTo>
                <a:close/>
              </a:path>
            </a:pathLst>
          </a:custGeom>
          <a:solidFill>
            <a:srgbClr val="000000"/>
          </a:solidFill>
        </p:spPr>
        <p:txBody>
          <a:bodyPr wrap="square" lIns="0" tIns="0" rIns="0" bIns="0" rtlCol="0"/>
          <a:lstStyle/>
          <a:p>
            <a:endParaRPr/>
          </a:p>
        </p:txBody>
      </p:sp>
      <p:sp>
        <p:nvSpPr>
          <p:cNvPr id="31" name="object 31"/>
          <p:cNvSpPr txBox="1"/>
          <p:nvPr/>
        </p:nvSpPr>
        <p:spPr>
          <a:xfrm>
            <a:off x="2540000" y="8356600"/>
            <a:ext cx="1549400" cy="294005"/>
          </a:xfrm>
          <a:prstGeom prst="rect">
            <a:avLst/>
          </a:prstGeom>
        </p:spPr>
        <p:txBody>
          <a:bodyPr vert="horz" wrap="square" lIns="0" tIns="0" rIns="0" bIns="0" rtlCol="0">
            <a:spAutoFit/>
          </a:bodyPr>
          <a:lstStyle/>
          <a:p>
            <a:pPr marL="12700">
              <a:lnSpc>
                <a:spcPct val="100000"/>
              </a:lnSpc>
            </a:pPr>
            <a:r>
              <a:rPr sz="1800" b="1" dirty="0">
                <a:latin typeface="Arial"/>
                <a:cs typeface="Arial"/>
              </a:rPr>
              <a:t>Convolutional</a:t>
            </a:r>
            <a:endParaRPr sz="1800">
              <a:latin typeface="Arial"/>
              <a:cs typeface="Arial"/>
            </a:endParaRPr>
          </a:p>
        </p:txBody>
      </p:sp>
      <p:sp>
        <p:nvSpPr>
          <p:cNvPr id="32" name="object 32"/>
          <p:cNvSpPr txBox="1"/>
          <p:nvPr/>
        </p:nvSpPr>
        <p:spPr>
          <a:xfrm>
            <a:off x="558800" y="5715000"/>
            <a:ext cx="4683760" cy="916305"/>
          </a:xfrm>
          <a:prstGeom prst="rect">
            <a:avLst/>
          </a:prstGeom>
        </p:spPr>
        <p:txBody>
          <a:bodyPr vert="horz" wrap="square" lIns="0" tIns="0" rIns="0" bIns="0" rtlCol="0">
            <a:spAutoFit/>
          </a:bodyPr>
          <a:lstStyle/>
          <a:p>
            <a:pPr marL="12700">
              <a:lnSpc>
                <a:spcPct val="100000"/>
              </a:lnSpc>
            </a:pPr>
            <a:r>
              <a:rPr sz="2400" b="1" dirty="0">
                <a:latin typeface="Arial"/>
                <a:cs typeface="Arial"/>
              </a:rPr>
              <a:t>Faster R-CNN </a:t>
            </a:r>
            <a:r>
              <a:rPr sz="2400" spc="-5" dirty="0">
                <a:latin typeface="Arial"/>
                <a:cs typeface="Arial"/>
              </a:rPr>
              <a:t>[Ren </a:t>
            </a:r>
            <a:r>
              <a:rPr sz="2400" dirty="0">
                <a:latin typeface="Arial"/>
                <a:cs typeface="Arial"/>
              </a:rPr>
              <a:t>et </a:t>
            </a:r>
            <a:r>
              <a:rPr sz="2400" spc="-5" dirty="0">
                <a:latin typeface="Arial"/>
                <a:cs typeface="Arial"/>
              </a:rPr>
              <a:t>al.</a:t>
            </a:r>
            <a:r>
              <a:rPr sz="2400" spc="-65" dirty="0">
                <a:latin typeface="Arial"/>
                <a:cs typeface="Arial"/>
              </a:rPr>
              <a:t> </a:t>
            </a:r>
            <a:r>
              <a:rPr sz="2400" spc="-20" dirty="0">
                <a:latin typeface="Arial"/>
                <a:cs typeface="Arial"/>
              </a:rPr>
              <a:t>NIPS15]</a:t>
            </a:r>
            <a:endParaRPr sz="2400">
              <a:latin typeface="Arial"/>
              <a:cs typeface="Arial"/>
            </a:endParaRPr>
          </a:p>
          <a:p>
            <a:pPr marL="1155700">
              <a:lnSpc>
                <a:spcPct val="100000"/>
              </a:lnSpc>
              <a:spcBef>
                <a:spcPts val="2020"/>
              </a:spcBef>
              <a:tabLst>
                <a:tab pos="3021965" algn="l"/>
              </a:tabLst>
            </a:pPr>
            <a:r>
              <a:rPr sz="1800" spc="5" dirty="0">
                <a:latin typeface="Arial"/>
                <a:cs typeface="Arial"/>
              </a:rPr>
              <a:t>P(objectness)	</a:t>
            </a:r>
            <a:r>
              <a:rPr sz="1800" dirty="0">
                <a:latin typeface="Arial"/>
                <a:cs typeface="Arial"/>
              </a:rPr>
              <a:t>Box</a:t>
            </a:r>
            <a:r>
              <a:rPr sz="1800" spc="-100" dirty="0">
                <a:latin typeface="Arial"/>
                <a:cs typeface="Arial"/>
              </a:rPr>
              <a:t> </a:t>
            </a:r>
            <a:r>
              <a:rPr sz="1800" spc="-5" dirty="0">
                <a:latin typeface="Arial"/>
                <a:cs typeface="Arial"/>
              </a:rPr>
              <a:t>offsets</a:t>
            </a:r>
            <a:endParaRPr sz="1800">
              <a:latin typeface="Arial"/>
              <a:cs typeface="Arial"/>
            </a:endParaRPr>
          </a:p>
        </p:txBody>
      </p:sp>
      <p:sp>
        <p:nvSpPr>
          <p:cNvPr id="33" name="object 33"/>
          <p:cNvSpPr txBox="1"/>
          <p:nvPr/>
        </p:nvSpPr>
        <p:spPr>
          <a:xfrm>
            <a:off x="584200" y="2006600"/>
            <a:ext cx="436118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34" name="object 34"/>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35" name="object 35"/>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36" name="object 36"/>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37" name="object 37"/>
          <p:cNvSpPr/>
          <p:nvPr/>
        </p:nvSpPr>
        <p:spPr>
          <a:xfrm>
            <a:off x="3490467" y="3179838"/>
            <a:ext cx="266263" cy="2123325"/>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40" name="object 40"/>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42" name="object 42"/>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43" name="object 43"/>
          <p:cNvSpPr txBox="1"/>
          <p:nvPr/>
        </p:nvSpPr>
        <p:spPr>
          <a:xfrm>
            <a:off x="3873500" y="2903087"/>
            <a:ext cx="1435735" cy="578485"/>
          </a:xfrm>
          <a:prstGeom prst="rect">
            <a:avLst/>
          </a:prstGeom>
        </p:spPr>
        <p:txBody>
          <a:bodyPr vert="horz" wrap="square" lIns="0" tIns="0" rIns="0" bIns="0" rtlCol="0">
            <a:spAutoFit/>
          </a:bodyPr>
          <a:lstStyle/>
          <a:p>
            <a:pPr marL="1270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44" name="object 44"/>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45" name="object 45"/>
          <p:cNvSpPr txBox="1"/>
          <p:nvPr/>
        </p:nvSpPr>
        <p:spPr>
          <a:xfrm>
            <a:off x="23368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46" name="object 46"/>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47" name="object 47"/>
          <p:cNvSpPr txBox="1"/>
          <p:nvPr/>
        </p:nvSpPr>
        <p:spPr>
          <a:xfrm>
            <a:off x="4305300" y="38227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48" name="object 48"/>
          <p:cNvSpPr txBox="1"/>
          <p:nvPr/>
        </p:nvSpPr>
        <p:spPr>
          <a:xfrm>
            <a:off x="4787900" y="37185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a:latin typeface="Arial"/>
              <a:cs typeface="Arial"/>
            </a:endParaRPr>
          </a:p>
        </p:txBody>
      </p:sp>
      <p:cxnSp>
        <p:nvCxnSpPr>
          <p:cNvPr id="51" name="直接连接符 50"/>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flipV="1">
            <a:off x="10134439" y="3550745"/>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10108363" y="4285513"/>
            <a:ext cx="651870" cy="66987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6985000" y="2006600"/>
            <a:ext cx="429387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YOLO </a:t>
            </a:r>
            <a:r>
              <a:rPr sz="2400" spc="15" dirty="0">
                <a:latin typeface="Arial"/>
                <a:cs typeface="Arial"/>
              </a:rPr>
              <a:t>[Redmon </a:t>
            </a:r>
            <a:r>
              <a:rPr sz="2400" dirty="0">
                <a:latin typeface="Arial"/>
                <a:cs typeface="Arial"/>
              </a:rPr>
              <a:t>et </a:t>
            </a:r>
            <a:r>
              <a:rPr sz="2400" spc="-5" dirty="0">
                <a:latin typeface="Arial"/>
                <a:cs typeface="Arial"/>
              </a:rPr>
              <a:t>al.</a:t>
            </a:r>
            <a:r>
              <a:rPr sz="2400" spc="-65" dirty="0">
                <a:latin typeface="Arial"/>
                <a:cs typeface="Arial"/>
              </a:rPr>
              <a:t> </a:t>
            </a:r>
            <a:r>
              <a:rPr sz="2400" spc="-40" dirty="0">
                <a:latin typeface="Arial"/>
                <a:cs typeface="Arial"/>
              </a:rPr>
              <a:t>CVPR16]</a:t>
            </a:r>
            <a:endParaRPr sz="2400">
              <a:latin typeface="Arial"/>
              <a:cs typeface="Arial"/>
            </a:endParaRPr>
          </a:p>
        </p:txBody>
      </p:sp>
      <p:sp>
        <p:nvSpPr>
          <p:cNvPr id="4" name="object 4"/>
          <p:cNvSpPr/>
          <p:nvPr/>
        </p:nvSpPr>
        <p:spPr>
          <a:xfrm>
            <a:off x="7439104" y="2522194"/>
            <a:ext cx="1191260" cy="2675890"/>
          </a:xfrm>
          <a:custGeom>
            <a:avLst/>
            <a:gdLst/>
            <a:ahLst/>
            <a:cxnLst/>
            <a:rect l="l" t="t" r="r" b="b"/>
            <a:pathLst>
              <a:path w="1191259"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7439104" y="2522194"/>
            <a:ext cx="1191260" cy="1069975"/>
          </a:xfrm>
          <a:custGeom>
            <a:avLst/>
            <a:gdLst/>
            <a:ahLst/>
            <a:cxnLst/>
            <a:rect l="l" t="t" r="r" b="b"/>
            <a:pathLst>
              <a:path w="1191259"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8509214"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9853168" y="3179838"/>
            <a:ext cx="266263" cy="21233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903968"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10709503" y="3496462"/>
            <a:ext cx="129539" cy="129539"/>
          </a:xfrm>
          <a:custGeom>
            <a:avLst/>
            <a:gdLst/>
            <a:ahLst/>
            <a:cxnLst/>
            <a:rect l="l" t="t" r="r" b="b"/>
            <a:pathLst>
              <a:path w="129540"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10706531" y="4889995"/>
            <a:ext cx="129539" cy="129539"/>
          </a:xfrm>
          <a:custGeom>
            <a:avLst/>
            <a:gdLst/>
            <a:ahLst/>
            <a:cxnLst/>
            <a:rect l="l" t="t" r="r" b="b"/>
            <a:pathLst>
              <a:path w="129540"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txBox="1"/>
          <p:nvPr/>
        </p:nvSpPr>
        <p:spPr>
          <a:xfrm>
            <a:off x="10096500" y="2903087"/>
            <a:ext cx="1715135" cy="578485"/>
          </a:xfrm>
          <a:prstGeom prst="rect">
            <a:avLst/>
          </a:prstGeom>
        </p:spPr>
        <p:txBody>
          <a:bodyPr vert="horz" wrap="square" lIns="0" tIns="0" rIns="0" bIns="0" rtlCol="0">
            <a:spAutoFit/>
          </a:bodyPr>
          <a:lstStyle/>
          <a:p>
            <a:pPr marL="228600" marR="5080" indent="-215900">
              <a:lnSpc>
                <a:spcPct val="101899"/>
              </a:lnSpc>
            </a:pPr>
            <a:r>
              <a:rPr sz="1800" b="1" dirty="0">
                <a:latin typeface="Arial"/>
                <a:cs typeface="Arial"/>
              </a:rPr>
              <a:t>multiclass</a:t>
            </a:r>
            <a:r>
              <a:rPr sz="1800" b="1" spc="-100" dirty="0">
                <a:latin typeface="Arial"/>
                <a:cs typeface="Arial"/>
              </a:rPr>
              <a:t> </a:t>
            </a:r>
            <a:r>
              <a:rPr sz="1800" b="1" dirty="0">
                <a:latin typeface="Arial"/>
                <a:cs typeface="Arial"/>
              </a:rPr>
              <a:t>prob  for K</a:t>
            </a:r>
            <a:r>
              <a:rPr sz="1800" b="1" spc="-100" dirty="0">
                <a:latin typeface="Arial"/>
                <a:cs typeface="Arial"/>
              </a:rPr>
              <a:t> </a:t>
            </a:r>
            <a:r>
              <a:rPr sz="1800" b="1" dirty="0">
                <a:latin typeface="Arial"/>
                <a:cs typeface="Arial"/>
              </a:rPr>
              <a:t>boxes</a:t>
            </a:r>
            <a:endParaRPr sz="1800">
              <a:latin typeface="Arial"/>
              <a:cs typeface="Arial"/>
            </a:endParaRPr>
          </a:p>
        </p:txBody>
      </p:sp>
      <p:sp>
        <p:nvSpPr>
          <p:cNvPr id="14" name="object 14"/>
          <p:cNvSpPr/>
          <p:nvPr/>
        </p:nvSpPr>
        <p:spPr>
          <a:xfrm>
            <a:off x="8693060"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5" name="object 15"/>
          <p:cNvSpPr txBox="1"/>
          <p:nvPr/>
        </p:nvSpPr>
        <p:spPr>
          <a:xfrm>
            <a:off x="86995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6" name="object 16"/>
          <p:cNvSpPr txBox="1"/>
          <p:nvPr/>
        </p:nvSpPr>
        <p:spPr>
          <a:xfrm>
            <a:off x="104140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17" name="object 17"/>
          <p:cNvSpPr/>
          <p:nvPr/>
        </p:nvSpPr>
        <p:spPr>
          <a:xfrm>
            <a:off x="1090401" y="6523723"/>
            <a:ext cx="1351280" cy="3042285"/>
          </a:xfrm>
          <a:custGeom>
            <a:avLst/>
            <a:gdLst/>
            <a:ahLst/>
            <a:cxnLst/>
            <a:rect l="l" t="t" r="r" b="b"/>
            <a:pathLst>
              <a:path w="1351280" h="3042284">
                <a:moveTo>
                  <a:pt x="1350995" y="1215784"/>
                </a:moveTo>
                <a:lnTo>
                  <a:pt x="137276" y="0"/>
                </a:lnTo>
                <a:lnTo>
                  <a:pt x="0" y="0"/>
                </a:lnTo>
                <a:lnTo>
                  <a:pt x="0" y="1826135"/>
                </a:lnTo>
                <a:lnTo>
                  <a:pt x="1213721" y="3041920"/>
                </a:lnTo>
                <a:lnTo>
                  <a:pt x="1350995" y="3041920"/>
                </a:lnTo>
                <a:lnTo>
                  <a:pt x="1350995" y="1215784"/>
                </a:lnTo>
                <a:close/>
              </a:path>
            </a:pathLst>
          </a:custGeom>
          <a:ln w="9375">
            <a:solidFill>
              <a:srgbClr val="000000"/>
            </a:solidFill>
          </a:ln>
        </p:spPr>
        <p:txBody>
          <a:bodyPr wrap="square" lIns="0" tIns="0" rIns="0" bIns="0" rtlCol="0"/>
          <a:lstStyle/>
          <a:p>
            <a:endParaRPr/>
          </a:p>
        </p:txBody>
      </p:sp>
      <p:sp>
        <p:nvSpPr>
          <p:cNvPr id="18" name="object 18"/>
          <p:cNvSpPr/>
          <p:nvPr/>
        </p:nvSpPr>
        <p:spPr>
          <a:xfrm>
            <a:off x="1090401" y="6523723"/>
            <a:ext cx="1351280" cy="1216025"/>
          </a:xfrm>
          <a:custGeom>
            <a:avLst/>
            <a:gdLst/>
            <a:ahLst/>
            <a:cxnLst/>
            <a:rect l="l" t="t" r="r" b="b"/>
            <a:pathLst>
              <a:path w="1351280" h="1216025">
                <a:moveTo>
                  <a:pt x="1350995" y="1215784"/>
                </a:moveTo>
                <a:lnTo>
                  <a:pt x="1213721" y="1215784"/>
                </a:lnTo>
                <a:lnTo>
                  <a:pt x="0" y="0"/>
                </a:lnTo>
              </a:path>
            </a:pathLst>
          </a:custGeom>
          <a:ln w="9381">
            <a:solidFill>
              <a:srgbClr val="000000"/>
            </a:solidFill>
          </a:ln>
        </p:spPr>
        <p:txBody>
          <a:bodyPr wrap="square" lIns="0" tIns="0" rIns="0" bIns="0" rtlCol="0"/>
          <a:lstStyle/>
          <a:p>
            <a:endParaRPr/>
          </a:p>
        </p:txBody>
      </p:sp>
      <p:sp>
        <p:nvSpPr>
          <p:cNvPr id="19" name="object 19"/>
          <p:cNvSpPr/>
          <p:nvPr/>
        </p:nvSpPr>
        <p:spPr>
          <a:xfrm>
            <a:off x="2304122" y="7739508"/>
            <a:ext cx="0" cy="1826260"/>
          </a:xfrm>
          <a:custGeom>
            <a:avLst/>
            <a:gdLst/>
            <a:ahLst/>
            <a:cxnLst/>
            <a:rect l="l" t="t" r="r" b="b"/>
            <a:pathLst>
              <a:path h="1826259">
                <a:moveTo>
                  <a:pt x="0" y="0"/>
                </a:moveTo>
                <a:lnTo>
                  <a:pt x="0" y="1826135"/>
                </a:lnTo>
              </a:path>
            </a:pathLst>
          </a:custGeom>
          <a:ln w="9372">
            <a:solidFill>
              <a:srgbClr val="000000"/>
            </a:solidFill>
          </a:ln>
        </p:spPr>
        <p:txBody>
          <a:bodyPr wrap="square" lIns="0" tIns="0" rIns="0" bIns="0" rtlCol="0"/>
          <a:lstStyle/>
          <a:p>
            <a:endParaRPr/>
          </a:p>
        </p:txBody>
      </p:sp>
      <p:sp>
        <p:nvSpPr>
          <p:cNvPr id="20" name="object 20"/>
          <p:cNvSpPr/>
          <p:nvPr/>
        </p:nvSpPr>
        <p:spPr>
          <a:xfrm>
            <a:off x="1259428" y="7601902"/>
            <a:ext cx="452755" cy="1019175"/>
          </a:xfrm>
          <a:custGeom>
            <a:avLst/>
            <a:gdLst/>
            <a:ahLst/>
            <a:cxnLst/>
            <a:rect l="l" t="t" r="r" b="b"/>
            <a:pathLst>
              <a:path w="452755" h="1019175">
                <a:moveTo>
                  <a:pt x="452379" y="319705"/>
                </a:moveTo>
                <a:lnTo>
                  <a:pt x="133216" y="0"/>
                </a:lnTo>
                <a:lnTo>
                  <a:pt x="0" y="0"/>
                </a:lnTo>
                <a:lnTo>
                  <a:pt x="0" y="698879"/>
                </a:lnTo>
                <a:lnTo>
                  <a:pt x="319162" y="1018586"/>
                </a:lnTo>
                <a:lnTo>
                  <a:pt x="452379" y="1018586"/>
                </a:lnTo>
                <a:lnTo>
                  <a:pt x="452379" y="319705"/>
                </a:lnTo>
                <a:close/>
              </a:path>
            </a:pathLst>
          </a:custGeom>
          <a:ln w="21094">
            <a:solidFill>
              <a:srgbClr val="008F00"/>
            </a:solidFill>
          </a:ln>
        </p:spPr>
        <p:txBody>
          <a:bodyPr wrap="square" lIns="0" tIns="0" rIns="0" bIns="0" rtlCol="0"/>
          <a:lstStyle/>
          <a:p>
            <a:endParaRPr/>
          </a:p>
        </p:txBody>
      </p:sp>
      <p:sp>
        <p:nvSpPr>
          <p:cNvPr id="21" name="object 21"/>
          <p:cNvSpPr/>
          <p:nvPr/>
        </p:nvSpPr>
        <p:spPr>
          <a:xfrm>
            <a:off x="1259428" y="7601902"/>
            <a:ext cx="452755" cy="320040"/>
          </a:xfrm>
          <a:custGeom>
            <a:avLst/>
            <a:gdLst/>
            <a:ahLst/>
            <a:cxnLst/>
            <a:rect l="l" t="t" r="r" b="b"/>
            <a:pathLst>
              <a:path w="452755" h="320040">
                <a:moveTo>
                  <a:pt x="452379" y="319705"/>
                </a:moveTo>
                <a:lnTo>
                  <a:pt x="319162" y="319705"/>
                </a:lnTo>
                <a:lnTo>
                  <a:pt x="0" y="0"/>
                </a:lnTo>
              </a:path>
            </a:pathLst>
          </a:custGeom>
          <a:ln w="21112">
            <a:solidFill>
              <a:srgbClr val="008F00"/>
            </a:solidFill>
          </a:ln>
        </p:spPr>
        <p:txBody>
          <a:bodyPr wrap="square" lIns="0" tIns="0" rIns="0" bIns="0" rtlCol="0"/>
          <a:lstStyle/>
          <a:p>
            <a:endParaRPr/>
          </a:p>
        </p:txBody>
      </p:sp>
      <p:sp>
        <p:nvSpPr>
          <p:cNvPr id="22" name="object 22"/>
          <p:cNvSpPr/>
          <p:nvPr/>
        </p:nvSpPr>
        <p:spPr>
          <a:xfrm>
            <a:off x="1578590" y="7921607"/>
            <a:ext cx="0" cy="699135"/>
          </a:xfrm>
          <a:custGeom>
            <a:avLst/>
            <a:gdLst/>
            <a:ahLst/>
            <a:cxnLst/>
            <a:rect l="l" t="t" r="r" b="b"/>
            <a:pathLst>
              <a:path h="699134">
                <a:moveTo>
                  <a:pt x="0" y="0"/>
                </a:moveTo>
                <a:lnTo>
                  <a:pt x="0" y="698880"/>
                </a:lnTo>
              </a:path>
            </a:pathLst>
          </a:custGeom>
          <a:ln w="21088">
            <a:solidFill>
              <a:srgbClr val="008F00"/>
            </a:solidFill>
          </a:ln>
        </p:spPr>
        <p:txBody>
          <a:bodyPr wrap="square" lIns="0" tIns="0" rIns="0" bIns="0" rtlCol="0"/>
          <a:lstStyle/>
          <a:p>
            <a:endParaRPr/>
          </a:p>
        </p:txBody>
      </p:sp>
      <p:sp>
        <p:nvSpPr>
          <p:cNvPr id="23" name="object 23"/>
          <p:cNvSpPr/>
          <p:nvPr/>
        </p:nvSpPr>
        <p:spPr>
          <a:xfrm>
            <a:off x="1304747" y="7747215"/>
            <a:ext cx="219075" cy="719455"/>
          </a:xfrm>
          <a:custGeom>
            <a:avLst/>
            <a:gdLst/>
            <a:ahLst/>
            <a:cxnLst/>
            <a:rect l="l" t="t" r="r" b="b"/>
            <a:pathLst>
              <a:path w="219075" h="719454">
                <a:moveTo>
                  <a:pt x="218591" y="218963"/>
                </a:moveTo>
                <a:lnTo>
                  <a:pt x="0" y="0"/>
                </a:lnTo>
                <a:lnTo>
                  <a:pt x="0" y="500099"/>
                </a:lnTo>
                <a:lnTo>
                  <a:pt x="218591" y="719062"/>
                </a:lnTo>
                <a:lnTo>
                  <a:pt x="218591" y="218963"/>
                </a:lnTo>
                <a:close/>
              </a:path>
            </a:pathLst>
          </a:custGeom>
          <a:ln w="21091">
            <a:solidFill>
              <a:srgbClr val="000000"/>
            </a:solidFill>
          </a:ln>
        </p:spPr>
        <p:txBody>
          <a:bodyPr wrap="square" lIns="0" tIns="0" rIns="0" bIns="0" rtlCol="0"/>
          <a:lstStyle/>
          <a:p>
            <a:endParaRPr/>
          </a:p>
        </p:txBody>
      </p:sp>
      <p:sp>
        <p:nvSpPr>
          <p:cNvPr id="24" name="object 24"/>
          <p:cNvSpPr/>
          <p:nvPr/>
        </p:nvSpPr>
        <p:spPr>
          <a:xfrm>
            <a:off x="1304747" y="7747215"/>
            <a:ext cx="219075" cy="219075"/>
          </a:xfrm>
          <a:custGeom>
            <a:avLst/>
            <a:gdLst/>
            <a:ahLst/>
            <a:cxnLst/>
            <a:rect l="l" t="t" r="r" b="b"/>
            <a:pathLst>
              <a:path w="219075" h="219075">
                <a:moveTo>
                  <a:pt x="218591" y="218963"/>
                </a:moveTo>
                <a:lnTo>
                  <a:pt x="218591" y="218963"/>
                </a:lnTo>
                <a:lnTo>
                  <a:pt x="0" y="0"/>
                </a:lnTo>
              </a:path>
            </a:pathLst>
          </a:custGeom>
          <a:ln w="21106">
            <a:solidFill>
              <a:srgbClr val="000000"/>
            </a:solidFill>
          </a:ln>
        </p:spPr>
        <p:txBody>
          <a:bodyPr wrap="square" lIns="0" tIns="0" rIns="0" bIns="0" rtlCol="0"/>
          <a:lstStyle/>
          <a:p>
            <a:endParaRPr/>
          </a:p>
        </p:txBody>
      </p:sp>
      <p:sp>
        <p:nvSpPr>
          <p:cNvPr id="25" name="object 25"/>
          <p:cNvSpPr/>
          <p:nvPr/>
        </p:nvSpPr>
        <p:spPr>
          <a:xfrm>
            <a:off x="1523339" y="7966179"/>
            <a:ext cx="0" cy="500380"/>
          </a:xfrm>
          <a:custGeom>
            <a:avLst/>
            <a:gdLst/>
            <a:ahLst/>
            <a:cxnLst/>
            <a:rect l="l" t="t" r="r" b="b"/>
            <a:pathLst>
              <a:path h="500379">
                <a:moveTo>
                  <a:pt x="0" y="0"/>
                </a:moveTo>
                <a:lnTo>
                  <a:pt x="0" y="500098"/>
                </a:lnTo>
              </a:path>
            </a:pathLst>
          </a:custGeom>
          <a:ln w="21088">
            <a:solidFill>
              <a:srgbClr val="000000"/>
            </a:solidFill>
          </a:ln>
        </p:spPr>
        <p:txBody>
          <a:bodyPr wrap="square" lIns="0" tIns="0" rIns="0" bIns="0" rtlCol="0"/>
          <a:lstStyle/>
          <a:p>
            <a:endParaRPr/>
          </a:p>
        </p:txBody>
      </p:sp>
      <p:sp>
        <p:nvSpPr>
          <p:cNvPr id="26" name="object 26"/>
          <p:cNvSpPr/>
          <p:nvPr/>
        </p:nvSpPr>
        <p:spPr>
          <a:xfrm>
            <a:off x="1523339" y="8213623"/>
            <a:ext cx="2018664" cy="3175"/>
          </a:xfrm>
          <a:custGeom>
            <a:avLst/>
            <a:gdLst/>
            <a:ahLst/>
            <a:cxnLst/>
            <a:rect l="l" t="t" r="r" b="b"/>
            <a:pathLst>
              <a:path w="2018664" h="3175">
                <a:moveTo>
                  <a:pt x="0" y="2603"/>
                </a:moveTo>
                <a:lnTo>
                  <a:pt x="2018191" y="0"/>
                </a:lnTo>
              </a:path>
            </a:pathLst>
          </a:custGeom>
          <a:ln w="18777">
            <a:solidFill>
              <a:srgbClr val="000000"/>
            </a:solidFill>
          </a:ln>
        </p:spPr>
        <p:txBody>
          <a:bodyPr wrap="square" lIns="0" tIns="0" rIns="0" bIns="0" rtlCol="0"/>
          <a:lstStyle/>
          <a:p>
            <a:endParaRPr/>
          </a:p>
        </p:txBody>
      </p:sp>
      <p:sp>
        <p:nvSpPr>
          <p:cNvPr id="27" name="object 27"/>
          <p:cNvSpPr/>
          <p:nvPr/>
        </p:nvSpPr>
        <p:spPr>
          <a:xfrm>
            <a:off x="2614636" y="6888835"/>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28" name="object 28"/>
          <p:cNvSpPr/>
          <p:nvPr/>
        </p:nvSpPr>
        <p:spPr>
          <a:xfrm>
            <a:off x="2571127" y="6870204"/>
            <a:ext cx="86995" cy="85725"/>
          </a:xfrm>
          <a:custGeom>
            <a:avLst/>
            <a:gdLst/>
            <a:ahLst/>
            <a:cxnLst/>
            <a:rect l="l" t="t" r="r" b="b"/>
            <a:pathLst>
              <a:path w="86994" h="85725">
                <a:moveTo>
                  <a:pt x="43510" y="0"/>
                </a:moveTo>
                <a:lnTo>
                  <a:pt x="0" y="74714"/>
                </a:lnTo>
                <a:lnTo>
                  <a:pt x="1511" y="80454"/>
                </a:lnTo>
                <a:lnTo>
                  <a:pt x="10452" y="85686"/>
                </a:lnTo>
                <a:lnTo>
                  <a:pt x="16192" y="84175"/>
                </a:lnTo>
                <a:lnTo>
                  <a:pt x="43510" y="37261"/>
                </a:lnTo>
                <a:lnTo>
                  <a:pt x="65203" y="37261"/>
                </a:lnTo>
                <a:lnTo>
                  <a:pt x="43510" y="0"/>
                </a:lnTo>
                <a:close/>
              </a:path>
              <a:path w="86994" h="85725">
                <a:moveTo>
                  <a:pt x="65203" y="37261"/>
                </a:moveTo>
                <a:lnTo>
                  <a:pt x="43510" y="37261"/>
                </a:lnTo>
                <a:lnTo>
                  <a:pt x="70815" y="84175"/>
                </a:lnTo>
                <a:lnTo>
                  <a:pt x="76555" y="85686"/>
                </a:lnTo>
                <a:lnTo>
                  <a:pt x="85496" y="80454"/>
                </a:lnTo>
                <a:lnTo>
                  <a:pt x="87007" y="74714"/>
                </a:lnTo>
                <a:lnTo>
                  <a:pt x="65203" y="37261"/>
                </a:lnTo>
                <a:close/>
              </a:path>
            </a:pathLst>
          </a:custGeom>
          <a:solidFill>
            <a:srgbClr val="000000"/>
          </a:solidFill>
        </p:spPr>
        <p:txBody>
          <a:bodyPr wrap="square" lIns="0" tIns="0" rIns="0" bIns="0" rtlCol="0"/>
          <a:lstStyle/>
          <a:p>
            <a:endParaRPr/>
          </a:p>
        </p:txBody>
      </p:sp>
      <p:sp>
        <p:nvSpPr>
          <p:cNvPr id="29" name="object 29"/>
          <p:cNvSpPr/>
          <p:nvPr/>
        </p:nvSpPr>
        <p:spPr>
          <a:xfrm>
            <a:off x="3538053" y="6887984"/>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30" name="object 30"/>
          <p:cNvSpPr/>
          <p:nvPr/>
        </p:nvSpPr>
        <p:spPr>
          <a:xfrm>
            <a:off x="3494544" y="6869353"/>
            <a:ext cx="87630" cy="85725"/>
          </a:xfrm>
          <a:custGeom>
            <a:avLst/>
            <a:gdLst/>
            <a:ahLst/>
            <a:cxnLst/>
            <a:rect l="l" t="t" r="r" b="b"/>
            <a:pathLst>
              <a:path w="87629" h="85725">
                <a:moveTo>
                  <a:pt x="43510" y="0"/>
                </a:moveTo>
                <a:lnTo>
                  <a:pt x="0" y="74701"/>
                </a:lnTo>
                <a:lnTo>
                  <a:pt x="1511" y="80454"/>
                </a:lnTo>
                <a:lnTo>
                  <a:pt x="10452" y="85686"/>
                </a:lnTo>
                <a:lnTo>
                  <a:pt x="16192" y="84162"/>
                </a:lnTo>
                <a:lnTo>
                  <a:pt x="43510" y="37261"/>
                </a:lnTo>
                <a:lnTo>
                  <a:pt x="65213" y="37261"/>
                </a:lnTo>
                <a:lnTo>
                  <a:pt x="43510" y="0"/>
                </a:lnTo>
                <a:close/>
              </a:path>
              <a:path w="87629" h="85725">
                <a:moveTo>
                  <a:pt x="65213" y="37261"/>
                </a:moveTo>
                <a:lnTo>
                  <a:pt x="43510" y="37261"/>
                </a:lnTo>
                <a:lnTo>
                  <a:pt x="70827" y="84162"/>
                </a:lnTo>
                <a:lnTo>
                  <a:pt x="76568" y="85686"/>
                </a:lnTo>
                <a:lnTo>
                  <a:pt x="85509" y="80454"/>
                </a:lnTo>
                <a:lnTo>
                  <a:pt x="87020" y="74701"/>
                </a:lnTo>
                <a:lnTo>
                  <a:pt x="65213" y="37261"/>
                </a:lnTo>
                <a:close/>
              </a:path>
            </a:pathLst>
          </a:custGeom>
          <a:solidFill>
            <a:srgbClr val="000000"/>
          </a:solidFill>
        </p:spPr>
        <p:txBody>
          <a:bodyPr wrap="square" lIns="0" tIns="0" rIns="0" bIns="0" rtlCol="0"/>
          <a:lstStyle/>
          <a:p>
            <a:endParaRPr/>
          </a:p>
        </p:txBody>
      </p:sp>
      <p:sp>
        <p:nvSpPr>
          <p:cNvPr id="31" name="object 31"/>
          <p:cNvSpPr txBox="1"/>
          <p:nvPr/>
        </p:nvSpPr>
        <p:spPr>
          <a:xfrm>
            <a:off x="2540000" y="8356600"/>
            <a:ext cx="1549400" cy="294005"/>
          </a:xfrm>
          <a:prstGeom prst="rect">
            <a:avLst/>
          </a:prstGeom>
        </p:spPr>
        <p:txBody>
          <a:bodyPr vert="horz" wrap="square" lIns="0" tIns="0" rIns="0" bIns="0" rtlCol="0">
            <a:spAutoFit/>
          </a:bodyPr>
          <a:lstStyle/>
          <a:p>
            <a:pPr marL="12700">
              <a:lnSpc>
                <a:spcPct val="100000"/>
              </a:lnSpc>
            </a:pPr>
            <a:r>
              <a:rPr sz="1800" b="1" dirty="0">
                <a:latin typeface="Arial"/>
                <a:cs typeface="Arial"/>
              </a:rPr>
              <a:t>Convolutional</a:t>
            </a:r>
            <a:endParaRPr sz="1800">
              <a:latin typeface="Arial"/>
              <a:cs typeface="Arial"/>
            </a:endParaRPr>
          </a:p>
        </p:txBody>
      </p:sp>
      <p:sp>
        <p:nvSpPr>
          <p:cNvPr id="32" name="object 32"/>
          <p:cNvSpPr txBox="1"/>
          <p:nvPr/>
        </p:nvSpPr>
        <p:spPr>
          <a:xfrm>
            <a:off x="558800" y="5715000"/>
            <a:ext cx="4683760" cy="916305"/>
          </a:xfrm>
          <a:prstGeom prst="rect">
            <a:avLst/>
          </a:prstGeom>
        </p:spPr>
        <p:txBody>
          <a:bodyPr vert="horz" wrap="square" lIns="0" tIns="0" rIns="0" bIns="0" rtlCol="0">
            <a:spAutoFit/>
          </a:bodyPr>
          <a:lstStyle/>
          <a:p>
            <a:pPr marL="12700">
              <a:lnSpc>
                <a:spcPct val="100000"/>
              </a:lnSpc>
            </a:pPr>
            <a:r>
              <a:rPr sz="2400" b="1" dirty="0">
                <a:latin typeface="Arial"/>
                <a:cs typeface="Arial"/>
              </a:rPr>
              <a:t>Faster R-CNN </a:t>
            </a:r>
            <a:r>
              <a:rPr sz="2400" spc="-5" dirty="0">
                <a:latin typeface="Arial"/>
                <a:cs typeface="Arial"/>
              </a:rPr>
              <a:t>[Ren </a:t>
            </a:r>
            <a:r>
              <a:rPr sz="2400" dirty="0">
                <a:latin typeface="Arial"/>
                <a:cs typeface="Arial"/>
              </a:rPr>
              <a:t>et </a:t>
            </a:r>
            <a:r>
              <a:rPr sz="2400" spc="-5" dirty="0">
                <a:latin typeface="Arial"/>
                <a:cs typeface="Arial"/>
              </a:rPr>
              <a:t>al.</a:t>
            </a:r>
            <a:r>
              <a:rPr sz="2400" spc="-65" dirty="0">
                <a:latin typeface="Arial"/>
                <a:cs typeface="Arial"/>
              </a:rPr>
              <a:t> </a:t>
            </a:r>
            <a:r>
              <a:rPr sz="2400" spc="-20" dirty="0">
                <a:latin typeface="Arial"/>
                <a:cs typeface="Arial"/>
              </a:rPr>
              <a:t>NIPS15]</a:t>
            </a:r>
            <a:endParaRPr sz="2400">
              <a:latin typeface="Arial"/>
              <a:cs typeface="Arial"/>
            </a:endParaRPr>
          </a:p>
          <a:p>
            <a:pPr marL="1155700">
              <a:lnSpc>
                <a:spcPct val="100000"/>
              </a:lnSpc>
              <a:spcBef>
                <a:spcPts val="2020"/>
              </a:spcBef>
              <a:tabLst>
                <a:tab pos="3021965" algn="l"/>
              </a:tabLst>
            </a:pPr>
            <a:r>
              <a:rPr sz="1800" spc="5" dirty="0">
                <a:latin typeface="Arial"/>
                <a:cs typeface="Arial"/>
              </a:rPr>
              <a:t>P(objectness)	</a:t>
            </a:r>
            <a:r>
              <a:rPr sz="1800" dirty="0">
                <a:latin typeface="Arial"/>
                <a:cs typeface="Arial"/>
              </a:rPr>
              <a:t>Box</a:t>
            </a:r>
            <a:r>
              <a:rPr sz="1800" spc="-100" dirty="0">
                <a:latin typeface="Arial"/>
                <a:cs typeface="Arial"/>
              </a:rPr>
              <a:t> </a:t>
            </a:r>
            <a:r>
              <a:rPr sz="1800" spc="-5" dirty="0">
                <a:latin typeface="Arial"/>
                <a:cs typeface="Arial"/>
              </a:rPr>
              <a:t>offsets</a:t>
            </a:r>
            <a:endParaRPr sz="1800">
              <a:latin typeface="Arial"/>
              <a:cs typeface="Arial"/>
            </a:endParaRPr>
          </a:p>
        </p:txBody>
      </p:sp>
      <p:sp>
        <p:nvSpPr>
          <p:cNvPr id="33" name="object 33"/>
          <p:cNvSpPr txBox="1"/>
          <p:nvPr/>
        </p:nvSpPr>
        <p:spPr>
          <a:xfrm>
            <a:off x="584200" y="2006600"/>
            <a:ext cx="436118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34" name="object 34"/>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35" name="object 35"/>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36" name="object 36"/>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37" name="object 37"/>
          <p:cNvSpPr/>
          <p:nvPr/>
        </p:nvSpPr>
        <p:spPr>
          <a:xfrm>
            <a:off x="3490467" y="3179838"/>
            <a:ext cx="266263" cy="2123325"/>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40" name="object 40"/>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42" name="object 42"/>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43" name="object 43"/>
          <p:cNvSpPr txBox="1"/>
          <p:nvPr/>
        </p:nvSpPr>
        <p:spPr>
          <a:xfrm>
            <a:off x="3873500" y="2903087"/>
            <a:ext cx="1435735" cy="578485"/>
          </a:xfrm>
          <a:prstGeom prst="rect">
            <a:avLst/>
          </a:prstGeom>
        </p:spPr>
        <p:txBody>
          <a:bodyPr vert="horz" wrap="square" lIns="0" tIns="0" rIns="0" bIns="0" rtlCol="0">
            <a:spAutoFit/>
          </a:bodyPr>
          <a:lstStyle/>
          <a:p>
            <a:pPr marL="1270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44" name="object 44"/>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45" name="object 45"/>
          <p:cNvSpPr txBox="1"/>
          <p:nvPr/>
        </p:nvSpPr>
        <p:spPr>
          <a:xfrm>
            <a:off x="23368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46" name="object 46"/>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47" name="object 47"/>
          <p:cNvSpPr txBox="1"/>
          <p:nvPr/>
        </p:nvSpPr>
        <p:spPr>
          <a:xfrm>
            <a:off x="4305300" y="38227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48" name="object 48"/>
          <p:cNvSpPr txBox="1"/>
          <p:nvPr/>
        </p:nvSpPr>
        <p:spPr>
          <a:xfrm>
            <a:off x="4787900" y="37185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a:latin typeface="Arial"/>
              <a:cs typeface="Arial"/>
            </a:endParaRPr>
          </a:p>
        </p:txBody>
      </p:sp>
      <p:cxnSp>
        <p:nvCxnSpPr>
          <p:cNvPr id="51" name="直接连接符 50"/>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flipV="1">
            <a:off x="10134439" y="3550745"/>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10108363" y="4285513"/>
            <a:ext cx="651870" cy="669877"/>
          </a:xfrm>
          <a:prstGeom prst="line">
            <a:avLst/>
          </a:prstGeom>
        </p:spPr>
        <p:style>
          <a:lnRef idx="2">
            <a:schemeClr val="dk1"/>
          </a:lnRef>
          <a:fillRef idx="0">
            <a:schemeClr val="dk1"/>
          </a:fillRef>
          <a:effectRef idx="1">
            <a:schemeClr val="dk1"/>
          </a:effectRef>
          <a:fontRef idx="minor">
            <a:schemeClr val="tx1"/>
          </a:fontRef>
        </p:style>
      </p:cxnSp>
      <p:sp>
        <p:nvSpPr>
          <p:cNvPr id="49" name="object 33"/>
          <p:cNvSpPr txBox="1"/>
          <p:nvPr/>
        </p:nvSpPr>
        <p:spPr>
          <a:xfrm>
            <a:off x="4178300" y="77724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dirty="0">
              <a:latin typeface="Arial"/>
              <a:cs typeface="Arial"/>
            </a:endParaRPr>
          </a:p>
        </p:txBody>
      </p:sp>
      <p:sp>
        <p:nvSpPr>
          <p:cNvPr id="50" name="object 34"/>
          <p:cNvSpPr txBox="1"/>
          <p:nvPr/>
        </p:nvSpPr>
        <p:spPr>
          <a:xfrm>
            <a:off x="4660900" y="76682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dirty="0">
              <a:latin typeface="Arial"/>
              <a:cs typeface="Arial"/>
            </a:endParaRPr>
          </a:p>
        </p:txBody>
      </p:sp>
    </p:spTree>
    <p:extLst>
      <p:ext uri="{BB962C8B-B14F-4D97-AF65-F5344CB8AC3E}">
        <p14:creationId xmlns:p14="http://schemas.microsoft.com/office/powerpoint/2010/main" val="1679174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0" rIns="0" bIns="0" rtlCol="0">
            <a:spAutoFit/>
          </a:bodyPr>
          <a:lstStyle/>
          <a:p>
            <a:pPr marL="3238500">
              <a:lnSpc>
                <a:spcPct val="100000"/>
              </a:lnSpc>
            </a:pPr>
            <a:r>
              <a:rPr spc="-5" dirty="0"/>
              <a:t>Related</a:t>
            </a:r>
            <a:r>
              <a:rPr spc="-869" dirty="0"/>
              <a:t> </a:t>
            </a:r>
            <a:r>
              <a:rPr spc="-145" dirty="0"/>
              <a:t>Work</a:t>
            </a:r>
          </a:p>
        </p:txBody>
      </p:sp>
      <p:sp>
        <p:nvSpPr>
          <p:cNvPr id="3" name="object 3"/>
          <p:cNvSpPr txBox="1"/>
          <p:nvPr/>
        </p:nvSpPr>
        <p:spPr>
          <a:xfrm>
            <a:off x="6985000" y="2006600"/>
            <a:ext cx="429387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YOLO </a:t>
            </a:r>
            <a:r>
              <a:rPr sz="2400" spc="15" dirty="0">
                <a:latin typeface="Arial"/>
                <a:cs typeface="Arial"/>
              </a:rPr>
              <a:t>[Redmon </a:t>
            </a:r>
            <a:r>
              <a:rPr sz="2400" dirty="0">
                <a:latin typeface="Arial"/>
                <a:cs typeface="Arial"/>
              </a:rPr>
              <a:t>et </a:t>
            </a:r>
            <a:r>
              <a:rPr sz="2400" spc="-5" dirty="0">
                <a:latin typeface="Arial"/>
                <a:cs typeface="Arial"/>
              </a:rPr>
              <a:t>al.</a:t>
            </a:r>
            <a:r>
              <a:rPr sz="2400" spc="-65" dirty="0">
                <a:latin typeface="Arial"/>
                <a:cs typeface="Arial"/>
              </a:rPr>
              <a:t> </a:t>
            </a:r>
            <a:r>
              <a:rPr sz="2400" spc="-40" dirty="0">
                <a:latin typeface="Arial"/>
                <a:cs typeface="Arial"/>
              </a:rPr>
              <a:t>CVPR16]</a:t>
            </a:r>
            <a:endParaRPr sz="2400">
              <a:latin typeface="Arial"/>
              <a:cs typeface="Arial"/>
            </a:endParaRPr>
          </a:p>
        </p:txBody>
      </p:sp>
      <p:sp>
        <p:nvSpPr>
          <p:cNvPr id="4" name="object 4"/>
          <p:cNvSpPr/>
          <p:nvPr/>
        </p:nvSpPr>
        <p:spPr>
          <a:xfrm>
            <a:off x="7439104" y="2522194"/>
            <a:ext cx="1191260" cy="2675890"/>
          </a:xfrm>
          <a:custGeom>
            <a:avLst/>
            <a:gdLst/>
            <a:ahLst/>
            <a:cxnLst/>
            <a:rect l="l" t="t" r="r" b="b"/>
            <a:pathLst>
              <a:path w="1191259"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 name="object 5"/>
          <p:cNvSpPr/>
          <p:nvPr/>
        </p:nvSpPr>
        <p:spPr>
          <a:xfrm>
            <a:off x="7439104" y="2522194"/>
            <a:ext cx="1191260" cy="1069975"/>
          </a:xfrm>
          <a:custGeom>
            <a:avLst/>
            <a:gdLst/>
            <a:ahLst/>
            <a:cxnLst/>
            <a:rect l="l" t="t" r="r" b="b"/>
            <a:pathLst>
              <a:path w="1191259"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6" name="object 6"/>
          <p:cNvSpPr/>
          <p:nvPr/>
        </p:nvSpPr>
        <p:spPr>
          <a:xfrm>
            <a:off x="8509214"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7" name="object 7"/>
          <p:cNvSpPr/>
          <p:nvPr/>
        </p:nvSpPr>
        <p:spPr>
          <a:xfrm>
            <a:off x="9853168" y="3179838"/>
            <a:ext cx="266263" cy="212332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903968"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10709503" y="3496462"/>
            <a:ext cx="129539" cy="129539"/>
          </a:xfrm>
          <a:custGeom>
            <a:avLst/>
            <a:gdLst/>
            <a:ahLst/>
            <a:cxnLst/>
            <a:rect l="l" t="t" r="r" b="b"/>
            <a:pathLst>
              <a:path w="129540"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12" name="object 12"/>
          <p:cNvSpPr/>
          <p:nvPr/>
        </p:nvSpPr>
        <p:spPr>
          <a:xfrm>
            <a:off x="10706531" y="4889995"/>
            <a:ext cx="129539" cy="129539"/>
          </a:xfrm>
          <a:custGeom>
            <a:avLst/>
            <a:gdLst/>
            <a:ahLst/>
            <a:cxnLst/>
            <a:rect l="l" t="t" r="r" b="b"/>
            <a:pathLst>
              <a:path w="129540"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13" name="object 13"/>
          <p:cNvSpPr txBox="1"/>
          <p:nvPr/>
        </p:nvSpPr>
        <p:spPr>
          <a:xfrm>
            <a:off x="10096500" y="2903087"/>
            <a:ext cx="1715135" cy="578485"/>
          </a:xfrm>
          <a:prstGeom prst="rect">
            <a:avLst/>
          </a:prstGeom>
        </p:spPr>
        <p:txBody>
          <a:bodyPr vert="horz" wrap="square" lIns="0" tIns="0" rIns="0" bIns="0" rtlCol="0">
            <a:spAutoFit/>
          </a:bodyPr>
          <a:lstStyle/>
          <a:p>
            <a:pPr marL="228600" marR="5080" indent="-215900">
              <a:lnSpc>
                <a:spcPct val="101899"/>
              </a:lnSpc>
            </a:pPr>
            <a:r>
              <a:rPr sz="1800" b="1" dirty="0">
                <a:latin typeface="Arial"/>
                <a:cs typeface="Arial"/>
              </a:rPr>
              <a:t>multiclass</a:t>
            </a:r>
            <a:r>
              <a:rPr sz="1800" b="1" spc="-100" dirty="0">
                <a:latin typeface="Arial"/>
                <a:cs typeface="Arial"/>
              </a:rPr>
              <a:t> </a:t>
            </a:r>
            <a:r>
              <a:rPr sz="1800" b="1" dirty="0">
                <a:latin typeface="Arial"/>
                <a:cs typeface="Arial"/>
              </a:rPr>
              <a:t>prob  for K</a:t>
            </a:r>
            <a:r>
              <a:rPr sz="1800" b="1" spc="-100" dirty="0">
                <a:latin typeface="Arial"/>
                <a:cs typeface="Arial"/>
              </a:rPr>
              <a:t> </a:t>
            </a:r>
            <a:r>
              <a:rPr sz="1800" b="1" dirty="0">
                <a:latin typeface="Arial"/>
                <a:cs typeface="Arial"/>
              </a:rPr>
              <a:t>boxes</a:t>
            </a:r>
            <a:endParaRPr sz="1800">
              <a:latin typeface="Arial"/>
              <a:cs typeface="Arial"/>
            </a:endParaRPr>
          </a:p>
        </p:txBody>
      </p:sp>
      <p:sp>
        <p:nvSpPr>
          <p:cNvPr id="14" name="object 14"/>
          <p:cNvSpPr/>
          <p:nvPr/>
        </p:nvSpPr>
        <p:spPr>
          <a:xfrm>
            <a:off x="8693060"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15" name="object 15"/>
          <p:cNvSpPr txBox="1"/>
          <p:nvPr/>
        </p:nvSpPr>
        <p:spPr>
          <a:xfrm>
            <a:off x="86995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16" name="object 16"/>
          <p:cNvSpPr txBox="1"/>
          <p:nvPr/>
        </p:nvSpPr>
        <p:spPr>
          <a:xfrm>
            <a:off x="104140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17" name="object 17"/>
          <p:cNvSpPr/>
          <p:nvPr/>
        </p:nvSpPr>
        <p:spPr>
          <a:xfrm>
            <a:off x="1090401" y="6523723"/>
            <a:ext cx="1351280" cy="3042285"/>
          </a:xfrm>
          <a:custGeom>
            <a:avLst/>
            <a:gdLst/>
            <a:ahLst/>
            <a:cxnLst/>
            <a:rect l="l" t="t" r="r" b="b"/>
            <a:pathLst>
              <a:path w="1351280" h="3042284">
                <a:moveTo>
                  <a:pt x="1350995" y="1215784"/>
                </a:moveTo>
                <a:lnTo>
                  <a:pt x="137276" y="0"/>
                </a:lnTo>
                <a:lnTo>
                  <a:pt x="0" y="0"/>
                </a:lnTo>
                <a:lnTo>
                  <a:pt x="0" y="1826135"/>
                </a:lnTo>
                <a:lnTo>
                  <a:pt x="1213721" y="3041920"/>
                </a:lnTo>
                <a:lnTo>
                  <a:pt x="1350995" y="3041920"/>
                </a:lnTo>
                <a:lnTo>
                  <a:pt x="1350995" y="1215784"/>
                </a:lnTo>
                <a:close/>
              </a:path>
            </a:pathLst>
          </a:custGeom>
          <a:ln w="9375">
            <a:solidFill>
              <a:srgbClr val="000000"/>
            </a:solidFill>
          </a:ln>
        </p:spPr>
        <p:txBody>
          <a:bodyPr wrap="square" lIns="0" tIns="0" rIns="0" bIns="0" rtlCol="0"/>
          <a:lstStyle/>
          <a:p>
            <a:endParaRPr/>
          </a:p>
        </p:txBody>
      </p:sp>
      <p:sp>
        <p:nvSpPr>
          <p:cNvPr id="18" name="object 18"/>
          <p:cNvSpPr/>
          <p:nvPr/>
        </p:nvSpPr>
        <p:spPr>
          <a:xfrm>
            <a:off x="1090401" y="6523723"/>
            <a:ext cx="1351280" cy="1216025"/>
          </a:xfrm>
          <a:custGeom>
            <a:avLst/>
            <a:gdLst/>
            <a:ahLst/>
            <a:cxnLst/>
            <a:rect l="l" t="t" r="r" b="b"/>
            <a:pathLst>
              <a:path w="1351280" h="1216025">
                <a:moveTo>
                  <a:pt x="1350995" y="1215784"/>
                </a:moveTo>
                <a:lnTo>
                  <a:pt x="1213721" y="1215784"/>
                </a:lnTo>
                <a:lnTo>
                  <a:pt x="0" y="0"/>
                </a:lnTo>
              </a:path>
            </a:pathLst>
          </a:custGeom>
          <a:ln w="9381">
            <a:solidFill>
              <a:srgbClr val="000000"/>
            </a:solidFill>
          </a:ln>
        </p:spPr>
        <p:txBody>
          <a:bodyPr wrap="square" lIns="0" tIns="0" rIns="0" bIns="0" rtlCol="0"/>
          <a:lstStyle/>
          <a:p>
            <a:endParaRPr/>
          </a:p>
        </p:txBody>
      </p:sp>
      <p:sp>
        <p:nvSpPr>
          <p:cNvPr id="19" name="object 19"/>
          <p:cNvSpPr/>
          <p:nvPr/>
        </p:nvSpPr>
        <p:spPr>
          <a:xfrm>
            <a:off x="2304122" y="7739508"/>
            <a:ext cx="0" cy="1826260"/>
          </a:xfrm>
          <a:custGeom>
            <a:avLst/>
            <a:gdLst/>
            <a:ahLst/>
            <a:cxnLst/>
            <a:rect l="l" t="t" r="r" b="b"/>
            <a:pathLst>
              <a:path h="1826259">
                <a:moveTo>
                  <a:pt x="0" y="0"/>
                </a:moveTo>
                <a:lnTo>
                  <a:pt x="0" y="1826135"/>
                </a:lnTo>
              </a:path>
            </a:pathLst>
          </a:custGeom>
          <a:ln w="9372">
            <a:solidFill>
              <a:srgbClr val="000000"/>
            </a:solidFill>
          </a:ln>
        </p:spPr>
        <p:txBody>
          <a:bodyPr wrap="square" lIns="0" tIns="0" rIns="0" bIns="0" rtlCol="0"/>
          <a:lstStyle/>
          <a:p>
            <a:endParaRPr/>
          </a:p>
        </p:txBody>
      </p:sp>
      <p:sp>
        <p:nvSpPr>
          <p:cNvPr id="20" name="object 20"/>
          <p:cNvSpPr/>
          <p:nvPr/>
        </p:nvSpPr>
        <p:spPr>
          <a:xfrm>
            <a:off x="1259428" y="7601902"/>
            <a:ext cx="452755" cy="1019175"/>
          </a:xfrm>
          <a:custGeom>
            <a:avLst/>
            <a:gdLst/>
            <a:ahLst/>
            <a:cxnLst/>
            <a:rect l="l" t="t" r="r" b="b"/>
            <a:pathLst>
              <a:path w="452755" h="1019175">
                <a:moveTo>
                  <a:pt x="452379" y="319705"/>
                </a:moveTo>
                <a:lnTo>
                  <a:pt x="133216" y="0"/>
                </a:lnTo>
                <a:lnTo>
                  <a:pt x="0" y="0"/>
                </a:lnTo>
                <a:lnTo>
                  <a:pt x="0" y="698879"/>
                </a:lnTo>
                <a:lnTo>
                  <a:pt x="319162" y="1018586"/>
                </a:lnTo>
                <a:lnTo>
                  <a:pt x="452379" y="1018586"/>
                </a:lnTo>
                <a:lnTo>
                  <a:pt x="452379" y="319705"/>
                </a:lnTo>
                <a:close/>
              </a:path>
            </a:pathLst>
          </a:custGeom>
          <a:ln w="21094">
            <a:solidFill>
              <a:srgbClr val="008F00"/>
            </a:solidFill>
          </a:ln>
        </p:spPr>
        <p:txBody>
          <a:bodyPr wrap="square" lIns="0" tIns="0" rIns="0" bIns="0" rtlCol="0"/>
          <a:lstStyle/>
          <a:p>
            <a:endParaRPr/>
          </a:p>
        </p:txBody>
      </p:sp>
      <p:sp>
        <p:nvSpPr>
          <p:cNvPr id="21" name="object 21"/>
          <p:cNvSpPr/>
          <p:nvPr/>
        </p:nvSpPr>
        <p:spPr>
          <a:xfrm>
            <a:off x="1259428" y="7601902"/>
            <a:ext cx="452755" cy="320040"/>
          </a:xfrm>
          <a:custGeom>
            <a:avLst/>
            <a:gdLst/>
            <a:ahLst/>
            <a:cxnLst/>
            <a:rect l="l" t="t" r="r" b="b"/>
            <a:pathLst>
              <a:path w="452755" h="320040">
                <a:moveTo>
                  <a:pt x="452379" y="319705"/>
                </a:moveTo>
                <a:lnTo>
                  <a:pt x="319162" y="319705"/>
                </a:lnTo>
                <a:lnTo>
                  <a:pt x="0" y="0"/>
                </a:lnTo>
              </a:path>
            </a:pathLst>
          </a:custGeom>
          <a:ln w="21112">
            <a:solidFill>
              <a:srgbClr val="008F00"/>
            </a:solidFill>
          </a:ln>
        </p:spPr>
        <p:txBody>
          <a:bodyPr wrap="square" lIns="0" tIns="0" rIns="0" bIns="0" rtlCol="0"/>
          <a:lstStyle/>
          <a:p>
            <a:endParaRPr/>
          </a:p>
        </p:txBody>
      </p:sp>
      <p:sp>
        <p:nvSpPr>
          <p:cNvPr id="22" name="object 22"/>
          <p:cNvSpPr/>
          <p:nvPr/>
        </p:nvSpPr>
        <p:spPr>
          <a:xfrm>
            <a:off x="1578590" y="7921607"/>
            <a:ext cx="0" cy="699135"/>
          </a:xfrm>
          <a:custGeom>
            <a:avLst/>
            <a:gdLst/>
            <a:ahLst/>
            <a:cxnLst/>
            <a:rect l="l" t="t" r="r" b="b"/>
            <a:pathLst>
              <a:path h="699134">
                <a:moveTo>
                  <a:pt x="0" y="0"/>
                </a:moveTo>
                <a:lnTo>
                  <a:pt x="0" y="698880"/>
                </a:lnTo>
              </a:path>
            </a:pathLst>
          </a:custGeom>
          <a:ln w="21088">
            <a:solidFill>
              <a:srgbClr val="008F00"/>
            </a:solidFill>
          </a:ln>
        </p:spPr>
        <p:txBody>
          <a:bodyPr wrap="square" lIns="0" tIns="0" rIns="0" bIns="0" rtlCol="0"/>
          <a:lstStyle/>
          <a:p>
            <a:endParaRPr/>
          </a:p>
        </p:txBody>
      </p:sp>
      <p:sp>
        <p:nvSpPr>
          <p:cNvPr id="23" name="object 23"/>
          <p:cNvSpPr/>
          <p:nvPr/>
        </p:nvSpPr>
        <p:spPr>
          <a:xfrm>
            <a:off x="1304747" y="7747215"/>
            <a:ext cx="219075" cy="719455"/>
          </a:xfrm>
          <a:custGeom>
            <a:avLst/>
            <a:gdLst/>
            <a:ahLst/>
            <a:cxnLst/>
            <a:rect l="l" t="t" r="r" b="b"/>
            <a:pathLst>
              <a:path w="219075" h="719454">
                <a:moveTo>
                  <a:pt x="218591" y="218963"/>
                </a:moveTo>
                <a:lnTo>
                  <a:pt x="0" y="0"/>
                </a:lnTo>
                <a:lnTo>
                  <a:pt x="0" y="500099"/>
                </a:lnTo>
                <a:lnTo>
                  <a:pt x="218591" y="719062"/>
                </a:lnTo>
                <a:lnTo>
                  <a:pt x="218591" y="218963"/>
                </a:lnTo>
                <a:close/>
              </a:path>
            </a:pathLst>
          </a:custGeom>
          <a:ln w="21091">
            <a:solidFill>
              <a:srgbClr val="000000"/>
            </a:solidFill>
          </a:ln>
        </p:spPr>
        <p:txBody>
          <a:bodyPr wrap="square" lIns="0" tIns="0" rIns="0" bIns="0" rtlCol="0"/>
          <a:lstStyle/>
          <a:p>
            <a:endParaRPr/>
          </a:p>
        </p:txBody>
      </p:sp>
      <p:sp>
        <p:nvSpPr>
          <p:cNvPr id="24" name="object 24"/>
          <p:cNvSpPr/>
          <p:nvPr/>
        </p:nvSpPr>
        <p:spPr>
          <a:xfrm>
            <a:off x="1304747" y="7747215"/>
            <a:ext cx="219075" cy="219075"/>
          </a:xfrm>
          <a:custGeom>
            <a:avLst/>
            <a:gdLst/>
            <a:ahLst/>
            <a:cxnLst/>
            <a:rect l="l" t="t" r="r" b="b"/>
            <a:pathLst>
              <a:path w="219075" h="219075">
                <a:moveTo>
                  <a:pt x="218591" y="218963"/>
                </a:moveTo>
                <a:lnTo>
                  <a:pt x="218591" y="218963"/>
                </a:lnTo>
                <a:lnTo>
                  <a:pt x="0" y="0"/>
                </a:lnTo>
              </a:path>
            </a:pathLst>
          </a:custGeom>
          <a:ln w="21106">
            <a:solidFill>
              <a:srgbClr val="000000"/>
            </a:solidFill>
          </a:ln>
        </p:spPr>
        <p:txBody>
          <a:bodyPr wrap="square" lIns="0" tIns="0" rIns="0" bIns="0" rtlCol="0"/>
          <a:lstStyle/>
          <a:p>
            <a:endParaRPr/>
          </a:p>
        </p:txBody>
      </p:sp>
      <p:sp>
        <p:nvSpPr>
          <p:cNvPr id="25" name="object 25"/>
          <p:cNvSpPr/>
          <p:nvPr/>
        </p:nvSpPr>
        <p:spPr>
          <a:xfrm>
            <a:off x="1523339" y="7966179"/>
            <a:ext cx="0" cy="500380"/>
          </a:xfrm>
          <a:custGeom>
            <a:avLst/>
            <a:gdLst/>
            <a:ahLst/>
            <a:cxnLst/>
            <a:rect l="l" t="t" r="r" b="b"/>
            <a:pathLst>
              <a:path h="500379">
                <a:moveTo>
                  <a:pt x="0" y="0"/>
                </a:moveTo>
                <a:lnTo>
                  <a:pt x="0" y="500098"/>
                </a:lnTo>
              </a:path>
            </a:pathLst>
          </a:custGeom>
          <a:ln w="21088">
            <a:solidFill>
              <a:srgbClr val="000000"/>
            </a:solidFill>
          </a:ln>
        </p:spPr>
        <p:txBody>
          <a:bodyPr wrap="square" lIns="0" tIns="0" rIns="0" bIns="0" rtlCol="0"/>
          <a:lstStyle/>
          <a:p>
            <a:endParaRPr/>
          </a:p>
        </p:txBody>
      </p:sp>
      <p:sp>
        <p:nvSpPr>
          <p:cNvPr id="26" name="object 26"/>
          <p:cNvSpPr/>
          <p:nvPr/>
        </p:nvSpPr>
        <p:spPr>
          <a:xfrm>
            <a:off x="1523339" y="8213623"/>
            <a:ext cx="2018664" cy="3175"/>
          </a:xfrm>
          <a:custGeom>
            <a:avLst/>
            <a:gdLst/>
            <a:ahLst/>
            <a:cxnLst/>
            <a:rect l="l" t="t" r="r" b="b"/>
            <a:pathLst>
              <a:path w="2018664" h="3175">
                <a:moveTo>
                  <a:pt x="0" y="2603"/>
                </a:moveTo>
                <a:lnTo>
                  <a:pt x="2018191" y="0"/>
                </a:lnTo>
              </a:path>
            </a:pathLst>
          </a:custGeom>
          <a:ln w="18777">
            <a:solidFill>
              <a:srgbClr val="000000"/>
            </a:solidFill>
          </a:ln>
        </p:spPr>
        <p:txBody>
          <a:bodyPr wrap="square" lIns="0" tIns="0" rIns="0" bIns="0" rtlCol="0"/>
          <a:lstStyle/>
          <a:p>
            <a:endParaRPr/>
          </a:p>
        </p:txBody>
      </p:sp>
      <p:sp>
        <p:nvSpPr>
          <p:cNvPr id="27" name="object 27"/>
          <p:cNvSpPr/>
          <p:nvPr/>
        </p:nvSpPr>
        <p:spPr>
          <a:xfrm>
            <a:off x="2614636" y="6888835"/>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28" name="object 28"/>
          <p:cNvSpPr/>
          <p:nvPr/>
        </p:nvSpPr>
        <p:spPr>
          <a:xfrm>
            <a:off x="2571127" y="6870204"/>
            <a:ext cx="86995" cy="85725"/>
          </a:xfrm>
          <a:custGeom>
            <a:avLst/>
            <a:gdLst/>
            <a:ahLst/>
            <a:cxnLst/>
            <a:rect l="l" t="t" r="r" b="b"/>
            <a:pathLst>
              <a:path w="86994" h="85725">
                <a:moveTo>
                  <a:pt x="43510" y="0"/>
                </a:moveTo>
                <a:lnTo>
                  <a:pt x="0" y="74714"/>
                </a:lnTo>
                <a:lnTo>
                  <a:pt x="1511" y="80454"/>
                </a:lnTo>
                <a:lnTo>
                  <a:pt x="10452" y="85686"/>
                </a:lnTo>
                <a:lnTo>
                  <a:pt x="16192" y="84175"/>
                </a:lnTo>
                <a:lnTo>
                  <a:pt x="43510" y="37261"/>
                </a:lnTo>
                <a:lnTo>
                  <a:pt x="65203" y="37261"/>
                </a:lnTo>
                <a:lnTo>
                  <a:pt x="43510" y="0"/>
                </a:lnTo>
                <a:close/>
              </a:path>
              <a:path w="86994" h="85725">
                <a:moveTo>
                  <a:pt x="65203" y="37261"/>
                </a:moveTo>
                <a:lnTo>
                  <a:pt x="43510" y="37261"/>
                </a:lnTo>
                <a:lnTo>
                  <a:pt x="70815" y="84175"/>
                </a:lnTo>
                <a:lnTo>
                  <a:pt x="76555" y="85686"/>
                </a:lnTo>
                <a:lnTo>
                  <a:pt x="85496" y="80454"/>
                </a:lnTo>
                <a:lnTo>
                  <a:pt x="87007" y="74714"/>
                </a:lnTo>
                <a:lnTo>
                  <a:pt x="65203" y="37261"/>
                </a:lnTo>
                <a:close/>
              </a:path>
            </a:pathLst>
          </a:custGeom>
          <a:solidFill>
            <a:srgbClr val="000000"/>
          </a:solidFill>
        </p:spPr>
        <p:txBody>
          <a:bodyPr wrap="square" lIns="0" tIns="0" rIns="0" bIns="0" rtlCol="0"/>
          <a:lstStyle/>
          <a:p>
            <a:endParaRPr/>
          </a:p>
        </p:txBody>
      </p:sp>
      <p:sp>
        <p:nvSpPr>
          <p:cNvPr id="29" name="object 29"/>
          <p:cNvSpPr/>
          <p:nvPr/>
        </p:nvSpPr>
        <p:spPr>
          <a:xfrm>
            <a:off x="3538053" y="6887984"/>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30" name="object 30"/>
          <p:cNvSpPr/>
          <p:nvPr/>
        </p:nvSpPr>
        <p:spPr>
          <a:xfrm>
            <a:off x="3494544" y="6869353"/>
            <a:ext cx="87630" cy="85725"/>
          </a:xfrm>
          <a:custGeom>
            <a:avLst/>
            <a:gdLst/>
            <a:ahLst/>
            <a:cxnLst/>
            <a:rect l="l" t="t" r="r" b="b"/>
            <a:pathLst>
              <a:path w="87629" h="85725">
                <a:moveTo>
                  <a:pt x="43510" y="0"/>
                </a:moveTo>
                <a:lnTo>
                  <a:pt x="0" y="74701"/>
                </a:lnTo>
                <a:lnTo>
                  <a:pt x="1511" y="80454"/>
                </a:lnTo>
                <a:lnTo>
                  <a:pt x="10452" y="85686"/>
                </a:lnTo>
                <a:lnTo>
                  <a:pt x="16192" y="84162"/>
                </a:lnTo>
                <a:lnTo>
                  <a:pt x="43510" y="37261"/>
                </a:lnTo>
                <a:lnTo>
                  <a:pt x="65213" y="37261"/>
                </a:lnTo>
                <a:lnTo>
                  <a:pt x="43510" y="0"/>
                </a:lnTo>
                <a:close/>
              </a:path>
              <a:path w="87629" h="85725">
                <a:moveTo>
                  <a:pt x="65213" y="37261"/>
                </a:moveTo>
                <a:lnTo>
                  <a:pt x="43510" y="37261"/>
                </a:lnTo>
                <a:lnTo>
                  <a:pt x="70827" y="84162"/>
                </a:lnTo>
                <a:lnTo>
                  <a:pt x="76568" y="85686"/>
                </a:lnTo>
                <a:lnTo>
                  <a:pt x="85509" y="80454"/>
                </a:lnTo>
                <a:lnTo>
                  <a:pt x="87020" y="74701"/>
                </a:lnTo>
                <a:lnTo>
                  <a:pt x="65213" y="37261"/>
                </a:lnTo>
                <a:close/>
              </a:path>
            </a:pathLst>
          </a:custGeom>
          <a:solidFill>
            <a:srgbClr val="000000"/>
          </a:solidFill>
        </p:spPr>
        <p:txBody>
          <a:bodyPr wrap="square" lIns="0" tIns="0" rIns="0" bIns="0" rtlCol="0"/>
          <a:lstStyle/>
          <a:p>
            <a:endParaRPr/>
          </a:p>
        </p:txBody>
      </p:sp>
      <p:sp>
        <p:nvSpPr>
          <p:cNvPr id="31" name="object 31"/>
          <p:cNvSpPr txBox="1"/>
          <p:nvPr/>
        </p:nvSpPr>
        <p:spPr>
          <a:xfrm>
            <a:off x="2540000" y="8356600"/>
            <a:ext cx="1549400" cy="294005"/>
          </a:xfrm>
          <a:prstGeom prst="rect">
            <a:avLst/>
          </a:prstGeom>
        </p:spPr>
        <p:txBody>
          <a:bodyPr vert="horz" wrap="square" lIns="0" tIns="0" rIns="0" bIns="0" rtlCol="0">
            <a:spAutoFit/>
          </a:bodyPr>
          <a:lstStyle/>
          <a:p>
            <a:pPr marL="12700">
              <a:lnSpc>
                <a:spcPct val="100000"/>
              </a:lnSpc>
            </a:pPr>
            <a:r>
              <a:rPr sz="1800" b="1" dirty="0">
                <a:latin typeface="Arial"/>
                <a:cs typeface="Arial"/>
              </a:rPr>
              <a:t>Convolutional</a:t>
            </a:r>
            <a:endParaRPr sz="1800">
              <a:latin typeface="Arial"/>
              <a:cs typeface="Arial"/>
            </a:endParaRPr>
          </a:p>
        </p:txBody>
      </p:sp>
      <p:sp>
        <p:nvSpPr>
          <p:cNvPr id="32" name="object 32"/>
          <p:cNvSpPr txBox="1"/>
          <p:nvPr/>
        </p:nvSpPr>
        <p:spPr>
          <a:xfrm>
            <a:off x="558800" y="5715000"/>
            <a:ext cx="4683760" cy="916305"/>
          </a:xfrm>
          <a:prstGeom prst="rect">
            <a:avLst/>
          </a:prstGeom>
        </p:spPr>
        <p:txBody>
          <a:bodyPr vert="horz" wrap="square" lIns="0" tIns="0" rIns="0" bIns="0" rtlCol="0">
            <a:spAutoFit/>
          </a:bodyPr>
          <a:lstStyle/>
          <a:p>
            <a:pPr marL="12700">
              <a:lnSpc>
                <a:spcPct val="100000"/>
              </a:lnSpc>
            </a:pPr>
            <a:r>
              <a:rPr sz="2400" b="1" dirty="0">
                <a:latin typeface="Arial"/>
                <a:cs typeface="Arial"/>
              </a:rPr>
              <a:t>Faster R-CNN </a:t>
            </a:r>
            <a:r>
              <a:rPr sz="2400" spc="-5" dirty="0">
                <a:latin typeface="Arial"/>
                <a:cs typeface="Arial"/>
              </a:rPr>
              <a:t>[Ren </a:t>
            </a:r>
            <a:r>
              <a:rPr sz="2400" dirty="0">
                <a:latin typeface="Arial"/>
                <a:cs typeface="Arial"/>
              </a:rPr>
              <a:t>et </a:t>
            </a:r>
            <a:r>
              <a:rPr sz="2400" spc="-5" dirty="0">
                <a:latin typeface="Arial"/>
                <a:cs typeface="Arial"/>
              </a:rPr>
              <a:t>al.</a:t>
            </a:r>
            <a:r>
              <a:rPr sz="2400" spc="-65" dirty="0">
                <a:latin typeface="Arial"/>
                <a:cs typeface="Arial"/>
              </a:rPr>
              <a:t> </a:t>
            </a:r>
            <a:r>
              <a:rPr sz="2400" spc="-20" dirty="0">
                <a:latin typeface="Arial"/>
                <a:cs typeface="Arial"/>
              </a:rPr>
              <a:t>NIPS15]</a:t>
            </a:r>
            <a:endParaRPr sz="2400">
              <a:latin typeface="Arial"/>
              <a:cs typeface="Arial"/>
            </a:endParaRPr>
          </a:p>
          <a:p>
            <a:pPr marL="1155700">
              <a:lnSpc>
                <a:spcPct val="100000"/>
              </a:lnSpc>
              <a:spcBef>
                <a:spcPts val="2020"/>
              </a:spcBef>
              <a:tabLst>
                <a:tab pos="3021965" algn="l"/>
              </a:tabLst>
            </a:pPr>
            <a:r>
              <a:rPr sz="1800" spc="5" dirty="0">
                <a:latin typeface="Arial"/>
                <a:cs typeface="Arial"/>
              </a:rPr>
              <a:t>P(objectness)	</a:t>
            </a:r>
            <a:r>
              <a:rPr sz="1800" dirty="0">
                <a:latin typeface="Arial"/>
                <a:cs typeface="Arial"/>
              </a:rPr>
              <a:t>Box</a:t>
            </a:r>
            <a:r>
              <a:rPr sz="1800" spc="-100" dirty="0">
                <a:latin typeface="Arial"/>
                <a:cs typeface="Arial"/>
              </a:rPr>
              <a:t> </a:t>
            </a:r>
            <a:r>
              <a:rPr sz="1800" spc="-5" dirty="0">
                <a:latin typeface="Arial"/>
                <a:cs typeface="Arial"/>
              </a:rPr>
              <a:t>offsets</a:t>
            </a:r>
            <a:endParaRPr sz="1800">
              <a:latin typeface="Arial"/>
              <a:cs typeface="Arial"/>
            </a:endParaRPr>
          </a:p>
        </p:txBody>
      </p:sp>
      <p:sp>
        <p:nvSpPr>
          <p:cNvPr id="33" name="object 33"/>
          <p:cNvSpPr txBox="1"/>
          <p:nvPr/>
        </p:nvSpPr>
        <p:spPr>
          <a:xfrm>
            <a:off x="7137400" y="5651500"/>
            <a:ext cx="652145"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SSD</a:t>
            </a:r>
            <a:endParaRPr sz="2400">
              <a:latin typeface="Arial"/>
              <a:cs typeface="Arial"/>
            </a:endParaRPr>
          </a:p>
        </p:txBody>
      </p:sp>
      <p:sp>
        <p:nvSpPr>
          <p:cNvPr id="34" name="object 34"/>
          <p:cNvSpPr/>
          <p:nvPr/>
        </p:nvSpPr>
        <p:spPr>
          <a:xfrm>
            <a:off x="7567401" y="6396723"/>
            <a:ext cx="1351280" cy="3042285"/>
          </a:xfrm>
          <a:custGeom>
            <a:avLst/>
            <a:gdLst/>
            <a:ahLst/>
            <a:cxnLst/>
            <a:rect l="l" t="t" r="r" b="b"/>
            <a:pathLst>
              <a:path w="1351279" h="3042284">
                <a:moveTo>
                  <a:pt x="1350995" y="1215784"/>
                </a:moveTo>
                <a:lnTo>
                  <a:pt x="137276" y="0"/>
                </a:lnTo>
                <a:lnTo>
                  <a:pt x="0" y="0"/>
                </a:lnTo>
                <a:lnTo>
                  <a:pt x="0" y="1826135"/>
                </a:lnTo>
                <a:lnTo>
                  <a:pt x="1213721" y="3041920"/>
                </a:lnTo>
                <a:lnTo>
                  <a:pt x="1350995" y="3041920"/>
                </a:lnTo>
                <a:lnTo>
                  <a:pt x="1350995" y="1215784"/>
                </a:lnTo>
                <a:close/>
              </a:path>
            </a:pathLst>
          </a:custGeom>
          <a:ln w="9375">
            <a:solidFill>
              <a:srgbClr val="000000"/>
            </a:solidFill>
          </a:ln>
        </p:spPr>
        <p:txBody>
          <a:bodyPr wrap="square" lIns="0" tIns="0" rIns="0" bIns="0" rtlCol="0"/>
          <a:lstStyle/>
          <a:p>
            <a:endParaRPr/>
          </a:p>
        </p:txBody>
      </p:sp>
      <p:sp>
        <p:nvSpPr>
          <p:cNvPr id="35" name="object 35"/>
          <p:cNvSpPr/>
          <p:nvPr/>
        </p:nvSpPr>
        <p:spPr>
          <a:xfrm>
            <a:off x="7567401" y="6396723"/>
            <a:ext cx="1351280" cy="1216025"/>
          </a:xfrm>
          <a:custGeom>
            <a:avLst/>
            <a:gdLst/>
            <a:ahLst/>
            <a:cxnLst/>
            <a:rect l="l" t="t" r="r" b="b"/>
            <a:pathLst>
              <a:path w="1351279" h="1216025">
                <a:moveTo>
                  <a:pt x="1350995" y="1215784"/>
                </a:moveTo>
                <a:lnTo>
                  <a:pt x="1213721" y="1215784"/>
                </a:lnTo>
                <a:lnTo>
                  <a:pt x="0" y="0"/>
                </a:lnTo>
              </a:path>
            </a:pathLst>
          </a:custGeom>
          <a:ln w="9381">
            <a:solidFill>
              <a:srgbClr val="000000"/>
            </a:solidFill>
          </a:ln>
        </p:spPr>
        <p:txBody>
          <a:bodyPr wrap="square" lIns="0" tIns="0" rIns="0" bIns="0" rtlCol="0"/>
          <a:lstStyle/>
          <a:p>
            <a:endParaRPr/>
          </a:p>
        </p:txBody>
      </p:sp>
      <p:sp>
        <p:nvSpPr>
          <p:cNvPr id="36" name="object 36"/>
          <p:cNvSpPr/>
          <p:nvPr/>
        </p:nvSpPr>
        <p:spPr>
          <a:xfrm>
            <a:off x="8781122" y="7612508"/>
            <a:ext cx="0" cy="1826260"/>
          </a:xfrm>
          <a:custGeom>
            <a:avLst/>
            <a:gdLst/>
            <a:ahLst/>
            <a:cxnLst/>
            <a:rect l="l" t="t" r="r" b="b"/>
            <a:pathLst>
              <a:path h="1826259">
                <a:moveTo>
                  <a:pt x="0" y="0"/>
                </a:moveTo>
                <a:lnTo>
                  <a:pt x="0" y="1826135"/>
                </a:lnTo>
              </a:path>
            </a:pathLst>
          </a:custGeom>
          <a:ln w="9372">
            <a:solidFill>
              <a:srgbClr val="000000"/>
            </a:solidFill>
          </a:ln>
        </p:spPr>
        <p:txBody>
          <a:bodyPr wrap="square" lIns="0" tIns="0" rIns="0" bIns="0" rtlCol="0"/>
          <a:lstStyle/>
          <a:p>
            <a:endParaRPr/>
          </a:p>
        </p:txBody>
      </p:sp>
      <p:sp>
        <p:nvSpPr>
          <p:cNvPr id="37" name="object 37"/>
          <p:cNvSpPr/>
          <p:nvPr/>
        </p:nvSpPr>
        <p:spPr>
          <a:xfrm>
            <a:off x="7736428" y="7474902"/>
            <a:ext cx="452755" cy="1019175"/>
          </a:xfrm>
          <a:custGeom>
            <a:avLst/>
            <a:gdLst/>
            <a:ahLst/>
            <a:cxnLst/>
            <a:rect l="l" t="t" r="r" b="b"/>
            <a:pathLst>
              <a:path w="452754" h="1019175">
                <a:moveTo>
                  <a:pt x="452379" y="319705"/>
                </a:moveTo>
                <a:lnTo>
                  <a:pt x="133216" y="0"/>
                </a:lnTo>
                <a:lnTo>
                  <a:pt x="0" y="0"/>
                </a:lnTo>
                <a:lnTo>
                  <a:pt x="0" y="698879"/>
                </a:lnTo>
                <a:lnTo>
                  <a:pt x="319162" y="1018586"/>
                </a:lnTo>
                <a:lnTo>
                  <a:pt x="452379" y="1018586"/>
                </a:lnTo>
                <a:lnTo>
                  <a:pt x="452379" y="319705"/>
                </a:lnTo>
                <a:close/>
              </a:path>
            </a:pathLst>
          </a:custGeom>
          <a:ln w="21094">
            <a:solidFill>
              <a:srgbClr val="008F00"/>
            </a:solidFill>
          </a:ln>
        </p:spPr>
        <p:txBody>
          <a:bodyPr wrap="square" lIns="0" tIns="0" rIns="0" bIns="0" rtlCol="0"/>
          <a:lstStyle/>
          <a:p>
            <a:endParaRPr/>
          </a:p>
        </p:txBody>
      </p:sp>
      <p:sp>
        <p:nvSpPr>
          <p:cNvPr id="38" name="object 38"/>
          <p:cNvSpPr/>
          <p:nvPr/>
        </p:nvSpPr>
        <p:spPr>
          <a:xfrm>
            <a:off x="7736428" y="7474902"/>
            <a:ext cx="452755" cy="320040"/>
          </a:xfrm>
          <a:custGeom>
            <a:avLst/>
            <a:gdLst/>
            <a:ahLst/>
            <a:cxnLst/>
            <a:rect l="l" t="t" r="r" b="b"/>
            <a:pathLst>
              <a:path w="452754" h="320040">
                <a:moveTo>
                  <a:pt x="452379" y="319705"/>
                </a:moveTo>
                <a:lnTo>
                  <a:pt x="319162" y="319705"/>
                </a:lnTo>
                <a:lnTo>
                  <a:pt x="0" y="0"/>
                </a:lnTo>
              </a:path>
            </a:pathLst>
          </a:custGeom>
          <a:ln w="21112">
            <a:solidFill>
              <a:srgbClr val="008F00"/>
            </a:solidFill>
          </a:ln>
        </p:spPr>
        <p:txBody>
          <a:bodyPr wrap="square" lIns="0" tIns="0" rIns="0" bIns="0" rtlCol="0"/>
          <a:lstStyle/>
          <a:p>
            <a:endParaRPr/>
          </a:p>
        </p:txBody>
      </p:sp>
      <p:sp>
        <p:nvSpPr>
          <p:cNvPr id="39" name="object 39"/>
          <p:cNvSpPr/>
          <p:nvPr/>
        </p:nvSpPr>
        <p:spPr>
          <a:xfrm>
            <a:off x="8055590" y="7794607"/>
            <a:ext cx="0" cy="699135"/>
          </a:xfrm>
          <a:custGeom>
            <a:avLst/>
            <a:gdLst/>
            <a:ahLst/>
            <a:cxnLst/>
            <a:rect l="l" t="t" r="r" b="b"/>
            <a:pathLst>
              <a:path h="699134">
                <a:moveTo>
                  <a:pt x="0" y="0"/>
                </a:moveTo>
                <a:lnTo>
                  <a:pt x="0" y="698880"/>
                </a:lnTo>
              </a:path>
            </a:pathLst>
          </a:custGeom>
          <a:ln w="21088">
            <a:solidFill>
              <a:srgbClr val="008F00"/>
            </a:solidFill>
          </a:ln>
        </p:spPr>
        <p:txBody>
          <a:bodyPr wrap="square" lIns="0" tIns="0" rIns="0" bIns="0" rtlCol="0"/>
          <a:lstStyle/>
          <a:p>
            <a:endParaRPr/>
          </a:p>
        </p:txBody>
      </p:sp>
      <p:sp>
        <p:nvSpPr>
          <p:cNvPr id="40" name="object 40"/>
          <p:cNvSpPr/>
          <p:nvPr/>
        </p:nvSpPr>
        <p:spPr>
          <a:xfrm>
            <a:off x="7781747" y="7620215"/>
            <a:ext cx="219075" cy="719455"/>
          </a:xfrm>
          <a:custGeom>
            <a:avLst/>
            <a:gdLst/>
            <a:ahLst/>
            <a:cxnLst/>
            <a:rect l="l" t="t" r="r" b="b"/>
            <a:pathLst>
              <a:path w="219075" h="719454">
                <a:moveTo>
                  <a:pt x="218591" y="218963"/>
                </a:moveTo>
                <a:lnTo>
                  <a:pt x="0" y="0"/>
                </a:lnTo>
                <a:lnTo>
                  <a:pt x="0" y="500099"/>
                </a:lnTo>
                <a:lnTo>
                  <a:pt x="218591" y="719062"/>
                </a:lnTo>
                <a:lnTo>
                  <a:pt x="218591" y="218963"/>
                </a:lnTo>
                <a:close/>
              </a:path>
            </a:pathLst>
          </a:custGeom>
          <a:ln w="21091">
            <a:solidFill>
              <a:srgbClr val="000000"/>
            </a:solidFill>
          </a:ln>
        </p:spPr>
        <p:txBody>
          <a:bodyPr wrap="square" lIns="0" tIns="0" rIns="0" bIns="0" rtlCol="0"/>
          <a:lstStyle/>
          <a:p>
            <a:endParaRPr/>
          </a:p>
        </p:txBody>
      </p:sp>
      <p:sp>
        <p:nvSpPr>
          <p:cNvPr id="41" name="object 41"/>
          <p:cNvSpPr/>
          <p:nvPr/>
        </p:nvSpPr>
        <p:spPr>
          <a:xfrm>
            <a:off x="7781747" y="7620215"/>
            <a:ext cx="219075" cy="219075"/>
          </a:xfrm>
          <a:custGeom>
            <a:avLst/>
            <a:gdLst/>
            <a:ahLst/>
            <a:cxnLst/>
            <a:rect l="l" t="t" r="r" b="b"/>
            <a:pathLst>
              <a:path w="219075" h="219075">
                <a:moveTo>
                  <a:pt x="218591" y="218963"/>
                </a:moveTo>
                <a:lnTo>
                  <a:pt x="218591" y="218963"/>
                </a:lnTo>
                <a:lnTo>
                  <a:pt x="0" y="0"/>
                </a:lnTo>
              </a:path>
            </a:pathLst>
          </a:custGeom>
          <a:ln w="21106">
            <a:solidFill>
              <a:srgbClr val="000000"/>
            </a:solidFill>
          </a:ln>
        </p:spPr>
        <p:txBody>
          <a:bodyPr wrap="square" lIns="0" tIns="0" rIns="0" bIns="0" rtlCol="0"/>
          <a:lstStyle/>
          <a:p>
            <a:endParaRPr/>
          </a:p>
        </p:txBody>
      </p:sp>
      <p:sp>
        <p:nvSpPr>
          <p:cNvPr id="42" name="object 42"/>
          <p:cNvSpPr/>
          <p:nvPr/>
        </p:nvSpPr>
        <p:spPr>
          <a:xfrm>
            <a:off x="8000339" y="7839179"/>
            <a:ext cx="0" cy="500380"/>
          </a:xfrm>
          <a:custGeom>
            <a:avLst/>
            <a:gdLst/>
            <a:ahLst/>
            <a:cxnLst/>
            <a:rect l="l" t="t" r="r" b="b"/>
            <a:pathLst>
              <a:path h="500379">
                <a:moveTo>
                  <a:pt x="0" y="0"/>
                </a:moveTo>
                <a:lnTo>
                  <a:pt x="0" y="500098"/>
                </a:lnTo>
              </a:path>
            </a:pathLst>
          </a:custGeom>
          <a:ln w="21088">
            <a:solidFill>
              <a:srgbClr val="000000"/>
            </a:solidFill>
          </a:ln>
        </p:spPr>
        <p:txBody>
          <a:bodyPr wrap="square" lIns="0" tIns="0" rIns="0" bIns="0" rtlCol="0"/>
          <a:lstStyle/>
          <a:p>
            <a:endParaRPr/>
          </a:p>
        </p:txBody>
      </p:sp>
      <p:sp>
        <p:nvSpPr>
          <p:cNvPr id="43" name="object 43"/>
          <p:cNvSpPr/>
          <p:nvPr/>
        </p:nvSpPr>
        <p:spPr>
          <a:xfrm>
            <a:off x="8000339" y="8086623"/>
            <a:ext cx="2018664" cy="3175"/>
          </a:xfrm>
          <a:custGeom>
            <a:avLst/>
            <a:gdLst/>
            <a:ahLst/>
            <a:cxnLst/>
            <a:rect l="l" t="t" r="r" b="b"/>
            <a:pathLst>
              <a:path w="2018665" h="3175">
                <a:moveTo>
                  <a:pt x="0" y="2603"/>
                </a:moveTo>
                <a:lnTo>
                  <a:pt x="2018191" y="0"/>
                </a:lnTo>
              </a:path>
            </a:pathLst>
          </a:custGeom>
          <a:ln w="18777">
            <a:solidFill>
              <a:srgbClr val="000000"/>
            </a:solidFill>
          </a:ln>
        </p:spPr>
        <p:txBody>
          <a:bodyPr wrap="square" lIns="0" tIns="0" rIns="0" bIns="0" rtlCol="0"/>
          <a:lstStyle/>
          <a:p>
            <a:endParaRPr/>
          </a:p>
        </p:txBody>
      </p:sp>
      <p:sp>
        <p:nvSpPr>
          <p:cNvPr id="44" name="object 44"/>
          <p:cNvSpPr/>
          <p:nvPr/>
        </p:nvSpPr>
        <p:spPr>
          <a:xfrm>
            <a:off x="9091636" y="6761835"/>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45" name="object 45"/>
          <p:cNvSpPr/>
          <p:nvPr/>
        </p:nvSpPr>
        <p:spPr>
          <a:xfrm>
            <a:off x="9048127" y="6743204"/>
            <a:ext cx="86995" cy="85725"/>
          </a:xfrm>
          <a:custGeom>
            <a:avLst/>
            <a:gdLst/>
            <a:ahLst/>
            <a:cxnLst/>
            <a:rect l="l" t="t" r="r" b="b"/>
            <a:pathLst>
              <a:path w="86995" h="85725">
                <a:moveTo>
                  <a:pt x="43510" y="0"/>
                </a:moveTo>
                <a:lnTo>
                  <a:pt x="0" y="74714"/>
                </a:lnTo>
                <a:lnTo>
                  <a:pt x="1511" y="80454"/>
                </a:lnTo>
                <a:lnTo>
                  <a:pt x="10452" y="85686"/>
                </a:lnTo>
                <a:lnTo>
                  <a:pt x="16192" y="84175"/>
                </a:lnTo>
                <a:lnTo>
                  <a:pt x="43510" y="37261"/>
                </a:lnTo>
                <a:lnTo>
                  <a:pt x="65203" y="37261"/>
                </a:lnTo>
                <a:lnTo>
                  <a:pt x="43510" y="0"/>
                </a:lnTo>
                <a:close/>
              </a:path>
              <a:path w="86995" h="85725">
                <a:moveTo>
                  <a:pt x="65203" y="37261"/>
                </a:moveTo>
                <a:lnTo>
                  <a:pt x="43510" y="37261"/>
                </a:lnTo>
                <a:lnTo>
                  <a:pt x="70815" y="84175"/>
                </a:lnTo>
                <a:lnTo>
                  <a:pt x="76555" y="85686"/>
                </a:lnTo>
                <a:lnTo>
                  <a:pt x="85509" y="80454"/>
                </a:lnTo>
                <a:lnTo>
                  <a:pt x="87007" y="74714"/>
                </a:lnTo>
                <a:lnTo>
                  <a:pt x="65203" y="37261"/>
                </a:lnTo>
                <a:close/>
              </a:path>
            </a:pathLst>
          </a:custGeom>
          <a:solidFill>
            <a:srgbClr val="000000"/>
          </a:solidFill>
        </p:spPr>
        <p:txBody>
          <a:bodyPr wrap="square" lIns="0" tIns="0" rIns="0" bIns="0" rtlCol="0"/>
          <a:lstStyle/>
          <a:p>
            <a:endParaRPr/>
          </a:p>
        </p:txBody>
      </p:sp>
      <p:sp>
        <p:nvSpPr>
          <p:cNvPr id="46" name="object 46"/>
          <p:cNvSpPr/>
          <p:nvPr/>
        </p:nvSpPr>
        <p:spPr>
          <a:xfrm>
            <a:off x="10015053" y="6760984"/>
            <a:ext cx="0" cy="1325880"/>
          </a:xfrm>
          <a:custGeom>
            <a:avLst/>
            <a:gdLst/>
            <a:ahLst/>
            <a:cxnLst/>
            <a:rect l="l" t="t" r="r" b="b"/>
            <a:pathLst>
              <a:path h="1325879">
                <a:moveTo>
                  <a:pt x="1" y="1325639"/>
                </a:moveTo>
                <a:lnTo>
                  <a:pt x="0" y="0"/>
                </a:lnTo>
              </a:path>
            </a:pathLst>
          </a:custGeom>
          <a:ln w="18745">
            <a:solidFill>
              <a:srgbClr val="000000"/>
            </a:solidFill>
          </a:ln>
        </p:spPr>
        <p:txBody>
          <a:bodyPr wrap="square" lIns="0" tIns="0" rIns="0" bIns="0" rtlCol="0"/>
          <a:lstStyle/>
          <a:p>
            <a:endParaRPr/>
          </a:p>
        </p:txBody>
      </p:sp>
      <p:sp>
        <p:nvSpPr>
          <p:cNvPr id="47" name="object 47"/>
          <p:cNvSpPr/>
          <p:nvPr/>
        </p:nvSpPr>
        <p:spPr>
          <a:xfrm>
            <a:off x="9971544" y="6742353"/>
            <a:ext cx="87630" cy="85725"/>
          </a:xfrm>
          <a:custGeom>
            <a:avLst/>
            <a:gdLst/>
            <a:ahLst/>
            <a:cxnLst/>
            <a:rect l="l" t="t" r="r" b="b"/>
            <a:pathLst>
              <a:path w="87629" h="85725">
                <a:moveTo>
                  <a:pt x="43510" y="0"/>
                </a:moveTo>
                <a:lnTo>
                  <a:pt x="0" y="74701"/>
                </a:lnTo>
                <a:lnTo>
                  <a:pt x="1511" y="80454"/>
                </a:lnTo>
                <a:lnTo>
                  <a:pt x="10452" y="85686"/>
                </a:lnTo>
                <a:lnTo>
                  <a:pt x="16192" y="84162"/>
                </a:lnTo>
                <a:lnTo>
                  <a:pt x="43510" y="37261"/>
                </a:lnTo>
                <a:lnTo>
                  <a:pt x="65213" y="37261"/>
                </a:lnTo>
                <a:lnTo>
                  <a:pt x="43510" y="0"/>
                </a:lnTo>
                <a:close/>
              </a:path>
              <a:path w="87629" h="85725">
                <a:moveTo>
                  <a:pt x="65213" y="37261"/>
                </a:moveTo>
                <a:lnTo>
                  <a:pt x="43510" y="37261"/>
                </a:lnTo>
                <a:lnTo>
                  <a:pt x="70827" y="84162"/>
                </a:lnTo>
                <a:lnTo>
                  <a:pt x="76568" y="85686"/>
                </a:lnTo>
                <a:lnTo>
                  <a:pt x="85509" y="80454"/>
                </a:lnTo>
                <a:lnTo>
                  <a:pt x="87020" y="74701"/>
                </a:lnTo>
                <a:lnTo>
                  <a:pt x="65213" y="37261"/>
                </a:lnTo>
                <a:close/>
              </a:path>
            </a:pathLst>
          </a:custGeom>
          <a:solidFill>
            <a:srgbClr val="000000"/>
          </a:solidFill>
        </p:spPr>
        <p:txBody>
          <a:bodyPr wrap="square" lIns="0" tIns="0" rIns="0" bIns="0" rtlCol="0"/>
          <a:lstStyle/>
          <a:p>
            <a:endParaRPr/>
          </a:p>
        </p:txBody>
      </p:sp>
      <p:sp>
        <p:nvSpPr>
          <p:cNvPr id="48" name="object 48"/>
          <p:cNvSpPr txBox="1"/>
          <p:nvPr/>
        </p:nvSpPr>
        <p:spPr>
          <a:xfrm>
            <a:off x="9017000" y="8229600"/>
            <a:ext cx="1549400" cy="294005"/>
          </a:xfrm>
          <a:prstGeom prst="rect">
            <a:avLst/>
          </a:prstGeom>
        </p:spPr>
        <p:txBody>
          <a:bodyPr vert="horz" wrap="square" lIns="0" tIns="0" rIns="0" bIns="0" rtlCol="0">
            <a:spAutoFit/>
          </a:bodyPr>
          <a:lstStyle/>
          <a:p>
            <a:pPr marL="12700">
              <a:lnSpc>
                <a:spcPct val="100000"/>
              </a:lnSpc>
            </a:pPr>
            <a:r>
              <a:rPr sz="1800" b="1" dirty="0">
                <a:latin typeface="Arial"/>
                <a:cs typeface="Arial"/>
              </a:rPr>
              <a:t>Convolutional</a:t>
            </a:r>
            <a:endParaRPr sz="1800">
              <a:latin typeface="Arial"/>
              <a:cs typeface="Arial"/>
            </a:endParaRPr>
          </a:p>
        </p:txBody>
      </p:sp>
      <p:sp>
        <p:nvSpPr>
          <p:cNvPr id="49" name="object 49"/>
          <p:cNvSpPr txBox="1"/>
          <p:nvPr/>
        </p:nvSpPr>
        <p:spPr>
          <a:xfrm>
            <a:off x="10020300" y="6210300"/>
            <a:ext cx="1152525" cy="294005"/>
          </a:xfrm>
          <a:prstGeom prst="rect">
            <a:avLst/>
          </a:prstGeom>
        </p:spPr>
        <p:txBody>
          <a:bodyPr vert="horz" wrap="square" lIns="0" tIns="0" rIns="0" bIns="0" rtlCol="0">
            <a:spAutoFit/>
          </a:bodyPr>
          <a:lstStyle/>
          <a:p>
            <a:pPr marL="12700">
              <a:lnSpc>
                <a:spcPct val="100000"/>
              </a:lnSpc>
            </a:pPr>
            <a:r>
              <a:rPr sz="1800" dirty="0">
                <a:latin typeface="Arial"/>
                <a:cs typeface="Arial"/>
              </a:rPr>
              <a:t>Box</a:t>
            </a:r>
            <a:r>
              <a:rPr sz="1800" spc="-105" dirty="0">
                <a:latin typeface="Arial"/>
                <a:cs typeface="Arial"/>
              </a:rPr>
              <a:t> </a:t>
            </a:r>
            <a:r>
              <a:rPr sz="1800" spc="-5" dirty="0">
                <a:latin typeface="Arial"/>
                <a:cs typeface="Arial"/>
              </a:rPr>
              <a:t>offsets</a:t>
            </a:r>
            <a:endParaRPr sz="1800">
              <a:latin typeface="Arial"/>
              <a:cs typeface="Arial"/>
            </a:endParaRPr>
          </a:p>
        </p:txBody>
      </p:sp>
      <p:sp>
        <p:nvSpPr>
          <p:cNvPr id="50" name="object 50"/>
          <p:cNvSpPr txBox="1"/>
          <p:nvPr/>
        </p:nvSpPr>
        <p:spPr>
          <a:xfrm>
            <a:off x="7975600" y="6210300"/>
            <a:ext cx="1715135" cy="294005"/>
          </a:xfrm>
          <a:prstGeom prst="rect">
            <a:avLst/>
          </a:prstGeom>
        </p:spPr>
        <p:txBody>
          <a:bodyPr vert="horz" wrap="square" lIns="0" tIns="0" rIns="0" bIns="0" rtlCol="0">
            <a:spAutoFit/>
          </a:bodyPr>
          <a:lstStyle/>
          <a:p>
            <a:pPr marL="12700">
              <a:lnSpc>
                <a:spcPct val="100000"/>
              </a:lnSpc>
            </a:pPr>
            <a:r>
              <a:rPr sz="1800" b="1" dirty="0">
                <a:latin typeface="Arial"/>
                <a:cs typeface="Arial"/>
              </a:rPr>
              <a:t>multiclass</a:t>
            </a:r>
            <a:r>
              <a:rPr sz="1800" b="1" spc="-100" dirty="0">
                <a:latin typeface="Arial"/>
                <a:cs typeface="Arial"/>
              </a:rPr>
              <a:t> </a:t>
            </a:r>
            <a:r>
              <a:rPr sz="1800" b="1" dirty="0">
                <a:latin typeface="Arial"/>
                <a:cs typeface="Arial"/>
              </a:rPr>
              <a:t>prob</a:t>
            </a:r>
            <a:endParaRPr sz="1800">
              <a:latin typeface="Arial"/>
              <a:cs typeface="Arial"/>
            </a:endParaRPr>
          </a:p>
        </p:txBody>
      </p:sp>
      <p:sp>
        <p:nvSpPr>
          <p:cNvPr id="51" name="object 51"/>
          <p:cNvSpPr txBox="1"/>
          <p:nvPr/>
        </p:nvSpPr>
        <p:spPr>
          <a:xfrm>
            <a:off x="4178300" y="77724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52" name="object 52"/>
          <p:cNvSpPr txBox="1"/>
          <p:nvPr/>
        </p:nvSpPr>
        <p:spPr>
          <a:xfrm>
            <a:off x="4660900" y="76682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a:latin typeface="Arial"/>
              <a:cs typeface="Arial"/>
            </a:endParaRPr>
          </a:p>
        </p:txBody>
      </p:sp>
      <p:sp>
        <p:nvSpPr>
          <p:cNvPr id="53" name="object 53"/>
          <p:cNvSpPr txBox="1"/>
          <p:nvPr/>
        </p:nvSpPr>
        <p:spPr>
          <a:xfrm>
            <a:off x="584200" y="2006600"/>
            <a:ext cx="4361180" cy="387985"/>
          </a:xfrm>
          <a:prstGeom prst="rect">
            <a:avLst/>
          </a:prstGeom>
        </p:spPr>
        <p:txBody>
          <a:bodyPr vert="horz" wrap="square" lIns="0" tIns="0" rIns="0" bIns="0" rtlCol="0">
            <a:spAutoFit/>
          </a:bodyPr>
          <a:lstStyle/>
          <a:p>
            <a:pPr marL="12700">
              <a:lnSpc>
                <a:spcPct val="100000"/>
              </a:lnSpc>
            </a:pPr>
            <a:r>
              <a:rPr sz="2400" b="1" dirty="0">
                <a:latin typeface="Arial"/>
                <a:cs typeface="Arial"/>
              </a:rPr>
              <a:t>MultiBox </a:t>
            </a:r>
            <a:r>
              <a:rPr sz="2400" spc="-5" dirty="0">
                <a:latin typeface="Arial"/>
                <a:cs typeface="Arial"/>
              </a:rPr>
              <a:t>[Erhan </a:t>
            </a:r>
            <a:r>
              <a:rPr sz="2400" dirty="0">
                <a:latin typeface="Arial"/>
                <a:cs typeface="Arial"/>
              </a:rPr>
              <a:t>et </a:t>
            </a:r>
            <a:r>
              <a:rPr sz="2400" spc="-5" dirty="0">
                <a:latin typeface="Arial"/>
                <a:cs typeface="Arial"/>
              </a:rPr>
              <a:t>al.</a:t>
            </a:r>
            <a:r>
              <a:rPr sz="2400" spc="-45" dirty="0">
                <a:latin typeface="Arial"/>
                <a:cs typeface="Arial"/>
              </a:rPr>
              <a:t> </a:t>
            </a:r>
            <a:r>
              <a:rPr sz="2400" spc="-40" dirty="0">
                <a:latin typeface="Arial"/>
                <a:cs typeface="Arial"/>
              </a:rPr>
              <a:t>CVPR14]</a:t>
            </a:r>
            <a:endParaRPr sz="2400">
              <a:latin typeface="Arial"/>
              <a:cs typeface="Arial"/>
            </a:endParaRPr>
          </a:p>
        </p:txBody>
      </p:sp>
      <p:sp>
        <p:nvSpPr>
          <p:cNvPr id="54" name="object 54"/>
          <p:cNvSpPr/>
          <p:nvPr/>
        </p:nvSpPr>
        <p:spPr>
          <a:xfrm>
            <a:off x="1076403" y="2522194"/>
            <a:ext cx="1191260" cy="2675890"/>
          </a:xfrm>
          <a:custGeom>
            <a:avLst/>
            <a:gdLst/>
            <a:ahLst/>
            <a:cxnLst/>
            <a:rect l="l" t="t" r="r" b="b"/>
            <a:pathLst>
              <a:path w="1191260" h="2675890">
                <a:moveTo>
                  <a:pt x="1191143" y="1069488"/>
                </a:moveTo>
                <a:lnTo>
                  <a:pt x="121033" y="0"/>
                </a:lnTo>
                <a:lnTo>
                  <a:pt x="0" y="0"/>
                </a:lnTo>
                <a:lnTo>
                  <a:pt x="0" y="1606395"/>
                </a:lnTo>
                <a:lnTo>
                  <a:pt x="1070111" y="2675884"/>
                </a:lnTo>
                <a:lnTo>
                  <a:pt x="1191143" y="2675884"/>
                </a:lnTo>
                <a:lnTo>
                  <a:pt x="1191143" y="1069488"/>
                </a:lnTo>
                <a:close/>
              </a:path>
            </a:pathLst>
          </a:custGeom>
          <a:ln w="8262">
            <a:solidFill>
              <a:srgbClr val="000000"/>
            </a:solidFill>
          </a:ln>
        </p:spPr>
        <p:txBody>
          <a:bodyPr wrap="square" lIns="0" tIns="0" rIns="0" bIns="0" rtlCol="0"/>
          <a:lstStyle/>
          <a:p>
            <a:endParaRPr/>
          </a:p>
        </p:txBody>
      </p:sp>
      <p:sp>
        <p:nvSpPr>
          <p:cNvPr id="55" name="object 55"/>
          <p:cNvSpPr/>
          <p:nvPr/>
        </p:nvSpPr>
        <p:spPr>
          <a:xfrm>
            <a:off x="1076403" y="2522194"/>
            <a:ext cx="1191260" cy="1069975"/>
          </a:xfrm>
          <a:custGeom>
            <a:avLst/>
            <a:gdLst/>
            <a:ahLst/>
            <a:cxnLst/>
            <a:rect l="l" t="t" r="r" b="b"/>
            <a:pathLst>
              <a:path w="1191260" h="1069975">
                <a:moveTo>
                  <a:pt x="1191143" y="1069488"/>
                </a:moveTo>
                <a:lnTo>
                  <a:pt x="1070111" y="1069488"/>
                </a:lnTo>
                <a:lnTo>
                  <a:pt x="0" y="0"/>
                </a:lnTo>
              </a:path>
            </a:pathLst>
          </a:custGeom>
          <a:ln w="8261">
            <a:solidFill>
              <a:srgbClr val="000000"/>
            </a:solidFill>
          </a:ln>
        </p:spPr>
        <p:txBody>
          <a:bodyPr wrap="square" lIns="0" tIns="0" rIns="0" bIns="0" rtlCol="0"/>
          <a:lstStyle/>
          <a:p>
            <a:endParaRPr/>
          </a:p>
        </p:txBody>
      </p:sp>
      <p:sp>
        <p:nvSpPr>
          <p:cNvPr id="56" name="object 56"/>
          <p:cNvSpPr/>
          <p:nvPr/>
        </p:nvSpPr>
        <p:spPr>
          <a:xfrm>
            <a:off x="2146515" y="3591683"/>
            <a:ext cx="0" cy="1606550"/>
          </a:xfrm>
          <a:custGeom>
            <a:avLst/>
            <a:gdLst/>
            <a:ahLst/>
            <a:cxnLst/>
            <a:rect l="l" t="t" r="r" b="b"/>
            <a:pathLst>
              <a:path h="1606550">
                <a:moveTo>
                  <a:pt x="0" y="0"/>
                </a:moveTo>
                <a:lnTo>
                  <a:pt x="0" y="1606395"/>
                </a:lnTo>
              </a:path>
            </a:pathLst>
          </a:custGeom>
          <a:ln w="8263">
            <a:solidFill>
              <a:srgbClr val="000000"/>
            </a:solidFill>
          </a:ln>
        </p:spPr>
        <p:txBody>
          <a:bodyPr wrap="square" lIns="0" tIns="0" rIns="0" bIns="0" rtlCol="0"/>
          <a:lstStyle/>
          <a:p>
            <a:endParaRPr/>
          </a:p>
        </p:txBody>
      </p:sp>
      <p:sp>
        <p:nvSpPr>
          <p:cNvPr id="57" name="object 57"/>
          <p:cNvSpPr/>
          <p:nvPr/>
        </p:nvSpPr>
        <p:spPr>
          <a:xfrm>
            <a:off x="3490467" y="3179838"/>
            <a:ext cx="266263" cy="2123325"/>
          </a:xfrm>
          <a:prstGeom prst="rect">
            <a:avLst/>
          </a:prstGeom>
          <a:blipFill>
            <a:blip r:embed="rId3" cstate="print"/>
            <a:stretch>
              <a:fillRect/>
            </a:stretch>
          </a:blipFill>
        </p:spPr>
        <p:txBody>
          <a:bodyPr wrap="square" lIns="0" tIns="0" rIns="0" bIns="0" rtlCol="0"/>
          <a:lstStyle/>
          <a:p>
            <a:endParaRPr/>
          </a:p>
        </p:txBody>
      </p:sp>
      <p:sp>
        <p:nvSpPr>
          <p:cNvPr id="58" name="object 58"/>
          <p:cNvSpPr/>
          <p:nvPr/>
        </p:nvSpPr>
        <p:spPr>
          <a:xfrm>
            <a:off x="3541267" y="3205226"/>
            <a:ext cx="165100" cy="2021839"/>
          </a:xfrm>
          <a:custGeom>
            <a:avLst/>
            <a:gdLst/>
            <a:ahLst/>
            <a:cxnLst/>
            <a:rect l="l" t="t" r="r" b="b"/>
            <a:pathLst>
              <a:path w="165100" h="2021839">
                <a:moveTo>
                  <a:pt x="82331" y="0"/>
                </a:moveTo>
                <a:lnTo>
                  <a:pt x="114379" y="6470"/>
                </a:lnTo>
                <a:lnTo>
                  <a:pt x="140549" y="24114"/>
                </a:lnTo>
                <a:lnTo>
                  <a:pt x="158193" y="50284"/>
                </a:lnTo>
                <a:lnTo>
                  <a:pt x="164663" y="82331"/>
                </a:lnTo>
                <a:lnTo>
                  <a:pt x="164663" y="1939391"/>
                </a:lnTo>
                <a:lnTo>
                  <a:pt x="158193" y="1971442"/>
                </a:lnTo>
                <a:lnTo>
                  <a:pt x="140549" y="1997613"/>
                </a:lnTo>
                <a:lnTo>
                  <a:pt x="114379" y="2015256"/>
                </a:lnTo>
                <a:lnTo>
                  <a:pt x="82331" y="2021725"/>
                </a:lnTo>
                <a:lnTo>
                  <a:pt x="50284" y="2015256"/>
                </a:lnTo>
                <a:lnTo>
                  <a:pt x="24114" y="1997613"/>
                </a:lnTo>
                <a:lnTo>
                  <a:pt x="6470" y="1971442"/>
                </a:lnTo>
                <a:lnTo>
                  <a:pt x="0" y="1939391"/>
                </a:lnTo>
                <a:lnTo>
                  <a:pt x="0" y="82331"/>
                </a:lnTo>
                <a:lnTo>
                  <a:pt x="6470" y="50284"/>
                </a:lnTo>
                <a:lnTo>
                  <a:pt x="24114" y="24114"/>
                </a:lnTo>
                <a:lnTo>
                  <a:pt x="50284" y="6470"/>
                </a:lnTo>
                <a:lnTo>
                  <a:pt x="82331" y="0"/>
                </a:lnTo>
                <a:close/>
              </a:path>
            </a:pathLst>
          </a:custGeom>
          <a:ln w="25400">
            <a:solidFill>
              <a:srgbClr val="000000"/>
            </a:solidFill>
          </a:ln>
        </p:spPr>
        <p:txBody>
          <a:bodyPr wrap="square" lIns="0" tIns="0" rIns="0" bIns="0" rtlCol="0"/>
          <a:lstStyle/>
          <a:p>
            <a:endParaRPr/>
          </a:p>
        </p:txBody>
      </p:sp>
      <p:sp>
        <p:nvSpPr>
          <p:cNvPr id="60" name="object 60"/>
          <p:cNvSpPr/>
          <p:nvPr/>
        </p:nvSpPr>
        <p:spPr>
          <a:xfrm>
            <a:off x="4346803" y="3496462"/>
            <a:ext cx="129539" cy="129539"/>
          </a:xfrm>
          <a:custGeom>
            <a:avLst/>
            <a:gdLst/>
            <a:ahLst/>
            <a:cxnLst/>
            <a:rect l="l" t="t" r="r" b="b"/>
            <a:pathLst>
              <a:path w="129539" h="129539">
                <a:moveTo>
                  <a:pt x="129311" y="0"/>
                </a:moveTo>
                <a:lnTo>
                  <a:pt x="0" y="43103"/>
                </a:lnTo>
                <a:lnTo>
                  <a:pt x="86207" y="129324"/>
                </a:lnTo>
                <a:lnTo>
                  <a:pt x="129311" y="0"/>
                </a:lnTo>
                <a:close/>
              </a:path>
            </a:pathLst>
          </a:custGeom>
          <a:solidFill>
            <a:srgbClr val="000000"/>
          </a:solidFill>
        </p:spPr>
        <p:txBody>
          <a:bodyPr wrap="square" lIns="0" tIns="0" rIns="0" bIns="0" rtlCol="0"/>
          <a:lstStyle/>
          <a:p>
            <a:endParaRPr/>
          </a:p>
        </p:txBody>
      </p:sp>
      <p:sp>
        <p:nvSpPr>
          <p:cNvPr id="62" name="object 62"/>
          <p:cNvSpPr/>
          <p:nvPr/>
        </p:nvSpPr>
        <p:spPr>
          <a:xfrm>
            <a:off x="4343831" y="4889995"/>
            <a:ext cx="129539" cy="129539"/>
          </a:xfrm>
          <a:custGeom>
            <a:avLst/>
            <a:gdLst/>
            <a:ahLst/>
            <a:cxnLst/>
            <a:rect l="l" t="t" r="r" b="b"/>
            <a:pathLst>
              <a:path w="129539" h="129539">
                <a:moveTo>
                  <a:pt x="86207" y="0"/>
                </a:moveTo>
                <a:lnTo>
                  <a:pt x="0" y="86207"/>
                </a:lnTo>
                <a:lnTo>
                  <a:pt x="129311" y="129311"/>
                </a:lnTo>
                <a:lnTo>
                  <a:pt x="86207" y="0"/>
                </a:lnTo>
                <a:close/>
              </a:path>
            </a:pathLst>
          </a:custGeom>
          <a:solidFill>
            <a:srgbClr val="000000"/>
          </a:solidFill>
        </p:spPr>
        <p:txBody>
          <a:bodyPr wrap="square" lIns="0" tIns="0" rIns="0" bIns="0" rtlCol="0"/>
          <a:lstStyle/>
          <a:p>
            <a:endParaRPr/>
          </a:p>
        </p:txBody>
      </p:sp>
      <p:sp>
        <p:nvSpPr>
          <p:cNvPr id="63" name="object 63"/>
          <p:cNvSpPr txBox="1"/>
          <p:nvPr/>
        </p:nvSpPr>
        <p:spPr>
          <a:xfrm>
            <a:off x="3873500" y="2903087"/>
            <a:ext cx="1435735" cy="578485"/>
          </a:xfrm>
          <a:prstGeom prst="rect">
            <a:avLst/>
          </a:prstGeom>
        </p:spPr>
        <p:txBody>
          <a:bodyPr vert="horz" wrap="square" lIns="0" tIns="0" rIns="0" bIns="0" rtlCol="0">
            <a:spAutoFit/>
          </a:bodyPr>
          <a:lstStyle/>
          <a:p>
            <a:pPr marL="127000" marR="5080" indent="-114300">
              <a:lnSpc>
                <a:spcPct val="101899"/>
              </a:lnSpc>
            </a:pPr>
            <a:r>
              <a:rPr sz="1800" spc="5" dirty="0">
                <a:latin typeface="Arial"/>
                <a:cs typeface="Arial"/>
              </a:rPr>
              <a:t>P(objectness)  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64" name="object 64"/>
          <p:cNvSpPr/>
          <p:nvPr/>
        </p:nvSpPr>
        <p:spPr>
          <a:xfrm>
            <a:off x="2330361" y="4161040"/>
            <a:ext cx="1082675" cy="250190"/>
          </a:xfrm>
          <a:custGeom>
            <a:avLst/>
            <a:gdLst/>
            <a:ahLst/>
            <a:cxnLst/>
            <a:rect l="l" t="t" r="r" b="b"/>
            <a:pathLst>
              <a:path w="1082675" h="250189">
                <a:moveTo>
                  <a:pt x="719653" y="164221"/>
                </a:moveTo>
                <a:lnTo>
                  <a:pt x="719653" y="250097"/>
                </a:lnTo>
                <a:lnTo>
                  <a:pt x="1082061" y="125048"/>
                </a:lnTo>
                <a:lnTo>
                  <a:pt x="719653" y="0"/>
                </a:lnTo>
                <a:lnTo>
                  <a:pt x="719653" y="85876"/>
                </a:lnTo>
                <a:lnTo>
                  <a:pt x="0" y="85876"/>
                </a:lnTo>
                <a:lnTo>
                  <a:pt x="0" y="164221"/>
                </a:lnTo>
                <a:lnTo>
                  <a:pt x="719653" y="164221"/>
                </a:lnTo>
                <a:close/>
              </a:path>
            </a:pathLst>
          </a:custGeom>
          <a:ln w="50800">
            <a:solidFill>
              <a:srgbClr val="85888D"/>
            </a:solidFill>
          </a:ln>
        </p:spPr>
        <p:txBody>
          <a:bodyPr wrap="square" lIns="0" tIns="0" rIns="0" bIns="0" rtlCol="0"/>
          <a:lstStyle/>
          <a:p>
            <a:endParaRPr/>
          </a:p>
        </p:txBody>
      </p:sp>
      <p:sp>
        <p:nvSpPr>
          <p:cNvPr id="65" name="object 65"/>
          <p:cNvSpPr txBox="1"/>
          <p:nvPr/>
        </p:nvSpPr>
        <p:spPr>
          <a:xfrm>
            <a:off x="2336800" y="3461887"/>
            <a:ext cx="1118870" cy="578485"/>
          </a:xfrm>
          <a:prstGeom prst="rect">
            <a:avLst/>
          </a:prstGeom>
        </p:spPr>
        <p:txBody>
          <a:bodyPr vert="horz" wrap="square" lIns="0" tIns="0" rIns="0" bIns="0" rtlCol="0">
            <a:spAutoFit/>
          </a:bodyPr>
          <a:lstStyle/>
          <a:p>
            <a:pPr marL="12700" marR="5080" indent="317500">
              <a:lnSpc>
                <a:spcPct val="101899"/>
              </a:lnSpc>
            </a:pPr>
            <a:r>
              <a:rPr sz="1800" spc="-20" dirty="0">
                <a:latin typeface="Arial"/>
                <a:cs typeface="Arial"/>
              </a:rPr>
              <a:t>Fully  </a:t>
            </a:r>
            <a:r>
              <a:rPr sz="1800" spc="30" dirty="0">
                <a:latin typeface="Arial"/>
                <a:cs typeface="Arial"/>
              </a:rPr>
              <a:t>connected</a:t>
            </a:r>
            <a:endParaRPr sz="1800">
              <a:latin typeface="Arial"/>
              <a:cs typeface="Arial"/>
            </a:endParaRPr>
          </a:p>
        </p:txBody>
      </p:sp>
      <p:sp>
        <p:nvSpPr>
          <p:cNvPr id="66" name="object 66"/>
          <p:cNvSpPr txBox="1"/>
          <p:nvPr/>
        </p:nvSpPr>
        <p:spPr>
          <a:xfrm>
            <a:off x="4051300" y="4973187"/>
            <a:ext cx="1076325" cy="578485"/>
          </a:xfrm>
          <a:prstGeom prst="rect">
            <a:avLst/>
          </a:prstGeom>
        </p:spPr>
        <p:txBody>
          <a:bodyPr vert="horz" wrap="square" lIns="0" tIns="0" rIns="0" bIns="0" rtlCol="0">
            <a:spAutoFit/>
          </a:bodyPr>
          <a:lstStyle/>
          <a:p>
            <a:pPr marL="114300" marR="5080" indent="-101600">
              <a:lnSpc>
                <a:spcPct val="101899"/>
              </a:lnSpc>
            </a:pPr>
            <a:r>
              <a:rPr sz="1800" spc="-5" dirty="0">
                <a:latin typeface="Arial"/>
                <a:cs typeface="Arial"/>
              </a:rPr>
              <a:t>Offsets</a:t>
            </a:r>
            <a:r>
              <a:rPr sz="1800" spc="-100" dirty="0">
                <a:latin typeface="Arial"/>
                <a:cs typeface="Arial"/>
              </a:rPr>
              <a:t> </a:t>
            </a:r>
            <a:r>
              <a:rPr sz="1800" dirty="0">
                <a:latin typeface="Arial"/>
                <a:cs typeface="Arial"/>
              </a:rPr>
              <a:t>for  K</a:t>
            </a:r>
            <a:r>
              <a:rPr sz="1800" spc="-80" dirty="0">
                <a:latin typeface="Arial"/>
                <a:cs typeface="Arial"/>
              </a:rPr>
              <a:t> </a:t>
            </a:r>
            <a:r>
              <a:rPr sz="1800" spc="15" dirty="0">
                <a:latin typeface="Arial"/>
                <a:cs typeface="Arial"/>
              </a:rPr>
              <a:t>boxes</a:t>
            </a:r>
            <a:endParaRPr sz="1800">
              <a:latin typeface="Arial"/>
              <a:cs typeface="Arial"/>
            </a:endParaRPr>
          </a:p>
        </p:txBody>
      </p:sp>
      <p:sp>
        <p:nvSpPr>
          <p:cNvPr id="67" name="object 67"/>
          <p:cNvSpPr txBox="1"/>
          <p:nvPr/>
        </p:nvSpPr>
        <p:spPr>
          <a:xfrm>
            <a:off x="4305300" y="3822700"/>
            <a:ext cx="292735" cy="575310"/>
          </a:xfrm>
          <a:prstGeom prst="rect">
            <a:avLst/>
          </a:prstGeom>
        </p:spPr>
        <p:txBody>
          <a:bodyPr vert="horz" wrap="square" lIns="0" tIns="0" rIns="0" bIns="0" rtlCol="0">
            <a:spAutoFit/>
          </a:bodyPr>
          <a:lstStyle/>
          <a:p>
            <a:pPr marL="12700">
              <a:lnSpc>
                <a:spcPct val="100000"/>
              </a:lnSpc>
            </a:pPr>
            <a:r>
              <a:rPr sz="3600" b="1" dirty="0">
                <a:latin typeface="Arial"/>
                <a:cs typeface="Arial"/>
              </a:rPr>
              <a:t>+</a:t>
            </a:r>
            <a:endParaRPr sz="3600">
              <a:latin typeface="Arial"/>
              <a:cs typeface="Arial"/>
            </a:endParaRPr>
          </a:p>
        </p:txBody>
      </p:sp>
      <p:sp>
        <p:nvSpPr>
          <p:cNvPr id="68" name="object 68"/>
          <p:cNvSpPr txBox="1"/>
          <p:nvPr/>
        </p:nvSpPr>
        <p:spPr>
          <a:xfrm>
            <a:off x="4787900" y="3718539"/>
            <a:ext cx="1871980" cy="758825"/>
          </a:xfrm>
          <a:prstGeom prst="rect">
            <a:avLst/>
          </a:prstGeom>
        </p:spPr>
        <p:txBody>
          <a:bodyPr vert="horz" wrap="square" lIns="0" tIns="0" rIns="0" bIns="0" rtlCol="0">
            <a:spAutoFit/>
          </a:bodyPr>
          <a:lstStyle/>
          <a:p>
            <a:pPr marL="495300" marR="5080" indent="-482600">
              <a:lnSpc>
                <a:spcPct val="100699"/>
              </a:lnSpc>
            </a:pPr>
            <a:r>
              <a:rPr sz="2400" b="1" dirty="0">
                <a:latin typeface="Arial"/>
                <a:cs typeface="Arial"/>
              </a:rPr>
              <a:t>post</a:t>
            </a:r>
            <a:r>
              <a:rPr sz="2400" b="1" spc="-100" dirty="0">
                <a:latin typeface="Arial"/>
                <a:cs typeface="Arial"/>
              </a:rPr>
              <a:t> </a:t>
            </a:r>
            <a:r>
              <a:rPr sz="2400" b="1" dirty="0">
                <a:latin typeface="Arial"/>
                <a:cs typeface="Arial"/>
              </a:rPr>
              <a:t>classify  boxes</a:t>
            </a:r>
            <a:endParaRPr sz="2400">
              <a:latin typeface="Arial"/>
              <a:cs typeface="Arial"/>
            </a:endParaRPr>
          </a:p>
        </p:txBody>
      </p:sp>
      <p:cxnSp>
        <p:nvCxnSpPr>
          <p:cNvPr id="69" name="直接连接符 68"/>
          <p:cNvCxnSpPr/>
          <p:nvPr/>
        </p:nvCxnSpPr>
        <p:spPr>
          <a:xfrm flipV="1">
            <a:off x="3823018" y="3496462"/>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3756730" y="4284887"/>
            <a:ext cx="651870" cy="669877"/>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flipV="1">
            <a:off x="10134439" y="3550745"/>
            <a:ext cx="650352" cy="543910"/>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10108363" y="4285513"/>
            <a:ext cx="651870" cy="66987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#1:</a:t>
            </a:r>
          </a:p>
          <a:p>
            <a:pPr marL="12700">
              <a:lnSpc>
                <a:spcPts val="7540"/>
              </a:lnSpc>
            </a:pPr>
            <a:r>
              <a:rPr spc="-5" dirty="0"/>
              <a:t>Multi-Scale </a:t>
            </a:r>
            <a:r>
              <a:rPr spc="-35" dirty="0"/>
              <a:t>Feature</a:t>
            </a:r>
            <a:r>
              <a:rPr spc="-45" dirty="0"/>
              <a:t> </a:t>
            </a:r>
            <a:r>
              <a:rPr spc="-20" dirty="0"/>
              <a:t>Maps</a:t>
            </a:r>
          </a:p>
        </p:txBody>
      </p:sp>
      <p:sp>
        <p:nvSpPr>
          <p:cNvPr id="3" name="object 3"/>
          <p:cNvSpPr/>
          <p:nvPr/>
        </p:nvSpPr>
        <p:spPr>
          <a:xfrm>
            <a:off x="241300" y="4305300"/>
            <a:ext cx="3810000"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419600" y="63119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5" name="object 5"/>
          <p:cNvSpPr/>
          <p:nvPr/>
        </p:nvSpPr>
        <p:spPr>
          <a:xfrm>
            <a:off x="5946668" y="3835222"/>
            <a:ext cx="1956435" cy="4418330"/>
          </a:xfrm>
          <a:custGeom>
            <a:avLst/>
            <a:gdLst/>
            <a:ahLst/>
            <a:cxnLst/>
            <a:rect l="l" t="t" r="r" b="b"/>
            <a:pathLst>
              <a:path w="1956434" h="4418330">
                <a:moveTo>
                  <a:pt x="1955983" y="1765664"/>
                </a:moveTo>
                <a:lnTo>
                  <a:pt x="198750" y="0"/>
                </a:lnTo>
                <a:lnTo>
                  <a:pt x="0" y="0"/>
                </a:lnTo>
                <a:lnTo>
                  <a:pt x="0" y="2652066"/>
                </a:lnTo>
                <a:lnTo>
                  <a:pt x="1757236" y="4417731"/>
                </a:lnTo>
                <a:lnTo>
                  <a:pt x="1955983" y="4417731"/>
                </a:lnTo>
                <a:lnTo>
                  <a:pt x="1955983" y="1765664"/>
                </a:lnTo>
                <a:close/>
              </a:path>
            </a:pathLst>
          </a:custGeom>
          <a:ln w="13580">
            <a:solidFill>
              <a:srgbClr val="000000"/>
            </a:solidFill>
          </a:ln>
        </p:spPr>
        <p:txBody>
          <a:bodyPr wrap="square" lIns="0" tIns="0" rIns="0" bIns="0" rtlCol="0"/>
          <a:lstStyle/>
          <a:p>
            <a:endParaRPr/>
          </a:p>
        </p:txBody>
      </p:sp>
      <p:sp>
        <p:nvSpPr>
          <p:cNvPr id="6" name="object 6"/>
          <p:cNvSpPr/>
          <p:nvPr/>
        </p:nvSpPr>
        <p:spPr>
          <a:xfrm>
            <a:off x="5946668" y="3835222"/>
            <a:ext cx="1956435" cy="1765935"/>
          </a:xfrm>
          <a:custGeom>
            <a:avLst/>
            <a:gdLst/>
            <a:ahLst/>
            <a:cxnLst/>
            <a:rect l="l" t="t" r="r" b="b"/>
            <a:pathLst>
              <a:path w="1956434" h="1765935">
                <a:moveTo>
                  <a:pt x="1955983" y="1765664"/>
                </a:moveTo>
                <a:lnTo>
                  <a:pt x="1757236" y="1765664"/>
                </a:lnTo>
                <a:lnTo>
                  <a:pt x="0" y="0"/>
                </a:lnTo>
              </a:path>
            </a:pathLst>
          </a:custGeom>
          <a:ln w="13605">
            <a:solidFill>
              <a:srgbClr val="000000"/>
            </a:solidFill>
          </a:ln>
        </p:spPr>
        <p:txBody>
          <a:bodyPr wrap="square" lIns="0" tIns="0" rIns="0" bIns="0" rtlCol="0"/>
          <a:lstStyle/>
          <a:p>
            <a:endParaRPr/>
          </a:p>
        </p:txBody>
      </p:sp>
      <p:sp>
        <p:nvSpPr>
          <p:cNvPr id="7" name="object 7"/>
          <p:cNvSpPr/>
          <p:nvPr/>
        </p:nvSpPr>
        <p:spPr>
          <a:xfrm>
            <a:off x="7703904" y="5600886"/>
            <a:ext cx="0" cy="2652395"/>
          </a:xfrm>
          <a:custGeom>
            <a:avLst/>
            <a:gdLst/>
            <a:ahLst/>
            <a:cxnLst/>
            <a:rect l="l" t="t" r="r" b="b"/>
            <a:pathLst>
              <a:path h="2652395">
                <a:moveTo>
                  <a:pt x="0" y="0"/>
                </a:moveTo>
                <a:lnTo>
                  <a:pt x="0" y="2652066"/>
                </a:lnTo>
              </a:path>
            </a:pathLst>
          </a:custGeom>
          <a:ln w="13569">
            <a:solidFill>
              <a:srgbClr val="000000"/>
            </a:solidFill>
          </a:ln>
        </p:spPr>
        <p:txBody>
          <a:bodyPr wrap="square" lIns="0" tIns="0" rIns="0" bIns="0" rtlCol="0"/>
          <a:lstStyle/>
          <a:p>
            <a:endParaRPr/>
          </a:p>
        </p:txBody>
      </p:sp>
      <p:sp>
        <p:nvSpPr>
          <p:cNvPr id="8" name="object 8"/>
          <p:cNvSpPr/>
          <p:nvPr/>
        </p:nvSpPr>
        <p:spPr>
          <a:xfrm>
            <a:off x="6191395" y="5401055"/>
            <a:ext cx="655320" cy="1479550"/>
          </a:xfrm>
          <a:custGeom>
            <a:avLst/>
            <a:gdLst/>
            <a:ahLst/>
            <a:cxnLst/>
            <a:rect l="l" t="t" r="r" b="b"/>
            <a:pathLst>
              <a:path w="655320" h="1479550">
                <a:moveTo>
                  <a:pt x="654958" y="464303"/>
                </a:moveTo>
                <a:lnTo>
                  <a:pt x="192872" y="0"/>
                </a:lnTo>
                <a:lnTo>
                  <a:pt x="0" y="0"/>
                </a:lnTo>
                <a:lnTo>
                  <a:pt x="0" y="1014971"/>
                </a:lnTo>
                <a:lnTo>
                  <a:pt x="462085" y="1479276"/>
                </a:lnTo>
                <a:lnTo>
                  <a:pt x="654958" y="1479276"/>
                </a:lnTo>
                <a:lnTo>
                  <a:pt x="654958" y="464303"/>
                </a:lnTo>
                <a:close/>
              </a:path>
            </a:pathLst>
          </a:custGeom>
          <a:ln w="30556">
            <a:solidFill>
              <a:srgbClr val="008F00"/>
            </a:solidFill>
          </a:ln>
        </p:spPr>
        <p:txBody>
          <a:bodyPr wrap="square" lIns="0" tIns="0" rIns="0" bIns="0" rtlCol="0"/>
          <a:lstStyle/>
          <a:p>
            <a:endParaRPr/>
          </a:p>
        </p:txBody>
      </p:sp>
      <p:sp>
        <p:nvSpPr>
          <p:cNvPr id="9" name="object 9"/>
          <p:cNvSpPr/>
          <p:nvPr/>
        </p:nvSpPr>
        <p:spPr>
          <a:xfrm>
            <a:off x="6191395" y="5401055"/>
            <a:ext cx="655320" cy="464820"/>
          </a:xfrm>
          <a:custGeom>
            <a:avLst/>
            <a:gdLst/>
            <a:ahLst/>
            <a:cxnLst/>
            <a:rect l="l" t="t" r="r" b="b"/>
            <a:pathLst>
              <a:path w="655320" h="464820">
                <a:moveTo>
                  <a:pt x="654958" y="464303"/>
                </a:moveTo>
                <a:lnTo>
                  <a:pt x="462085" y="464303"/>
                </a:lnTo>
                <a:lnTo>
                  <a:pt x="0" y="0"/>
                </a:lnTo>
              </a:path>
            </a:pathLst>
          </a:custGeom>
          <a:ln w="30629">
            <a:solidFill>
              <a:srgbClr val="008F00"/>
            </a:solidFill>
          </a:ln>
        </p:spPr>
        <p:txBody>
          <a:bodyPr wrap="square" lIns="0" tIns="0" rIns="0" bIns="0" rtlCol="0"/>
          <a:lstStyle/>
          <a:p>
            <a:endParaRPr/>
          </a:p>
        </p:txBody>
      </p:sp>
      <p:sp>
        <p:nvSpPr>
          <p:cNvPr id="10" name="object 10"/>
          <p:cNvSpPr/>
          <p:nvPr/>
        </p:nvSpPr>
        <p:spPr>
          <a:xfrm>
            <a:off x="6653481" y="5865359"/>
            <a:ext cx="0" cy="1015365"/>
          </a:xfrm>
          <a:custGeom>
            <a:avLst/>
            <a:gdLst/>
            <a:ahLst/>
            <a:cxnLst/>
            <a:rect l="l" t="t" r="r" b="b"/>
            <a:pathLst>
              <a:path h="1015365">
                <a:moveTo>
                  <a:pt x="0" y="0"/>
                </a:moveTo>
                <a:lnTo>
                  <a:pt x="0" y="1014973"/>
                </a:lnTo>
              </a:path>
            </a:pathLst>
          </a:custGeom>
          <a:ln w="30532">
            <a:solidFill>
              <a:srgbClr val="008F00"/>
            </a:solidFill>
          </a:ln>
        </p:spPr>
        <p:txBody>
          <a:bodyPr wrap="square" lIns="0" tIns="0" rIns="0" bIns="0" rtlCol="0"/>
          <a:lstStyle/>
          <a:p>
            <a:endParaRPr/>
          </a:p>
        </p:txBody>
      </p:sp>
      <p:sp>
        <p:nvSpPr>
          <p:cNvPr id="11" name="object 11"/>
          <p:cNvSpPr/>
          <p:nvPr/>
        </p:nvSpPr>
        <p:spPr>
          <a:xfrm>
            <a:off x="6257015" y="5612066"/>
            <a:ext cx="316865" cy="1044575"/>
          </a:xfrm>
          <a:custGeom>
            <a:avLst/>
            <a:gdLst/>
            <a:ahLst/>
            <a:cxnLst/>
            <a:rect l="l" t="t" r="r" b="b"/>
            <a:pathLst>
              <a:path w="316865" h="1044575">
                <a:moveTo>
                  <a:pt x="316479" y="317997"/>
                </a:moveTo>
                <a:lnTo>
                  <a:pt x="0" y="0"/>
                </a:lnTo>
                <a:lnTo>
                  <a:pt x="0" y="726285"/>
                </a:lnTo>
                <a:lnTo>
                  <a:pt x="316479" y="1044283"/>
                </a:lnTo>
                <a:lnTo>
                  <a:pt x="316479" y="317997"/>
                </a:lnTo>
                <a:close/>
              </a:path>
            </a:pathLst>
          </a:custGeom>
          <a:ln w="30544">
            <a:solidFill>
              <a:srgbClr val="000000"/>
            </a:solidFill>
          </a:ln>
        </p:spPr>
        <p:txBody>
          <a:bodyPr wrap="square" lIns="0" tIns="0" rIns="0" bIns="0" rtlCol="0"/>
          <a:lstStyle/>
          <a:p>
            <a:endParaRPr/>
          </a:p>
        </p:txBody>
      </p:sp>
      <p:sp>
        <p:nvSpPr>
          <p:cNvPr id="12" name="object 12"/>
          <p:cNvSpPr/>
          <p:nvPr/>
        </p:nvSpPr>
        <p:spPr>
          <a:xfrm>
            <a:off x="6257015" y="5612066"/>
            <a:ext cx="316865" cy="318135"/>
          </a:xfrm>
          <a:custGeom>
            <a:avLst/>
            <a:gdLst/>
            <a:ahLst/>
            <a:cxnLst/>
            <a:rect l="l" t="t" r="r" b="b"/>
            <a:pathLst>
              <a:path w="316865" h="318135">
                <a:moveTo>
                  <a:pt x="316479" y="317997"/>
                </a:moveTo>
                <a:lnTo>
                  <a:pt x="316479" y="317997"/>
                </a:lnTo>
                <a:lnTo>
                  <a:pt x="0" y="0"/>
                </a:lnTo>
              </a:path>
            </a:pathLst>
          </a:custGeom>
          <a:ln w="30605">
            <a:solidFill>
              <a:srgbClr val="000000"/>
            </a:solidFill>
          </a:ln>
        </p:spPr>
        <p:txBody>
          <a:bodyPr wrap="square" lIns="0" tIns="0" rIns="0" bIns="0" rtlCol="0"/>
          <a:lstStyle/>
          <a:p>
            <a:endParaRPr/>
          </a:p>
        </p:txBody>
      </p:sp>
      <p:sp>
        <p:nvSpPr>
          <p:cNvPr id="13" name="object 13"/>
          <p:cNvSpPr/>
          <p:nvPr/>
        </p:nvSpPr>
        <p:spPr>
          <a:xfrm>
            <a:off x="6573494" y="5930064"/>
            <a:ext cx="0" cy="726440"/>
          </a:xfrm>
          <a:custGeom>
            <a:avLst/>
            <a:gdLst/>
            <a:ahLst/>
            <a:cxnLst/>
            <a:rect l="l" t="t" r="r" b="b"/>
            <a:pathLst>
              <a:path h="726440">
                <a:moveTo>
                  <a:pt x="0" y="0"/>
                </a:moveTo>
                <a:lnTo>
                  <a:pt x="0" y="726285"/>
                </a:lnTo>
              </a:path>
            </a:pathLst>
          </a:custGeom>
          <a:ln w="30532">
            <a:solidFill>
              <a:srgbClr val="000000"/>
            </a:solidFill>
          </a:ln>
        </p:spPr>
        <p:txBody>
          <a:bodyPr wrap="square" lIns="0" tIns="0" rIns="0" bIns="0" rtlCol="0"/>
          <a:lstStyle/>
          <a:p>
            <a:endParaRPr/>
          </a:p>
        </p:txBody>
      </p:sp>
      <p:sp>
        <p:nvSpPr>
          <p:cNvPr id="14" name="object 14"/>
          <p:cNvSpPr/>
          <p:nvPr/>
        </p:nvSpPr>
        <p:spPr>
          <a:xfrm>
            <a:off x="6375400" y="6142587"/>
            <a:ext cx="2790825" cy="3810"/>
          </a:xfrm>
          <a:custGeom>
            <a:avLst/>
            <a:gdLst/>
            <a:ahLst/>
            <a:cxnLst/>
            <a:rect l="l" t="t" r="r" b="b"/>
            <a:pathLst>
              <a:path w="2790825" h="3810">
                <a:moveTo>
                  <a:pt x="0" y="3596"/>
                </a:moveTo>
                <a:lnTo>
                  <a:pt x="2790379" y="0"/>
                </a:lnTo>
              </a:path>
            </a:pathLst>
          </a:custGeom>
          <a:ln w="28368">
            <a:solidFill>
              <a:srgbClr val="000000"/>
            </a:solidFill>
          </a:ln>
        </p:spPr>
        <p:txBody>
          <a:bodyPr wrap="square" lIns="0" tIns="0" rIns="0" bIns="0" rtlCol="0"/>
          <a:lstStyle/>
          <a:p>
            <a:endParaRPr/>
          </a:p>
        </p:txBody>
      </p:sp>
      <p:sp>
        <p:nvSpPr>
          <p:cNvPr id="15" name="object 15"/>
          <p:cNvSpPr/>
          <p:nvPr/>
        </p:nvSpPr>
        <p:spPr>
          <a:xfrm>
            <a:off x="7764066" y="4141094"/>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6" name="object 16"/>
          <p:cNvSpPr/>
          <p:nvPr/>
        </p:nvSpPr>
        <p:spPr>
          <a:xfrm>
            <a:off x="7698270" y="4112945"/>
            <a:ext cx="132080" cy="129539"/>
          </a:xfrm>
          <a:custGeom>
            <a:avLst/>
            <a:gdLst/>
            <a:ahLst/>
            <a:cxnLst/>
            <a:rect l="l" t="t" r="r" b="b"/>
            <a:pathLst>
              <a:path w="132079" h="129539">
                <a:moveTo>
                  <a:pt x="65785" y="0"/>
                </a:moveTo>
                <a:lnTo>
                  <a:pt x="0" y="112877"/>
                </a:lnTo>
                <a:lnTo>
                  <a:pt x="2273" y="121564"/>
                </a:lnTo>
                <a:lnTo>
                  <a:pt x="15798" y="129451"/>
                </a:lnTo>
                <a:lnTo>
                  <a:pt x="24485" y="127165"/>
                </a:lnTo>
                <a:lnTo>
                  <a:pt x="65785" y="56299"/>
                </a:lnTo>
                <a:lnTo>
                  <a:pt x="98603" y="56299"/>
                </a:lnTo>
                <a:lnTo>
                  <a:pt x="65785" y="0"/>
                </a:lnTo>
                <a:close/>
              </a:path>
              <a:path w="132079" h="129539">
                <a:moveTo>
                  <a:pt x="98603" y="56299"/>
                </a:moveTo>
                <a:lnTo>
                  <a:pt x="65785" y="56299"/>
                </a:lnTo>
                <a:lnTo>
                  <a:pt x="107099" y="127165"/>
                </a:lnTo>
                <a:lnTo>
                  <a:pt x="115785" y="129451"/>
                </a:lnTo>
                <a:lnTo>
                  <a:pt x="129298" y="121564"/>
                </a:lnTo>
                <a:lnTo>
                  <a:pt x="131584" y="112877"/>
                </a:lnTo>
                <a:lnTo>
                  <a:pt x="98603" y="56299"/>
                </a:lnTo>
                <a:close/>
              </a:path>
            </a:pathLst>
          </a:custGeom>
          <a:solidFill>
            <a:srgbClr val="000000"/>
          </a:solidFill>
        </p:spPr>
        <p:txBody>
          <a:bodyPr wrap="square" lIns="0" tIns="0" rIns="0" bIns="0" rtlCol="0"/>
          <a:lstStyle/>
          <a:p>
            <a:endParaRPr/>
          </a:p>
        </p:txBody>
      </p:sp>
      <p:sp>
        <p:nvSpPr>
          <p:cNvPr id="17" name="object 17"/>
          <p:cNvSpPr/>
          <p:nvPr/>
        </p:nvSpPr>
        <p:spPr>
          <a:xfrm>
            <a:off x="9160533" y="4139798"/>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8" name="object 18"/>
          <p:cNvSpPr/>
          <p:nvPr/>
        </p:nvSpPr>
        <p:spPr>
          <a:xfrm>
            <a:off x="9094736" y="4111650"/>
            <a:ext cx="132080" cy="129539"/>
          </a:xfrm>
          <a:custGeom>
            <a:avLst/>
            <a:gdLst/>
            <a:ahLst/>
            <a:cxnLst/>
            <a:rect l="l" t="t" r="r" b="b"/>
            <a:pathLst>
              <a:path w="132079" h="129539">
                <a:moveTo>
                  <a:pt x="65798" y="0"/>
                </a:moveTo>
                <a:lnTo>
                  <a:pt x="0" y="112877"/>
                </a:lnTo>
                <a:lnTo>
                  <a:pt x="2286" y="121564"/>
                </a:lnTo>
                <a:lnTo>
                  <a:pt x="15811" y="129451"/>
                </a:lnTo>
                <a:lnTo>
                  <a:pt x="24485" y="127177"/>
                </a:lnTo>
                <a:lnTo>
                  <a:pt x="65798" y="56299"/>
                </a:lnTo>
                <a:lnTo>
                  <a:pt x="98616" y="56299"/>
                </a:lnTo>
                <a:lnTo>
                  <a:pt x="65798" y="0"/>
                </a:lnTo>
                <a:close/>
              </a:path>
              <a:path w="132079" h="129539">
                <a:moveTo>
                  <a:pt x="98616" y="56299"/>
                </a:moveTo>
                <a:lnTo>
                  <a:pt x="65798" y="56299"/>
                </a:lnTo>
                <a:lnTo>
                  <a:pt x="107111" y="127177"/>
                </a:lnTo>
                <a:lnTo>
                  <a:pt x="115785" y="129451"/>
                </a:lnTo>
                <a:lnTo>
                  <a:pt x="129311" y="121564"/>
                </a:lnTo>
                <a:lnTo>
                  <a:pt x="131597" y="112877"/>
                </a:lnTo>
                <a:lnTo>
                  <a:pt x="98616" y="56299"/>
                </a:lnTo>
                <a:close/>
              </a:path>
            </a:pathLst>
          </a:custGeom>
          <a:solidFill>
            <a:srgbClr val="000000"/>
          </a:solidFill>
        </p:spPr>
        <p:txBody>
          <a:bodyPr wrap="square" lIns="0" tIns="0" rIns="0" bIns="0" rtlCol="0"/>
          <a:lstStyle/>
          <a:p>
            <a:endParaRPr/>
          </a:p>
        </p:txBody>
      </p:sp>
      <p:sp>
        <p:nvSpPr>
          <p:cNvPr id="19" name="object 19"/>
          <p:cNvSpPr txBox="1"/>
          <p:nvPr/>
        </p:nvSpPr>
        <p:spPr>
          <a:xfrm>
            <a:off x="7162800" y="3456940"/>
            <a:ext cx="1335405" cy="671830"/>
          </a:xfrm>
          <a:prstGeom prst="rect">
            <a:avLst/>
          </a:prstGeom>
        </p:spPr>
        <p:txBody>
          <a:bodyPr vert="horz" wrap="square" lIns="0" tIns="0" rIns="0" bIns="0" rtlCol="0">
            <a:spAutoFit/>
          </a:bodyPr>
          <a:lstStyle/>
          <a:p>
            <a:pPr marL="12700" marR="5080" indent="419100">
              <a:lnSpc>
                <a:spcPts val="2600"/>
              </a:lnSpc>
            </a:pPr>
            <a:r>
              <a:rPr sz="2200" spc="40" dirty="0">
                <a:latin typeface="Arial"/>
                <a:cs typeface="Arial"/>
              </a:rPr>
              <a:t>box  </a:t>
            </a:r>
            <a:r>
              <a:rPr sz="2200" spc="-40" dirty="0">
                <a:latin typeface="Arial"/>
                <a:cs typeface="Arial"/>
              </a:rPr>
              <a:t>r</a:t>
            </a:r>
            <a:r>
              <a:rPr sz="2200" spc="45" dirty="0">
                <a:latin typeface="Arial"/>
                <a:cs typeface="Arial"/>
              </a:rPr>
              <a:t>eg</a:t>
            </a:r>
            <a:r>
              <a:rPr sz="2200" spc="-15" dirty="0">
                <a:latin typeface="Arial"/>
                <a:cs typeface="Arial"/>
              </a:rPr>
              <a:t>r</a:t>
            </a:r>
            <a:r>
              <a:rPr sz="2200" spc="-5" dirty="0">
                <a:latin typeface="Arial"/>
                <a:cs typeface="Arial"/>
              </a:rPr>
              <a:t>ession</a:t>
            </a:r>
            <a:endParaRPr sz="2200">
              <a:latin typeface="Arial"/>
              <a:cs typeface="Arial"/>
            </a:endParaRPr>
          </a:p>
        </p:txBody>
      </p:sp>
      <p:sp>
        <p:nvSpPr>
          <p:cNvPr id="20" name="object 20"/>
          <p:cNvSpPr txBox="1"/>
          <p:nvPr/>
        </p:nvSpPr>
        <p:spPr>
          <a:xfrm>
            <a:off x="8763000" y="3456940"/>
            <a:ext cx="1267460" cy="671830"/>
          </a:xfrm>
          <a:prstGeom prst="rect">
            <a:avLst/>
          </a:prstGeom>
        </p:spPr>
        <p:txBody>
          <a:bodyPr vert="horz" wrap="square" lIns="0" tIns="0" rIns="0" bIns="0" rtlCol="0">
            <a:spAutoFit/>
          </a:bodyPr>
          <a:lstStyle/>
          <a:p>
            <a:pPr marL="215900" marR="5080" indent="-203200">
              <a:lnSpc>
                <a:spcPts val="2600"/>
              </a:lnSpc>
            </a:pPr>
            <a:r>
              <a:rPr sz="2200" spc="10" dirty="0">
                <a:latin typeface="Arial"/>
                <a:cs typeface="Arial"/>
              </a:rPr>
              <a:t>multiclass  scores</a:t>
            </a:r>
            <a:endParaRPr sz="2200">
              <a:latin typeface="Arial"/>
              <a:cs typeface="Arial"/>
            </a:endParaRPr>
          </a:p>
        </p:txBody>
      </p:sp>
      <p:sp>
        <p:nvSpPr>
          <p:cNvPr id="21" name="object 21"/>
          <p:cNvSpPr/>
          <p:nvPr/>
        </p:nvSpPr>
        <p:spPr>
          <a:xfrm>
            <a:off x="4379302" y="6768672"/>
            <a:ext cx="1303604" cy="49621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4430102" y="68002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23" name="object 23"/>
          <p:cNvSpPr/>
          <p:nvPr/>
        </p:nvSpPr>
        <p:spPr>
          <a:xfrm>
            <a:off x="4430102" y="68002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3" name="object 3"/>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4" name="object 4"/>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5" name="object 5"/>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6" name="object 6"/>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7" name="object 7"/>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8" name="object 8"/>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9" name="object 9"/>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11" name="object 11"/>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12" name="object 12"/>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13" name="object 13"/>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15" name="object 15"/>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16" name="object 16"/>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17" name="object 17"/>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18" name="object 18"/>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71500" y="114300"/>
            <a:ext cx="11861800" cy="9525000"/>
          </a:xfrm>
          <a:custGeom>
            <a:avLst/>
            <a:gdLst/>
            <a:ahLst/>
            <a:cxnLst/>
            <a:rect l="l" t="t" r="r" b="b"/>
            <a:pathLst>
              <a:path w="11861800" h="9525000">
                <a:moveTo>
                  <a:pt x="0" y="9525000"/>
                </a:moveTo>
                <a:lnTo>
                  <a:pt x="11861800" y="9525000"/>
                </a:lnTo>
                <a:lnTo>
                  <a:pt x="11861800" y="0"/>
                </a:lnTo>
                <a:lnTo>
                  <a:pt x="0" y="0"/>
                </a:lnTo>
                <a:lnTo>
                  <a:pt x="0" y="9525000"/>
                </a:lnTo>
                <a:close/>
              </a:path>
            </a:pathLst>
          </a:custGeom>
          <a:solidFill>
            <a:srgbClr val="FFFFFF"/>
          </a:solidFill>
        </p:spPr>
        <p:txBody>
          <a:bodyPr wrap="square" lIns="0" tIns="0" rIns="0" bIns="0" rtlCol="0"/>
          <a:lstStyle/>
          <a:p>
            <a:endParaRPr/>
          </a:p>
        </p:txBody>
      </p:sp>
      <p:sp>
        <p:nvSpPr>
          <p:cNvPr id="20" name="object 20"/>
          <p:cNvSpPr/>
          <p:nvPr/>
        </p:nvSpPr>
        <p:spPr>
          <a:xfrm>
            <a:off x="1701190" y="525081"/>
            <a:ext cx="10167620" cy="7882255"/>
          </a:xfrm>
          <a:custGeom>
            <a:avLst/>
            <a:gdLst/>
            <a:ahLst/>
            <a:cxnLst/>
            <a:rect l="l" t="t" r="r" b="b"/>
            <a:pathLst>
              <a:path w="10167620" h="7882255">
                <a:moveTo>
                  <a:pt x="0" y="7881874"/>
                </a:moveTo>
                <a:lnTo>
                  <a:pt x="10167264" y="7881874"/>
                </a:lnTo>
                <a:lnTo>
                  <a:pt x="10167264" y="0"/>
                </a:lnTo>
                <a:lnTo>
                  <a:pt x="0" y="0"/>
                </a:lnTo>
                <a:lnTo>
                  <a:pt x="0" y="7881874"/>
                </a:lnTo>
                <a:close/>
              </a:path>
            </a:pathLst>
          </a:custGeom>
          <a:solidFill>
            <a:srgbClr val="FFFFFF"/>
          </a:solidFill>
        </p:spPr>
        <p:txBody>
          <a:bodyPr wrap="square" lIns="0" tIns="0" rIns="0" bIns="0" rtlCol="0"/>
          <a:lstStyle/>
          <a:p>
            <a:endParaRPr/>
          </a:p>
        </p:txBody>
      </p:sp>
      <p:sp>
        <p:nvSpPr>
          <p:cNvPr id="21" name="object 21"/>
          <p:cNvSpPr/>
          <p:nvPr/>
        </p:nvSpPr>
        <p:spPr>
          <a:xfrm>
            <a:off x="1701190" y="8400526"/>
            <a:ext cx="10167620" cy="13335"/>
          </a:xfrm>
          <a:custGeom>
            <a:avLst/>
            <a:gdLst/>
            <a:ahLst/>
            <a:cxnLst/>
            <a:rect l="l" t="t" r="r" b="b"/>
            <a:pathLst>
              <a:path w="10167620" h="13334">
                <a:moveTo>
                  <a:pt x="0" y="0"/>
                </a:moveTo>
                <a:lnTo>
                  <a:pt x="10167232" y="0"/>
                </a:lnTo>
                <a:lnTo>
                  <a:pt x="10167232" y="12836"/>
                </a:lnTo>
                <a:lnTo>
                  <a:pt x="0" y="12836"/>
                </a:lnTo>
                <a:lnTo>
                  <a:pt x="0" y="0"/>
                </a:lnTo>
                <a:close/>
              </a:path>
            </a:pathLst>
          </a:custGeom>
          <a:solidFill>
            <a:srgbClr val="252525"/>
          </a:solidFill>
        </p:spPr>
        <p:txBody>
          <a:bodyPr wrap="square" lIns="0" tIns="0" rIns="0" bIns="0" rtlCol="0"/>
          <a:lstStyle/>
          <a:p>
            <a:endParaRPr/>
          </a:p>
        </p:txBody>
      </p:sp>
      <p:sp>
        <p:nvSpPr>
          <p:cNvPr id="22" name="object 22"/>
          <p:cNvSpPr/>
          <p:nvPr/>
        </p:nvSpPr>
        <p:spPr>
          <a:xfrm>
            <a:off x="3515271"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23" name="object 23"/>
          <p:cNvSpPr/>
          <p:nvPr/>
        </p:nvSpPr>
        <p:spPr>
          <a:xfrm>
            <a:off x="5331175"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24" name="object 24"/>
          <p:cNvSpPr/>
          <p:nvPr/>
        </p:nvSpPr>
        <p:spPr>
          <a:xfrm>
            <a:off x="7147079"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25" name="object 25"/>
          <p:cNvSpPr/>
          <p:nvPr/>
        </p:nvSpPr>
        <p:spPr>
          <a:xfrm>
            <a:off x="8962982"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26" name="object 26"/>
          <p:cNvSpPr/>
          <p:nvPr/>
        </p:nvSpPr>
        <p:spPr>
          <a:xfrm>
            <a:off x="10778886"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27" name="object 27"/>
          <p:cNvSpPr txBox="1"/>
          <p:nvPr/>
        </p:nvSpPr>
        <p:spPr>
          <a:xfrm>
            <a:off x="3271510"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10</a:t>
            </a:r>
            <a:endParaRPr sz="3200">
              <a:latin typeface="Arial"/>
              <a:cs typeface="Arial"/>
            </a:endParaRPr>
          </a:p>
        </p:txBody>
      </p:sp>
      <p:sp>
        <p:nvSpPr>
          <p:cNvPr id="28" name="object 28"/>
          <p:cNvSpPr txBox="1"/>
          <p:nvPr/>
        </p:nvSpPr>
        <p:spPr>
          <a:xfrm>
            <a:off x="5087419"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20</a:t>
            </a:r>
            <a:endParaRPr sz="3200">
              <a:latin typeface="Arial"/>
              <a:cs typeface="Arial"/>
            </a:endParaRPr>
          </a:p>
        </p:txBody>
      </p:sp>
      <p:sp>
        <p:nvSpPr>
          <p:cNvPr id="29" name="object 29"/>
          <p:cNvSpPr/>
          <p:nvPr/>
        </p:nvSpPr>
        <p:spPr>
          <a:xfrm>
            <a:off x="1701190" y="525084"/>
            <a:ext cx="0" cy="7882255"/>
          </a:xfrm>
          <a:custGeom>
            <a:avLst/>
            <a:gdLst/>
            <a:ahLst/>
            <a:cxnLst/>
            <a:rect l="l" t="t" r="r" b="b"/>
            <a:pathLst>
              <a:path h="7882255">
                <a:moveTo>
                  <a:pt x="0" y="7881860"/>
                </a:moveTo>
                <a:lnTo>
                  <a:pt x="0" y="0"/>
                </a:lnTo>
              </a:path>
            </a:pathLst>
          </a:custGeom>
          <a:ln w="12837">
            <a:solidFill>
              <a:srgbClr val="252525"/>
            </a:solidFill>
          </a:ln>
        </p:spPr>
        <p:txBody>
          <a:bodyPr wrap="square" lIns="0" tIns="0" rIns="0" bIns="0" rtlCol="0"/>
          <a:lstStyle/>
          <a:p>
            <a:endParaRPr/>
          </a:p>
        </p:txBody>
      </p:sp>
      <p:sp>
        <p:nvSpPr>
          <p:cNvPr id="30" name="object 30"/>
          <p:cNvSpPr/>
          <p:nvPr/>
        </p:nvSpPr>
        <p:spPr>
          <a:xfrm>
            <a:off x="1701190" y="5088270"/>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31" name="object 31"/>
          <p:cNvSpPr/>
          <p:nvPr/>
        </p:nvSpPr>
        <p:spPr>
          <a:xfrm>
            <a:off x="1701190" y="939919"/>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32" name="object 32"/>
          <p:cNvSpPr txBox="1"/>
          <p:nvPr/>
        </p:nvSpPr>
        <p:spPr>
          <a:xfrm>
            <a:off x="1092841" y="483591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70</a:t>
            </a:r>
            <a:endParaRPr sz="3200">
              <a:latin typeface="Arial"/>
              <a:cs typeface="Arial"/>
            </a:endParaRPr>
          </a:p>
        </p:txBody>
      </p:sp>
      <p:sp>
        <p:nvSpPr>
          <p:cNvPr id="33" name="object 33"/>
          <p:cNvSpPr txBox="1"/>
          <p:nvPr/>
        </p:nvSpPr>
        <p:spPr>
          <a:xfrm>
            <a:off x="1092841" y="687557"/>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80</a:t>
            </a:r>
            <a:endParaRPr sz="3200">
              <a:latin typeface="Arial"/>
              <a:cs typeface="Arial"/>
            </a:endParaRPr>
          </a:p>
        </p:txBody>
      </p:sp>
      <p:sp>
        <p:nvSpPr>
          <p:cNvPr id="34" name="object 34"/>
          <p:cNvSpPr txBox="1"/>
          <p:nvPr/>
        </p:nvSpPr>
        <p:spPr>
          <a:xfrm>
            <a:off x="565159" y="2525804"/>
            <a:ext cx="477520" cy="3968750"/>
          </a:xfrm>
          <a:prstGeom prst="rect">
            <a:avLst/>
          </a:prstGeom>
        </p:spPr>
        <p:txBody>
          <a:bodyPr vert="vert270" wrap="square" lIns="0" tIns="0" rIns="0" bIns="0" rtlCol="0">
            <a:spAutoFit/>
          </a:bodyPr>
          <a:lstStyle/>
          <a:p>
            <a:pPr marL="12700">
              <a:lnSpc>
                <a:spcPts val="3550"/>
              </a:lnSpc>
            </a:pPr>
            <a:r>
              <a:rPr sz="3550" dirty="0">
                <a:solidFill>
                  <a:srgbClr val="252525"/>
                </a:solidFill>
                <a:latin typeface="Arial"/>
                <a:cs typeface="Arial"/>
              </a:rPr>
              <a:t>VOC2007 test</a:t>
            </a:r>
            <a:r>
              <a:rPr sz="3550" spc="-5" dirty="0">
                <a:solidFill>
                  <a:srgbClr val="252525"/>
                </a:solidFill>
                <a:latin typeface="Arial"/>
                <a:cs typeface="Arial"/>
              </a:rPr>
              <a:t> </a:t>
            </a:r>
            <a:r>
              <a:rPr sz="3550" dirty="0">
                <a:solidFill>
                  <a:srgbClr val="252525"/>
                </a:solidFill>
                <a:latin typeface="Arial"/>
                <a:cs typeface="Arial"/>
              </a:rPr>
              <a:t>mAP</a:t>
            </a:r>
            <a:endParaRPr sz="3550">
              <a:latin typeface="Arial"/>
              <a:cs typeface="Arial"/>
            </a:endParaRPr>
          </a:p>
        </p:txBody>
      </p:sp>
      <p:sp>
        <p:nvSpPr>
          <p:cNvPr id="35" name="object 35"/>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36" name="object 36"/>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37" name="object 37"/>
          <p:cNvSpPr txBox="1"/>
          <p:nvPr/>
        </p:nvSpPr>
        <p:spPr>
          <a:xfrm>
            <a:off x="1962696" y="6416590"/>
            <a:ext cx="2564765" cy="659765"/>
          </a:xfrm>
          <a:prstGeom prst="rect">
            <a:avLst/>
          </a:prstGeom>
        </p:spPr>
        <p:txBody>
          <a:bodyPr vert="horz" wrap="square" lIns="0" tIns="0" rIns="0" bIns="0" rtlCol="0">
            <a:spAutoFit/>
          </a:bodyPr>
          <a:lstStyle/>
          <a:p>
            <a:pPr marL="12700">
              <a:lnSpc>
                <a:spcPct val="100000"/>
              </a:lnSpc>
            </a:pPr>
            <a:r>
              <a:rPr sz="2000" spc="5" dirty="0">
                <a:latin typeface="Arial"/>
                <a:cs typeface="Arial"/>
              </a:rPr>
              <a:t>R-CNN, Girshick</a:t>
            </a:r>
            <a:r>
              <a:rPr sz="2000" spc="-35" dirty="0">
                <a:latin typeface="Arial"/>
                <a:cs typeface="Arial"/>
              </a:rPr>
              <a:t> </a:t>
            </a:r>
            <a:r>
              <a:rPr sz="2000" spc="5" dirty="0">
                <a:latin typeface="Arial"/>
                <a:cs typeface="Arial"/>
              </a:rPr>
              <a:t>2014</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0.02</a:t>
            </a:r>
            <a:r>
              <a:rPr sz="2000" spc="-85" dirty="0">
                <a:latin typeface="Arial"/>
                <a:cs typeface="Arial"/>
              </a:rPr>
              <a:t> </a:t>
            </a:r>
            <a:r>
              <a:rPr sz="2000" spc="5" dirty="0">
                <a:latin typeface="Arial"/>
                <a:cs typeface="Arial"/>
              </a:rPr>
              <a:t>fps</a:t>
            </a:r>
            <a:endParaRPr sz="2000">
              <a:latin typeface="Arial"/>
              <a:cs typeface="Arial"/>
            </a:endParaRPr>
          </a:p>
        </p:txBody>
      </p:sp>
      <p:sp>
        <p:nvSpPr>
          <p:cNvPr id="38" name="object 38"/>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39" name="object 39"/>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40" name="object 40"/>
          <p:cNvSpPr txBox="1"/>
          <p:nvPr/>
        </p:nvSpPr>
        <p:spPr>
          <a:xfrm>
            <a:off x="2031695" y="4728290"/>
            <a:ext cx="3135630"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 </a:t>
            </a:r>
            <a:r>
              <a:rPr sz="2000" spc="5" dirty="0">
                <a:latin typeface="Arial"/>
                <a:cs typeface="Arial"/>
              </a:rPr>
              <a:t>R-CNN, Girshick 2015  </a:t>
            </a:r>
            <a:r>
              <a:rPr sz="2000" spc="10" dirty="0">
                <a:latin typeface="Arial"/>
                <a:cs typeface="Arial"/>
              </a:rPr>
              <a:t>70% </a:t>
            </a:r>
            <a:r>
              <a:rPr sz="2000" spc="15" dirty="0">
                <a:latin typeface="Arial"/>
                <a:cs typeface="Arial"/>
              </a:rPr>
              <a:t>mAP </a:t>
            </a:r>
            <a:r>
              <a:rPr sz="2000" spc="5" dirty="0">
                <a:latin typeface="Arial"/>
                <a:cs typeface="Arial"/>
              </a:rPr>
              <a:t>/ 0.4</a:t>
            </a:r>
            <a:r>
              <a:rPr sz="2000" spc="-85" dirty="0">
                <a:latin typeface="Arial"/>
                <a:cs typeface="Arial"/>
              </a:rPr>
              <a:t> </a:t>
            </a:r>
            <a:r>
              <a:rPr sz="2000" spc="5" dirty="0">
                <a:latin typeface="Arial"/>
                <a:cs typeface="Arial"/>
              </a:rPr>
              <a:t>fps</a:t>
            </a:r>
            <a:endParaRPr sz="2000">
              <a:latin typeface="Arial"/>
              <a:cs typeface="Arial"/>
            </a:endParaRPr>
          </a:p>
        </p:txBody>
      </p:sp>
      <p:sp>
        <p:nvSpPr>
          <p:cNvPr id="41" name="object 41"/>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42" name="object 42"/>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43" name="object 43"/>
          <p:cNvSpPr txBox="1"/>
          <p:nvPr/>
        </p:nvSpPr>
        <p:spPr>
          <a:xfrm>
            <a:off x="1959063" y="2861529"/>
            <a:ext cx="2907665"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Faster </a:t>
            </a:r>
            <a:r>
              <a:rPr sz="2000" spc="5" dirty="0">
                <a:latin typeface="Arial"/>
                <a:cs typeface="Arial"/>
              </a:rPr>
              <a:t>R-CNN, Ren</a:t>
            </a:r>
            <a:r>
              <a:rPr sz="2000" spc="-60" dirty="0">
                <a:latin typeface="Arial"/>
                <a:cs typeface="Arial"/>
              </a:rPr>
              <a:t> </a:t>
            </a:r>
            <a:r>
              <a:rPr sz="2000" spc="5" dirty="0">
                <a:latin typeface="Arial"/>
                <a:cs typeface="Arial"/>
              </a:rPr>
              <a:t>2015  </a:t>
            </a:r>
            <a:r>
              <a:rPr sz="2000" spc="10" dirty="0">
                <a:latin typeface="Arial"/>
                <a:cs typeface="Arial"/>
              </a:rPr>
              <a:t>73% </a:t>
            </a:r>
            <a:r>
              <a:rPr sz="2000" spc="15" dirty="0">
                <a:latin typeface="Arial"/>
                <a:cs typeface="Arial"/>
              </a:rPr>
              <a:t>mAP </a:t>
            </a:r>
            <a:r>
              <a:rPr sz="2000" spc="5" dirty="0">
                <a:latin typeface="Arial"/>
                <a:cs typeface="Arial"/>
              </a:rPr>
              <a:t>/ </a:t>
            </a:r>
            <a:r>
              <a:rPr sz="2000" spc="10" dirty="0">
                <a:latin typeface="Arial"/>
                <a:cs typeface="Arial"/>
              </a:rPr>
              <a:t>7</a:t>
            </a:r>
            <a:r>
              <a:rPr sz="2000" spc="-90" dirty="0">
                <a:latin typeface="Arial"/>
                <a:cs typeface="Arial"/>
              </a:rPr>
              <a:t> </a:t>
            </a:r>
            <a:r>
              <a:rPr sz="2000" spc="5" dirty="0">
                <a:latin typeface="Arial"/>
                <a:cs typeface="Arial"/>
              </a:rPr>
              <a:t>fps</a:t>
            </a:r>
            <a:endParaRPr sz="2000">
              <a:latin typeface="Arial"/>
              <a:cs typeface="Arial"/>
            </a:endParaRPr>
          </a:p>
        </p:txBody>
      </p:sp>
      <p:sp>
        <p:nvSpPr>
          <p:cNvPr id="44" name="object 44"/>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45" name="object 45"/>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46" name="object 46"/>
          <p:cNvSpPr txBox="1"/>
          <p:nvPr/>
        </p:nvSpPr>
        <p:spPr>
          <a:xfrm>
            <a:off x="5772467" y="6416590"/>
            <a:ext cx="2494280"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YOLO, </a:t>
            </a:r>
            <a:r>
              <a:rPr sz="2000" spc="5" dirty="0">
                <a:latin typeface="Arial"/>
                <a:cs typeface="Arial"/>
              </a:rPr>
              <a:t>Redmon</a:t>
            </a:r>
            <a:r>
              <a:rPr sz="2000" spc="-50" dirty="0">
                <a:latin typeface="Arial"/>
                <a:cs typeface="Arial"/>
              </a:rPr>
              <a:t> </a:t>
            </a:r>
            <a:r>
              <a:rPr sz="2000" spc="5" dirty="0">
                <a:latin typeface="Arial"/>
                <a:cs typeface="Arial"/>
              </a:rPr>
              <a:t>2016</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21</a:t>
            </a:r>
            <a:r>
              <a:rPr sz="2000" spc="-85" dirty="0">
                <a:latin typeface="Arial"/>
                <a:cs typeface="Arial"/>
              </a:rPr>
              <a:t> </a:t>
            </a:r>
            <a:r>
              <a:rPr sz="2000" spc="5" dirty="0">
                <a:latin typeface="Arial"/>
                <a:cs typeface="Arial"/>
              </a:rPr>
              <a:t>fps</a:t>
            </a:r>
            <a:endParaRPr sz="2000">
              <a:latin typeface="Arial"/>
              <a:cs typeface="Arial"/>
            </a:endParaRPr>
          </a:p>
        </p:txBody>
      </p:sp>
      <p:sp>
        <p:nvSpPr>
          <p:cNvPr id="47" name="object 47"/>
          <p:cNvSpPr/>
          <p:nvPr/>
        </p:nvSpPr>
        <p:spPr>
          <a:xfrm>
            <a:off x="9865804" y="3246513"/>
            <a:ext cx="385445" cy="385445"/>
          </a:xfrm>
          <a:custGeom>
            <a:avLst/>
            <a:gdLst/>
            <a:ahLst/>
            <a:cxnLst/>
            <a:rect l="l" t="t" r="r" b="b"/>
            <a:pathLst>
              <a:path w="385445" h="385445">
                <a:moveTo>
                  <a:pt x="192570" y="0"/>
                </a:moveTo>
                <a:lnTo>
                  <a:pt x="96291" y="25793"/>
                </a:lnTo>
                <a:lnTo>
                  <a:pt x="25806" y="96278"/>
                </a:lnTo>
                <a:lnTo>
                  <a:pt x="0" y="192544"/>
                </a:lnTo>
                <a:lnTo>
                  <a:pt x="25806" y="288823"/>
                </a:lnTo>
                <a:lnTo>
                  <a:pt x="96291" y="359308"/>
                </a:lnTo>
                <a:lnTo>
                  <a:pt x="192570" y="385102"/>
                </a:lnTo>
                <a:lnTo>
                  <a:pt x="288848" y="359308"/>
                </a:lnTo>
                <a:lnTo>
                  <a:pt x="359333" y="288823"/>
                </a:lnTo>
                <a:lnTo>
                  <a:pt x="385127" y="192544"/>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48" name="object 48"/>
          <p:cNvSpPr/>
          <p:nvPr/>
        </p:nvSpPr>
        <p:spPr>
          <a:xfrm>
            <a:off x="9865786" y="3246508"/>
            <a:ext cx="385445" cy="385445"/>
          </a:xfrm>
          <a:custGeom>
            <a:avLst/>
            <a:gdLst/>
            <a:ahLst/>
            <a:cxnLst/>
            <a:rect l="l" t="t" r="r" b="b"/>
            <a:pathLst>
              <a:path w="385445" h="385445">
                <a:moveTo>
                  <a:pt x="385122" y="192553"/>
                </a:moveTo>
                <a:lnTo>
                  <a:pt x="359319" y="96276"/>
                </a:lnTo>
                <a:lnTo>
                  <a:pt x="288841" y="25802"/>
                </a:lnTo>
                <a:lnTo>
                  <a:pt x="192561" y="0"/>
                </a:lnTo>
                <a:lnTo>
                  <a:pt x="96280" y="25802"/>
                </a:lnTo>
                <a:lnTo>
                  <a:pt x="25803" y="96276"/>
                </a:lnTo>
                <a:lnTo>
                  <a:pt x="0" y="192553"/>
                </a:lnTo>
                <a:lnTo>
                  <a:pt x="25803" y="288830"/>
                </a:lnTo>
                <a:lnTo>
                  <a:pt x="96280" y="359304"/>
                </a:lnTo>
                <a:lnTo>
                  <a:pt x="192561" y="385107"/>
                </a:lnTo>
                <a:lnTo>
                  <a:pt x="288841" y="359304"/>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49" name="object 49"/>
          <p:cNvSpPr txBox="1"/>
          <p:nvPr/>
        </p:nvSpPr>
        <p:spPr>
          <a:xfrm>
            <a:off x="10312234" y="3097915"/>
            <a:ext cx="2080895"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SSD300</a:t>
            </a:r>
            <a:endParaRPr sz="2000">
              <a:latin typeface="Arial"/>
              <a:cs typeface="Arial"/>
            </a:endParaRPr>
          </a:p>
          <a:p>
            <a:pPr marL="12700">
              <a:lnSpc>
                <a:spcPct val="100000"/>
              </a:lnSpc>
              <a:spcBef>
                <a:spcPts val="225"/>
              </a:spcBef>
            </a:pPr>
            <a:r>
              <a:rPr sz="2000" spc="10" dirty="0">
                <a:latin typeface="Arial"/>
                <a:cs typeface="Arial"/>
              </a:rPr>
              <a:t>74% </a:t>
            </a:r>
            <a:r>
              <a:rPr sz="2000" spc="15" dirty="0">
                <a:latin typeface="Arial"/>
                <a:cs typeface="Arial"/>
              </a:rPr>
              <a:t>mAP </a:t>
            </a:r>
            <a:r>
              <a:rPr sz="2000" spc="5" dirty="0">
                <a:latin typeface="Arial"/>
                <a:cs typeface="Arial"/>
              </a:rPr>
              <a:t>/ 46</a:t>
            </a:r>
            <a:r>
              <a:rPr sz="2000" spc="-85" dirty="0">
                <a:latin typeface="Arial"/>
                <a:cs typeface="Arial"/>
              </a:rPr>
              <a:t> </a:t>
            </a:r>
            <a:r>
              <a:rPr sz="2000" spc="5" dirty="0">
                <a:latin typeface="Arial"/>
                <a:cs typeface="Arial"/>
              </a:rPr>
              <a:t>fps</a:t>
            </a:r>
            <a:endParaRPr sz="2000">
              <a:latin typeface="Arial"/>
              <a:cs typeface="Arial"/>
            </a:endParaRPr>
          </a:p>
        </p:txBody>
      </p:sp>
      <p:sp>
        <p:nvSpPr>
          <p:cNvPr id="50" name="object 50"/>
          <p:cNvSpPr/>
          <p:nvPr/>
        </p:nvSpPr>
        <p:spPr>
          <a:xfrm>
            <a:off x="1689893" y="8395648"/>
            <a:ext cx="10546715" cy="0"/>
          </a:xfrm>
          <a:custGeom>
            <a:avLst/>
            <a:gdLst/>
            <a:ahLst/>
            <a:cxnLst/>
            <a:rect l="l" t="t" r="r" b="b"/>
            <a:pathLst>
              <a:path w="10546715">
                <a:moveTo>
                  <a:pt x="0" y="0"/>
                </a:moveTo>
                <a:lnTo>
                  <a:pt x="10546706" y="0"/>
                </a:lnTo>
              </a:path>
            </a:pathLst>
          </a:custGeom>
          <a:ln w="12836">
            <a:solidFill>
              <a:srgbClr val="000000"/>
            </a:solidFill>
          </a:ln>
        </p:spPr>
        <p:txBody>
          <a:bodyPr wrap="square" lIns="0" tIns="0" rIns="0" bIns="0" rtlCol="0"/>
          <a:lstStyle/>
          <a:p>
            <a:endParaRPr/>
          </a:p>
        </p:txBody>
      </p:sp>
      <p:sp>
        <p:nvSpPr>
          <p:cNvPr id="51" name="object 51"/>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52" name="object 52"/>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53" name="object 53"/>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54" name="object 54"/>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55" name="object 55"/>
          <p:cNvSpPr/>
          <p:nvPr/>
        </p:nvSpPr>
        <p:spPr>
          <a:xfrm>
            <a:off x="1689893" y="292479"/>
            <a:ext cx="0" cy="8103234"/>
          </a:xfrm>
          <a:custGeom>
            <a:avLst/>
            <a:gdLst/>
            <a:ahLst/>
            <a:cxnLst/>
            <a:rect l="l" t="t" r="r" b="b"/>
            <a:pathLst>
              <a:path h="8103234">
                <a:moveTo>
                  <a:pt x="0" y="8103168"/>
                </a:moveTo>
                <a:lnTo>
                  <a:pt x="0" y="0"/>
                </a:lnTo>
              </a:path>
            </a:pathLst>
          </a:custGeom>
          <a:ln w="12837">
            <a:solidFill>
              <a:srgbClr val="000000"/>
            </a:solidFill>
          </a:ln>
        </p:spPr>
        <p:txBody>
          <a:bodyPr wrap="square" lIns="0" tIns="0" rIns="0" bIns="0" rtlCol="0"/>
          <a:lstStyle/>
          <a:p>
            <a:endParaRPr/>
          </a:p>
        </p:txBody>
      </p:sp>
      <p:sp>
        <p:nvSpPr>
          <p:cNvPr id="56" name="object 56"/>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57" name="object 57"/>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58" name="object 58"/>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59" name="object 59"/>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60" name="object 60"/>
          <p:cNvSpPr txBox="1"/>
          <p:nvPr/>
        </p:nvSpPr>
        <p:spPr>
          <a:xfrm>
            <a:off x="6515100" y="2997200"/>
            <a:ext cx="1466215" cy="387985"/>
          </a:xfrm>
          <a:prstGeom prst="rect">
            <a:avLst/>
          </a:prstGeom>
        </p:spPr>
        <p:txBody>
          <a:bodyPr vert="horz" wrap="square" lIns="0" tIns="0" rIns="0" bIns="0" rtlCol="0">
            <a:spAutoFit/>
          </a:bodyPr>
          <a:lstStyle/>
          <a:p>
            <a:pPr marL="12700">
              <a:lnSpc>
                <a:spcPct val="100000"/>
              </a:lnSpc>
            </a:pPr>
            <a:r>
              <a:rPr sz="2400" b="1" spc="-5" dirty="0">
                <a:latin typeface="Arial"/>
                <a:cs typeface="Arial"/>
              </a:rPr>
              <a:t>6.6x</a:t>
            </a:r>
            <a:r>
              <a:rPr sz="2400" b="1" spc="-85" dirty="0">
                <a:latin typeface="Arial"/>
                <a:cs typeface="Arial"/>
              </a:rPr>
              <a:t> </a:t>
            </a:r>
            <a:r>
              <a:rPr sz="2400" dirty="0">
                <a:latin typeface="Arial"/>
                <a:cs typeface="Arial"/>
              </a:rPr>
              <a:t>faster</a:t>
            </a:r>
            <a:endParaRPr sz="2400">
              <a:latin typeface="Arial"/>
              <a:cs typeface="Arial"/>
            </a:endParaRPr>
          </a:p>
        </p:txBody>
      </p:sp>
      <p:sp>
        <p:nvSpPr>
          <p:cNvPr id="61" name="object 61"/>
          <p:cNvSpPr/>
          <p:nvPr/>
        </p:nvSpPr>
        <p:spPr>
          <a:xfrm>
            <a:off x="5067465" y="3465550"/>
            <a:ext cx="4560570" cy="0"/>
          </a:xfrm>
          <a:custGeom>
            <a:avLst/>
            <a:gdLst/>
            <a:ahLst/>
            <a:cxnLst/>
            <a:rect l="l" t="t" r="r" b="b"/>
            <a:pathLst>
              <a:path w="4560570">
                <a:moveTo>
                  <a:pt x="4560074" y="0"/>
                </a:moveTo>
                <a:lnTo>
                  <a:pt x="25400" y="0"/>
                </a:lnTo>
                <a:lnTo>
                  <a:pt x="0" y="0"/>
                </a:lnTo>
              </a:path>
            </a:pathLst>
          </a:custGeom>
          <a:ln w="50800">
            <a:solidFill>
              <a:srgbClr val="000000"/>
            </a:solidFill>
          </a:ln>
        </p:spPr>
        <p:txBody>
          <a:bodyPr wrap="square" lIns="0" tIns="0" rIns="0" bIns="0" rtlCol="0"/>
          <a:lstStyle/>
          <a:p>
            <a:endParaRPr/>
          </a:p>
        </p:txBody>
      </p:sp>
      <p:sp>
        <p:nvSpPr>
          <p:cNvPr id="62" name="object 62"/>
          <p:cNvSpPr/>
          <p:nvPr/>
        </p:nvSpPr>
        <p:spPr>
          <a:xfrm>
            <a:off x="4879517" y="3358870"/>
            <a:ext cx="213360" cy="213360"/>
          </a:xfrm>
          <a:custGeom>
            <a:avLst/>
            <a:gdLst/>
            <a:ahLst/>
            <a:cxnLst/>
            <a:rect l="l" t="t" r="r" b="b"/>
            <a:pathLst>
              <a:path w="213360" h="213360">
                <a:moveTo>
                  <a:pt x="213360" y="0"/>
                </a:moveTo>
                <a:lnTo>
                  <a:pt x="0" y="106679"/>
                </a:lnTo>
                <a:lnTo>
                  <a:pt x="213360" y="213360"/>
                </a:lnTo>
                <a:lnTo>
                  <a:pt x="213360" y="0"/>
                </a:lnTo>
                <a:close/>
              </a:path>
            </a:pathLst>
          </a:custGeom>
          <a:solidFill>
            <a:srgbClr val="000000"/>
          </a:solidFill>
        </p:spPr>
        <p:txBody>
          <a:bodyPr wrap="square" lIns="0" tIns="0" rIns="0" bIns="0" rtlCol="0"/>
          <a:lstStyle/>
          <a:p>
            <a:endParaRPr/>
          </a:p>
        </p:txBody>
      </p:sp>
      <p:sp>
        <p:nvSpPr>
          <p:cNvPr id="63" name="object 63"/>
          <p:cNvSpPr/>
          <p:nvPr/>
        </p:nvSpPr>
        <p:spPr>
          <a:xfrm>
            <a:off x="7085215" y="7370394"/>
            <a:ext cx="5800090" cy="838200"/>
          </a:xfrm>
          <a:custGeom>
            <a:avLst/>
            <a:gdLst/>
            <a:ahLst/>
            <a:cxnLst/>
            <a:rect l="l" t="t" r="r" b="b"/>
            <a:pathLst>
              <a:path w="5800090" h="838200">
                <a:moveTo>
                  <a:pt x="0" y="0"/>
                </a:moveTo>
                <a:lnTo>
                  <a:pt x="5800077" y="0"/>
                </a:lnTo>
                <a:lnTo>
                  <a:pt x="5800077" y="838200"/>
                </a:lnTo>
                <a:lnTo>
                  <a:pt x="0" y="838200"/>
                </a:lnTo>
                <a:lnTo>
                  <a:pt x="0" y="0"/>
                </a:lnTo>
                <a:close/>
              </a:path>
            </a:pathLst>
          </a:custGeom>
          <a:solidFill>
            <a:srgbClr val="FFFFFF"/>
          </a:solidFill>
        </p:spPr>
        <p:txBody>
          <a:bodyPr wrap="square" lIns="0" tIns="0" rIns="0" bIns="0" rtlCol="0"/>
          <a:lstStyle/>
          <a:p>
            <a:endParaRPr/>
          </a:p>
        </p:txBody>
      </p:sp>
      <p:sp>
        <p:nvSpPr>
          <p:cNvPr id="64" name="object 64"/>
          <p:cNvSpPr txBox="1"/>
          <p:nvPr/>
        </p:nvSpPr>
        <p:spPr>
          <a:xfrm>
            <a:off x="5591080" y="7414239"/>
            <a:ext cx="7211059" cy="2239010"/>
          </a:xfrm>
          <a:prstGeom prst="rect">
            <a:avLst/>
          </a:prstGeom>
        </p:spPr>
        <p:txBody>
          <a:bodyPr vert="horz" wrap="square" lIns="0" tIns="0" rIns="0" bIns="0" rtlCol="0">
            <a:spAutoFit/>
          </a:bodyPr>
          <a:lstStyle/>
          <a:p>
            <a:pPr marL="2663825" marR="5080" indent="-1066800">
              <a:lnSpc>
                <a:spcPct val="100699"/>
              </a:lnSpc>
            </a:pPr>
            <a:r>
              <a:rPr sz="2400" spc="-5" dirty="0">
                <a:latin typeface="Arial"/>
                <a:cs typeface="Arial"/>
              </a:rPr>
              <a:t>All with </a:t>
            </a:r>
            <a:r>
              <a:rPr sz="2400" spc="-25" dirty="0">
                <a:latin typeface="Arial"/>
                <a:cs typeface="Arial"/>
              </a:rPr>
              <a:t>VGGNet </a:t>
            </a:r>
            <a:r>
              <a:rPr sz="2400" spc="20" dirty="0">
                <a:latin typeface="Arial"/>
                <a:cs typeface="Arial"/>
              </a:rPr>
              <a:t>pretrained </a:t>
            </a:r>
            <a:r>
              <a:rPr sz="2400" spc="-5" dirty="0">
                <a:latin typeface="Arial"/>
                <a:cs typeface="Arial"/>
              </a:rPr>
              <a:t>on </a:t>
            </a:r>
            <a:r>
              <a:rPr sz="2400" spc="10" dirty="0">
                <a:latin typeface="Arial"/>
                <a:cs typeface="Arial"/>
              </a:rPr>
              <a:t>ImageNet,  batch_size </a:t>
            </a:r>
            <a:r>
              <a:rPr sz="2400" spc="180" dirty="0">
                <a:latin typeface="Arial"/>
                <a:cs typeface="Arial"/>
              </a:rPr>
              <a:t>= </a:t>
            </a:r>
            <a:r>
              <a:rPr sz="2400" spc="-5" dirty="0">
                <a:latin typeface="Arial"/>
                <a:cs typeface="Arial"/>
              </a:rPr>
              <a:t>1 on </a:t>
            </a:r>
            <a:r>
              <a:rPr sz="2400" spc="-30" dirty="0">
                <a:latin typeface="Arial"/>
                <a:cs typeface="Arial"/>
              </a:rPr>
              <a:t>Titan</a:t>
            </a:r>
            <a:r>
              <a:rPr sz="2400" spc="-220" dirty="0">
                <a:latin typeface="Arial"/>
                <a:cs typeface="Arial"/>
              </a:rPr>
              <a:t> </a:t>
            </a:r>
            <a:r>
              <a:rPr sz="2400" spc="-135" dirty="0">
                <a:latin typeface="Arial"/>
                <a:cs typeface="Arial"/>
              </a:rPr>
              <a:t>X</a:t>
            </a:r>
            <a:endParaRPr sz="2400">
              <a:latin typeface="Arial"/>
              <a:cs typeface="Arial"/>
            </a:endParaRPr>
          </a:p>
          <a:p>
            <a:pPr>
              <a:lnSpc>
                <a:spcPct val="100000"/>
              </a:lnSpc>
              <a:spcBef>
                <a:spcPts val="55"/>
              </a:spcBef>
            </a:pPr>
            <a:endParaRPr sz="2650">
              <a:latin typeface="Times New Roman"/>
              <a:cs typeface="Times New Roman"/>
            </a:endParaRPr>
          </a:p>
          <a:p>
            <a:pPr marL="1324610">
              <a:lnSpc>
                <a:spcPct val="100000"/>
              </a:lnSpc>
              <a:tabLst>
                <a:tab pos="3140710" algn="l"/>
                <a:tab pos="4956175" algn="l"/>
              </a:tabLst>
            </a:pPr>
            <a:r>
              <a:rPr sz="3200" spc="15" dirty="0">
                <a:solidFill>
                  <a:srgbClr val="252525"/>
                </a:solidFill>
                <a:latin typeface="Arial"/>
                <a:cs typeface="Arial"/>
              </a:rPr>
              <a:t>30	40	</a:t>
            </a:r>
            <a:r>
              <a:rPr sz="3200" spc="10" dirty="0">
                <a:solidFill>
                  <a:srgbClr val="252525"/>
                </a:solidFill>
                <a:latin typeface="Arial"/>
                <a:cs typeface="Arial"/>
              </a:rPr>
              <a:t>50</a:t>
            </a:r>
            <a:endParaRPr sz="3200">
              <a:latin typeface="Arial"/>
              <a:cs typeface="Arial"/>
            </a:endParaRPr>
          </a:p>
          <a:p>
            <a:pPr marL="12700">
              <a:lnSpc>
                <a:spcPct val="100000"/>
              </a:lnSpc>
              <a:spcBef>
                <a:spcPts val="420"/>
              </a:spcBef>
            </a:pPr>
            <a:r>
              <a:rPr sz="3550" dirty="0">
                <a:solidFill>
                  <a:srgbClr val="252525"/>
                </a:solidFill>
                <a:latin typeface="Arial"/>
                <a:cs typeface="Arial"/>
              </a:rPr>
              <a:t>Speed</a:t>
            </a:r>
            <a:r>
              <a:rPr sz="3550" spc="-65" dirty="0">
                <a:solidFill>
                  <a:srgbClr val="252525"/>
                </a:solidFill>
                <a:latin typeface="Arial"/>
                <a:cs typeface="Arial"/>
              </a:rPr>
              <a:t> </a:t>
            </a:r>
            <a:r>
              <a:rPr sz="3550" dirty="0">
                <a:solidFill>
                  <a:srgbClr val="252525"/>
                </a:solidFill>
                <a:latin typeface="Arial"/>
                <a:cs typeface="Arial"/>
              </a:rPr>
              <a:t>(fps)</a:t>
            </a:r>
            <a:endParaRPr sz="35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#1:</a:t>
            </a:r>
          </a:p>
          <a:p>
            <a:pPr marL="12700">
              <a:lnSpc>
                <a:spcPts val="7540"/>
              </a:lnSpc>
            </a:pPr>
            <a:r>
              <a:rPr spc="-5" dirty="0"/>
              <a:t>Multi-Scale </a:t>
            </a:r>
            <a:r>
              <a:rPr spc="-35" dirty="0"/>
              <a:t>Feature</a:t>
            </a:r>
            <a:r>
              <a:rPr spc="-45" dirty="0"/>
              <a:t> </a:t>
            </a:r>
            <a:r>
              <a:rPr spc="-20" dirty="0"/>
              <a:t>Maps</a:t>
            </a:r>
          </a:p>
        </p:txBody>
      </p:sp>
      <p:sp>
        <p:nvSpPr>
          <p:cNvPr id="3" name="object 3"/>
          <p:cNvSpPr/>
          <p:nvPr/>
        </p:nvSpPr>
        <p:spPr>
          <a:xfrm>
            <a:off x="241300" y="4305300"/>
            <a:ext cx="3810000"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419600" y="63119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5" name="object 5"/>
          <p:cNvSpPr/>
          <p:nvPr/>
        </p:nvSpPr>
        <p:spPr>
          <a:xfrm>
            <a:off x="5946668" y="3835222"/>
            <a:ext cx="1956435" cy="4418330"/>
          </a:xfrm>
          <a:custGeom>
            <a:avLst/>
            <a:gdLst/>
            <a:ahLst/>
            <a:cxnLst/>
            <a:rect l="l" t="t" r="r" b="b"/>
            <a:pathLst>
              <a:path w="1956434" h="4418330">
                <a:moveTo>
                  <a:pt x="1955983" y="1765664"/>
                </a:moveTo>
                <a:lnTo>
                  <a:pt x="198750" y="0"/>
                </a:lnTo>
                <a:lnTo>
                  <a:pt x="0" y="0"/>
                </a:lnTo>
                <a:lnTo>
                  <a:pt x="0" y="2652066"/>
                </a:lnTo>
                <a:lnTo>
                  <a:pt x="1757236" y="4417731"/>
                </a:lnTo>
                <a:lnTo>
                  <a:pt x="1955983" y="4417731"/>
                </a:lnTo>
                <a:lnTo>
                  <a:pt x="1955983" y="1765664"/>
                </a:lnTo>
                <a:close/>
              </a:path>
            </a:pathLst>
          </a:custGeom>
          <a:ln w="13580">
            <a:solidFill>
              <a:srgbClr val="000000"/>
            </a:solidFill>
          </a:ln>
        </p:spPr>
        <p:txBody>
          <a:bodyPr wrap="square" lIns="0" tIns="0" rIns="0" bIns="0" rtlCol="0"/>
          <a:lstStyle/>
          <a:p>
            <a:endParaRPr/>
          </a:p>
        </p:txBody>
      </p:sp>
      <p:sp>
        <p:nvSpPr>
          <p:cNvPr id="6" name="object 6"/>
          <p:cNvSpPr/>
          <p:nvPr/>
        </p:nvSpPr>
        <p:spPr>
          <a:xfrm>
            <a:off x="5946668" y="3835222"/>
            <a:ext cx="1956435" cy="1765935"/>
          </a:xfrm>
          <a:custGeom>
            <a:avLst/>
            <a:gdLst/>
            <a:ahLst/>
            <a:cxnLst/>
            <a:rect l="l" t="t" r="r" b="b"/>
            <a:pathLst>
              <a:path w="1956434" h="1765935">
                <a:moveTo>
                  <a:pt x="1955983" y="1765664"/>
                </a:moveTo>
                <a:lnTo>
                  <a:pt x="1757236" y="1765664"/>
                </a:lnTo>
                <a:lnTo>
                  <a:pt x="0" y="0"/>
                </a:lnTo>
              </a:path>
            </a:pathLst>
          </a:custGeom>
          <a:ln w="13605">
            <a:solidFill>
              <a:srgbClr val="000000"/>
            </a:solidFill>
          </a:ln>
        </p:spPr>
        <p:txBody>
          <a:bodyPr wrap="square" lIns="0" tIns="0" rIns="0" bIns="0" rtlCol="0"/>
          <a:lstStyle/>
          <a:p>
            <a:endParaRPr/>
          </a:p>
        </p:txBody>
      </p:sp>
      <p:sp>
        <p:nvSpPr>
          <p:cNvPr id="7" name="object 7"/>
          <p:cNvSpPr/>
          <p:nvPr/>
        </p:nvSpPr>
        <p:spPr>
          <a:xfrm>
            <a:off x="7703904" y="5600886"/>
            <a:ext cx="0" cy="2652395"/>
          </a:xfrm>
          <a:custGeom>
            <a:avLst/>
            <a:gdLst/>
            <a:ahLst/>
            <a:cxnLst/>
            <a:rect l="l" t="t" r="r" b="b"/>
            <a:pathLst>
              <a:path h="2652395">
                <a:moveTo>
                  <a:pt x="0" y="0"/>
                </a:moveTo>
                <a:lnTo>
                  <a:pt x="0" y="2652066"/>
                </a:lnTo>
              </a:path>
            </a:pathLst>
          </a:custGeom>
          <a:ln w="13569">
            <a:solidFill>
              <a:srgbClr val="000000"/>
            </a:solidFill>
          </a:ln>
        </p:spPr>
        <p:txBody>
          <a:bodyPr wrap="square" lIns="0" tIns="0" rIns="0" bIns="0" rtlCol="0"/>
          <a:lstStyle/>
          <a:p>
            <a:endParaRPr/>
          </a:p>
        </p:txBody>
      </p:sp>
      <p:sp>
        <p:nvSpPr>
          <p:cNvPr id="8" name="object 8"/>
          <p:cNvSpPr/>
          <p:nvPr/>
        </p:nvSpPr>
        <p:spPr>
          <a:xfrm>
            <a:off x="6191395" y="5401055"/>
            <a:ext cx="655320" cy="1479550"/>
          </a:xfrm>
          <a:custGeom>
            <a:avLst/>
            <a:gdLst/>
            <a:ahLst/>
            <a:cxnLst/>
            <a:rect l="l" t="t" r="r" b="b"/>
            <a:pathLst>
              <a:path w="655320" h="1479550">
                <a:moveTo>
                  <a:pt x="654958" y="464303"/>
                </a:moveTo>
                <a:lnTo>
                  <a:pt x="192872" y="0"/>
                </a:lnTo>
                <a:lnTo>
                  <a:pt x="0" y="0"/>
                </a:lnTo>
                <a:lnTo>
                  <a:pt x="0" y="1014971"/>
                </a:lnTo>
                <a:lnTo>
                  <a:pt x="462085" y="1479276"/>
                </a:lnTo>
                <a:lnTo>
                  <a:pt x="654958" y="1479276"/>
                </a:lnTo>
                <a:lnTo>
                  <a:pt x="654958" y="464303"/>
                </a:lnTo>
                <a:close/>
              </a:path>
            </a:pathLst>
          </a:custGeom>
          <a:ln w="30556">
            <a:solidFill>
              <a:srgbClr val="008F00"/>
            </a:solidFill>
          </a:ln>
        </p:spPr>
        <p:txBody>
          <a:bodyPr wrap="square" lIns="0" tIns="0" rIns="0" bIns="0" rtlCol="0"/>
          <a:lstStyle/>
          <a:p>
            <a:endParaRPr/>
          </a:p>
        </p:txBody>
      </p:sp>
      <p:sp>
        <p:nvSpPr>
          <p:cNvPr id="9" name="object 9"/>
          <p:cNvSpPr/>
          <p:nvPr/>
        </p:nvSpPr>
        <p:spPr>
          <a:xfrm>
            <a:off x="6191395" y="5401055"/>
            <a:ext cx="655320" cy="464820"/>
          </a:xfrm>
          <a:custGeom>
            <a:avLst/>
            <a:gdLst/>
            <a:ahLst/>
            <a:cxnLst/>
            <a:rect l="l" t="t" r="r" b="b"/>
            <a:pathLst>
              <a:path w="655320" h="464820">
                <a:moveTo>
                  <a:pt x="654958" y="464303"/>
                </a:moveTo>
                <a:lnTo>
                  <a:pt x="462085" y="464303"/>
                </a:lnTo>
                <a:lnTo>
                  <a:pt x="0" y="0"/>
                </a:lnTo>
              </a:path>
            </a:pathLst>
          </a:custGeom>
          <a:ln w="30629">
            <a:solidFill>
              <a:srgbClr val="008F00"/>
            </a:solidFill>
          </a:ln>
        </p:spPr>
        <p:txBody>
          <a:bodyPr wrap="square" lIns="0" tIns="0" rIns="0" bIns="0" rtlCol="0"/>
          <a:lstStyle/>
          <a:p>
            <a:endParaRPr/>
          </a:p>
        </p:txBody>
      </p:sp>
      <p:sp>
        <p:nvSpPr>
          <p:cNvPr id="10" name="object 10"/>
          <p:cNvSpPr/>
          <p:nvPr/>
        </p:nvSpPr>
        <p:spPr>
          <a:xfrm>
            <a:off x="6653481" y="5865359"/>
            <a:ext cx="0" cy="1015365"/>
          </a:xfrm>
          <a:custGeom>
            <a:avLst/>
            <a:gdLst/>
            <a:ahLst/>
            <a:cxnLst/>
            <a:rect l="l" t="t" r="r" b="b"/>
            <a:pathLst>
              <a:path h="1015365">
                <a:moveTo>
                  <a:pt x="0" y="0"/>
                </a:moveTo>
                <a:lnTo>
                  <a:pt x="0" y="1014973"/>
                </a:lnTo>
              </a:path>
            </a:pathLst>
          </a:custGeom>
          <a:ln w="30532">
            <a:solidFill>
              <a:srgbClr val="008F00"/>
            </a:solidFill>
          </a:ln>
        </p:spPr>
        <p:txBody>
          <a:bodyPr wrap="square" lIns="0" tIns="0" rIns="0" bIns="0" rtlCol="0"/>
          <a:lstStyle/>
          <a:p>
            <a:endParaRPr/>
          </a:p>
        </p:txBody>
      </p:sp>
      <p:sp>
        <p:nvSpPr>
          <p:cNvPr id="11" name="object 11"/>
          <p:cNvSpPr/>
          <p:nvPr/>
        </p:nvSpPr>
        <p:spPr>
          <a:xfrm>
            <a:off x="6257015" y="5612066"/>
            <a:ext cx="316865" cy="1044575"/>
          </a:xfrm>
          <a:custGeom>
            <a:avLst/>
            <a:gdLst/>
            <a:ahLst/>
            <a:cxnLst/>
            <a:rect l="l" t="t" r="r" b="b"/>
            <a:pathLst>
              <a:path w="316865" h="1044575">
                <a:moveTo>
                  <a:pt x="316479" y="317997"/>
                </a:moveTo>
                <a:lnTo>
                  <a:pt x="0" y="0"/>
                </a:lnTo>
                <a:lnTo>
                  <a:pt x="0" y="726285"/>
                </a:lnTo>
                <a:lnTo>
                  <a:pt x="316479" y="1044283"/>
                </a:lnTo>
                <a:lnTo>
                  <a:pt x="316479" y="317997"/>
                </a:lnTo>
                <a:close/>
              </a:path>
            </a:pathLst>
          </a:custGeom>
          <a:ln w="30544">
            <a:solidFill>
              <a:srgbClr val="000000"/>
            </a:solidFill>
          </a:ln>
        </p:spPr>
        <p:txBody>
          <a:bodyPr wrap="square" lIns="0" tIns="0" rIns="0" bIns="0" rtlCol="0"/>
          <a:lstStyle/>
          <a:p>
            <a:endParaRPr/>
          </a:p>
        </p:txBody>
      </p:sp>
      <p:sp>
        <p:nvSpPr>
          <p:cNvPr id="12" name="object 12"/>
          <p:cNvSpPr/>
          <p:nvPr/>
        </p:nvSpPr>
        <p:spPr>
          <a:xfrm>
            <a:off x="6257015" y="5612066"/>
            <a:ext cx="316865" cy="318135"/>
          </a:xfrm>
          <a:custGeom>
            <a:avLst/>
            <a:gdLst/>
            <a:ahLst/>
            <a:cxnLst/>
            <a:rect l="l" t="t" r="r" b="b"/>
            <a:pathLst>
              <a:path w="316865" h="318135">
                <a:moveTo>
                  <a:pt x="316479" y="317997"/>
                </a:moveTo>
                <a:lnTo>
                  <a:pt x="316479" y="317997"/>
                </a:lnTo>
                <a:lnTo>
                  <a:pt x="0" y="0"/>
                </a:lnTo>
              </a:path>
            </a:pathLst>
          </a:custGeom>
          <a:ln w="30605">
            <a:solidFill>
              <a:srgbClr val="000000"/>
            </a:solidFill>
          </a:ln>
        </p:spPr>
        <p:txBody>
          <a:bodyPr wrap="square" lIns="0" tIns="0" rIns="0" bIns="0" rtlCol="0"/>
          <a:lstStyle/>
          <a:p>
            <a:endParaRPr/>
          </a:p>
        </p:txBody>
      </p:sp>
      <p:sp>
        <p:nvSpPr>
          <p:cNvPr id="13" name="object 13"/>
          <p:cNvSpPr/>
          <p:nvPr/>
        </p:nvSpPr>
        <p:spPr>
          <a:xfrm>
            <a:off x="6573494" y="5930064"/>
            <a:ext cx="0" cy="726440"/>
          </a:xfrm>
          <a:custGeom>
            <a:avLst/>
            <a:gdLst/>
            <a:ahLst/>
            <a:cxnLst/>
            <a:rect l="l" t="t" r="r" b="b"/>
            <a:pathLst>
              <a:path h="726440">
                <a:moveTo>
                  <a:pt x="0" y="0"/>
                </a:moveTo>
                <a:lnTo>
                  <a:pt x="0" y="726285"/>
                </a:lnTo>
              </a:path>
            </a:pathLst>
          </a:custGeom>
          <a:ln w="30532">
            <a:solidFill>
              <a:srgbClr val="000000"/>
            </a:solidFill>
          </a:ln>
        </p:spPr>
        <p:txBody>
          <a:bodyPr wrap="square" lIns="0" tIns="0" rIns="0" bIns="0" rtlCol="0"/>
          <a:lstStyle/>
          <a:p>
            <a:endParaRPr/>
          </a:p>
        </p:txBody>
      </p:sp>
      <p:sp>
        <p:nvSpPr>
          <p:cNvPr id="14" name="object 14"/>
          <p:cNvSpPr/>
          <p:nvPr/>
        </p:nvSpPr>
        <p:spPr>
          <a:xfrm>
            <a:off x="6375400" y="6142587"/>
            <a:ext cx="2790825" cy="3810"/>
          </a:xfrm>
          <a:custGeom>
            <a:avLst/>
            <a:gdLst/>
            <a:ahLst/>
            <a:cxnLst/>
            <a:rect l="l" t="t" r="r" b="b"/>
            <a:pathLst>
              <a:path w="2790825" h="3810">
                <a:moveTo>
                  <a:pt x="0" y="3596"/>
                </a:moveTo>
                <a:lnTo>
                  <a:pt x="2790379" y="0"/>
                </a:lnTo>
              </a:path>
            </a:pathLst>
          </a:custGeom>
          <a:ln w="28368">
            <a:solidFill>
              <a:srgbClr val="000000"/>
            </a:solidFill>
          </a:ln>
        </p:spPr>
        <p:txBody>
          <a:bodyPr wrap="square" lIns="0" tIns="0" rIns="0" bIns="0" rtlCol="0"/>
          <a:lstStyle/>
          <a:p>
            <a:endParaRPr/>
          </a:p>
        </p:txBody>
      </p:sp>
      <p:sp>
        <p:nvSpPr>
          <p:cNvPr id="15" name="object 15"/>
          <p:cNvSpPr/>
          <p:nvPr/>
        </p:nvSpPr>
        <p:spPr>
          <a:xfrm>
            <a:off x="7764066" y="4141094"/>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6" name="object 16"/>
          <p:cNvSpPr/>
          <p:nvPr/>
        </p:nvSpPr>
        <p:spPr>
          <a:xfrm>
            <a:off x="7698270" y="4112945"/>
            <a:ext cx="132080" cy="129539"/>
          </a:xfrm>
          <a:custGeom>
            <a:avLst/>
            <a:gdLst/>
            <a:ahLst/>
            <a:cxnLst/>
            <a:rect l="l" t="t" r="r" b="b"/>
            <a:pathLst>
              <a:path w="132079" h="129539">
                <a:moveTo>
                  <a:pt x="65785" y="0"/>
                </a:moveTo>
                <a:lnTo>
                  <a:pt x="0" y="112877"/>
                </a:lnTo>
                <a:lnTo>
                  <a:pt x="2273" y="121564"/>
                </a:lnTo>
                <a:lnTo>
                  <a:pt x="15798" y="129451"/>
                </a:lnTo>
                <a:lnTo>
                  <a:pt x="24485" y="127165"/>
                </a:lnTo>
                <a:lnTo>
                  <a:pt x="65785" y="56299"/>
                </a:lnTo>
                <a:lnTo>
                  <a:pt x="98603" y="56299"/>
                </a:lnTo>
                <a:lnTo>
                  <a:pt x="65785" y="0"/>
                </a:lnTo>
                <a:close/>
              </a:path>
              <a:path w="132079" h="129539">
                <a:moveTo>
                  <a:pt x="98603" y="56299"/>
                </a:moveTo>
                <a:lnTo>
                  <a:pt x="65785" y="56299"/>
                </a:lnTo>
                <a:lnTo>
                  <a:pt x="107099" y="127165"/>
                </a:lnTo>
                <a:lnTo>
                  <a:pt x="115785" y="129451"/>
                </a:lnTo>
                <a:lnTo>
                  <a:pt x="129298" y="121564"/>
                </a:lnTo>
                <a:lnTo>
                  <a:pt x="131584" y="112877"/>
                </a:lnTo>
                <a:lnTo>
                  <a:pt x="98603" y="56299"/>
                </a:lnTo>
                <a:close/>
              </a:path>
            </a:pathLst>
          </a:custGeom>
          <a:solidFill>
            <a:srgbClr val="000000"/>
          </a:solidFill>
        </p:spPr>
        <p:txBody>
          <a:bodyPr wrap="square" lIns="0" tIns="0" rIns="0" bIns="0" rtlCol="0"/>
          <a:lstStyle/>
          <a:p>
            <a:endParaRPr/>
          </a:p>
        </p:txBody>
      </p:sp>
      <p:sp>
        <p:nvSpPr>
          <p:cNvPr id="17" name="object 17"/>
          <p:cNvSpPr/>
          <p:nvPr/>
        </p:nvSpPr>
        <p:spPr>
          <a:xfrm>
            <a:off x="9160533" y="4139798"/>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8" name="object 18"/>
          <p:cNvSpPr/>
          <p:nvPr/>
        </p:nvSpPr>
        <p:spPr>
          <a:xfrm>
            <a:off x="9094736" y="4111650"/>
            <a:ext cx="132080" cy="129539"/>
          </a:xfrm>
          <a:custGeom>
            <a:avLst/>
            <a:gdLst/>
            <a:ahLst/>
            <a:cxnLst/>
            <a:rect l="l" t="t" r="r" b="b"/>
            <a:pathLst>
              <a:path w="132079" h="129539">
                <a:moveTo>
                  <a:pt x="65798" y="0"/>
                </a:moveTo>
                <a:lnTo>
                  <a:pt x="0" y="112877"/>
                </a:lnTo>
                <a:lnTo>
                  <a:pt x="2286" y="121564"/>
                </a:lnTo>
                <a:lnTo>
                  <a:pt x="15811" y="129451"/>
                </a:lnTo>
                <a:lnTo>
                  <a:pt x="24485" y="127177"/>
                </a:lnTo>
                <a:lnTo>
                  <a:pt x="65798" y="56299"/>
                </a:lnTo>
                <a:lnTo>
                  <a:pt x="98616" y="56299"/>
                </a:lnTo>
                <a:lnTo>
                  <a:pt x="65798" y="0"/>
                </a:lnTo>
                <a:close/>
              </a:path>
              <a:path w="132079" h="129539">
                <a:moveTo>
                  <a:pt x="98616" y="56299"/>
                </a:moveTo>
                <a:lnTo>
                  <a:pt x="65798" y="56299"/>
                </a:lnTo>
                <a:lnTo>
                  <a:pt x="107111" y="127177"/>
                </a:lnTo>
                <a:lnTo>
                  <a:pt x="115785" y="129451"/>
                </a:lnTo>
                <a:lnTo>
                  <a:pt x="129311" y="121564"/>
                </a:lnTo>
                <a:lnTo>
                  <a:pt x="131597" y="112877"/>
                </a:lnTo>
                <a:lnTo>
                  <a:pt x="98616" y="56299"/>
                </a:lnTo>
                <a:close/>
              </a:path>
            </a:pathLst>
          </a:custGeom>
          <a:solidFill>
            <a:srgbClr val="000000"/>
          </a:solidFill>
        </p:spPr>
        <p:txBody>
          <a:bodyPr wrap="square" lIns="0" tIns="0" rIns="0" bIns="0" rtlCol="0"/>
          <a:lstStyle/>
          <a:p>
            <a:endParaRPr/>
          </a:p>
        </p:txBody>
      </p:sp>
      <p:sp>
        <p:nvSpPr>
          <p:cNvPr id="19" name="object 19"/>
          <p:cNvSpPr txBox="1"/>
          <p:nvPr/>
        </p:nvSpPr>
        <p:spPr>
          <a:xfrm>
            <a:off x="7162800" y="3456940"/>
            <a:ext cx="1335405" cy="671830"/>
          </a:xfrm>
          <a:prstGeom prst="rect">
            <a:avLst/>
          </a:prstGeom>
        </p:spPr>
        <p:txBody>
          <a:bodyPr vert="horz" wrap="square" lIns="0" tIns="0" rIns="0" bIns="0" rtlCol="0">
            <a:spAutoFit/>
          </a:bodyPr>
          <a:lstStyle/>
          <a:p>
            <a:pPr marL="12700" marR="5080" indent="419100">
              <a:lnSpc>
                <a:spcPts val="2600"/>
              </a:lnSpc>
            </a:pPr>
            <a:r>
              <a:rPr sz="2200" spc="40" dirty="0">
                <a:latin typeface="Arial"/>
                <a:cs typeface="Arial"/>
              </a:rPr>
              <a:t>box  </a:t>
            </a:r>
            <a:r>
              <a:rPr sz="2200" spc="-40" dirty="0">
                <a:latin typeface="Arial"/>
                <a:cs typeface="Arial"/>
              </a:rPr>
              <a:t>r</a:t>
            </a:r>
            <a:r>
              <a:rPr sz="2200" spc="45" dirty="0">
                <a:latin typeface="Arial"/>
                <a:cs typeface="Arial"/>
              </a:rPr>
              <a:t>eg</a:t>
            </a:r>
            <a:r>
              <a:rPr sz="2200" spc="-15" dirty="0">
                <a:latin typeface="Arial"/>
                <a:cs typeface="Arial"/>
              </a:rPr>
              <a:t>r</a:t>
            </a:r>
            <a:r>
              <a:rPr sz="2200" spc="-5" dirty="0">
                <a:latin typeface="Arial"/>
                <a:cs typeface="Arial"/>
              </a:rPr>
              <a:t>ession</a:t>
            </a:r>
            <a:endParaRPr sz="2200">
              <a:latin typeface="Arial"/>
              <a:cs typeface="Arial"/>
            </a:endParaRPr>
          </a:p>
        </p:txBody>
      </p:sp>
      <p:sp>
        <p:nvSpPr>
          <p:cNvPr id="20" name="object 20"/>
          <p:cNvSpPr txBox="1"/>
          <p:nvPr/>
        </p:nvSpPr>
        <p:spPr>
          <a:xfrm>
            <a:off x="8763000" y="3456940"/>
            <a:ext cx="1267460" cy="671830"/>
          </a:xfrm>
          <a:prstGeom prst="rect">
            <a:avLst/>
          </a:prstGeom>
        </p:spPr>
        <p:txBody>
          <a:bodyPr vert="horz" wrap="square" lIns="0" tIns="0" rIns="0" bIns="0" rtlCol="0">
            <a:spAutoFit/>
          </a:bodyPr>
          <a:lstStyle/>
          <a:p>
            <a:pPr marL="215900" marR="5080" indent="-203200">
              <a:lnSpc>
                <a:spcPts val="2600"/>
              </a:lnSpc>
            </a:pPr>
            <a:r>
              <a:rPr sz="2200" spc="10" dirty="0">
                <a:latin typeface="Arial"/>
                <a:cs typeface="Arial"/>
              </a:rPr>
              <a:t>multiclass  scores</a:t>
            </a:r>
            <a:endParaRPr sz="2200">
              <a:latin typeface="Arial"/>
              <a:cs typeface="Arial"/>
            </a:endParaRPr>
          </a:p>
        </p:txBody>
      </p:sp>
      <p:sp>
        <p:nvSpPr>
          <p:cNvPr id="21" name="object 21"/>
          <p:cNvSpPr/>
          <p:nvPr/>
        </p:nvSpPr>
        <p:spPr>
          <a:xfrm>
            <a:off x="4379302" y="6768672"/>
            <a:ext cx="1303604" cy="49621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4430102" y="68002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23" name="object 23"/>
          <p:cNvSpPr/>
          <p:nvPr/>
        </p:nvSpPr>
        <p:spPr>
          <a:xfrm>
            <a:off x="4430102" y="68002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
        <p:nvSpPr>
          <p:cNvPr id="24" name="object 24"/>
          <p:cNvSpPr/>
          <p:nvPr/>
        </p:nvSpPr>
        <p:spPr>
          <a:xfrm>
            <a:off x="10106834" y="5564047"/>
            <a:ext cx="1123315" cy="2516505"/>
          </a:xfrm>
          <a:custGeom>
            <a:avLst/>
            <a:gdLst/>
            <a:ahLst/>
            <a:cxnLst/>
            <a:rect l="l" t="t" r="r" b="b"/>
            <a:pathLst>
              <a:path w="1123315" h="2516504">
                <a:moveTo>
                  <a:pt x="1123229" y="887273"/>
                </a:moveTo>
                <a:lnTo>
                  <a:pt x="232957" y="0"/>
                </a:lnTo>
                <a:lnTo>
                  <a:pt x="0" y="0"/>
                </a:lnTo>
                <a:lnTo>
                  <a:pt x="0" y="1629005"/>
                </a:lnTo>
                <a:lnTo>
                  <a:pt x="890271" y="2516278"/>
                </a:lnTo>
                <a:lnTo>
                  <a:pt x="1123229" y="2516278"/>
                </a:lnTo>
                <a:lnTo>
                  <a:pt x="1123229" y="887273"/>
                </a:lnTo>
                <a:close/>
              </a:path>
            </a:pathLst>
          </a:custGeom>
          <a:ln w="15437">
            <a:solidFill>
              <a:srgbClr val="000000"/>
            </a:solidFill>
          </a:ln>
        </p:spPr>
        <p:txBody>
          <a:bodyPr wrap="square" lIns="0" tIns="0" rIns="0" bIns="0" rtlCol="0"/>
          <a:lstStyle/>
          <a:p>
            <a:endParaRPr/>
          </a:p>
        </p:txBody>
      </p:sp>
      <p:sp>
        <p:nvSpPr>
          <p:cNvPr id="25" name="object 25"/>
          <p:cNvSpPr/>
          <p:nvPr/>
        </p:nvSpPr>
        <p:spPr>
          <a:xfrm>
            <a:off x="10106834" y="5564047"/>
            <a:ext cx="1123315" cy="887730"/>
          </a:xfrm>
          <a:custGeom>
            <a:avLst/>
            <a:gdLst/>
            <a:ahLst/>
            <a:cxnLst/>
            <a:rect l="l" t="t" r="r" b="b"/>
            <a:pathLst>
              <a:path w="1123315" h="887729">
                <a:moveTo>
                  <a:pt x="1123229" y="887273"/>
                </a:moveTo>
                <a:lnTo>
                  <a:pt x="890271" y="887273"/>
                </a:lnTo>
                <a:lnTo>
                  <a:pt x="0" y="0"/>
                </a:lnTo>
              </a:path>
            </a:pathLst>
          </a:custGeom>
          <a:ln w="15413">
            <a:solidFill>
              <a:srgbClr val="000000"/>
            </a:solidFill>
          </a:ln>
        </p:spPr>
        <p:txBody>
          <a:bodyPr wrap="square" lIns="0" tIns="0" rIns="0" bIns="0" rtlCol="0"/>
          <a:lstStyle/>
          <a:p>
            <a:endParaRPr/>
          </a:p>
        </p:txBody>
      </p:sp>
      <p:sp>
        <p:nvSpPr>
          <p:cNvPr id="26" name="object 26"/>
          <p:cNvSpPr/>
          <p:nvPr/>
        </p:nvSpPr>
        <p:spPr>
          <a:xfrm>
            <a:off x="10997106" y="6451321"/>
            <a:ext cx="0" cy="1629410"/>
          </a:xfrm>
          <a:custGeom>
            <a:avLst/>
            <a:gdLst/>
            <a:ahLst/>
            <a:cxnLst/>
            <a:rect l="l" t="t" r="r" b="b"/>
            <a:pathLst>
              <a:path h="1629409">
                <a:moveTo>
                  <a:pt x="0" y="0"/>
                </a:moveTo>
                <a:lnTo>
                  <a:pt x="0" y="1629004"/>
                </a:lnTo>
              </a:path>
            </a:pathLst>
          </a:custGeom>
          <a:ln w="15445">
            <a:solidFill>
              <a:srgbClr val="000000"/>
            </a:solidFill>
          </a:ln>
        </p:spPr>
        <p:txBody>
          <a:bodyPr wrap="square" lIns="0" tIns="0" rIns="0" bIns="0" rtlCol="0"/>
          <a:lstStyle/>
          <a:p>
            <a:endParaRPr/>
          </a:p>
        </p:txBody>
      </p:sp>
      <p:sp>
        <p:nvSpPr>
          <p:cNvPr id="27" name="object 27"/>
          <p:cNvSpPr/>
          <p:nvPr/>
        </p:nvSpPr>
        <p:spPr>
          <a:xfrm>
            <a:off x="10368412" y="6012294"/>
            <a:ext cx="746125" cy="1670685"/>
          </a:xfrm>
          <a:custGeom>
            <a:avLst/>
            <a:gdLst/>
            <a:ahLst/>
            <a:cxnLst/>
            <a:rect l="l" t="t" r="r" b="b"/>
            <a:pathLst>
              <a:path w="746125" h="1670684">
                <a:moveTo>
                  <a:pt x="745509" y="524199"/>
                </a:moveTo>
                <a:lnTo>
                  <a:pt x="219538" y="0"/>
                </a:lnTo>
                <a:lnTo>
                  <a:pt x="0" y="0"/>
                </a:lnTo>
                <a:lnTo>
                  <a:pt x="0" y="1145906"/>
                </a:lnTo>
                <a:lnTo>
                  <a:pt x="525971" y="1670108"/>
                </a:lnTo>
                <a:lnTo>
                  <a:pt x="745509" y="1670108"/>
                </a:lnTo>
                <a:lnTo>
                  <a:pt x="745509" y="524199"/>
                </a:lnTo>
                <a:close/>
              </a:path>
            </a:pathLst>
          </a:custGeom>
          <a:ln w="34733">
            <a:solidFill>
              <a:srgbClr val="008F00"/>
            </a:solidFill>
          </a:ln>
        </p:spPr>
        <p:txBody>
          <a:bodyPr wrap="square" lIns="0" tIns="0" rIns="0" bIns="0" rtlCol="0"/>
          <a:lstStyle/>
          <a:p>
            <a:endParaRPr/>
          </a:p>
        </p:txBody>
      </p:sp>
      <p:sp>
        <p:nvSpPr>
          <p:cNvPr id="28" name="object 28"/>
          <p:cNvSpPr/>
          <p:nvPr/>
        </p:nvSpPr>
        <p:spPr>
          <a:xfrm>
            <a:off x="10368412" y="6012294"/>
            <a:ext cx="746125" cy="524510"/>
          </a:xfrm>
          <a:custGeom>
            <a:avLst/>
            <a:gdLst/>
            <a:ahLst/>
            <a:cxnLst/>
            <a:rect l="l" t="t" r="r" b="b"/>
            <a:pathLst>
              <a:path w="746125" h="524509">
                <a:moveTo>
                  <a:pt x="745509" y="524199"/>
                </a:moveTo>
                <a:lnTo>
                  <a:pt x="525971" y="524199"/>
                </a:lnTo>
                <a:lnTo>
                  <a:pt x="0" y="0"/>
                </a:lnTo>
              </a:path>
            </a:pathLst>
          </a:custGeom>
          <a:ln w="34675">
            <a:solidFill>
              <a:srgbClr val="008F00"/>
            </a:solidFill>
          </a:ln>
        </p:spPr>
        <p:txBody>
          <a:bodyPr wrap="square" lIns="0" tIns="0" rIns="0" bIns="0" rtlCol="0"/>
          <a:lstStyle/>
          <a:p>
            <a:endParaRPr/>
          </a:p>
        </p:txBody>
      </p:sp>
      <p:sp>
        <p:nvSpPr>
          <p:cNvPr id="29" name="object 29"/>
          <p:cNvSpPr/>
          <p:nvPr/>
        </p:nvSpPr>
        <p:spPr>
          <a:xfrm>
            <a:off x="10894384" y="6536494"/>
            <a:ext cx="0" cy="1146175"/>
          </a:xfrm>
          <a:custGeom>
            <a:avLst/>
            <a:gdLst/>
            <a:ahLst/>
            <a:cxnLst/>
            <a:rect l="l" t="t" r="r" b="b"/>
            <a:pathLst>
              <a:path h="1146175">
                <a:moveTo>
                  <a:pt x="0" y="0"/>
                </a:moveTo>
                <a:lnTo>
                  <a:pt x="0" y="1145908"/>
                </a:lnTo>
              </a:path>
            </a:pathLst>
          </a:custGeom>
          <a:ln w="34753">
            <a:solidFill>
              <a:srgbClr val="008F00"/>
            </a:solidFill>
          </a:ln>
        </p:spPr>
        <p:txBody>
          <a:bodyPr wrap="square" lIns="0" tIns="0" rIns="0" bIns="0" rtlCol="0"/>
          <a:lstStyle/>
          <a:p>
            <a:endParaRPr/>
          </a:p>
        </p:txBody>
      </p:sp>
      <p:sp>
        <p:nvSpPr>
          <p:cNvPr id="30" name="object 30"/>
          <p:cNvSpPr/>
          <p:nvPr/>
        </p:nvSpPr>
        <p:spPr>
          <a:xfrm>
            <a:off x="10443097" y="6250533"/>
            <a:ext cx="360680" cy="1179195"/>
          </a:xfrm>
          <a:custGeom>
            <a:avLst/>
            <a:gdLst/>
            <a:ahLst/>
            <a:cxnLst/>
            <a:rect l="l" t="t" r="r" b="b"/>
            <a:pathLst>
              <a:path w="360679" h="1179195">
                <a:moveTo>
                  <a:pt x="360233" y="359020"/>
                </a:moveTo>
                <a:lnTo>
                  <a:pt x="0" y="0"/>
                </a:lnTo>
                <a:lnTo>
                  <a:pt x="0" y="819979"/>
                </a:lnTo>
                <a:lnTo>
                  <a:pt x="360233" y="1178999"/>
                </a:lnTo>
                <a:lnTo>
                  <a:pt x="360233" y="359020"/>
                </a:lnTo>
                <a:close/>
              </a:path>
            </a:pathLst>
          </a:custGeom>
          <a:ln w="34743">
            <a:solidFill>
              <a:srgbClr val="000000"/>
            </a:solidFill>
          </a:ln>
        </p:spPr>
        <p:txBody>
          <a:bodyPr wrap="square" lIns="0" tIns="0" rIns="0" bIns="0" rtlCol="0"/>
          <a:lstStyle/>
          <a:p>
            <a:endParaRPr/>
          </a:p>
        </p:txBody>
      </p:sp>
      <p:sp>
        <p:nvSpPr>
          <p:cNvPr id="31" name="object 31"/>
          <p:cNvSpPr/>
          <p:nvPr/>
        </p:nvSpPr>
        <p:spPr>
          <a:xfrm>
            <a:off x="10443097" y="6250533"/>
            <a:ext cx="360680" cy="359410"/>
          </a:xfrm>
          <a:custGeom>
            <a:avLst/>
            <a:gdLst/>
            <a:ahLst/>
            <a:cxnLst/>
            <a:rect l="l" t="t" r="r" b="b"/>
            <a:pathLst>
              <a:path w="360679" h="359409">
                <a:moveTo>
                  <a:pt x="360233" y="359020"/>
                </a:moveTo>
                <a:lnTo>
                  <a:pt x="360233" y="359020"/>
                </a:lnTo>
                <a:lnTo>
                  <a:pt x="0" y="0"/>
                </a:lnTo>
              </a:path>
            </a:pathLst>
          </a:custGeom>
          <a:ln w="34694">
            <a:solidFill>
              <a:srgbClr val="000000"/>
            </a:solidFill>
          </a:ln>
        </p:spPr>
        <p:txBody>
          <a:bodyPr wrap="square" lIns="0" tIns="0" rIns="0" bIns="0" rtlCol="0"/>
          <a:lstStyle/>
          <a:p>
            <a:endParaRPr/>
          </a:p>
        </p:txBody>
      </p:sp>
      <p:sp>
        <p:nvSpPr>
          <p:cNvPr id="32" name="object 32"/>
          <p:cNvSpPr/>
          <p:nvPr/>
        </p:nvSpPr>
        <p:spPr>
          <a:xfrm>
            <a:off x="10803331" y="6609553"/>
            <a:ext cx="0" cy="820419"/>
          </a:xfrm>
          <a:custGeom>
            <a:avLst/>
            <a:gdLst/>
            <a:ahLst/>
            <a:cxnLst/>
            <a:rect l="l" t="t" r="r" b="b"/>
            <a:pathLst>
              <a:path h="820420">
                <a:moveTo>
                  <a:pt x="0" y="0"/>
                </a:moveTo>
                <a:lnTo>
                  <a:pt x="0" y="819979"/>
                </a:lnTo>
              </a:path>
            </a:pathLst>
          </a:custGeom>
          <a:ln w="34753">
            <a:solidFill>
              <a:srgbClr val="000000"/>
            </a:solidFill>
          </a:ln>
        </p:spPr>
        <p:txBody>
          <a:bodyPr wrap="square" lIns="0" tIns="0" rIns="0" bIns="0" rtlCol="0"/>
          <a:lstStyle/>
          <a:p>
            <a:endParaRPr/>
          </a:p>
        </p:txBody>
      </p:sp>
      <p:sp>
        <p:nvSpPr>
          <p:cNvPr id="33" name="object 33"/>
          <p:cNvSpPr txBox="1"/>
          <p:nvPr/>
        </p:nvSpPr>
        <p:spPr>
          <a:xfrm>
            <a:off x="8216900" y="6296639"/>
            <a:ext cx="1584325" cy="758825"/>
          </a:xfrm>
          <a:prstGeom prst="rect">
            <a:avLst/>
          </a:prstGeom>
        </p:spPr>
        <p:txBody>
          <a:bodyPr vert="horz" wrap="square" lIns="0" tIns="0" rIns="0" bIns="0" rtlCol="0">
            <a:spAutoFit/>
          </a:bodyPr>
          <a:lstStyle/>
          <a:p>
            <a:pPr marL="12700" marR="5080" indent="266700">
              <a:lnSpc>
                <a:spcPct val="100699"/>
              </a:lnSpc>
            </a:pPr>
            <a:r>
              <a:rPr sz="2400" spc="20" dirty="0">
                <a:latin typeface="Arial"/>
                <a:cs typeface="Arial"/>
              </a:rPr>
              <a:t>stride </a:t>
            </a:r>
            <a:r>
              <a:rPr sz="2400" spc="-5" dirty="0">
                <a:latin typeface="Arial"/>
                <a:cs typeface="Arial"/>
              </a:rPr>
              <a:t>2  </a:t>
            </a:r>
            <a:r>
              <a:rPr sz="2400" spc="10" dirty="0">
                <a:latin typeface="Arial"/>
                <a:cs typeface="Arial"/>
              </a:rPr>
              <a:t>convolution</a:t>
            </a:r>
            <a:endParaRPr sz="2400">
              <a:latin typeface="Arial"/>
              <a:cs typeface="Arial"/>
            </a:endParaRPr>
          </a:p>
        </p:txBody>
      </p:sp>
      <p:sp>
        <p:nvSpPr>
          <p:cNvPr id="34" name="object 34"/>
          <p:cNvSpPr/>
          <p:nvPr/>
        </p:nvSpPr>
        <p:spPr>
          <a:xfrm>
            <a:off x="8162835" y="7075195"/>
            <a:ext cx="1618615" cy="0"/>
          </a:xfrm>
          <a:custGeom>
            <a:avLst/>
            <a:gdLst/>
            <a:ahLst/>
            <a:cxnLst/>
            <a:rect l="l" t="t" r="r" b="b"/>
            <a:pathLst>
              <a:path w="1618615">
                <a:moveTo>
                  <a:pt x="0" y="0"/>
                </a:moveTo>
                <a:lnTo>
                  <a:pt x="1605737" y="0"/>
                </a:lnTo>
                <a:lnTo>
                  <a:pt x="1618437" y="0"/>
                </a:lnTo>
              </a:path>
            </a:pathLst>
          </a:custGeom>
          <a:ln w="25400">
            <a:solidFill>
              <a:srgbClr val="000000"/>
            </a:solidFill>
          </a:ln>
        </p:spPr>
        <p:txBody>
          <a:bodyPr wrap="square" lIns="0" tIns="0" rIns="0" bIns="0" rtlCol="0"/>
          <a:lstStyle/>
          <a:p>
            <a:endParaRPr/>
          </a:p>
        </p:txBody>
      </p:sp>
      <p:sp>
        <p:nvSpPr>
          <p:cNvPr id="35" name="object 35"/>
          <p:cNvSpPr/>
          <p:nvPr/>
        </p:nvSpPr>
        <p:spPr>
          <a:xfrm>
            <a:off x="9768573" y="7014235"/>
            <a:ext cx="121920" cy="121920"/>
          </a:xfrm>
          <a:custGeom>
            <a:avLst/>
            <a:gdLst/>
            <a:ahLst/>
            <a:cxnLst/>
            <a:rect l="l" t="t" r="r" b="b"/>
            <a:pathLst>
              <a:path w="121920" h="121920">
                <a:moveTo>
                  <a:pt x="0" y="0"/>
                </a:moveTo>
                <a:lnTo>
                  <a:pt x="0" y="121919"/>
                </a:lnTo>
                <a:lnTo>
                  <a:pt x="121920" y="60959"/>
                </a:lnTo>
                <a:lnTo>
                  <a:pt x="0" y="0"/>
                </a:lnTo>
                <a:close/>
              </a:path>
            </a:pathLst>
          </a:custGeom>
          <a:solidFill>
            <a:srgbClr val="000000"/>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#1:</a:t>
            </a:r>
          </a:p>
          <a:p>
            <a:pPr marL="12700">
              <a:lnSpc>
                <a:spcPts val="7540"/>
              </a:lnSpc>
            </a:pPr>
            <a:r>
              <a:rPr spc="-5" dirty="0"/>
              <a:t>Multi-Scale </a:t>
            </a:r>
            <a:r>
              <a:rPr spc="-35" dirty="0"/>
              <a:t>Feature</a:t>
            </a:r>
            <a:r>
              <a:rPr spc="-45" dirty="0"/>
              <a:t> </a:t>
            </a:r>
            <a:r>
              <a:rPr spc="-20" dirty="0"/>
              <a:t>Maps</a:t>
            </a:r>
          </a:p>
        </p:txBody>
      </p:sp>
      <p:sp>
        <p:nvSpPr>
          <p:cNvPr id="3" name="object 3"/>
          <p:cNvSpPr/>
          <p:nvPr/>
        </p:nvSpPr>
        <p:spPr>
          <a:xfrm>
            <a:off x="241300" y="4305300"/>
            <a:ext cx="3810000"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419600" y="63119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5" name="object 5"/>
          <p:cNvSpPr/>
          <p:nvPr/>
        </p:nvSpPr>
        <p:spPr>
          <a:xfrm>
            <a:off x="5946668" y="3835222"/>
            <a:ext cx="1956435" cy="4418330"/>
          </a:xfrm>
          <a:custGeom>
            <a:avLst/>
            <a:gdLst/>
            <a:ahLst/>
            <a:cxnLst/>
            <a:rect l="l" t="t" r="r" b="b"/>
            <a:pathLst>
              <a:path w="1956434" h="4418330">
                <a:moveTo>
                  <a:pt x="1955983" y="1765664"/>
                </a:moveTo>
                <a:lnTo>
                  <a:pt x="198750" y="0"/>
                </a:lnTo>
                <a:lnTo>
                  <a:pt x="0" y="0"/>
                </a:lnTo>
                <a:lnTo>
                  <a:pt x="0" y="2652066"/>
                </a:lnTo>
                <a:lnTo>
                  <a:pt x="1757236" y="4417731"/>
                </a:lnTo>
                <a:lnTo>
                  <a:pt x="1955983" y="4417731"/>
                </a:lnTo>
                <a:lnTo>
                  <a:pt x="1955983" y="1765664"/>
                </a:lnTo>
                <a:close/>
              </a:path>
            </a:pathLst>
          </a:custGeom>
          <a:ln w="13580">
            <a:solidFill>
              <a:srgbClr val="000000"/>
            </a:solidFill>
          </a:ln>
        </p:spPr>
        <p:txBody>
          <a:bodyPr wrap="square" lIns="0" tIns="0" rIns="0" bIns="0" rtlCol="0"/>
          <a:lstStyle/>
          <a:p>
            <a:endParaRPr/>
          </a:p>
        </p:txBody>
      </p:sp>
      <p:sp>
        <p:nvSpPr>
          <p:cNvPr id="6" name="object 6"/>
          <p:cNvSpPr/>
          <p:nvPr/>
        </p:nvSpPr>
        <p:spPr>
          <a:xfrm>
            <a:off x="5946668" y="3835222"/>
            <a:ext cx="1956435" cy="1765935"/>
          </a:xfrm>
          <a:custGeom>
            <a:avLst/>
            <a:gdLst/>
            <a:ahLst/>
            <a:cxnLst/>
            <a:rect l="l" t="t" r="r" b="b"/>
            <a:pathLst>
              <a:path w="1956434" h="1765935">
                <a:moveTo>
                  <a:pt x="1955983" y="1765664"/>
                </a:moveTo>
                <a:lnTo>
                  <a:pt x="1757236" y="1765664"/>
                </a:lnTo>
                <a:lnTo>
                  <a:pt x="0" y="0"/>
                </a:lnTo>
              </a:path>
            </a:pathLst>
          </a:custGeom>
          <a:ln w="13605">
            <a:solidFill>
              <a:srgbClr val="000000"/>
            </a:solidFill>
          </a:ln>
        </p:spPr>
        <p:txBody>
          <a:bodyPr wrap="square" lIns="0" tIns="0" rIns="0" bIns="0" rtlCol="0"/>
          <a:lstStyle/>
          <a:p>
            <a:endParaRPr/>
          </a:p>
        </p:txBody>
      </p:sp>
      <p:sp>
        <p:nvSpPr>
          <p:cNvPr id="7" name="object 7"/>
          <p:cNvSpPr/>
          <p:nvPr/>
        </p:nvSpPr>
        <p:spPr>
          <a:xfrm>
            <a:off x="7703904" y="5600886"/>
            <a:ext cx="0" cy="2652395"/>
          </a:xfrm>
          <a:custGeom>
            <a:avLst/>
            <a:gdLst/>
            <a:ahLst/>
            <a:cxnLst/>
            <a:rect l="l" t="t" r="r" b="b"/>
            <a:pathLst>
              <a:path h="2652395">
                <a:moveTo>
                  <a:pt x="0" y="0"/>
                </a:moveTo>
                <a:lnTo>
                  <a:pt x="0" y="2652066"/>
                </a:lnTo>
              </a:path>
            </a:pathLst>
          </a:custGeom>
          <a:ln w="13569">
            <a:solidFill>
              <a:srgbClr val="000000"/>
            </a:solidFill>
          </a:ln>
        </p:spPr>
        <p:txBody>
          <a:bodyPr wrap="square" lIns="0" tIns="0" rIns="0" bIns="0" rtlCol="0"/>
          <a:lstStyle/>
          <a:p>
            <a:endParaRPr/>
          </a:p>
        </p:txBody>
      </p:sp>
      <p:sp>
        <p:nvSpPr>
          <p:cNvPr id="8" name="object 8"/>
          <p:cNvSpPr/>
          <p:nvPr/>
        </p:nvSpPr>
        <p:spPr>
          <a:xfrm>
            <a:off x="6191395" y="5401055"/>
            <a:ext cx="655320" cy="1479550"/>
          </a:xfrm>
          <a:custGeom>
            <a:avLst/>
            <a:gdLst/>
            <a:ahLst/>
            <a:cxnLst/>
            <a:rect l="l" t="t" r="r" b="b"/>
            <a:pathLst>
              <a:path w="655320" h="1479550">
                <a:moveTo>
                  <a:pt x="654958" y="464303"/>
                </a:moveTo>
                <a:lnTo>
                  <a:pt x="192872" y="0"/>
                </a:lnTo>
                <a:lnTo>
                  <a:pt x="0" y="0"/>
                </a:lnTo>
                <a:lnTo>
                  <a:pt x="0" y="1014971"/>
                </a:lnTo>
                <a:lnTo>
                  <a:pt x="462085" y="1479276"/>
                </a:lnTo>
                <a:lnTo>
                  <a:pt x="654958" y="1479276"/>
                </a:lnTo>
                <a:lnTo>
                  <a:pt x="654958" y="464303"/>
                </a:lnTo>
                <a:close/>
              </a:path>
            </a:pathLst>
          </a:custGeom>
          <a:ln w="30556">
            <a:solidFill>
              <a:srgbClr val="008F00"/>
            </a:solidFill>
          </a:ln>
        </p:spPr>
        <p:txBody>
          <a:bodyPr wrap="square" lIns="0" tIns="0" rIns="0" bIns="0" rtlCol="0"/>
          <a:lstStyle/>
          <a:p>
            <a:endParaRPr/>
          </a:p>
        </p:txBody>
      </p:sp>
      <p:sp>
        <p:nvSpPr>
          <p:cNvPr id="9" name="object 9"/>
          <p:cNvSpPr/>
          <p:nvPr/>
        </p:nvSpPr>
        <p:spPr>
          <a:xfrm>
            <a:off x="6191395" y="5401055"/>
            <a:ext cx="655320" cy="464820"/>
          </a:xfrm>
          <a:custGeom>
            <a:avLst/>
            <a:gdLst/>
            <a:ahLst/>
            <a:cxnLst/>
            <a:rect l="l" t="t" r="r" b="b"/>
            <a:pathLst>
              <a:path w="655320" h="464820">
                <a:moveTo>
                  <a:pt x="654958" y="464303"/>
                </a:moveTo>
                <a:lnTo>
                  <a:pt x="462085" y="464303"/>
                </a:lnTo>
                <a:lnTo>
                  <a:pt x="0" y="0"/>
                </a:lnTo>
              </a:path>
            </a:pathLst>
          </a:custGeom>
          <a:ln w="30629">
            <a:solidFill>
              <a:srgbClr val="008F00"/>
            </a:solidFill>
          </a:ln>
        </p:spPr>
        <p:txBody>
          <a:bodyPr wrap="square" lIns="0" tIns="0" rIns="0" bIns="0" rtlCol="0"/>
          <a:lstStyle/>
          <a:p>
            <a:endParaRPr/>
          </a:p>
        </p:txBody>
      </p:sp>
      <p:sp>
        <p:nvSpPr>
          <p:cNvPr id="10" name="object 10"/>
          <p:cNvSpPr/>
          <p:nvPr/>
        </p:nvSpPr>
        <p:spPr>
          <a:xfrm>
            <a:off x="6653481" y="5865359"/>
            <a:ext cx="0" cy="1015365"/>
          </a:xfrm>
          <a:custGeom>
            <a:avLst/>
            <a:gdLst/>
            <a:ahLst/>
            <a:cxnLst/>
            <a:rect l="l" t="t" r="r" b="b"/>
            <a:pathLst>
              <a:path h="1015365">
                <a:moveTo>
                  <a:pt x="0" y="0"/>
                </a:moveTo>
                <a:lnTo>
                  <a:pt x="0" y="1014973"/>
                </a:lnTo>
              </a:path>
            </a:pathLst>
          </a:custGeom>
          <a:ln w="30532">
            <a:solidFill>
              <a:srgbClr val="008F00"/>
            </a:solidFill>
          </a:ln>
        </p:spPr>
        <p:txBody>
          <a:bodyPr wrap="square" lIns="0" tIns="0" rIns="0" bIns="0" rtlCol="0"/>
          <a:lstStyle/>
          <a:p>
            <a:endParaRPr/>
          </a:p>
        </p:txBody>
      </p:sp>
      <p:sp>
        <p:nvSpPr>
          <p:cNvPr id="11" name="object 11"/>
          <p:cNvSpPr/>
          <p:nvPr/>
        </p:nvSpPr>
        <p:spPr>
          <a:xfrm>
            <a:off x="6257015" y="5612066"/>
            <a:ext cx="316865" cy="1044575"/>
          </a:xfrm>
          <a:custGeom>
            <a:avLst/>
            <a:gdLst/>
            <a:ahLst/>
            <a:cxnLst/>
            <a:rect l="l" t="t" r="r" b="b"/>
            <a:pathLst>
              <a:path w="316865" h="1044575">
                <a:moveTo>
                  <a:pt x="316479" y="317997"/>
                </a:moveTo>
                <a:lnTo>
                  <a:pt x="0" y="0"/>
                </a:lnTo>
                <a:lnTo>
                  <a:pt x="0" y="726285"/>
                </a:lnTo>
                <a:lnTo>
                  <a:pt x="316479" y="1044283"/>
                </a:lnTo>
                <a:lnTo>
                  <a:pt x="316479" y="317997"/>
                </a:lnTo>
                <a:close/>
              </a:path>
            </a:pathLst>
          </a:custGeom>
          <a:ln w="30544">
            <a:solidFill>
              <a:srgbClr val="000000"/>
            </a:solidFill>
          </a:ln>
        </p:spPr>
        <p:txBody>
          <a:bodyPr wrap="square" lIns="0" tIns="0" rIns="0" bIns="0" rtlCol="0"/>
          <a:lstStyle/>
          <a:p>
            <a:endParaRPr/>
          </a:p>
        </p:txBody>
      </p:sp>
      <p:sp>
        <p:nvSpPr>
          <p:cNvPr id="12" name="object 12"/>
          <p:cNvSpPr/>
          <p:nvPr/>
        </p:nvSpPr>
        <p:spPr>
          <a:xfrm>
            <a:off x="6257015" y="5612066"/>
            <a:ext cx="316865" cy="318135"/>
          </a:xfrm>
          <a:custGeom>
            <a:avLst/>
            <a:gdLst/>
            <a:ahLst/>
            <a:cxnLst/>
            <a:rect l="l" t="t" r="r" b="b"/>
            <a:pathLst>
              <a:path w="316865" h="318135">
                <a:moveTo>
                  <a:pt x="316479" y="317997"/>
                </a:moveTo>
                <a:lnTo>
                  <a:pt x="316479" y="317997"/>
                </a:lnTo>
                <a:lnTo>
                  <a:pt x="0" y="0"/>
                </a:lnTo>
              </a:path>
            </a:pathLst>
          </a:custGeom>
          <a:ln w="30605">
            <a:solidFill>
              <a:srgbClr val="000000"/>
            </a:solidFill>
          </a:ln>
        </p:spPr>
        <p:txBody>
          <a:bodyPr wrap="square" lIns="0" tIns="0" rIns="0" bIns="0" rtlCol="0"/>
          <a:lstStyle/>
          <a:p>
            <a:endParaRPr/>
          </a:p>
        </p:txBody>
      </p:sp>
      <p:sp>
        <p:nvSpPr>
          <p:cNvPr id="13" name="object 13"/>
          <p:cNvSpPr/>
          <p:nvPr/>
        </p:nvSpPr>
        <p:spPr>
          <a:xfrm>
            <a:off x="6573494" y="5930064"/>
            <a:ext cx="0" cy="726440"/>
          </a:xfrm>
          <a:custGeom>
            <a:avLst/>
            <a:gdLst/>
            <a:ahLst/>
            <a:cxnLst/>
            <a:rect l="l" t="t" r="r" b="b"/>
            <a:pathLst>
              <a:path h="726440">
                <a:moveTo>
                  <a:pt x="0" y="0"/>
                </a:moveTo>
                <a:lnTo>
                  <a:pt x="0" y="726285"/>
                </a:lnTo>
              </a:path>
            </a:pathLst>
          </a:custGeom>
          <a:ln w="30532">
            <a:solidFill>
              <a:srgbClr val="000000"/>
            </a:solidFill>
          </a:ln>
        </p:spPr>
        <p:txBody>
          <a:bodyPr wrap="square" lIns="0" tIns="0" rIns="0" bIns="0" rtlCol="0"/>
          <a:lstStyle/>
          <a:p>
            <a:endParaRPr/>
          </a:p>
        </p:txBody>
      </p:sp>
      <p:sp>
        <p:nvSpPr>
          <p:cNvPr id="14" name="object 14"/>
          <p:cNvSpPr/>
          <p:nvPr/>
        </p:nvSpPr>
        <p:spPr>
          <a:xfrm>
            <a:off x="6375400" y="6142587"/>
            <a:ext cx="2790825" cy="3810"/>
          </a:xfrm>
          <a:custGeom>
            <a:avLst/>
            <a:gdLst/>
            <a:ahLst/>
            <a:cxnLst/>
            <a:rect l="l" t="t" r="r" b="b"/>
            <a:pathLst>
              <a:path w="2790825" h="3810">
                <a:moveTo>
                  <a:pt x="0" y="3596"/>
                </a:moveTo>
                <a:lnTo>
                  <a:pt x="2790379" y="0"/>
                </a:lnTo>
              </a:path>
            </a:pathLst>
          </a:custGeom>
          <a:ln w="28368">
            <a:solidFill>
              <a:srgbClr val="000000"/>
            </a:solidFill>
          </a:ln>
        </p:spPr>
        <p:txBody>
          <a:bodyPr wrap="square" lIns="0" tIns="0" rIns="0" bIns="0" rtlCol="0"/>
          <a:lstStyle/>
          <a:p>
            <a:endParaRPr/>
          </a:p>
        </p:txBody>
      </p:sp>
      <p:sp>
        <p:nvSpPr>
          <p:cNvPr id="15" name="object 15"/>
          <p:cNvSpPr/>
          <p:nvPr/>
        </p:nvSpPr>
        <p:spPr>
          <a:xfrm>
            <a:off x="7764066" y="4141094"/>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6" name="object 16"/>
          <p:cNvSpPr/>
          <p:nvPr/>
        </p:nvSpPr>
        <p:spPr>
          <a:xfrm>
            <a:off x="7698270" y="4112945"/>
            <a:ext cx="132080" cy="129539"/>
          </a:xfrm>
          <a:custGeom>
            <a:avLst/>
            <a:gdLst/>
            <a:ahLst/>
            <a:cxnLst/>
            <a:rect l="l" t="t" r="r" b="b"/>
            <a:pathLst>
              <a:path w="132079" h="129539">
                <a:moveTo>
                  <a:pt x="65785" y="0"/>
                </a:moveTo>
                <a:lnTo>
                  <a:pt x="0" y="112877"/>
                </a:lnTo>
                <a:lnTo>
                  <a:pt x="2273" y="121564"/>
                </a:lnTo>
                <a:lnTo>
                  <a:pt x="15798" y="129451"/>
                </a:lnTo>
                <a:lnTo>
                  <a:pt x="24485" y="127165"/>
                </a:lnTo>
                <a:lnTo>
                  <a:pt x="65785" y="56299"/>
                </a:lnTo>
                <a:lnTo>
                  <a:pt x="98603" y="56299"/>
                </a:lnTo>
                <a:lnTo>
                  <a:pt x="65785" y="0"/>
                </a:lnTo>
                <a:close/>
              </a:path>
              <a:path w="132079" h="129539">
                <a:moveTo>
                  <a:pt x="98603" y="56299"/>
                </a:moveTo>
                <a:lnTo>
                  <a:pt x="65785" y="56299"/>
                </a:lnTo>
                <a:lnTo>
                  <a:pt x="107099" y="127165"/>
                </a:lnTo>
                <a:lnTo>
                  <a:pt x="115785" y="129451"/>
                </a:lnTo>
                <a:lnTo>
                  <a:pt x="129298" y="121564"/>
                </a:lnTo>
                <a:lnTo>
                  <a:pt x="131584" y="112877"/>
                </a:lnTo>
                <a:lnTo>
                  <a:pt x="98603" y="56299"/>
                </a:lnTo>
                <a:close/>
              </a:path>
            </a:pathLst>
          </a:custGeom>
          <a:solidFill>
            <a:srgbClr val="000000"/>
          </a:solidFill>
        </p:spPr>
        <p:txBody>
          <a:bodyPr wrap="square" lIns="0" tIns="0" rIns="0" bIns="0" rtlCol="0"/>
          <a:lstStyle/>
          <a:p>
            <a:endParaRPr/>
          </a:p>
        </p:txBody>
      </p:sp>
      <p:sp>
        <p:nvSpPr>
          <p:cNvPr id="17" name="object 17"/>
          <p:cNvSpPr/>
          <p:nvPr/>
        </p:nvSpPr>
        <p:spPr>
          <a:xfrm>
            <a:off x="9160533" y="4139798"/>
            <a:ext cx="0" cy="2002789"/>
          </a:xfrm>
          <a:custGeom>
            <a:avLst/>
            <a:gdLst/>
            <a:ahLst/>
            <a:cxnLst/>
            <a:rect l="l" t="t" r="r" b="b"/>
            <a:pathLst>
              <a:path h="2002789">
                <a:moveTo>
                  <a:pt x="2" y="2002784"/>
                </a:moveTo>
                <a:lnTo>
                  <a:pt x="0" y="0"/>
                </a:lnTo>
              </a:path>
            </a:pathLst>
          </a:custGeom>
          <a:ln w="28348">
            <a:solidFill>
              <a:srgbClr val="000000"/>
            </a:solidFill>
          </a:ln>
        </p:spPr>
        <p:txBody>
          <a:bodyPr wrap="square" lIns="0" tIns="0" rIns="0" bIns="0" rtlCol="0"/>
          <a:lstStyle/>
          <a:p>
            <a:endParaRPr/>
          </a:p>
        </p:txBody>
      </p:sp>
      <p:sp>
        <p:nvSpPr>
          <p:cNvPr id="18" name="object 18"/>
          <p:cNvSpPr/>
          <p:nvPr/>
        </p:nvSpPr>
        <p:spPr>
          <a:xfrm>
            <a:off x="9094736" y="4111650"/>
            <a:ext cx="132080" cy="129539"/>
          </a:xfrm>
          <a:custGeom>
            <a:avLst/>
            <a:gdLst/>
            <a:ahLst/>
            <a:cxnLst/>
            <a:rect l="l" t="t" r="r" b="b"/>
            <a:pathLst>
              <a:path w="132079" h="129539">
                <a:moveTo>
                  <a:pt x="65798" y="0"/>
                </a:moveTo>
                <a:lnTo>
                  <a:pt x="0" y="112877"/>
                </a:lnTo>
                <a:lnTo>
                  <a:pt x="2286" y="121564"/>
                </a:lnTo>
                <a:lnTo>
                  <a:pt x="15811" y="129451"/>
                </a:lnTo>
                <a:lnTo>
                  <a:pt x="24485" y="127177"/>
                </a:lnTo>
                <a:lnTo>
                  <a:pt x="65798" y="56299"/>
                </a:lnTo>
                <a:lnTo>
                  <a:pt x="98616" y="56299"/>
                </a:lnTo>
                <a:lnTo>
                  <a:pt x="65798" y="0"/>
                </a:lnTo>
                <a:close/>
              </a:path>
              <a:path w="132079" h="129539">
                <a:moveTo>
                  <a:pt x="98616" y="56299"/>
                </a:moveTo>
                <a:lnTo>
                  <a:pt x="65798" y="56299"/>
                </a:lnTo>
                <a:lnTo>
                  <a:pt x="107111" y="127177"/>
                </a:lnTo>
                <a:lnTo>
                  <a:pt x="115785" y="129451"/>
                </a:lnTo>
                <a:lnTo>
                  <a:pt x="129311" y="121564"/>
                </a:lnTo>
                <a:lnTo>
                  <a:pt x="131597" y="112877"/>
                </a:lnTo>
                <a:lnTo>
                  <a:pt x="98616" y="56299"/>
                </a:lnTo>
                <a:close/>
              </a:path>
            </a:pathLst>
          </a:custGeom>
          <a:solidFill>
            <a:srgbClr val="000000"/>
          </a:solidFill>
        </p:spPr>
        <p:txBody>
          <a:bodyPr wrap="square" lIns="0" tIns="0" rIns="0" bIns="0" rtlCol="0"/>
          <a:lstStyle/>
          <a:p>
            <a:endParaRPr/>
          </a:p>
        </p:txBody>
      </p:sp>
      <p:sp>
        <p:nvSpPr>
          <p:cNvPr id="19" name="object 19"/>
          <p:cNvSpPr txBox="1"/>
          <p:nvPr/>
        </p:nvSpPr>
        <p:spPr>
          <a:xfrm>
            <a:off x="7162800" y="3456940"/>
            <a:ext cx="1335405" cy="671830"/>
          </a:xfrm>
          <a:prstGeom prst="rect">
            <a:avLst/>
          </a:prstGeom>
        </p:spPr>
        <p:txBody>
          <a:bodyPr vert="horz" wrap="square" lIns="0" tIns="0" rIns="0" bIns="0" rtlCol="0">
            <a:spAutoFit/>
          </a:bodyPr>
          <a:lstStyle/>
          <a:p>
            <a:pPr marL="12700" marR="5080" indent="419100">
              <a:lnSpc>
                <a:spcPts val="2600"/>
              </a:lnSpc>
            </a:pPr>
            <a:r>
              <a:rPr sz="2200" spc="40" dirty="0">
                <a:latin typeface="Arial"/>
                <a:cs typeface="Arial"/>
              </a:rPr>
              <a:t>box  </a:t>
            </a:r>
            <a:r>
              <a:rPr sz="2200" spc="-40" dirty="0">
                <a:latin typeface="Arial"/>
                <a:cs typeface="Arial"/>
              </a:rPr>
              <a:t>r</a:t>
            </a:r>
            <a:r>
              <a:rPr sz="2200" spc="45" dirty="0">
                <a:latin typeface="Arial"/>
                <a:cs typeface="Arial"/>
              </a:rPr>
              <a:t>eg</a:t>
            </a:r>
            <a:r>
              <a:rPr sz="2200" spc="-15" dirty="0">
                <a:latin typeface="Arial"/>
                <a:cs typeface="Arial"/>
              </a:rPr>
              <a:t>r</a:t>
            </a:r>
            <a:r>
              <a:rPr sz="2200" spc="-5" dirty="0">
                <a:latin typeface="Arial"/>
                <a:cs typeface="Arial"/>
              </a:rPr>
              <a:t>ession</a:t>
            </a:r>
            <a:endParaRPr sz="2200">
              <a:latin typeface="Arial"/>
              <a:cs typeface="Arial"/>
            </a:endParaRPr>
          </a:p>
        </p:txBody>
      </p:sp>
      <p:sp>
        <p:nvSpPr>
          <p:cNvPr id="20" name="object 20"/>
          <p:cNvSpPr txBox="1"/>
          <p:nvPr/>
        </p:nvSpPr>
        <p:spPr>
          <a:xfrm>
            <a:off x="8763000" y="3456940"/>
            <a:ext cx="1267460" cy="671830"/>
          </a:xfrm>
          <a:prstGeom prst="rect">
            <a:avLst/>
          </a:prstGeom>
        </p:spPr>
        <p:txBody>
          <a:bodyPr vert="horz" wrap="square" lIns="0" tIns="0" rIns="0" bIns="0" rtlCol="0">
            <a:spAutoFit/>
          </a:bodyPr>
          <a:lstStyle/>
          <a:p>
            <a:pPr marL="215900" marR="5080" indent="-203200">
              <a:lnSpc>
                <a:spcPts val="2600"/>
              </a:lnSpc>
            </a:pPr>
            <a:r>
              <a:rPr sz="2200" spc="10" dirty="0">
                <a:latin typeface="Arial"/>
                <a:cs typeface="Arial"/>
              </a:rPr>
              <a:t>multiclass  scores</a:t>
            </a:r>
            <a:endParaRPr sz="2200">
              <a:latin typeface="Arial"/>
              <a:cs typeface="Arial"/>
            </a:endParaRPr>
          </a:p>
        </p:txBody>
      </p:sp>
      <p:sp>
        <p:nvSpPr>
          <p:cNvPr id="21" name="object 21"/>
          <p:cNvSpPr/>
          <p:nvPr/>
        </p:nvSpPr>
        <p:spPr>
          <a:xfrm>
            <a:off x="4379302" y="6768672"/>
            <a:ext cx="1303604" cy="49621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4430102" y="68002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23" name="object 23"/>
          <p:cNvSpPr/>
          <p:nvPr/>
        </p:nvSpPr>
        <p:spPr>
          <a:xfrm>
            <a:off x="4430102" y="68002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
        <p:nvSpPr>
          <p:cNvPr id="24" name="object 24"/>
          <p:cNvSpPr/>
          <p:nvPr/>
        </p:nvSpPr>
        <p:spPr>
          <a:xfrm>
            <a:off x="11321821" y="4919255"/>
            <a:ext cx="0" cy="2152015"/>
          </a:xfrm>
          <a:custGeom>
            <a:avLst/>
            <a:gdLst/>
            <a:ahLst/>
            <a:cxnLst/>
            <a:rect l="l" t="t" r="r" b="b"/>
            <a:pathLst>
              <a:path h="2152015">
                <a:moveTo>
                  <a:pt x="0" y="0"/>
                </a:moveTo>
                <a:lnTo>
                  <a:pt x="0" y="2151773"/>
                </a:lnTo>
              </a:path>
            </a:pathLst>
          </a:custGeom>
          <a:ln w="25400">
            <a:solidFill>
              <a:srgbClr val="000000"/>
            </a:solidFill>
          </a:ln>
        </p:spPr>
        <p:txBody>
          <a:bodyPr wrap="square" lIns="0" tIns="0" rIns="0" bIns="0" rtlCol="0"/>
          <a:lstStyle/>
          <a:p>
            <a:endParaRPr/>
          </a:p>
        </p:txBody>
      </p:sp>
      <p:sp>
        <p:nvSpPr>
          <p:cNvPr id="25" name="object 25"/>
          <p:cNvSpPr/>
          <p:nvPr/>
        </p:nvSpPr>
        <p:spPr>
          <a:xfrm>
            <a:off x="11260861" y="4810036"/>
            <a:ext cx="121920" cy="121920"/>
          </a:xfrm>
          <a:custGeom>
            <a:avLst/>
            <a:gdLst/>
            <a:ahLst/>
            <a:cxnLst/>
            <a:rect l="l" t="t" r="r" b="b"/>
            <a:pathLst>
              <a:path w="121920" h="121920">
                <a:moveTo>
                  <a:pt x="60959" y="0"/>
                </a:moveTo>
                <a:lnTo>
                  <a:pt x="0" y="121920"/>
                </a:lnTo>
                <a:lnTo>
                  <a:pt x="121920" y="121920"/>
                </a:lnTo>
                <a:lnTo>
                  <a:pt x="60959" y="0"/>
                </a:lnTo>
                <a:close/>
              </a:path>
            </a:pathLst>
          </a:custGeom>
          <a:solidFill>
            <a:srgbClr val="000000"/>
          </a:solidFill>
        </p:spPr>
        <p:txBody>
          <a:bodyPr wrap="square" lIns="0" tIns="0" rIns="0" bIns="0" rtlCol="0"/>
          <a:lstStyle/>
          <a:p>
            <a:endParaRPr/>
          </a:p>
        </p:txBody>
      </p:sp>
      <p:sp>
        <p:nvSpPr>
          <p:cNvPr id="26" name="object 26"/>
          <p:cNvSpPr/>
          <p:nvPr/>
        </p:nvSpPr>
        <p:spPr>
          <a:xfrm>
            <a:off x="10810316" y="7061148"/>
            <a:ext cx="1771650" cy="0"/>
          </a:xfrm>
          <a:custGeom>
            <a:avLst/>
            <a:gdLst/>
            <a:ahLst/>
            <a:cxnLst/>
            <a:rect l="l" t="t" r="r" b="b"/>
            <a:pathLst>
              <a:path w="1771650">
                <a:moveTo>
                  <a:pt x="0" y="0"/>
                </a:moveTo>
                <a:lnTo>
                  <a:pt x="1771181" y="1"/>
                </a:lnTo>
              </a:path>
            </a:pathLst>
          </a:custGeom>
          <a:ln w="25400">
            <a:solidFill>
              <a:srgbClr val="000000"/>
            </a:solidFill>
          </a:ln>
        </p:spPr>
        <p:txBody>
          <a:bodyPr wrap="square" lIns="0" tIns="0" rIns="0" bIns="0" rtlCol="0"/>
          <a:lstStyle/>
          <a:p>
            <a:endParaRPr/>
          </a:p>
        </p:txBody>
      </p:sp>
      <p:sp>
        <p:nvSpPr>
          <p:cNvPr id="27" name="object 27"/>
          <p:cNvSpPr/>
          <p:nvPr/>
        </p:nvSpPr>
        <p:spPr>
          <a:xfrm>
            <a:off x="11325542" y="4814201"/>
            <a:ext cx="0" cy="2248535"/>
          </a:xfrm>
          <a:custGeom>
            <a:avLst/>
            <a:gdLst/>
            <a:ahLst/>
            <a:cxnLst/>
            <a:rect l="l" t="t" r="r" b="b"/>
            <a:pathLst>
              <a:path h="2248534">
                <a:moveTo>
                  <a:pt x="0" y="0"/>
                </a:moveTo>
                <a:lnTo>
                  <a:pt x="0" y="2248103"/>
                </a:lnTo>
              </a:path>
            </a:pathLst>
          </a:custGeom>
          <a:ln w="25400">
            <a:solidFill>
              <a:srgbClr val="000000"/>
            </a:solidFill>
          </a:ln>
        </p:spPr>
        <p:txBody>
          <a:bodyPr wrap="square" lIns="0" tIns="0" rIns="0" bIns="0" rtlCol="0"/>
          <a:lstStyle/>
          <a:p>
            <a:endParaRPr/>
          </a:p>
        </p:txBody>
      </p:sp>
      <p:sp>
        <p:nvSpPr>
          <p:cNvPr id="28" name="object 28"/>
          <p:cNvSpPr/>
          <p:nvPr/>
        </p:nvSpPr>
        <p:spPr>
          <a:xfrm>
            <a:off x="12576784" y="4814201"/>
            <a:ext cx="3810" cy="2247265"/>
          </a:xfrm>
          <a:custGeom>
            <a:avLst/>
            <a:gdLst/>
            <a:ahLst/>
            <a:cxnLst/>
            <a:rect l="l" t="t" r="r" b="b"/>
            <a:pathLst>
              <a:path w="3809" h="2247265">
                <a:moveTo>
                  <a:pt x="0" y="2246947"/>
                </a:moveTo>
                <a:lnTo>
                  <a:pt x="3317" y="0"/>
                </a:lnTo>
              </a:path>
            </a:pathLst>
          </a:custGeom>
          <a:ln w="25400">
            <a:solidFill>
              <a:srgbClr val="000000"/>
            </a:solidFill>
          </a:ln>
        </p:spPr>
        <p:txBody>
          <a:bodyPr wrap="square" lIns="0" tIns="0" rIns="0" bIns="0" rtlCol="0"/>
          <a:lstStyle/>
          <a:p>
            <a:endParaRPr/>
          </a:p>
        </p:txBody>
      </p:sp>
      <p:sp>
        <p:nvSpPr>
          <p:cNvPr id="29" name="object 29"/>
          <p:cNvSpPr txBox="1"/>
          <p:nvPr/>
        </p:nvSpPr>
        <p:spPr>
          <a:xfrm>
            <a:off x="10299700" y="4356100"/>
            <a:ext cx="1335405" cy="356870"/>
          </a:xfrm>
          <a:prstGeom prst="rect">
            <a:avLst/>
          </a:prstGeom>
        </p:spPr>
        <p:txBody>
          <a:bodyPr vert="horz" wrap="square" lIns="0" tIns="0" rIns="0" bIns="0" rtlCol="0">
            <a:spAutoFit/>
          </a:bodyPr>
          <a:lstStyle/>
          <a:p>
            <a:pPr marL="12700">
              <a:lnSpc>
                <a:spcPct val="100000"/>
              </a:lnSpc>
            </a:pPr>
            <a:r>
              <a:rPr sz="2200" dirty="0">
                <a:latin typeface="Arial"/>
                <a:cs typeface="Arial"/>
              </a:rPr>
              <a:t>regression</a:t>
            </a:r>
            <a:endParaRPr sz="2200">
              <a:latin typeface="Arial"/>
              <a:cs typeface="Arial"/>
            </a:endParaRPr>
          </a:p>
        </p:txBody>
      </p:sp>
      <p:sp>
        <p:nvSpPr>
          <p:cNvPr id="30" name="object 30"/>
          <p:cNvSpPr txBox="1"/>
          <p:nvPr/>
        </p:nvSpPr>
        <p:spPr>
          <a:xfrm>
            <a:off x="10718800" y="4025900"/>
            <a:ext cx="2156460" cy="356870"/>
          </a:xfrm>
          <a:prstGeom prst="rect">
            <a:avLst/>
          </a:prstGeom>
        </p:spPr>
        <p:txBody>
          <a:bodyPr vert="horz" wrap="square" lIns="0" tIns="0" rIns="0" bIns="0" rtlCol="0">
            <a:spAutoFit/>
          </a:bodyPr>
          <a:lstStyle/>
          <a:p>
            <a:pPr marL="12700">
              <a:lnSpc>
                <a:spcPct val="100000"/>
              </a:lnSpc>
              <a:tabLst>
                <a:tab pos="901065" algn="l"/>
              </a:tabLst>
            </a:pPr>
            <a:r>
              <a:rPr sz="2200" spc="40" dirty="0">
                <a:latin typeface="Arial"/>
                <a:cs typeface="Arial"/>
              </a:rPr>
              <a:t>box	</a:t>
            </a:r>
            <a:r>
              <a:rPr sz="2200" spc="10" dirty="0">
                <a:latin typeface="Arial"/>
                <a:cs typeface="Arial"/>
              </a:rPr>
              <a:t>multiclass</a:t>
            </a:r>
            <a:endParaRPr sz="2200">
              <a:latin typeface="Arial"/>
              <a:cs typeface="Arial"/>
            </a:endParaRPr>
          </a:p>
        </p:txBody>
      </p:sp>
      <p:sp>
        <p:nvSpPr>
          <p:cNvPr id="31" name="object 31"/>
          <p:cNvSpPr txBox="1"/>
          <p:nvPr/>
        </p:nvSpPr>
        <p:spPr>
          <a:xfrm>
            <a:off x="11811000" y="4356100"/>
            <a:ext cx="859155" cy="356870"/>
          </a:xfrm>
          <a:prstGeom prst="rect">
            <a:avLst/>
          </a:prstGeom>
        </p:spPr>
        <p:txBody>
          <a:bodyPr vert="horz" wrap="square" lIns="0" tIns="0" rIns="0" bIns="0" rtlCol="0">
            <a:spAutoFit/>
          </a:bodyPr>
          <a:lstStyle/>
          <a:p>
            <a:pPr marL="12700">
              <a:lnSpc>
                <a:spcPct val="100000"/>
              </a:lnSpc>
            </a:pPr>
            <a:r>
              <a:rPr sz="2200" spc="30" dirty="0">
                <a:latin typeface="Arial"/>
                <a:cs typeface="Arial"/>
              </a:rPr>
              <a:t>sco</a:t>
            </a:r>
            <a:r>
              <a:rPr sz="2200" spc="-20" dirty="0">
                <a:latin typeface="Arial"/>
                <a:cs typeface="Arial"/>
              </a:rPr>
              <a:t>r</a:t>
            </a:r>
            <a:r>
              <a:rPr sz="2200" spc="-5" dirty="0">
                <a:latin typeface="Arial"/>
                <a:cs typeface="Arial"/>
              </a:rPr>
              <a:t>es</a:t>
            </a:r>
            <a:endParaRPr sz="2200">
              <a:latin typeface="Arial"/>
              <a:cs typeface="Arial"/>
            </a:endParaRPr>
          </a:p>
        </p:txBody>
      </p:sp>
      <p:sp>
        <p:nvSpPr>
          <p:cNvPr id="32" name="object 32"/>
          <p:cNvSpPr/>
          <p:nvPr/>
        </p:nvSpPr>
        <p:spPr>
          <a:xfrm>
            <a:off x="12579121" y="4881155"/>
            <a:ext cx="0" cy="2152015"/>
          </a:xfrm>
          <a:custGeom>
            <a:avLst/>
            <a:gdLst/>
            <a:ahLst/>
            <a:cxnLst/>
            <a:rect l="l" t="t" r="r" b="b"/>
            <a:pathLst>
              <a:path h="2152015">
                <a:moveTo>
                  <a:pt x="0" y="0"/>
                </a:moveTo>
                <a:lnTo>
                  <a:pt x="0" y="2151773"/>
                </a:lnTo>
              </a:path>
            </a:pathLst>
          </a:custGeom>
          <a:ln w="25400">
            <a:solidFill>
              <a:srgbClr val="000000"/>
            </a:solidFill>
          </a:ln>
        </p:spPr>
        <p:txBody>
          <a:bodyPr wrap="square" lIns="0" tIns="0" rIns="0" bIns="0" rtlCol="0"/>
          <a:lstStyle/>
          <a:p>
            <a:endParaRPr/>
          </a:p>
        </p:txBody>
      </p:sp>
      <p:sp>
        <p:nvSpPr>
          <p:cNvPr id="33" name="object 33"/>
          <p:cNvSpPr/>
          <p:nvPr/>
        </p:nvSpPr>
        <p:spPr>
          <a:xfrm>
            <a:off x="12518161" y="4771936"/>
            <a:ext cx="121920" cy="121920"/>
          </a:xfrm>
          <a:custGeom>
            <a:avLst/>
            <a:gdLst/>
            <a:ahLst/>
            <a:cxnLst/>
            <a:rect l="l" t="t" r="r" b="b"/>
            <a:pathLst>
              <a:path w="121920" h="121920">
                <a:moveTo>
                  <a:pt x="60959" y="0"/>
                </a:moveTo>
                <a:lnTo>
                  <a:pt x="0" y="121920"/>
                </a:lnTo>
                <a:lnTo>
                  <a:pt x="121920" y="121920"/>
                </a:lnTo>
                <a:lnTo>
                  <a:pt x="60959" y="0"/>
                </a:lnTo>
                <a:close/>
              </a:path>
            </a:pathLst>
          </a:custGeom>
          <a:solidFill>
            <a:srgbClr val="000000"/>
          </a:solidFill>
        </p:spPr>
        <p:txBody>
          <a:bodyPr wrap="square" lIns="0" tIns="0" rIns="0" bIns="0" rtlCol="0"/>
          <a:lstStyle/>
          <a:p>
            <a:endParaRPr/>
          </a:p>
        </p:txBody>
      </p:sp>
      <p:sp>
        <p:nvSpPr>
          <p:cNvPr id="34" name="object 34"/>
          <p:cNvSpPr/>
          <p:nvPr/>
        </p:nvSpPr>
        <p:spPr>
          <a:xfrm>
            <a:off x="10106834" y="5564047"/>
            <a:ext cx="1123315" cy="2516505"/>
          </a:xfrm>
          <a:custGeom>
            <a:avLst/>
            <a:gdLst/>
            <a:ahLst/>
            <a:cxnLst/>
            <a:rect l="l" t="t" r="r" b="b"/>
            <a:pathLst>
              <a:path w="1123315" h="2516504">
                <a:moveTo>
                  <a:pt x="1123229" y="887273"/>
                </a:moveTo>
                <a:lnTo>
                  <a:pt x="232957" y="0"/>
                </a:lnTo>
                <a:lnTo>
                  <a:pt x="0" y="0"/>
                </a:lnTo>
                <a:lnTo>
                  <a:pt x="0" y="1629005"/>
                </a:lnTo>
                <a:lnTo>
                  <a:pt x="890271" y="2516278"/>
                </a:lnTo>
                <a:lnTo>
                  <a:pt x="1123229" y="2516278"/>
                </a:lnTo>
                <a:lnTo>
                  <a:pt x="1123229" y="887273"/>
                </a:lnTo>
                <a:close/>
              </a:path>
            </a:pathLst>
          </a:custGeom>
          <a:ln w="15437">
            <a:solidFill>
              <a:srgbClr val="000000"/>
            </a:solidFill>
          </a:ln>
        </p:spPr>
        <p:txBody>
          <a:bodyPr wrap="square" lIns="0" tIns="0" rIns="0" bIns="0" rtlCol="0"/>
          <a:lstStyle/>
          <a:p>
            <a:endParaRPr/>
          </a:p>
        </p:txBody>
      </p:sp>
      <p:sp>
        <p:nvSpPr>
          <p:cNvPr id="35" name="object 35"/>
          <p:cNvSpPr/>
          <p:nvPr/>
        </p:nvSpPr>
        <p:spPr>
          <a:xfrm>
            <a:off x="10106834" y="5564047"/>
            <a:ext cx="1123315" cy="887730"/>
          </a:xfrm>
          <a:custGeom>
            <a:avLst/>
            <a:gdLst/>
            <a:ahLst/>
            <a:cxnLst/>
            <a:rect l="l" t="t" r="r" b="b"/>
            <a:pathLst>
              <a:path w="1123315" h="887729">
                <a:moveTo>
                  <a:pt x="1123229" y="887273"/>
                </a:moveTo>
                <a:lnTo>
                  <a:pt x="890271" y="887273"/>
                </a:lnTo>
                <a:lnTo>
                  <a:pt x="0" y="0"/>
                </a:lnTo>
              </a:path>
            </a:pathLst>
          </a:custGeom>
          <a:ln w="15413">
            <a:solidFill>
              <a:srgbClr val="000000"/>
            </a:solidFill>
          </a:ln>
        </p:spPr>
        <p:txBody>
          <a:bodyPr wrap="square" lIns="0" tIns="0" rIns="0" bIns="0" rtlCol="0"/>
          <a:lstStyle/>
          <a:p>
            <a:endParaRPr/>
          </a:p>
        </p:txBody>
      </p:sp>
      <p:sp>
        <p:nvSpPr>
          <p:cNvPr id="36" name="object 36"/>
          <p:cNvSpPr/>
          <p:nvPr/>
        </p:nvSpPr>
        <p:spPr>
          <a:xfrm>
            <a:off x="10997106" y="6451321"/>
            <a:ext cx="0" cy="1629410"/>
          </a:xfrm>
          <a:custGeom>
            <a:avLst/>
            <a:gdLst/>
            <a:ahLst/>
            <a:cxnLst/>
            <a:rect l="l" t="t" r="r" b="b"/>
            <a:pathLst>
              <a:path h="1629409">
                <a:moveTo>
                  <a:pt x="0" y="0"/>
                </a:moveTo>
                <a:lnTo>
                  <a:pt x="0" y="1629004"/>
                </a:lnTo>
              </a:path>
            </a:pathLst>
          </a:custGeom>
          <a:ln w="15445">
            <a:solidFill>
              <a:srgbClr val="000000"/>
            </a:solidFill>
          </a:ln>
        </p:spPr>
        <p:txBody>
          <a:bodyPr wrap="square" lIns="0" tIns="0" rIns="0" bIns="0" rtlCol="0"/>
          <a:lstStyle/>
          <a:p>
            <a:endParaRPr/>
          </a:p>
        </p:txBody>
      </p:sp>
      <p:sp>
        <p:nvSpPr>
          <p:cNvPr id="37" name="object 37"/>
          <p:cNvSpPr/>
          <p:nvPr/>
        </p:nvSpPr>
        <p:spPr>
          <a:xfrm>
            <a:off x="10368412" y="6012294"/>
            <a:ext cx="746125" cy="1670685"/>
          </a:xfrm>
          <a:custGeom>
            <a:avLst/>
            <a:gdLst/>
            <a:ahLst/>
            <a:cxnLst/>
            <a:rect l="l" t="t" r="r" b="b"/>
            <a:pathLst>
              <a:path w="746125" h="1670684">
                <a:moveTo>
                  <a:pt x="745509" y="524199"/>
                </a:moveTo>
                <a:lnTo>
                  <a:pt x="219538" y="0"/>
                </a:lnTo>
                <a:lnTo>
                  <a:pt x="0" y="0"/>
                </a:lnTo>
                <a:lnTo>
                  <a:pt x="0" y="1145906"/>
                </a:lnTo>
                <a:lnTo>
                  <a:pt x="525971" y="1670108"/>
                </a:lnTo>
                <a:lnTo>
                  <a:pt x="745509" y="1670108"/>
                </a:lnTo>
                <a:lnTo>
                  <a:pt x="745509" y="524199"/>
                </a:lnTo>
                <a:close/>
              </a:path>
            </a:pathLst>
          </a:custGeom>
          <a:ln w="34733">
            <a:solidFill>
              <a:srgbClr val="008F00"/>
            </a:solidFill>
          </a:ln>
        </p:spPr>
        <p:txBody>
          <a:bodyPr wrap="square" lIns="0" tIns="0" rIns="0" bIns="0" rtlCol="0"/>
          <a:lstStyle/>
          <a:p>
            <a:endParaRPr/>
          </a:p>
        </p:txBody>
      </p:sp>
      <p:sp>
        <p:nvSpPr>
          <p:cNvPr id="38" name="object 38"/>
          <p:cNvSpPr/>
          <p:nvPr/>
        </p:nvSpPr>
        <p:spPr>
          <a:xfrm>
            <a:off x="10368412" y="6012294"/>
            <a:ext cx="746125" cy="524510"/>
          </a:xfrm>
          <a:custGeom>
            <a:avLst/>
            <a:gdLst/>
            <a:ahLst/>
            <a:cxnLst/>
            <a:rect l="l" t="t" r="r" b="b"/>
            <a:pathLst>
              <a:path w="746125" h="524509">
                <a:moveTo>
                  <a:pt x="745509" y="524199"/>
                </a:moveTo>
                <a:lnTo>
                  <a:pt x="525971" y="524199"/>
                </a:lnTo>
                <a:lnTo>
                  <a:pt x="0" y="0"/>
                </a:lnTo>
              </a:path>
            </a:pathLst>
          </a:custGeom>
          <a:ln w="34675">
            <a:solidFill>
              <a:srgbClr val="008F00"/>
            </a:solidFill>
          </a:ln>
        </p:spPr>
        <p:txBody>
          <a:bodyPr wrap="square" lIns="0" tIns="0" rIns="0" bIns="0" rtlCol="0"/>
          <a:lstStyle/>
          <a:p>
            <a:endParaRPr/>
          </a:p>
        </p:txBody>
      </p:sp>
      <p:sp>
        <p:nvSpPr>
          <p:cNvPr id="39" name="object 39"/>
          <p:cNvSpPr/>
          <p:nvPr/>
        </p:nvSpPr>
        <p:spPr>
          <a:xfrm>
            <a:off x="10894384" y="6536494"/>
            <a:ext cx="0" cy="1146175"/>
          </a:xfrm>
          <a:custGeom>
            <a:avLst/>
            <a:gdLst/>
            <a:ahLst/>
            <a:cxnLst/>
            <a:rect l="l" t="t" r="r" b="b"/>
            <a:pathLst>
              <a:path h="1146175">
                <a:moveTo>
                  <a:pt x="0" y="0"/>
                </a:moveTo>
                <a:lnTo>
                  <a:pt x="0" y="1145908"/>
                </a:lnTo>
              </a:path>
            </a:pathLst>
          </a:custGeom>
          <a:ln w="34753">
            <a:solidFill>
              <a:srgbClr val="008F00"/>
            </a:solidFill>
          </a:ln>
        </p:spPr>
        <p:txBody>
          <a:bodyPr wrap="square" lIns="0" tIns="0" rIns="0" bIns="0" rtlCol="0"/>
          <a:lstStyle/>
          <a:p>
            <a:endParaRPr/>
          </a:p>
        </p:txBody>
      </p:sp>
      <p:sp>
        <p:nvSpPr>
          <p:cNvPr id="40" name="object 40"/>
          <p:cNvSpPr/>
          <p:nvPr/>
        </p:nvSpPr>
        <p:spPr>
          <a:xfrm>
            <a:off x="10443097" y="6250533"/>
            <a:ext cx="360680" cy="1179195"/>
          </a:xfrm>
          <a:custGeom>
            <a:avLst/>
            <a:gdLst/>
            <a:ahLst/>
            <a:cxnLst/>
            <a:rect l="l" t="t" r="r" b="b"/>
            <a:pathLst>
              <a:path w="360679" h="1179195">
                <a:moveTo>
                  <a:pt x="360233" y="359020"/>
                </a:moveTo>
                <a:lnTo>
                  <a:pt x="0" y="0"/>
                </a:lnTo>
                <a:lnTo>
                  <a:pt x="0" y="819979"/>
                </a:lnTo>
                <a:lnTo>
                  <a:pt x="360233" y="1178999"/>
                </a:lnTo>
                <a:lnTo>
                  <a:pt x="360233" y="359020"/>
                </a:lnTo>
                <a:close/>
              </a:path>
            </a:pathLst>
          </a:custGeom>
          <a:ln w="34743">
            <a:solidFill>
              <a:srgbClr val="000000"/>
            </a:solidFill>
          </a:ln>
        </p:spPr>
        <p:txBody>
          <a:bodyPr wrap="square" lIns="0" tIns="0" rIns="0" bIns="0" rtlCol="0"/>
          <a:lstStyle/>
          <a:p>
            <a:endParaRPr/>
          </a:p>
        </p:txBody>
      </p:sp>
      <p:sp>
        <p:nvSpPr>
          <p:cNvPr id="41" name="object 41"/>
          <p:cNvSpPr/>
          <p:nvPr/>
        </p:nvSpPr>
        <p:spPr>
          <a:xfrm>
            <a:off x="10443097" y="6250533"/>
            <a:ext cx="360680" cy="359410"/>
          </a:xfrm>
          <a:custGeom>
            <a:avLst/>
            <a:gdLst/>
            <a:ahLst/>
            <a:cxnLst/>
            <a:rect l="l" t="t" r="r" b="b"/>
            <a:pathLst>
              <a:path w="360679" h="359409">
                <a:moveTo>
                  <a:pt x="360233" y="359020"/>
                </a:moveTo>
                <a:lnTo>
                  <a:pt x="360233" y="359020"/>
                </a:lnTo>
                <a:lnTo>
                  <a:pt x="0" y="0"/>
                </a:lnTo>
              </a:path>
            </a:pathLst>
          </a:custGeom>
          <a:ln w="34694">
            <a:solidFill>
              <a:srgbClr val="000000"/>
            </a:solidFill>
          </a:ln>
        </p:spPr>
        <p:txBody>
          <a:bodyPr wrap="square" lIns="0" tIns="0" rIns="0" bIns="0" rtlCol="0"/>
          <a:lstStyle/>
          <a:p>
            <a:endParaRPr/>
          </a:p>
        </p:txBody>
      </p:sp>
      <p:sp>
        <p:nvSpPr>
          <p:cNvPr id="42" name="object 42"/>
          <p:cNvSpPr/>
          <p:nvPr/>
        </p:nvSpPr>
        <p:spPr>
          <a:xfrm>
            <a:off x="10803331" y="6609553"/>
            <a:ext cx="0" cy="820419"/>
          </a:xfrm>
          <a:custGeom>
            <a:avLst/>
            <a:gdLst/>
            <a:ahLst/>
            <a:cxnLst/>
            <a:rect l="l" t="t" r="r" b="b"/>
            <a:pathLst>
              <a:path h="820420">
                <a:moveTo>
                  <a:pt x="0" y="0"/>
                </a:moveTo>
                <a:lnTo>
                  <a:pt x="0" y="819979"/>
                </a:lnTo>
              </a:path>
            </a:pathLst>
          </a:custGeom>
          <a:ln w="34753">
            <a:solidFill>
              <a:srgbClr val="000000"/>
            </a:solidFill>
          </a:ln>
        </p:spPr>
        <p:txBody>
          <a:bodyPr wrap="square" lIns="0" tIns="0" rIns="0" bIns="0" rtlCol="0"/>
          <a:lstStyle/>
          <a:p>
            <a:endParaRPr/>
          </a:p>
        </p:txBody>
      </p:sp>
      <p:sp>
        <p:nvSpPr>
          <p:cNvPr id="43" name="object 43"/>
          <p:cNvSpPr txBox="1"/>
          <p:nvPr/>
        </p:nvSpPr>
        <p:spPr>
          <a:xfrm>
            <a:off x="8216900" y="6296639"/>
            <a:ext cx="1584325" cy="758825"/>
          </a:xfrm>
          <a:prstGeom prst="rect">
            <a:avLst/>
          </a:prstGeom>
        </p:spPr>
        <p:txBody>
          <a:bodyPr vert="horz" wrap="square" lIns="0" tIns="0" rIns="0" bIns="0" rtlCol="0">
            <a:spAutoFit/>
          </a:bodyPr>
          <a:lstStyle/>
          <a:p>
            <a:pPr marL="12700" marR="5080" indent="266700">
              <a:lnSpc>
                <a:spcPct val="100699"/>
              </a:lnSpc>
            </a:pPr>
            <a:r>
              <a:rPr sz="2400" spc="20" dirty="0">
                <a:latin typeface="Arial"/>
                <a:cs typeface="Arial"/>
              </a:rPr>
              <a:t>stride </a:t>
            </a:r>
            <a:r>
              <a:rPr sz="2400" spc="-5" dirty="0">
                <a:latin typeface="Arial"/>
                <a:cs typeface="Arial"/>
              </a:rPr>
              <a:t>2  </a:t>
            </a:r>
            <a:r>
              <a:rPr sz="2400" spc="10" dirty="0">
                <a:latin typeface="Arial"/>
                <a:cs typeface="Arial"/>
              </a:rPr>
              <a:t>convolution</a:t>
            </a:r>
            <a:endParaRPr sz="2400">
              <a:latin typeface="Arial"/>
              <a:cs typeface="Arial"/>
            </a:endParaRPr>
          </a:p>
        </p:txBody>
      </p:sp>
      <p:sp>
        <p:nvSpPr>
          <p:cNvPr id="44" name="object 44"/>
          <p:cNvSpPr/>
          <p:nvPr/>
        </p:nvSpPr>
        <p:spPr>
          <a:xfrm>
            <a:off x="8162835" y="7075195"/>
            <a:ext cx="1618615" cy="0"/>
          </a:xfrm>
          <a:custGeom>
            <a:avLst/>
            <a:gdLst/>
            <a:ahLst/>
            <a:cxnLst/>
            <a:rect l="l" t="t" r="r" b="b"/>
            <a:pathLst>
              <a:path w="1618615">
                <a:moveTo>
                  <a:pt x="0" y="0"/>
                </a:moveTo>
                <a:lnTo>
                  <a:pt x="1605737" y="0"/>
                </a:lnTo>
                <a:lnTo>
                  <a:pt x="1618437" y="0"/>
                </a:lnTo>
              </a:path>
            </a:pathLst>
          </a:custGeom>
          <a:ln w="25400">
            <a:solidFill>
              <a:srgbClr val="000000"/>
            </a:solidFill>
          </a:ln>
        </p:spPr>
        <p:txBody>
          <a:bodyPr wrap="square" lIns="0" tIns="0" rIns="0" bIns="0" rtlCol="0"/>
          <a:lstStyle/>
          <a:p>
            <a:endParaRPr/>
          </a:p>
        </p:txBody>
      </p:sp>
      <p:sp>
        <p:nvSpPr>
          <p:cNvPr id="45" name="object 45"/>
          <p:cNvSpPr/>
          <p:nvPr/>
        </p:nvSpPr>
        <p:spPr>
          <a:xfrm>
            <a:off x="9768573" y="7014235"/>
            <a:ext cx="121920" cy="121920"/>
          </a:xfrm>
          <a:custGeom>
            <a:avLst/>
            <a:gdLst/>
            <a:ahLst/>
            <a:cxnLst/>
            <a:rect l="l" t="t" r="r" b="b"/>
            <a:pathLst>
              <a:path w="121920" h="121920">
                <a:moveTo>
                  <a:pt x="0" y="0"/>
                </a:moveTo>
                <a:lnTo>
                  <a:pt x="0" y="121919"/>
                </a:lnTo>
                <a:lnTo>
                  <a:pt x="121920" y="60959"/>
                </a:lnTo>
                <a:lnTo>
                  <a:pt x="0" y="0"/>
                </a:lnTo>
                <a:close/>
              </a:path>
            </a:pathLst>
          </a:custGeom>
          <a:solidFill>
            <a:srgbClr val="000000"/>
          </a:solid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77800" rIns="0" bIns="0" rtlCol="0">
            <a:spAutoFit/>
          </a:bodyPr>
          <a:lstStyle/>
          <a:p>
            <a:pPr marL="1409700">
              <a:lnSpc>
                <a:spcPct val="100000"/>
              </a:lnSpc>
            </a:pPr>
            <a:r>
              <a:rPr spc="-5" dirty="0"/>
              <a:t>Multi-Scale </a:t>
            </a:r>
            <a:r>
              <a:rPr spc="-35" dirty="0"/>
              <a:t>Feature</a:t>
            </a:r>
            <a:r>
              <a:rPr spc="-45" dirty="0"/>
              <a:t> </a:t>
            </a:r>
            <a:r>
              <a:rPr spc="-20" dirty="0"/>
              <a:t>Maps</a:t>
            </a:r>
          </a:p>
        </p:txBody>
      </p:sp>
      <p:pic>
        <p:nvPicPr>
          <p:cNvPr id="9" name="图片 8"/>
          <p:cNvPicPr>
            <a:picLocks noChangeAspect="1"/>
          </p:cNvPicPr>
          <p:nvPr/>
        </p:nvPicPr>
        <p:blipFill>
          <a:blip r:embed="rId3"/>
          <a:stretch>
            <a:fillRect/>
          </a:stretch>
        </p:blipFill>
        <p:spPr>
          <a:xfrm>
            <a:off x="254000" y="2572880"/>
            <a:ext cx="12573000" cy="46661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452349956"/>
              </p:ext>
            </p:extLst>
          </p:nvPr>
        </p:nvGraphicFramePr>
        <p:xfrm>
          <a:off x="219359" y="3617510"/>
          <a:ext cx="3627621" cy="3917919"/>
        </p:xfrm>
        <a:graphic>
          <a:graphicData uri="http://schemas.openxmlformats.org/drawingml/2006/table">
            <a:tbl>
              <a:tblPr firstRow="1" bandRow="1">
                <a:tableStyleId>{2D5ABB26-0587-4C30-8999-92F81FD0307C}</a:tableStyleId>
              </a:tblPr>
              <a:tblGrid>
                <a:gridCol w="453448">
                  <a:extLst>
                    <a:ext uri="{9D8B030D-6E8A-4147-A177-3AD203B41FA5}">
                      <a16:colId xmlns:a16="http://schemas.microsoft.com/office/drawing/2014/main" val="20000"/>
                    </a:ext>
                  </a:extLst>
                </a:gridCol>
                <a:gridCol w="253081">
                  <a:extLst>
                    <a:ext uri="{9D8B030D-6E8A-4147-A177-3AD203B41FA5}">
                      <a16:colId xmlns:a16="http://schemas.microsoft.com/office/drawing/2014/main" val="20001"/>
                    </a:ext>
                  </a:extLst>
                </a:gridCol>
                <a:gridCol w="200367">
                  <a:extLst>
                    <a:ext uri="{9D8B030D-6E8A-4147-A177-3AD203B41FA5}">
                      <a16:colId xmlns:a16="http://schemas.microsoft.com/office/drawing/2014/main" val="20002"/>
                    </a:ext>
                  </a:extLst>
                </a:gridCol>
                <a:gridCol w="453448">
                  <a:extLst>
                    <a:ext uri="{9D8B030D-6E8A-4147-A177-3AD203B41FA5}">
                      <a16:colId xmlns:a16="http://schemas.microsoft.com/office/drawing/2014/main" val="20003"/>
                    </a:ext>
                  </a:extLst>
                </a:gridCol>
                <a:gridCol w="210895">
                  <a:extLst>
                    <a:ext uri="{9D8B030D-6E8A-4147-A177-3AD203B41FA5}">
                      <a16:colId xmlns:a16="http://schemas.microsoft.com/office/drawing/2014/main" val="20004"/>
                    </a:ext>
                  </a:extLst>
                </a:gridCol>
                <a:gridCol w="242553">
                  <a:extLst>
                    <a:ext uri="{9D8B030D-6E8A-4147-A177-3AD203B41FA5}">
                      <a16:colId xmlns:a16="http://schemas.microsoft.com/office/drawing/2014/main" val="20005"/>
                    </a:ext>
                  </a:extLst>
                </a:gridCol>
                <a:gridCol w="253081">
                  <a:extLst>
                    <a:ext uri="{9D8B030D-6E8A-4147-A177-3AD203B41FA5}">
                      <a16:colId xmlns:a16="http://schemas.microsoft.com/office/drawing/2014/main" val="20006"/>
                    </a:ext>
                  </a:extLst>
                </a:gridCol>
                <a:gridCol w="200367">
                  <a:extLst>
                    <a:ext uri="{9D8B030D-6E8A-4147-A177-3AD203B41FA5}">
                      <a16:colId xmlns:a16="http://schemas.microsoft.com/office/drawing/2014/main" val="20007"/>
                    </a:ext>
                  </a:extLst>
                </a:gridCol>
                <a:gridCol w="453448">
                  <a:extLst>
                    <a:ext uri="{9D8B030D-6E8A-4147-A177-3AD203B41FA5}">
                      <a16:colId xmlns:a16="http://schemas.microsoft.com/office/drawing/2014/main" val="20008"/>
                    </a:ext>
                  </a:extLst>
                </a:gridCol>
                <a:gridCol w="210932">
                  <a:extLst>
                    <a:ext uri="{9D8B030D-6E8A-4147-A177-3AD203B41FA5}">
                      <a16:colId xmlns:a16="http://schemas.microsoft.com/office/drawing/2014/main" val="20009"/>
                    </a:ext>
                  </a:extLst>
                </a:gridCol>
                <a:gridCol w="242553">
                  <a:extLst>
                    <a:ext uri="{9D8B030D-6E8A-4147-A177-3AD203B41FA5}">
                      <a16:colId xmlns:a16="http://schemas.microsoft.com/office/drawing/2014/main" val="20010"/>
                    </a:ext>
                  </a:extLst>
                </a:gridCol>
                <a:gridCol w="453448">
                  <a:extLst>
                    <a:ext uri="{9D8B030D-6E8A-4147-A177-3AD203B41FA5}">
                      <a16:colId xmlns:a16="http://schemas.microsoft.com/office/drawing/2014/main" val="20011"/>
                    </a:ext>
                  </a:extLst>
                </a:gridCol>
              </a:tblGrid>
              <a:tr h="454399">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0"/>
                  </a:ext>
                </a:extLst>
              </a:tr>
              <a:tr h="454399">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1"/>
                  </a:ext>
                </a:extLst>
              </a:tr>
              <a:tr h="274320">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hMerge="1">
                  <a:txBody>
                    <a:bodyPr/>
                    <a:lstStyle/>
                    <a:p>
                      <a:endParaRPr/>
                    </a:p>
                  </a:txBody>
                  <a:tcPr marL="0" marR="0" marT="0" marB="0"/>
                </a:tc>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hMerge="1">
                  <a:txBody>
                    <a:bodyPr/>
                    <a:lstStyle/>
                    <a:p>
                      <a:endParaRPr/>
                    </a:p>
                  </a:txBody>
                  <a:tcPr marL="0" marR="0" marT="0" marB="0"/>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hMerge="1">
                  <a:txBody>
                    <a:bodyPr/>
                    <a:lstStyle/>
                    <a:p>
                      <a:endParaRPr/>
                    </a:p>
                  </a:txBody>
                  <a:tcPr marL="0" marR="0" marT="0" marB="0"/>
                </a:tc>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2"/>
                  </a:ext>
                </a:extLst>
              </a:tr>
              <a:tr h="274320">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vMerge="1">
                  <a:txBody>
                    <a:bodyPr/>
                    <a:lstStyle/>
                    <a:p>
                      <a:endParaRPr/>
                    </a:p>
                  </a:txBody>
                  <a:tcPr marL="0" marR="0" marT="0" marB="0"/>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B w="14855">
                      <a:solidFill>
                        <a:srgbClr val="000000"/>
                      </a:solidFill>
                      <a:prstDash val="solid"/>
                    </a:lnB>
                  </a:tcPr>
                </a:tc>
                <a:tc>
                  <a:txBody>
                    <a:bodyPr/>
                    <a:lstStyle/>
                    <a:p>
                      <a:endParaRPr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B w="14855">
                      <a:solidFill>
                        <a:srgbClr val="000000"/>
                      </a:solidFill>
                      <a:prstDash val="solid"/>
                    </a:lnB>
                  </a:tcPr>
                </a:tc>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3"/>
                  </a:ext>
                </a:extLst>
              </a:tr>
              <a:tr h="454399">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lnB w="14855">
                      <a:solidFill>
                        <a:srgbClr val="000000"/>
                      </a:solidFill>
                      <a:prstDash val="soli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4"/>
                  </a:ext>
                </a:extLst>
              </a:tr>
              <a:tr h="274320">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tcPr>
                </a:tc>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5"/>
                  </a:ext>
                </a:extLst>
              </a:tr>
              <a:tr h="274320">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B w="14855">
                      <a:solidFill>
                        <a:srgbClr val="000000"/>
                      </a:solidFill>
                      <a:prstDash val="solid"/>
                    </a:lnB>
                  </a:tcPr>
                </a:tc>
                <a:tc>
                  <a:txBody>
                    <a:bodyPr/>
                    <a:lstStyle/>
                    <a:p>
                      <a:endParaRPr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hMerge="1">
                  <a:txBody>
                    <a:bodyPr/>
                    <a:lstStyle/>
                    <a:p>
                      <a:endParaRPr/>
                    </a:p>
                  </a:txBody>
                  <a:tcPr marL="0" marR="0" marT="0" marB="0"/>
                </a:tc>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6"/>
                  </a:ext>
                </a:extLst>
              </a:tr>
              <a:tr h="454403">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lnB w="14855">
                      <a:solidFill>
                        <a:srgbClr val="000000"/>
                      </a:solidFill>
                      <a:prstDash val="soli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7"/>
                  </a:ext>
                </a:extLst>
              </a:tr>
              <a:tr h="274320">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tcPr>
                </a:tc>
                <a:tc rowSpan="2"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hMerge="1">
                  <a:txBody>
                    <a:bodyPr/>
                    <a:lstStyle/>
                    <a:p>
                      <a:endParaRPr/>
                    </a:p>
                  </a:txBody>
                  <a:tcPr marL="0" marR="0" marT="0" marB="0"/>
                </a:tc>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rowSpan="2" hMerge="1">
                  <a:txBody>
                    <a:bodyPr/>
                    <a:lstStyle/>
                    <a:p>
                      <a:endParaRPr/>
                    </a:p>
                  </a:txBody>
                  <a:tcPr marL="0" marR="0" marT="0" marB="0"/>
                </a:tc>
                <a:tc row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8"/>
                  </a:ext>
                </a:extLst>
              </a:tr>
              <a:tr h="274320">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9"/>
                  </a:ext>
                </a:extLst>
              </a:tr>
              <a:tr h="454399">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dirty="0"/>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10"/>
                  </a:ext>
                </a:extLst>
              </a:tr>
            </a:tbl>
          </a:graphicData>
        </a:graphic>
      </p:graphicFrame>
      <p:sp>
        <p:nvSpPr>
          <p:cNvPr id="3" name="object 3"/>
          <p:cNvSpPr txBox="1"/>
          <p:nvPr/>
        </p:nvSpPr>
        <p:spPr>
          <a:xfrm>
            <a:off x="543242" y="7596036"/>
            <a:ext cx="2919730" cy="446276"/>
          </a:xfrm>
          <a:prstGeom prst="rect">
            <a:avLst/>
          </a:prstGeom>
        </p:spPr>
        <p:txBody>
          <a:bodyPr vert="horz" wrap="square" lIns="0" tIns="0" rIns="0" bIns="0" rtlCol="0">
            <a:spAutoFit/>
          </a:bodyPr>
          <a:lstStyle/>
          <a:p>
            <a:pPr marL="12700">
              <a:lnSpc>
                <a:spcPct val="100000"/>
              </a:lnSpc>
            </a:pPr>
            <a:r>
              <a:rPr sz="2900" spc="95" dirty="0">
                <a:latin typeface="PMingLiU"/>
                <a:cs typeface="PMingLiU"/>
              </a:rPr>
              <a:t>8</a:t>
            </a:r>
            <a:r>
              <a:rPr lang="en-US" sz="2900" spc="95" dirty="0">
                <a:latin typeface="PMingLiU"/>
                <a:cs typeface="PMingLiU"/>
              </a:rPr>
              <a:t>X</a:t>
            </a:r>
            <a:r>
              <a:rPr sz="2900" spc="95" dirty="0">
                <a:latin typeface="PMingLiU"/>
                <a:cs typeface="PMingLiU"/>
              </a:rPr>
              <a:t>8 </a:t>
            </a:r>
            <a:r>
              <a:rPr sz="2900" spc="180" dirty="0">
                <a:latin typeface="PMingLiU"/>
                <a:cs typeface="PMingLiU"/>
              </a:rPr>
              <a:t>feature</a:t>
            </a:r>
            <a:r>
              <a:rPr sz="2900" spc="80" dirty="0">
                <a:latin typeface="PMingLiU"/>
                <a:cs typeface="PMingLiU"/>
              </a:rPr>
              <a:t> </a:t>
            </a:r>
            <a:r>
              <a:rPr sz="2900" spc="270" dirty="0">
                <a:latin typeface="PMingLiU"/>
                <a:cs typeface="PMingLiU"/>
              </a:rPr>
              <a:t>map</a:t>
            </a:r>
            <a:endParaRPr sz="2900" dirty="0">
              <a:latin typeface="PMingLiU"/>
              <a:cs typeface="PMingLiU"/>
            </a:endParaRPr>
          </a:p>
        </p:txBody>
      </p:sp>
      <p:graphicFrame>
        <p:nvGraphicFramePr>
          <p:cNvPr id="4" name="object 4"/>
          <p:cNvGraphicFramePr>
            <a:graphicFrameLocks noGrp="1"/>
          </p:cNvGraphicFramePr>
          <p:nvPr>
            <p:extLst>
              <p:ext uri="{D42A27DB-BD31-4B8C-83A1-F6EECF244321}">
                <p14:modId xmlns:p14="http://schemas.microsoft.com/office/powerpoint/2010/main" val="412012763"/>
              </p:ext>
            </p:extLst>
          </p:nvPr>
        </p:nvGraphicFramePr>
        <p:xfrm>
          <a:off x="4015695" y="3617880"/>
          <a:ext cx="3627253" cy="3705058"/>
        </p:xfrm>
        <a:graphic>
          <a:graphicData uri="http://schemas.openxmlformats.org/drawingml/2006/table">
            <a:tbl>
              <a:tblPr firstRow="1" bandRow="1">
                <a:tableStyleId>{2D5ABB26-0587-4C30-8999-92F81FD0307C}</a:tableStyleId>
              </a:tblPr>
              <a:tblGrid>
                <a:gridCol w="906897">
                  <a:extLst>
                    <a:ext uri="{9D8B030D-6E8A-4147-A177-3AD203B41FA5}">
                      <a16:colId xmlns:a16="http://schemas.microsoft.com/office/drawing/2014/main" val="20000"/>
                    </a:ext>
                  </a:extLst>
                </a:gridCol>
                <a:gridCol w="506200">
                  <a:extLst>
                    <a:ext uri="{9D8B030D-6E8A-4147-A177-3AD203B41FA5}">
                      <a16:colId xmlns:a16="http://schemas.microsoft.com/office/drawing/2014/main" val="20001"/>
                    </a:ext>
                  </a:extLst>
                </a:gridCol>
                <a:gridCol w="400734">
                  <a:extLst>
                    <a:ext uri="{9D8B030D-6E8A-4147-A177-3AD203B41FA5}">
                      <a16:colId xmlns:a16="http://schemas.microsoft.com/office/drawing/2014/main" val="20002"/>
                    </a:ext>
                  </a:extLst>
                </a:gridCol>
                <a:gridCol w="906897">
                  <a:extLst>
                    <a:ext uri="{9D8B030D-6E8A-4147-A177-3AD203B41FA5}">
                      <a16:colId xmlns:a16="http://schemas.microsoft.com/office/drawing/2014/main" val="20003"/>
                    </a:ext>
                  </a:extLst>
                </a:gridCol>
                <a:gridCol w="411262">
                  <a:extLst>
                    <a:ext uri="{9D8B030D-6E8A-4147-A177-3AD203B41FA5}">
                      <a16:colId xmlns:a16="http://schemas.microsoft.com/office/drawing/2014/main" val="20004"/>
                    </a:ext>
                  </a:extLst>
                </a:gridCol>
                <a:gridCol w="495263">
                  <a:extLst>
                    <a:ext uri="{9D8B030D-6E8A-4147-A177-3AD203B41FA5}">
                      <a16:colId xmlns:a16="http://schemas.microsoft.com/office/drawing/2014/main" val="20005"/>
                    </a:ext>
                  </a:extLst>
                </a:gridCol>
              </a:tblGrid>
              <a:tr h="496301">
                <a:tc row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tcPr>
                </a:tc>
                <a:tc hMerge="1">
                  <a:txBody>
                    <a:bodyPr/>
                    <a:lstStyle/>
                    <a:p>
                      <a:endParaRPr/>
                    </a:p>
                  </a:txBody>
                  <a:tcPr marL="0" marR="0" marT="0" marB="0"/>
                </a:tc>
                <a:tc>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grid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2700" cap="flat" cmpd="sng" algn="ctr">
                      <a:solidFill>
                        <a:schemeClr val="tx1"/>
                      </a:solidFill>
                      <a:prstDash val="solid"/>
                      <a:round/>
                      <a:headEnd type="none" w="med" len="med"/>
                      <a:tailEnd type="none" w="med" len="med"/>
                    </a:lnB>
                  </a:tcPr>
                </a:tc>
                <a:tc hMerge="1">
                  <a:txBody>
                    <a:bodyPr/>
                    <a:lstStyle/>
                    <a:p>
                      <a:endParaRPr/>
                    </a:p>
                  </a:txBody>
                  <a:tcPr marL="0" marR="0" marT="0" marB="0"/>
                </a:tc>
                <a:extLst>
                  <a:ext uri="{0D108BD9-81ED-4DB2-BD59-A6C34878D82A}">
                    <a16:rowId xmlns:a16="http://schemas.microsoft.com/office/drawing/2014/main" val="10000"/>
                  </a:ext>
                </a:extLst>
              </a:tr>
              <a:tr h="441960">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sz="2900">
                        <a:latin typeface="PMingLiU"/>
                        <a:cs typeface="PMingLiU"/>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B w="14855">
                      <a:solidFill>
                        <a:srgbClr val="000000"/>
                      </a:solidFill>
                      <a:prstDash val="solid"/>
                    </a:lnB>
                  </a:tcPr>
                </a:tc>
                <a:tc>
                  <a:txBody>
                    <a:bodyPr/>
                    <a:lstStyle/>
                    <a:p>
                      <a:endParaRPr sz="2900" dirty="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B w="14855">
                      <a:solidFill>
                        <a:srgbClr val="000000"/>
                      </a:solidFill>
                      <a:prstDash val="solid"/>
                    </a:lnB>
                  </a:tcPr>
                </a:tc>
                <a:extLst>
                  <a:ext uri="{0D108BD9-81ED-4DB2-BD59-A6C34878D82A}">
                    <a16:rowId xmlns:a16="http://schemas.microsoft.com/office/drawing/2014/main" val="10001"/>
                  </a:ext>
                </a:extLst>
              </a:tr>
              <a:tr h="908803">
                <a:tc>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sz="2900">
                        <a:latin typeface="PMingLiU"/>
                        <a:cs typeface="PMingLiU"/>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lnB w="14855">
                      <a:solidFill>
                        <a:srgbClr val="000000"/>
                      </a:solidFill>
                      <a:prstDash val="soli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dirty="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lnB w="14855">
                      <a:solidFill>
                        <a:srgbClr val="000000"/>
                      </a:solidFill>
                      <a:prstDash val="solid"/>
                    </a:lnB>
                  </a:tcPr>
                </a:tc>
                <a:extLst>
                  <a:ext uri="{0D108BD9-81ED-4DB2-BD59-A6C34878D82A}">
                    <a16:rowId xmlns:a16="http://schemas.microsoft.com/office/drawing/2014/main" val="10002"/>
                  </a:ext>
                </a:extLst>
              </a:tr>
              <a:tr h="441960">
                <a:tc row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a:txBody>
                    <a:bodyPr/>
                    <a:lstStyle/>
                    <a:p>
                      <a:endParaRPr sz="2900">
                        <a:latin typeface="PMingLiU"/>
                        <a:cs typeface="PMingLiU"/>
                      </a:endParaRPr>
                    </a:p>
                  </a:txBody>
                  <a:tcPr marL="0" marR="0" marT="0" marB="0">
                    <a:lnL w="14824">
                      <a:solidFill>
                        <a:srgbClr val="000000"/>
                      </a:solidFill>
                      <a:prstDash val="solid"/>
                    </a:lnL>
                    <a:lnR w="12700" cap="flat" cmpd="sng" algn="ctr">
                      <a:solidFill>
                        <a:schemeClr val="tx1"/>
                      </a:solidFill>
                      <a:prstDash val="solid"/>
                      <a:round/>
                      <a:headEnd type="none" w="med" len="med"/>
                      <a:tailEnd type="none" w="med" len="med"/>
                    </a:lnR>
                    <a:lnT w="14855">
                      <a:solidFill>
                        <a:srgbClr val="000000"/>
                      </a:solidFill>
                      <a:prstDash val="solid"/>
                    </a:lnT>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dirty="0">
                        <a:latin typeface="PMingLiU"/>
                        <a:cs typeface="PMingLiU"/>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sz="2900">
                        <a:latin typeface="PMingLiU"/>
                        <a:cs typeface="PMingLiU"/>
                      </a:endParaRPr>
                    </a:p>
                  </a:txBody>
                  <a:tcPr marL="0" marR="0" marT="0" marB="0">
                    <a:lnL w="12700" cap="flat" cmpd="sng" algn="ctr">
                      <a:solidFill>
                        <a:schemeClr val="tx1"/>
                      </a:solidFill>
                      <a:prstDash val="solid"/>
                      <a:round/>
                      <a:headEnd type="none" w="med" len="med"/>
                      <a:tailEnd type="none" w="med" len="med"/>
                    </a:lnL>
                    <a:lnR w="14824">
                      <a:solidFill>
                        <a:srgbClr val="000000"/>
                      </a:solidFill>
                      <a:prstDash val="solid"/>
                    </a:lnR>
                    <a:lnT w="14855">
                      <a:solidFill>
                        <a:srgbClr val="000000"/>
                      </a:solidFill>
                      <a:prstDash val="solid"/>
                    </a:lnT>
                  </a:tcPr>
                </a:tc>
                <a:extLst>
                  <a:ext uri="{0D108BD9-81ED-4DB2-BD59-A6C34878D82A}">
                    <a16:rowId xmlns:a16="http://schemas.microsoft.com/office/drawing/2014/main" val="10003"/>
                  </a:ext>
                </a:extLst>
              </a:tr>
              <a:tr h="507231">
                <a:tc vMerge="1">
                  <a:txBody>
                    <a:bodyPr/>
                    <a:lstStyle/>
                    <a:p>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B w="14855">
                      <a:solidFill>
                        <a:srgbClr val="000000"/>
                      </a:solidFill>
                      <a:prstDash val="solid"/>
                    </a:lnB>
                  </a:tcPr>
                </a:tc>
                <a:tc hMerge="1">
                  <a:txBody>
                    <a:bodyPr/>
                    <a:lstStyle/>
                    <a:p>
                      <a:endParaRPr/>
                    </a:p>
                  </a:txBody>
                  <a:tcPr marL="0" marR="0" marT="0" marB="0"/>
                </a:tc>
                <a:tc>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grid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2700" cap="flat" cmpd="sng" algn="ctr">
                      <a:solidFill>
                        <a:schemeClr val="tx1"/>
                      </a:solidFill>
                      <a:prstDash val="solid"/>
                      <a:round/>
                      <a:headEnd type="none" w="med" len="med"/>
                      <a:tailEnd type="none" w="med" len="med"/>
                    </a:lnT>
                    <a:lnB w="1485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908803">
                <a:tc>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tc>
                  <a:txBody>
                    <a:bodyPr/>
                    <a:lstStyle/>
                    <a:p>
                      <a:endParaRPr sz="290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gridSpan="2">
                  <a:txBody>
                    <a:bodyPr/>
                    <a:lstStyle/>
                    <a:p>
                      <a:endParaRPr sz="2900" dirty="0">
                        <a:latin typeface="PMingLiU"/>
                        <a:cs typeface="PMingLiU"/>
                      </a:endParaRPr>
                    </a:p>
                  </a:txBody>
                  <a:tcPr marL="0" marR="0" marT="0" marB="0">
                    <a:lnL w="14824">
                      <a:solidFill>
                        <a:srgbClr val="000000"/>
                      </a:solidFill>
                      <a:prstDash val="solid"/>
                    </a:lnL>
                    <a:lnR w="14824">
                      <a:solidFill>
                        <a:srgbClr val="000000"/>
                      </a:solidFill>
                      <a:prstDash val="solid"/>
                    </a:lnR>
                    <a:lnT w="14855">
                      <a:solidFill>
                        <a:srgbClr val="000000"/>
                      </a:solidFill>
                      <a:prstDash val="solid"/>
                    </a:lnT>
                    <a:lnB w="1485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5" name="object 5"/>
          <p:cNvSpPr txBox="1"/>
          <p:nvPr/>
        </p:nvSpPr>
        <p:spPr>
          <a:xfrm>
            <a:off x="4356017" y="7302666"/>
            <a:ext cx="2919730" cy="446276"/>
          </a:xfrm>
          <a:prstGeom prst="rect">
            <a:avLst/>
          </a:prstGeom>
        </p:spPr>
        <p:txBody>
          <a:bodyPr vert="horz" wrap="square" lIns="0" tIns="0" rIns="0" bIns="0" rtlCol="0">
            <a:spAutoFit/>
          </a:bodyPr>
          <a:lstStyle/>
          <a:p>
            <a:pPr marL="12700">
              <a:lnSpc>
                <a:spcPct val="100000"/>
              </a:lnSpc>
            </a:pPr>
            <a:r>
              <a:rPr sz="2900" spc="95" dirty="0">
                <a:latin typeface="PMingLiU"/>
                <a:cs typeface="PMingLiU"/>
              </a:rPr>
              <a:t>4</a:t>
            </a:r>
            <a:r>
              <a:rPr lang="en-US" sz="2900" spc="95" dirty="0">
                <a:latin typeface="PMingLiU"/>
                <a:cs typeface="PMingLiU"/>
              </a:rPr>
              <a:t>X</a:t>
            </a:r>
            <a:r>
              <a:rPr sz="2900" spc="95" dirty="0">
                <a:latin typeface="PMingLiU"/>
                <a:cs typeface="PMingLiU"/>
              </a:rPr>
              <a:t>4 </a:t>
            </a:r>
            <a:r>
              <a:rPr sz="2900" spc="180" dirty="0">
                <a:latin typeface="PMingLiU"/>
                <a:cs typeface="PMingLiU"/>
              </a:rPr>
              <a:t>feature</a:t>
            </a:r>
            <a:r>
              <a:rPr sz="2900" spc="80" dirty="0">
                <a:latin typeface="PMingLiU"/>
                <a:cs typeface="PMingLiU"/>
              </a:rPr>
              <a:t> </a:t>
            </a:r>
            <a:r>
              <a:rPr sz="2900" spc="270" dirty="0">
                <a:latin typeface="PMingLiU"/>
                <a:cs typeface="PMingLiU"/>
              </a:rPr>
              <a:t>map</a:t>
            </a:r>
            <a:endParaRPr sz="2900" dirty="0">
              <a:latin typeface="PMingLiU"/>
              <a:cs typeface="PMingLiU"/>
            </a:endParaRPr>
          </a:p>
        </p:txBody>
      </p:sp>
      <p:sp>
        <p:nvSpPr>
          <p:cNvPr id="6" name="object 6"/>
          <p:cNvSpPr txBox="1"/>
          <p:nvPr/>
        </p:nvSpPr>
        <p:spPr>
          <a:xfrm>
            <a:off x="8216935" y="5091190"/>
            <a:ext cx="470534" cy="474345"/>
          </a:xfrm>
          <a:prstGeom prst="rect">
            <a:avLst/>
          </a:prstGeom>
        </p:spPr>
        <p:txBody>
          <a:bodyPr vert="horz" wrap="square" lIns="0" tIns="0" rIns="0" bIns="0" rtlCol="0">
            <a:spAutoFit/>
          </a:bodyPr>
          <a:lstStyle/>
          <a:p>
            <a:pPr marL="12700">
              <a:lnSpc>
                <a:spcPct val="100000"/>
              </a:lnSpc>
            </a:pPr>
            <a:r>
              <a:rPr sz="2900" spc="130" dirty="0">
                <a:latin typeface="PMingLiU"/>
                <a:cs typeface="PMingLiU"/>
              </a:rPr>
              <a:t>vs.</a:t>
            </a:r>
            <a:endParaRPr sz="2900">
              <a:latin typeface="PMingLiU"/>
              <a:cs typeface="PMingLiU"/>
            </a:endParaRPr>
          </a:p>
        </p:txBody>
      </p:sp>
      <p:sp>
        <p:nvSpPr>
          <p:cNvPr id="7" name="object 7"/>
          <p:cNvSpPr/>
          <p:nvPr/>
        </p:nvSpPr>
        <p:spPr>
          <a:xfrm>
            <a:off x="9295821" y="7260145"/>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8" name="object 8"/>
          <p:cNvSpPr/>
          <p:nvPr/>
        </p:nvSpPr>
        <p:spPr>
          <a:xfrm>
            <a:off x="9295821" y="6805745"/>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9" name="object 9"/>
          <p:cNvSpPr/>
          <p:nvPr/>
        </p:nvSpPr>
        <p:spPr>
          <a:xfrm>
            <a:off x="9295821" y="6351345"/>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0" name="object 10"/>
          <p:cNvSpPr/>
          <p:nvPr/>
        </p:nvSpPr>
        <p:spPr>
          <a:xfrm>
            <a:off x="9295821" y="5896941"/>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1" name="object 11"/>
          <p:cNvSpPr/>
          <p:nvPr/>
        </p:nvSpPr>
        <p:spPr>
          <a:xfrm>
            <a:off x="9295821" y="5442542"/>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2" name="object 12"/>
          <p:cNvSpPr/>
          <p:nvPr/>
        </p:nvSpPr>
        <p:spPr>
          <a:xfrm>
            <a:off x="9295821" y="4988142"/>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3" name="object 13"/>
          <p:cNvSpPr/>
          <p:nvPr/>
        </p:nvSpPr>
        <p:spPr>
          <a:xfrm>
            <a:off x="9295821" y="4533738"/>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4" name="object 14"/>
          <p:cNvSpPr/>
          <p:nvPr/>
        </p:nvSpPr>
        <p:spPr>
          <a:xfrm>
            <a:off x="9295821" y="4079338"/>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5" name="object 15"/>
          <p:cNvSpPr/>
          <p:nvPr/>
        </p:nvSpPr>
        <p:spPr>
          <a:xfrm>
            <a:off x="9295821" y="3624938"/>
            <a:ext cx="3627754" cy="0"/>
          </a:xfrm>
          <a:custGeom>
            <a:avLst/>
            <a:gdLst/>
            <a:ahLst/>
            <a:cxnLst/>
            <a:rect l="l" t="t" r="r" b="b"/>
            <a:pathLst>
              <a:path w="3627754">
                <a:moveTo>
                  <a:pt x="0" y="0"/>
                </a:moveTo>
                <a:lnTo>
                  <a:pt x="3627627" y="0"/>
                </a:lnTo>
              </a:path>
            </a:pathLst>
          </a:custGeom>
          <a:ln w="14855">
            <a:solidFill>
              <a:srgbClr val="000000"/>
            </a:solidFill>
          </a:ln>
        </p:spPr>
        <p:txBody>
          <a:bodyPr wrap="square" lIns="0" tIns="0" rIns="0" bIns="0" rtlCol="0"/>
          <a:lstStyle/>
          <a:p>
            <a:endParaRPr/>
          </a:p>
        </p:txBody>
      </p:sp>
      <p:sp>
        <p:nvSpPr>
          <p:cNvPr id="16" name="object 16"/>
          <p:cNvSpPr/>
          <p:nvPr/>
        </p:nvSpPr>
        <p:spPr>
          <a:xfrm>
            <a:off x="9295821"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17" name="object 17"/>
          <p:cNvSpPr/>
          <p:nvPr/>
        </p:nvSpPr>
        <p:spPr>
          <a:xfrm>
            <a:off x="9749270"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18" name="object 18"/>
          <p:cNvSpPr/>
          <p:nvPr/>
        </p:nvSpPr>
        <p:spPr>
          <a:xfrm>
            <a:off x="10202719"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19" name="object 19"/>
          <p:cNvSpPr/>
          <p:nvPr/>
        </p:nvSpPr>
        <p:spPr>
          <a:xfrm>
            <a:off x="10656205"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0" name="object 20"/>
          <p:cNvSpPr/>
          <p:nvPr/>
        </p:nvSpPr>
        <p:spPr>
          <a:xfrm>
            <a:off x="11109653"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1" name="object 21"/>
          <p:cNvSpPr/>
          <p:nvPr/>
        </p:nvSpPr>
        <p:spPr>
          <a:xfrm>
            <a:off x="11563102"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2" name="object 22"/>
          <p:cNvSpPr/>
          <p:nvPr/>
        </p:nvSpPr>
        <p:spPr>
          <a:xfrm>
            <a:off x="12016551"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3" name="object 23"/>
          <p:cNvSpPr/>
          <p:nvPr/>
        </p:nvSpPr>
        <p:spPr>
          <a:xfrm>
            <a:off x="12470000"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4" name="object 24"/>
          <p:cNvSpPr/>
          <p:nvPr/>
        </p:nvSpPr>
        <p:spPr>
          <a:xfrm>
            <a:off x="12923449" y="3624935"/>
            <a:ext cx="0" cy="3635375"/>
          </a:xfrm>
          <a:custGeom>
            <a:avLst/>
            <a:gdLst/>
            <a:ahLst/>
            <a:cxnLst/>
            <a:rect l="l" t="t" r="r" b="b"/>
            <a:pathLst>
              <a:path h="3635375">
                <a:moveTo>
                  <a:pt x="0" y="3635210"/>
                </a:moveTo>
                <a:lnTo>
                  <a:pt x="0" y="0"/>
                </a:lnTo>
              </a:path>
            </a:pathLst>
          </a:custGeom>
          <a:ln w="14824">
            <a:solidFill>
              <a:srgbClr val="000000"/>
            </a:solidFill>
          </a:ln>
        </p:spPr>
        <p:txBody>
          <a:bodyPr wrap="square" lIns="0" tIns="0" rIns="0" bIns="0" rtlCol="0"/>
          <a:lstStyle/>
          <a:p>
            <a:endParaRPr/>
          </a:p>
        </p:txBody>
      </p:sp>
      <p:sp>
        <p:nvSpPr>
          <p:cNvPr id="25" name="object 25"/>
          <p:cNvSpPr/>
          <p:nvPr/>
        </p:nvSpPr>
        <p:spPr>
          <a:xfrm>
            <a:off x="10002352" y="5685587"/>
            <a:ext cx="864869" cy="866775"/>
          </a:xfrm>
          <a:custGeom>
            <a:avLst/>
            <a:gdLst/>
            <a:ahLst/>
            <a:cxnLst/>
            <a:rect l="l" t="t" r="r" b="b"/>
            <a:pathLst>
              <a:path w="864870" h="866775">
                <a:moveTo>
                  <a:pt x="0" y="866540"/>
                </a:moveTo>
                <a:lnTo>
                  <a:pt x="0" y="0"/>
                </a:lnTo>
                <a:lnTo>
                  <a:pt x="864748" y="0"/>
                </a:lnTo>
                <a:lnTo>
                  <a:pt x="864748" y="866540"/>
                </a:lnTo>
                <a:lnTo>
                  <a:pt x="0" y="866540"/>
                </a:lnTo>
                <a:close/>
              </a:path>
            </a:pathLst>
          </a:custGeom>
          <a:ln w="29680">
            <a:solidFill>
              <a:srgbClr val="000000"/>
            </a:solidFill>
            <a:prstDash val="dash"/>
          </a:ln>
        </p:spPr>
        <p:txBody>
          <a:bodyPr wrap="square" lIns="0" tIns="0" rIns="0" bIns="0" rtlCol="0"/>
          <a:lstStyle/>
          <a:p>
            <a:endParaRPr/>
          </a:p>
        </p:txBody>
      </p:sp>
      <p:sp>
        <p:nvSpPr>
          <p:cNvPr id="26" name="object 26"/>
          <p:cNvSpPr/>
          <p:nvPr/>
        </p:nvSpPr>
        <p:spPr>
          <a:xfrm>
            <a:off x="9548940" y="5231195"/>
            <a:ext cx="1771650" cy="1775460"/>
          </a:xfrm>
          <a:custGeom>
            <a:avLst/>
            <a:gdLst/>
            <a:ahLst/>
            <a:cxnLst/>
            <a:rect l="l" t="t" r="r" b="b"/>
            <a:pathLst>
              <a:path w="1771650" h="1775459">
                <a:moveTo>
                  <a:pt x="0" y="1775325"/>
                </a:moveTo>
                <a:lnTo>
                  <a:pt x="0" y="0"/>
                </a:lnTo>
                <a:lnTo>
                  <a:pt x="1771608" y="0"/>
                </a:lnTo>
                <a:lnTo>
                  <a:pt x="1771608" y="1775325"/>
                </a:lnTo>
                <a:lnTo>
                  <a:pt x="0" y="1775325"/>
                </a:lnTo>
                <a:close/>
              </a:path>
            </a:pathLst>
          </a:custGeom>
          <a:ln w="29680">
            <a:solidFill>
              <a:srgbClr val="000000"/>
            </a:solidFill>
            <a:prstDash val="dash"/>
          </a:ln>
        </p:spPr>
        <p:txBody>
          <a:bodyPr wrap="square" lIns="0" tIns="0" rIns="0" bIns="0" rtlCol="0"/>
          <a:lstStyle/>
          <a:p>
            <a:endParaRPr/>
          </a:p>
        </p:txBody>
      </p:sp>
      <p:sp>
        <p:nvSpPr>
          <p:cNvPr id="27" name="object 27"/>
          <p:cNvSpPr/>
          <p:nvPr/>
        </p:nvSpPr>
        <p:spPr>
          <a:xfrm>
            <a:off x="11362735" y="4776784"/>
            <a:ext cx="864869" cy="866775"/>
          </a:xfrm>
          <a:custGeom>
            <a:avLst/>
            <a:gdLst/>
            <a:ahLst/>
            <a:cxnLst/>
            <a:rect l="l" t="t" r="r" b="b"/>
            <a:pathLst>
              <a:path w="864870" h="866775">
                <a:moveTo>
                  <a:pt x="0" y="866540"/>
                </a:moveTo>
                <a:lnTo>
                  <a:pt x="0" y="0"/>
                </a:lnTo>
                <a:lnTo>
                  <a:pt x="864711" y="0"/>
                </a:lnTo>
                <a:lnTo>
                  <a:pt x="864711" y="866540"/>
                </a:lnTo>
                <a:lnTo>
                  <a:pt x="0" y="866540"/>
                </a:lnTo>
                <a:close/>
              </a:path>
            </a:pathLst>
          </a:custGeom>
          <a:ln w="29680">
            <a:solidFill>
              <a:srgbClr val="000000"/>
            </a:solidFill>
            <a:prstDash val="dash"/>
          </a:ln>
        </p:spPr>
        <p:txBody>
          <a:bodyPr wrap="square" lIns="0" tIns="0" rIns="0" bIns="0" rtlCol="0"/>
          <a:lstStyle/>
          <a:p>
            <a:endParaRPr/>
          </a:p>
        </p:txBody>
      </p:sp>
      <p:sp>
        <p:nvSpPr>
          <p:cNvPr id="28" name="object 28"/>
          <p:cNvSpPr/>
          <p:nvPr/>
        </p:nvSpPr>
        <p:spPr>
          <a:xfrm>
            <a:off x="10909286" y="4322391"/>
            <a:ext cx="1771650" cy="1775460"/>
          </a:xfrm>
          <a:custGeom>
            <a:avLst/>
            <a:gdLst/>
            <a:ahLst/>
            <a:cxnLst/>
            <a:rect l="l" t="t" r="r" b="b"/>
            <a:pathLst>
              <a:path w="1771650" h="1775460">
                <a:moveTo>
                  <a:pt x="0" y="1775324"/>
                </a:moveTo>
                <a:lnTo>
                  <a:pt x="0" y="0"/>
                </a:lnTo>
                <a:lnTo>
                  <a:pt x="1771645" y="0"/>
                </a:lnTo>
                <a:lnTo>
                  <a:pt x="1771645" y="1775324"/>
                </a:lnTo>
                <a:lnTo>
                  <a:pt x="0" y="1775324"/>
                </a:lnTo>
                <a:close/>
              </a:path>
            </a:pathLst>
          </a:custGeom>
          <a:ln w="29680">
            <a:solidFill>
              <a:srgbClr val="000000"/>
            </a:solidFill>
            <a:prstDash val="dash"/>
          </a:ln>
        </p:spPr>
        <p:txBody>
          <a:bodyPr wrap="square" lIns="0" tIns="0" rIns="0" bIns="0" rtlCol="0"/>
          <a:lstStyle/>
          <a:p>
            <a:endParaRPr/>
          </a:p>
        </p:txBody>
      </p:sp>
      <p:sp>
        <p:nvSpPr>
          <p:cNvPr id="29" name="object 29"/>
          <p:cNvSpPr txBox="1"/>
          <p:nvPr/>
        </p:nvSpPr>
        <p:spPr>
          <a:xfrm>
            <a:off x="9628657" y="7302666"/>
            <a:ext cx="2919730" cy="446276"/>
          </a:xfrm>
          <a:prstGeom prst="rect">
            <a:avLst/>
          </a:prstGeom>
        </p:spPr>
        <p:txBody>
          <a:bodyPr vert="horz" wrap="square" lIns="0" tIns="0" rIns="0" bIns="0" rtlCol="0">
            <a:spAutoFit/>
          </a:bodyPr>
          <a:lstStyle/>
          <a:p>
            <a:pPr marL="12700">
              <a:lnSpc>
                <a:spcPct val="100000"/>
              </a:lnSpc>
            </a:pPr>
            <a:r>
              <a:rPr sz="2900" spc="95" dirty="0">
                <a:latin typeface="PMingLiU"/>
                <a:cs typeface="PMingLiU"/>
              </a:rPr>
              <a:t>8</a:t>
            </a:r>
            <a:r>
              <a:rPr lang="en-US" altLang="zh-CN" sz="2900" spc="95" dirty="0">
                <a:latin typeface="PMingLiU"/>
                <a:cs typeface="PMingLiU"/>
              </a:rPr>
              <a:t>X</a:t>
            </a:r>
            <a:r>
              <a:rPr sz="2900" i="1" spc="-355" dirty="0">
                <a:latin typeface="Meiryo"/>
                <a:cs typeface="Meiryo"/>
              </a:rPr>
              <a:t> </a:t>
            </a:r>
            <a:r>
              <a:rPr sz="2900" spc="95" dirty="0">
                <a:latin typeface="PMingLiU"/>
                <a:cs typeface="PMingLiU"/>
              </a:rPr>
              <a:t>8 </a:t>
            </a:r>
            <a:r>
              <a:rPr sz="2900" spc="180" dirty="0">
                <a:latin typeface="PMingLiU"/>
                <a:cs typeface="PMingLiU"/>
              </a:rPr>
              <a:t>feature</a:t>
            </a:r>
            <a:r>
              <a:rPr sz="2900" spc="80" dirty="0">
                <a:latin typeface="PMingLiU"/>
                <a:cs typeface="PMingLiU"/>
              </a:rPr>
              <a:t> </a:t>
            </a:r>
            <a:r>
              <a:rPr sz="2900" spc="270" dirty="0">
                <a:latin typeface="PMingLiU"/>
                <a:cs typeface="PMingLiU"/>
              </a:rPr>
              <a:t>map</a:t>
            </a:r>
            <a:endParaRPr sz="2900" dirty="0">
              <a:latin typeface="PMingLiU"/>
              <a:cs typeface="PMingLiU"/>
            </a:endParaRPr>
          </a:p>
        </p:txBody>
      </p:sp>
      <p:sp>
        <p:nvSpPr>
          <p:cNvPr id="30" name="object 30"/>
          <p:cNvSpPr txBox="1"/>
          <p:nvPr/>
        </p:nvSpPr>
        <p:spPr>
          <a:xfrm>
            <a:off x="3505200" y="2781300"/>
            <a:ext cx="914400" cy="575310"/>
          </a:xfrm>
          <a:prstGeom prst="rect">
            <a:avLst/>
          </a:prstGeom>
        </p:spPr>
        <p:txBody>
          <a:bodyPr vert="horz" wrap="square" lIns="0" tIns="0" rIns="0" bIns="0" rtlCol="0">
            <a:spAutoFit/>
          </a:bodyPr>
          <a:lstStyle/>
          <a:p>
            <a:pPr marL="12700">
              <a:lnSpc>
                <a:spcPct val="100000"/>
              </a:lnSpc>
            </a:pPr>
            <a:r>
              <a:rPr sz="3600" spc="-135" dirty="0">
                <a:latin typeface="Arial"/>
                <a:cs typeface="Arial"/>
              </a:rPr>
              <a:t>SSD</a:t>
            </a:r>
            <a:endParaRPr sz="3600">
              <a:latin typeface="Arial"/>
              <a:cs typeface="Arial"/>
            </a:endParaRPr>
          </a:p>
        </p:txBody>
      </p:sp>
      <p:sp>
        <p:nvSpPr>
          <p:cNvPr id="31" name="object 31"/>
          <p:cNvSpPr txBox="1">
            <a:spLocks noGrp="1"/>
          </p:cNvSpPr>
          <p:nvPr>
            <p:ph type="title"/>
          </p:nvPr>
        </p:nvSpPr>
        <p:spPr>
          <a:prstGeom prst="rect">
            <a:avLst/>
          </a:prstGeom>
        </p:spPr>
        <p:txBody>
          <a:bodyPr vert="horz" wrap="square" lIns="0" tIns="177800" rIns="0" bIns="0" rtlCol="0">
            <a:spAutoFit/>
          </a:bodyPr>
          <a:lstStyle/>
          <a:p>
            <a:pPr marL="1409700">
              <a:lnSpc>
                <a:spcPct val="100000"/>
              </a:lnSpc>
            </a:pPr>
            <a:r>
              <a:rPr spc="-5" dirty="0"/>
              <a:t>Multi-Scale </a:t>
            </a:r>
            <a:r>
              <a:rPr spc="-35" dirty="0"/>
              <a:t>Feature</a:t>
            </a:r>
            <a:r>
              <a:rPr spc="-45" dirty="0"/>
              <a:t> </a:t>
            </a:r>
            <a:r>
              <a:rPr spc="-20" dirty="0"/>
              <a:t>Maps</a:t>
            </a:r>
          </a:p>
        </p:txBody>
      </p:sp>
      <p:sp>
        <p:nvSpPr>
          <p:cNvPr id="32" name="object 32"/>
          <p:cNvSpPr txBox="1"/>
          <p:nvPr/>
        </p:nvSpPr>
        <p:spPr>
          <a:xfrm>
            <a:off x="7531100" y="2362200"/>
            <a:ext cx="5335905" cy="548640"/>
          </a:xfrm>
          <a:prstGeom prst="rect">
            <a:avLst/>
          </a:prstGeom>
        </p:spPr>
        <p:txBody>
          <a:bodyPr vert="horz" wrap="square" lIns="0" tIns="0" rIns="0" bIns="0" rtlCol="0">
            <a:spAutoFit/>
          </a:bodyPr>
          <a:lstStyle/>
          <a:p>
            <a:pPr marL="12700">
              <a:lnSpc>
                <a:spcPct val="100000"/>
              </a:lnSpc>
            </a:pPr>
            <a:r>
              <a:rPr sz="3600" spc="-35" dirty="0">
                <a:latin typeface="Arial"/>
                <a:cs typeface="Arial"/>
              </a:rPr>
              <a:t>Faster </a:t>
            </a:r>
            <a:r>
              <a:rPr sz="3600" spc="-40" dirty="0">
                <a:latin typeface="Arial"/>
                <a:cs typeface="Arial"/>
              </a:rPr>
              <a:t>R-CNN</a:t>
            </a:r>
            <a:r>
              <a:rPr sz="3600" spc="-10" dirty="0">
                <a:latin typeface="Arial"/>
                <a:cs typeface="Arial"/>
              </a:rPr>
              <a:t> </a:t>
            </a:r>
            <a:r>
              <a:rPr sz="3600" spc="35" dirty="0">
                <a:latin typeface="Arial"/>
                <a:cs typeface="Arial"/>
              </a:rPr>
              <a:t>Objectness</a:t>
            </a:r>
            <a:endParaRPr sz="3600">
              <a:latin typeface="Arial"/>
              <a:cs typeface="Arial"/>
            </a:endParaRPr>
          </a:p>
        </p:txBody>
      </p:sp>
      <p:sp>
        <p:nvSpPr>
          <p:cNvPr id="33" name="object 33"/>
          <p:cNvSpPr txBox="1"/>
          <p:nvPr/>
        </p:nvSpPr>
        <p:spPr>
          <a:xfrm>
            <a:off x="8178800" y="2908300"/>
            <a:ext cx="4032885" cy="575310"/>
          </a:xfrm>
          <a:prstGeom prst="rect">
            <a:avLst/>
          </a:prstGeom>
        </p:spPr>
        <p:txBody>
          <a:bodyPr vert="horz" wrap="square" lIns="0" tIns="0" rIns="0" bIns="0" rtlCol="0">
            <a:spAutoFit/>
          </a:bodyPr>
          <a:lstStyle/>
          <a:p>
            <a:pPr marL="12700">
              <a:lnSpc>
                <a:spcPct val="100000"/>
              </a:lnSpc>
            </a:pPr>
            <a:r>
              <a:rPr sz="3600" spc="-10" dirty="0">
                <a:latin typeface="Arial"/>
                <a:cs typeface="Arial"/>
              </a:rPr>
              <a:t>Proposal, </a:t>
            </a:r>
            <a:r>
              <a:rPr sz="3600" spc="-70" dirty="0">
                <a:latin typeface="Arial"/>
                <a:cs typeface="Arial"/>
              </a:rPr>
              <a:t>Ren</a:t>
            </a:r>
            <a:r>
              <a:rPr sz="3600" spc="-45" dirty="0">
                <a:latin typeface="Arial"/>
                <a:cs typeface="Arial"/>
              </a:rPr>
              <a:t> </a:t>
            </a:r>
            <a:r>
              <a:rPr sz="3600" spc="-5" dirty="0">
                <a:latin typeface="Arial"/>
                <a:cs typeface="Arial"/>
              </a:rPr>
              <a:t>2015</a:t>
            </a:r>
            <a:endParaRPr sz="3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8300" y="736600"/>
            <a:ext cx="12248515" cy="988694"/>
          </a:xfrm>
          <a:prstGeom prst="rect">
            <a:avLst/>
          </a:prstGeom>
        </p:spPr>
        <p:txBody>
          <a:bodyPr vert="horz" wrap="square" lIns="0" tIns="0" rIns="0" bIns="0" rtlCol="0">
            <a:spAutoFit/>
          </a:bodyPr>
          <a:lstStyle/>
          <a:p>
            <a:pPr marL="12700">
              <a:lnSpc>
                <a:spcPct val="100000"/>
              </a:lnSpc>
              <a:tabLst>
                <a:tab pos="8433435" algn="l"/>
              </a:tabLst>
            </a:pPr>
            <a:r>
              <a:rPr spc="-5" dirty="0"/>
              <a:t>Multi-Scale</a:t>
            </a:r>
            <a:r>
              <a:rPr spc="15" dirty="0"/>
              <a:t> </a:t>
            </a:r>
            <a:r>
              <a:rPr spc="-35" dirty="0"/>
              <a:t>Feature</a:t>
            </a:r>
            <a:r>
              <a:rPr spc="15" dirty="0"/>
              <a:t> </a:t>
            </a:r>
            <a:r>
              <a:rPr spc="-20" dirty="0"/>
              <a:t>Maps	</a:t>
            </a:r>
            <a:r>
              <a:rPr spc="-5" dirty="0"/>
              <a:t>Experiment</a:t>
            </a:r>
          </a:p>
        </p:txBody>
      </p:sp>
      <p:pic>
        <p:nvPicPr>
          <p:cNvPr id="4" name="图片 3"/>
          <p:cNvPicPr>
            <a:picLocks noChangeAspect="1"/>
          </p:cNvPicPr>
          <p:nvPr/>
        </p:nvPicPr>
        <p:blipFill>
          <a:blip r:embed="rId2"/>
          <a:stretch>
            <a:fillRect/>
          </a:stretch>
        </p:blipFill>
        <p:spPr>
          <a:xfrm>
            <a:off x="0" y="2667000"/>
            <a:ext cx="13004800" cy="4152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8300" y="736600"/>
            <a:ext cx="12248515" cy="988694"/>
          </a:xfrm>
          <a:prstGeom prst="rect">
            <a:avLst/>
          </a:prstGeom>
        </p:spPr>
        <p:txBody>
          <a:bodyPr vert="horz" wrap="square" lIns="0" tIns="0" rIns="0" bIns="0" rtlCol="0">
            <a:spAutoFit/>
          </a:bodyPr>
          <a:lstStyle/>
          <a:p>
            <a:pPr marL="12700">
              <a:lnSpc>
                <a:spcPct val="100000"/>
              </a:lnSpc>
              <a:tabLst>
                <a:tab pos="8433435" algn="l"/>
              </a:tabLst>
            </a:pPr>
            <a:r>
              <a:rPr spc="-5" dirty="0"/>
              <a:t>Multi-Scale</a:t>
            </a:r>
            <a:r>
              <a:rPr spc="15" dirty="0"/>
              <a:t> </a:t>
            </a:r>
            <a:r>
              <a:rPr spc="-35" dirty="0"/>
              <a:t>Feature</a:t>
            </a:r>
            <a:r>
              <a:rPr spc="15" dirty="0"/>
              <a:t> </a:t>
            </a:r>
            <a:r>
              <a:rPr spc="-20" dirty="0"/>
              <a:t>Maps	</a:t>
            </a:r>
            <a:r>
              <a:rPr spc="-5" dirty="0"/>
              <a:t>Experiment</a:t>
            </a:r>
          </a:p>
        </p:txBody>
      </p:sp>
      <p:pic>
        <p:nvPicPr>
          <p:cNvPr id="4" name="图片 3"/>
          <p:cNvPicPr>
            <a:picLocks noChangeAspect="1"/>
          </p:cNvPicPr>
          <p:nvPr/>
        </p:nvPicPr>
        <p:blipFill>
          <a:blip r:embed="rId2"/>
          <a:stretch>
            <a:fillRect/>
          </a:stretch>
        </p:blipFill>
        <p:spPr>
          <a:xfrm>
            <a:off x="0" y="2514600"/>
            <a:ext cx="13004800" cy="4267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5200" y="6311900"/>
            <a:ext cx="3173272" cy="317472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918237" y="5679503"/>
            <a:ext cx="1422399" cy="14223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94437" y="5730303"/>
            <a:ext cx="1270000" cy="1270000"/>
          </a:xfrm>
          <a:custGeom>
            <a:avLst/>
            <a:gdLst/>
            <a:ahLst/>
            <a:cxnLst/>
            <a:rect l="l" t="t" r="r" b="b"/>
            <a:pathLst>
              <a:path w="1270000" h="1270000">
                <a:moveTo>
                  <a:pt x="0" y="0"/>
                </a:moveTo>
                <a:lnTo>
                  <a:pt x="1270000" y="0"/>
                </a:lnTo>
                <a:lnTo>
                  <a:pt x="1270000" y="1270000"/>
                </a:lnTo>
                <a:lnTo>
                  <a:pt x="0" y="1270000"/>
                </a:lnTo>
                <a:lnTo>
                  <a:pt x="0" y="0"/>
                </a:lnTo>
                <a:close/>
              </a:path>
            </a:pathLst>
          </a:custGeom>
          <a:ln w="76200">
            <a:solidFill>
              <a:srgbClr val="C82506"/>
            </a:solidFill>
          </a:ln>
        </p:spPr>
        <p:txBody>
          <a:bodyPr wrap="square" lIns="0" tIns="0" rIns="0" bIns="0" rtlCol="0"/>
          <a:lstStyle/>
          <a:p>
            <a:endParaRPr/>
          </a:p>
        </p:txBody>
      </p:sp>
      <p:sp>
        <p:nvSpPr>
          <p:cNvPr id="5" name="object 5"/>
          <p:cNvSpPr/>
          <p:nvPr/>
        </p:nvSpPr>
        <p:spPr>
          <a:xfrm>
            <a:off x="5918237" y="7513911"/>
            <a:ext cx="1422399" cy="142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94437" y="7564716"/>
            <a:ext cx="1270000" cy="1270000"/>
          </a:xfrm>
          <a:custGeom>
            <a:avLst/>
            <a:gdLst/>
            <a:ahLst/>
            <a:cxnLst/>
            <a:rect l="l" t="t" r="r" b="b"/>
            <a:pathLst>
              <a:path w="1270000" h="1270000">
                <a:moveTo>
                  <a:pt x="0" y="0"/>
                </a:moveTo>
                <a:lnTo>
                  <a:pt x="1270000" y="0"/>
                </a:lnTo>
                <a:lnTo>
                  <a:pt x="1270000" y="1270000"/>
                </a:lnTo>
                <a:lnTo>
                  <a:pt x="0" y="1270000"/>
                </a:lnTo>
                <a:lnTo>
                  <a:pt x="0" y="0"/>
                </a:lnTo>
                <a:close/>
              </a:path>
            </a:pathLst>
          </a:custGeom>
          <a:ln w="76200">
            <a:solidFill>
              <a:srgbClr val="C82506"/>
            </a:solidFill>
          </a:ln>
        </p:spPr>
        <p:txBody>
          <a:bodyPr wrap="square" lIns="0" tIns="0" rIns="0" bIns="0" rtlCol="0"/>
          <a:lstStyle/>
          <a:p>
            <a:endParaRPr/>
          </a:p>
        </p:txBody>
      </p:sp>
      <p:sp>
        <p:nvSpPr>
          <p:cNvPr id="7" name="object 7"/>
          <p:cNvSpPr/>
          <p:nvPr/>
        </p:nvSpPr>
        <p:spPr>
          <a:xfrm>
            <a:off x="3477564" y="8179030"/>
            <a:ext cx="1422400" cy="136963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553764" y="8229841"/>
            <a:ext cx="1270000" cy="1217295"/>
          </a:xfrm>
          <a:custGeom>
            <a:avLst/>
            <a:gdLst/>
            <a:ahLst/>
            <a:cxnLst/>
            <a:rect l="l" t="t" r="r" b="b"/>
            <a:pathLst>
              <a:path w="1270000" h="1217295">
                <a:moveTo>
                  <a:pt x="0" y="0"/>
                </a:moveTo>
                <a:lnTo>
                  <a:pt x="1270000" y="0"/>
                </a:lnTo>
                <a:lnTo>
                  <a:pt x="1270000" y="1217226"/>
                </a:lnTo>
                <a:lnTo>
                  <a:pt x="0" y="1217226"/>
                </a:lnTo>
                <a:lnTo>
                  <a:pt x="0" y="0"/>
                </a:lnTo>
                <a:close/>
              </a:path>
            </a:pathLst>
          </a:custGeom>
          <a:ln w="76200">
            <a:solidFill>
              <a:srgbClr val="00882B"/>
            </a:solidFill>
          </a:ln>
        </p:spPr>
        <p:txBody>
          <a:bodyPr wrap="square" lIns="0" tIns="0" rIns="0" bIns="0" rtlCol="0"/>
          <a:lstStyle/>
          <a:p>
            <a:endParaRPr/>
          </a:p>
        </p:txBody>
      </p:sp>
      <p:sp>
        <p:nvSpPr>
          <p:cNvPr id="9" name="object 9"/>
          <p:cNvSpPr/>
          <p:nvPr/>
        </p:nvSpPr>
        <p:spPr>
          <a:xfrm>
            <a:off x="4416640" y="6385191"/>
            <a:ext cx="1422400" cy="136963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492840" y="6435991"/>
            <a:ext cx="1270000" cy="1217295"/>
          </a:xfrm>
          <a:custGeom>
            <a:avLst/>
            <a:gdLst/>
            <a:ahLst/>
            <a:cxnLst/>
            <a:rect l="l" t="t" r="r" b="b"/>
            <a:pathLst>
              <a:path w="1270000" h="1217295">
                <a:moveTo>
                  <a:pt x="0" y="0"/>
                </a:moveTo>
                <a:lnTo>
                  <a:pt x="1270000" y="0"/>
                </a:lnTo>
                <a:lnTo>
                  <a:pt x="1270000" y="1217226"/>
                </a:lnTo>
                <a:lnTo>
                  <a:pt x="0" y="1217226"/>
                </a:lnTo>
                <a:lnTo>
                  <a:pt x="0" y="0"/>
                </a:lnTo>
                <a:close/>
              </a:path>
            </a:pathLst>
          </a:custGeom>
          <a:ln w="76200">
            <a:solidFill>
              <a:srgbClr val="00882B"/>
            </a:solidFill>
          </a:ln>
        </p:spPr>
        <p:txBody>
          <a:bodyPr wrap="square" lIns="0" tIns="0" rIns="0" bIns="0" rtlCol="0"/>
          <a:lstStyle/>
          <a:p>
            <a:endParaRPr/>
          </a:p>
        </p:txBody>
      </p:sp>
      <p:sp>
        <p:nvSpPr>
          <p:cNvPr id="11" name="object 11"/>
          <p:cNvSpPr/>
          <p:nvPr/>
        </p:nvSpPr>
        <p:spPr>
          <a:xfrm>
            <a:off x="15151" y="4879898"/>
            <a:ext cx="12950825" cy="0"/>
          </a:xfrm>
          <a:custGeom>
            <a:avLst/>
            <a:gdLst/>
            <a:ahLst/>
            <a:cxnLst/>
            <a:rect l="l" t="t" r="r" b="b"/>
            <a:pathLst>
              <a:path w="12950825">
                <a:moveTo>
                  <a:pt x="0" y="0"/>
                </a:moveTo>
                <a:lnTo>
                  <a:pt x="12950743" y="0"/>
                </a:lnTo>
              </a:path>
            </a:pathLst>
          </a:custGeom>
          <a:ln w="16448">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extLst>
              <p:ext uri="{D42A27DB-BD31-4B8C-83A1-F6EECF244321}">
                <p14:modId xmlns:p14="http://schemas.microsoft.com/office/powerpoint/2010/main" val="763830649"/>
              </p:ext>
            </p:extLst>
          </p:nvPr>
        </p:nvGraphicFramePr>
        <p:xfrm>
          <a:off x="381000" y="3698223"/>
          <a:ext cx="11315201" cy="3302080"/>
        </p:xfrm>
        <a:graphic>
          <a:graphicData uri="http://schemas.openxmlformats.org/drawingml/2006/table">
            <a:tbl>
              <a:tblPr firstRow="1" bandRow="1">
                <a:tableStyleId>{2D5ABB26-0587-4C30-8999-92F81FD0307C}</a:tableStyleId>
              </a:tblPr>
              <a:tblGrid>
                <a:gridCol w="1455619">
                  <a:extLst>
                    <a:ext uri="{9D8B030D-6E8A-4147-A177-3AD203B41FA5}">
                      <a16:colId xmlns:a16="http://schemas.microsoft.com/office/drawing/2014/main" val="20000"/>
                    </a:ext>
                  </a:extLst>
                </a:gridCol>
                <a:gridCol w="1455586">
                  <a:extLst>
                    <a:ext uri="{9D8B030D-6E8A-4147-A177-3AD203B41FA5}">
                      <a16:colId xmlns:a16="http://schemas.microsoft.com/office/drawing/2014/main" val="20001"/>
                    </a:ext>
                  </a:extLst>
                </a:gridCol>
                <a:gridCol w="1455586">
                  <a:extLst>
                    <a:ext uri="{9D8B030D-6E8A-4147-A177-3AD203B41FA5}">
                      <a16:colId xmlns:a16="http://schemas.microsoft.com/office/drawing/2014/main" val="20002"/>
                    </a:ext>
                  </a:extLst>
                </a:gridCol>
                <a:gridCol w="1105914">
                  <a:extLst>
                    <a:ext uri="{9D8B030D-6E8A-4147-A177-3AD203B41FA5}">
                      <a16:colId xmlns:a16="http://schemas.microsoft.com/office/drawing/2014/main" val="20003"/>
                    </a:ext>
                  </a:extLst>
                </a:gridCol>
                <a:gridCol w="1105943">
                  <a:extLst>
                    <a:ext uri="{9D8B030D-6E8A-4147-A177-3AD203B41FA5}">
                      <a16:colId xmlns:a16="http://schemas.microsoft.com/office/drawing/2014/main" val="20004"/>
                    </a:ext>
                  </a:extLst>
                </a:gridCol>
                <a:gridCol w="1114285">
                  <a:extLst>
                    <a:ext uri="{9D8B030D-6E8A-4147-A177-3AD203B41FA5}">
                      <a16:colId xmlns:a16="http://schemas.microsoft.com/office/drawing/2014/main" val="20005"/>
                    </a:ext>
                  </a:extLst>
                </a:gridCol>
                <a:gridCol w="1940266">
                  <a:extLst>
                    <a:ext uri="{9D8B030D-6E8A-4147-A177-3AD203B41FA5}">
                      <a16:colId xmlns:a16="http://schemas.microsoft.com/office/drawing/2014/main" val="20006"/>
                    </a:ext>
                  </a:extLst>
                </a:gridCol>
                <a:gridCol w="1682002">
                  <a:extLst>
                    <a:ext uri="{9D8B030D-6E8A-4147-A177-3AD203B41FA5}">
                      <a16:colId xmlns:a16="http://schemas.microsoft.com/office/drawing/2014/main" val="20007"/>
                    </a:ext>
                  </a:extLst>
                </a:gridCol>
              </a:tblGrid>
              <a:tr h="809057">
                <a:tc gridSpan="6">
                  <a:txBody>
                    <a:bodyPr/>
                    <a:lstStyle/>
                    <a:p>
                      <a:pPr marL="1564640">
                        <a:lnSpc>
                          <a:spcPct val="100000"/>
                        </a:lnSpc>
                        <a:spcBef>
                          <a:spcPts val="1125"/>
                        </a:spcBef>
                      </a:pPr>
                      <a:r>
                        <a:rPr sz="2600" spc="235" dirty="0">
                          <a:latin typeface="PMingLiU"/>
                          <a:cs typeface="PMingLiU"/>
                        </a:rPr>
                        <a:t>Prediction </a:t>
                      </a:r>
                      <a:r>
                        <a:rPr sz="2600" spc="185" dirty="0">
                          <a:latin typeface="PMingLiU"/>
                          <a:cs typeface="PMingLiU"/>
                        </a:rPr>
                        <a:t>source </a:t>
                      </a:r>
                      <a:r>
                        <a:rPr sz="2600" spc="160" dirty="0">
                          <a:latin typeface="PMingLiU"/>
                          <a:cs typeface="PMingLiU"/>
                        </a:rPr>
                        <a:t>layers</a:t>
                      </a:r>
                      <a:r>
                        <a:rPr sz="2600" spc="250" dirty="0">
                          <a:latin typeface="PMingLiU"/>
                          <a:cs typeface="PMingLiU"/>
                        </a:rPr>
                        <a:t> </a:t>
                      </a:r>
                      <a:r>
                        <a:rPr sz="2600" spc="180" dirty="0">
                          <a:latin typeface="PMingLiU"/>
                          <a:cs typeface="PMingLiU"/>
                        </a:rPr>
                        <a:t>from:</a:t>
                      </a:r>
                      <a:endParaRPr sz="2600" dirty="0">
                        <a:latin typeface="PMingLiU"/>
                        <a:cs typeface="PMingLiU"/>
                      </a:endParaRPr>
                    </a:p>
                  </a:txBody>
                  <a:tcPr marL="0" marR="0" marT="0" marB="0">
                    <a:lnR w="16431">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gn="ctr">
                        <a:lnSpc>
                          <a:spcPts val="2655"/>
                        </a:lnSpc>
                      </a:pPr>
                      <a:r>
                        <a:rPr sz="2600" spc="400" dirty="0">
                          <a:latin typeface="PMingLiU"/>
                          <a:cs typeface="PMingLiU"/>
                        </a:rPr>
                        <a:t>mAP</a:t>
                      </a:r>
                      <a:endParaRPr sz="2600">
                        <a:latin typeface="PMingLiU"/>
                        <a:cs typeface="PMingLiU"/>
                      </a:endParaRPr>
                    </a:p>
                    <a:p>
                      <a:pPr algn="ctr">
                        <a:lnSpc>
                          <a:spcPts val="3100"/>
                        </a:lnSpc>
                      </a:pPr>
                      <a:r>
                        <a:rPr sz="2600" spc="190" dirty="0">
                          <a:latin typeface="PMingLiU"/>
                          <a:cs typeface="PMingLiU"/>
                        </a:rPr>
                        <a:t>u</a:t>
                      </a:r>
                      <a:r>
                        <a:rPr sz="2600" u="heavy" spc="190" dirty="0">
                          <a:latin typeface="PMingLiU"/>
                          <a:cs typeface="PMingLiU"/>
                        </a:rPr>
                        <a:t>se </a:t>
                      </a:r>
                      <a:r>
                        <a:rPr sz="2600" u="heavy" spc="275" dirty="0">
                          <a:latin typeface="PMingLiU"/>
                          <a:cs typeface="PMingLiU"/>
                        </a:rPr>
                        <a:t>boundary</a:t>
                      </a:r>
                      <a:r>
                        <a:rPr sz="2600" u="heavy" spc="250" dirty="0">
                          <a:latin typeface="PMingLiU"/>
                          <a:cs typeface="PMingLiU"/>
                        </a:rPr>
                        <a:t> </a:t>
                      </a:r>
                      <a:r>
                        <a:rPr sz="2600" u="heavy" spc="195" dirty="0">
                          <a:latin typeface="PMingLiU"/>
                          <a:cs typeface="PMingLiU"/>
                        </a:rPr>
                        <a:t>boxes?</a:t>
                      </a:r>
                      <a:endParaRPr sz="2600">
                        <a:latin typeface="PMingLiU"/>
                        <a:cs typeface="PMingLiU"/>
                      </a:endParaRPr>
                    </a:p>
                  </a:txBody>
                  <a:tcPr marL="0" marR="0" marT="0" marB="0">
                    <a:lnL w="16431">
                      <a:solidFill>
                        <a:srgbClr val="000000"/>
                      </a:solidFill>
                      <a:prstDash val="solid"/>
                    </a:lnL>
                    <a:lnR w="16431">
                      <a:solidFill>
                        <a:srgbClr val="000000"/>
                      </a:solidFill>
                      <a:prstDash val="solid"/>
                    </a:lnR>
                  </a:tcPr>
                </a:tc>
                <a:tc hMerge="1">
                  <a:txBody>
                    <a:bodyPr/>
                    <a:lstStyle/>
                    <a:p>
                      <a:endParaRPr/>
                    </a:p>
                  </a:txBody>
                  <a:tcPr marL="0" marR="0" marT="0" marB="0"/>
                </a:tc>
                <a:extLst>
                  <a:ext uri="{0D108BD9-81ED-4DB2-BD59-A6C34878D82A}">
                    <a16:rowId xmlns:a16="http://schemas.microsoft.com/office/drawing/2014/main" val="10000"/>
                  </a:ext>
                </a:extLst>
              </a:tr>
              <a:tr h="401351">
                <a:tc>
                  <a:txBody>
                    <a:bodyPr/>
                    <a:lstStyle/>
                    <a:p>
                      <a:pPr algn="ctr">
                        <a:lnSpc>
                          <a:spcPts val="2465"/>
                        </a:lnSpc>
                      </a:pPr>
                      <a:r>
                        <a:rPr sz="2600" spc="150" dirty="0">
                          <a:latin typeface="PMingLiU"/>
                          <a:cs typeface="PMingLiU"/>
                        </a:rPr>
                        <a:t>38 </a:t>
                      </a:r>
                      <a:r>
                        <a:rPr lang="en-US" sz="2600" i="1" spc="-210" dirty="0">
                          <a:latin typeface="Meiryo"/>
                          <a:cs typeface="Meiryo"/>
                        </a:rPr>
                        <a:t>x</a:t>
                      </a:r>
                      <a:r>
                        <a:rPr sz="2600" spc="150" dirty="0">
                          <a:latin typeface="PMingLiU"/>
                          <a:cs typeface="PMingLiU"/>
                        </a:rPr>
                        <a:t>38</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19 </a:t>
                      </a:r>
                      <a:r>
                        <a:rPr lang="en-US" sz="2600" i="1" spc="-210" dirty="0">
                          <a:latin typeface="Meiryo"/>
                          <a:cs typeface="Meiryo"/>
                        </a:rPr>
                        <a:t>x</a:t>
                      </a:r>
                      <a:r>
                        <a:rPr sz="2600" spc="150" dirty="0">
                          <a:latin typeface="PMingLiU"/>
                          <a:cs typeface="PMingLiU"/>
                        </a:rPr>
                        <a:t>19</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10 </a:t>
                      </a:r>
                      <a:r>
                        <a:rPr lang="en-US" sz="2600" i="1" spc="-210" dirty="0">
                          <a:latin typeface="Meiryo"/>
                          <a:cs typeface="Meiryo"/>
                        </a:rPr>
                        <a:t>x</a:t>
                      </a:r>
                      <a:r>
                        <a:rPr sz="2600" spc="150" dirty="0">
                          <a:latin typeface="PMingLiU"/>
                          <a:cs typeface="PMingLiU"/>
                        </a:rPr>
                        <a:t>10</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5 </a:t>
                      </a:r>
                      <a:r>
                        <a:rPr lang="en-US" sz="2600" i="1" spc="-210" dirty="0">
                          <a:latin typeface="Meiryo"/>
                          <a:cs typeface="Meiryo"/>
                        </a:rPr>
                        <a:t>x</a:t>
                      </a:r>
                      <a:r>
                        <a:rPr sz="2600" spc="150" dirty="0">
                          <a:latin typeface="PMingLiU"/>
                          <a:cs typeface="PMingLiU"/>
                        </a:rPr>
                        <a:t>5</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3 </a:t>
                      </a:r>
                      <a:r>
                        <a:rPr lang="en-US" sz="2600" i="1" spc="-210" dirty="0">
                          <a:latin typeface="Meiryo"/>
                          <a:cs typeface="Meiryo"/>
                        </a:rPr>
                        <a:t>x</a:t>
                      </a:r>
                      <a:r>
                        <a:rPr sz="2600" spc="150" dirty="0">
                          <a:latin typeface="PMingLiU"/>
                          <a:cs typeface="PMingLiU"/>
                        </a:rPr>
                        <a:t>3</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1 </a:t>
                      </a:r>
                      <a:r>
                        <a:rPr lang="en-US" sz="2600" i="1" spc="-210" dirty="0">
                          <a:latin typeface="Meiryo"/>
                          <a:cs typeface="Meiryo"/>
                        </a:rPr>
                        <a:t>x</a:t>
                      </a:r>
                      <a:r>
                        <a:rPr sz="2600" spc="150" dirty="0">
                          <a:latin typeface="PMingLiU"/>
                          <a:cs typeface="PMingLiU"/>
                        </a:rPr>
                        <a:t>1</a:t>
                      </a:r>
                      <a:endParaRPr sz="2600" dirty="0">
                        <a:latin typeface="PMingLiU"/>
                        <a:cs typeface="PMingLiU"/>
                      </a:endParaRPr>
                    </a:p>
                  </a:txBody>
                  <a:tcPr marL="0" marR="0" marT="0" marB="0">
                    <a:lnR w="16431">
                      <a:solidFill>
                        <a:srgbClr val="000000"/>
                      </a:solidFill>
                      <a:prstDash val="solid"/>
                    </a:lnR>
                  </a:tcPr>
                </a:tc>
                <a:tc>
                  <a:txBody>
                    <a:bodyPr/>
                    <a:lstStyle/>
                    <a:p>
                      <a:pPr marR="445770" algn="r">
                        <a:lnSpc>
                          <a:spcPts val="2465"/>
                        </a:lnSpc>
                      </a:pPr>
                      <a:r>
                        <a:rPr sz="2600" spc="-229" dirty="0">
                          <a:latin typeface="PMingLiU"/>
                          <a:cs typeface="PMingLiU"/>
                        </a:rPr>
                        <a:t>Y</a:t>
                      </a:r>
                      <a:r>
                        <a:rPr sz="2600" spc="-5" dirty="0">
                          <a:latin typeface="PMingLiU"/>
                          <a:cs typeface="PMingLiU"/>
                        </a:rPr>
                        <a:t>e</a:t>
                      </a:r>
                      <a:r>
                        <a:rPr sz="2600" dirty="0">
                          <a:latin typeface="PMingLiU"/>
                          <a:cs typeface="PMingLiU"/>
                        </a:rPr>
                        <a:t>s</a:t>
                      </a:r>
                      <a:endParaRPr sz="2600">
                        <a:latin typeface="PMingLiU"/>
                        <a:cs typeface="PMingLiU"/>
                      </a:endParaRPr>
                    </a:p>
                  </a:txBody>
                  <a:tcPr marL="0" marR="0" marT="0" marB="0">
                    <a:lnL w="16431">
                      <a:solidFill>
                        <a:srgbClr val="000000"/>
                      </a:solidFill>
                      <a:prstDash val="solid"/>
                    </a:lnL>
                  </a:tcPr>
                </a:tc>
                <a:tc>
                  <a:txBody>
                    <a:bodyPr/>
                    <a:lstStyle/>
                    <a:p>
                      <a:pPr marR="233679" algn="ctr">
                        <a:lnSpc>
                          <a:spcPts val="2465"/>
                        </a:lnSpc>
                      </a:pPr>
                      <a:r>
                        <a:rPr sz="2600" spc="225" dirty="0">
                          <a:latin typeface="PMingLiU"/>
                          <a:cs typeface="PMingLiU"/>
                        </a:rPr>
                        <a:t>No</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1"/>
                  </a:ext>
                </a:extLst>
              </a:tr>
              <a:tr h="349848">
                <a:tc>
                  <a:txBody>
                    <a:bodyPr/>
                    <a:lstStyle/>
                    <a:p>
                      <a:pPr algn="ctr">
                        <a:lnSpc>
                          <a:spcPts val="2515"/>
                        </a:lnSpc>
                      </a:pPr>
                      <a:r>
                        <a:rPr sz="2600" dirty="0">
                          <a:latin typeface="Arial"/>
                          <a:cs typeface="Arial"/>
                        </a:rPr>
                        <a:t>4</a:t>
                      </a: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lnR w="16431">
                      <a:solidFill>
                        <a:srgbClr val="000000"/>
                      </a:solidFill>
                      <a:prstDash val="solid"/>
                    </a:lnR>
                  </a:tcPr>
                </a:tc>
                <a:tc>
                  <a:txBody>
                    <a:bodyPr/>
                    <a:lstStyle/>
                    <a:p>
                      <a:pPr marR="397510" algn="r">
                        <a:lnSpc>
                          <a:spcPts val="2515"/>
                        </a:lnSpc>
                      </a:pPr>
                      <a:r>
                        <a:rPr sz="2600" dirty="0">
                          <a:latin typeface="PMingLiU"/>
                          <a:cs typeface="PMingLiU"/>
                        </a:rPr>
                        <a:t>74.3</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515"/>
                        </a:lnSpc>
                      </a:pPr>
                      <a:r>
                        <a:rPr sz="2600" spc="150" dirty="0">
                          <a:latin typeface="PMingLiU"/>
                          <a:cs typeface="PMingLiU"/>
                        </a:rPr>
                        <a:t>63.4</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2"/>
                  </a:ext>
                </a:extLst>
              </a:tr>
              <a:tr h="405355">
                <a:tc>
                  <a:txBody>
                    <a:bodyPr/>
                    <a:lstStyle/>
                    <a:p>
                      <a:pPr algn="ctr">
                        <a:lnSpc>
                          <a:spcPts val="2840"/>
                        </a:lnSpc>
                      </a:pPr>
                      <a:r>
                        <a:rPr sz="2600" dirty="0">
                          <a:latin typeface="Arial"/>
                          <a:cs typeface="Arial"/>
                        </a:rPr>
                        <a:t>4</a:t>
                      </a:r>
                      <a:endParaRPr sz="2600">
                        <a:latin typeface="Arial"/>
                        <a:cs typeface="Arial"/>
                      </a:endParaRPr>
                    </a:p>
                  </a:txBody>
                  <a:tcPr marL="0" marR="0" marT="0" marB="0"/>
                </a:tc>
                <a:tc>
                  <a:txBody>
                    <a:bodyPr/>
                    <a:lstStyle/>
                    <a:p>
                      <a:pPr algn="ctr">
                        <a:lnSpc>
                          <a:spcPts val="2840"/>
                        </a:lnSpc>
                      </a:pPr>
                      <a:r>
                        <a:rPr sz="2600" dirty="0">
                          <a:latin typeface="Arial"/>
                          <a:cs typeface="Arial"/>
                        </a:rPr>
                        <a:t>4</a:t>
                      </a:r>
                      <a:endParaRPr sz="2600">
                        <a:latin typeface="Arial"/>
                        <a:cs typeface="Arial"/>
                      </a:endParaRPr>
                    </a:p>
                  </a:txBody>
                  <a:tcPr marL="0" marR="0" marT="0" marB="0"/>
                </a:tc>
                <a:tc>
                  <a:txBody>
                    <a:bodyPr/>
                    <a:lstStyle/>
                    <a:p>
                      <a:pPr algn="ctr">
                        <a:lnSpc>
                          <a:spcPts val="2840"/>
                        </a:lnSpc>
                      </a:pPr>
                      <a:r>
                        <a:rPr sz="2600" dirty="0">
                          <a:latin typeface="Arial"/>
                          <a:cs typeface="Arial"/>
                        </a:rPr>
                        <a:t>4</a:t>
                      </a:r>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lnR w="16431">
                      <a:solidFill>
                        <a:srgbClr val="000000"/>
                      </a:solidFill>
                      <a:prstDash val="solid"/>
                    </a:lnR>
                  </a:tcPr>
                </a:tc>
                <a:tc>
                  <a:txBody>
                    <a:bodyPr/>
                    <a:lstStyle/>
                    <a:p>
                      <a:pPr marR="397510" algn="r">
                        <a:lnSpc>
                          <a:spcPts val="2840"/>
                        </a:lnSpc>
                      </a:pPr>
                      <a:r>
                        <a:rPr sz="2600" dirty="0">
                          <a:latin typeface="PMingLiU"/>
                          <a:cs typeface="PMingLiU"/>
                        </a:rPr>
                        <a:t>70.7</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840"/>
                        </a:lnSpc>
                      </a:pPr>
                      <a:r>
                        <a:rPr sz="2600" spc="150" dirty="0">
                          <a:latin typeface="PMingLiU"/>
                          <a:cs typeface="PMingLiU"/>
                        </a:rPr>
                        <a:t>69.2</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3"/>
                  </a:ext>
                </a:extLst>
              </a:tr>
              <a:tr h="406004">
                <a:tc>
                  <a:txBody>
                    <a:bodyPr/>
                    <a:lstStyle/>
                    <a:p>
                      <a:endParaRPr sz="2600">
                        <a:latin typeface="PMingLiU"/>
                        <a:cs typeface="PMingLiU"/>
                      </a:endParaRPr>
                    </a:p>
                  </a:txBody>
                  <a:tcPr marL="0" marR="0" marT="0" marB="0"/>
                </a:tc>
                <a:tc>
                  <a:txBody>
                    <a:bodyPr/>
                    <a:lstStyle/>
                    <a:p>
                      <a:pPr algn="ctr">
                        <a:lnSpc>
                          <a:spcPts val="2730"/>
                        </a:lnSpc>
                      </a:pPr>
                      <a:r>
                        <a:rPr sz="2600" dirty="0">
                          <a:latin typeface="Arial"/>
                          <a:cs typeface="Arial"/>
                        </a:rPr>
                        <a:t>4</a:t>
                      </a:r>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lnR w="16431">
                      <a:solidFill>
                        <a:srgbClr val="000000"/>
                      </a:solidFill>
                      <a:prstDash val="solid"/>
                    </a:lnR>
                  </a:tcPr>
                </a:tc>
                <a:tc>
                  <a:txBody>
                    <a:bodyPr/>
                    <a:lstStyle/>
                    <a:p>
                      <a:pPr marR="397510" algn="r">
                        <a:lnSpc>
                          <a:spcPts val="2730"/>
                        </a:lnSpc>
                      </a:pPr>
                      <a:r>
                        <a:rPr sz="2600" dirty="0">
                          <a:latin typeface="PMingLiU"/>
                          <a:cs typeface="PMingLiU"/>
                        </a:rPr>
                        <a:t>62.4</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730"/>
                        </a:lnSpc>
                      </a:pPr>
                      <a:r>
                        <a:rPr sz="2600" spc="150" dirty="0">
                          <a:latin typeface="PMingLiU"/>
                          <a:cs typeface="PMingLiU"/>
                        </a:rPr>
                        <a:t>64.0</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4"/>
                  </a:ext>
                </a:extLst>
              </a:tr>
              <a:tr h="930465">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dirty="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dirty="0">
                        <a:latin typeface="PMingLiU"/>
                        <a:cs typeface="PMingLiU"/>
                      </a:endParaRPr>
                    </a:p>
                  </a:txBody>
                  <a:tcPr marL="0" marR="0" marT="0" marB="0"/>
                </a:tc>
                <a:extLst>
                  <a:ext uri="{0D108BD9-81ED-4DB2-BD59-A6C34878D82A}">
                    <a16:rowId xmlns:a16="http://schemas.microsoft.com/office/drawing/2014/main" val="10005"/>
                  </a:ext>
                </a:extLst>
              </a:tr>
            </a:tbl>
          </a:graphicData>
        </a:graphic>
      </p:graphicFrame>
      <p:sp>
        <p:nvSpPr>
          <p:cNvPr id="13" name="object 13"/>
          <p:cNvSpPr txBox="1"/>
          <p:nvPr/>
        </p:nvSpPr>
        <p:spPr>
          <a:xfrm>
            <a:off x="11718201" y="4046919"/>
            <a:ext cx="1323975" cy="2002789"/>
          </a:xfrm>
          <a:prstGeom prst="rect">
            <a:avLst/>
          </a:prstGeom>
        </p:spPr>
        <p:txBody>
          <a:bodyPr vert="horz" wrap="square" lIns="0" tIns="0" rIns="0" bIns="0" rtlCol="0">
            <a:spAutoFit/>
          </a:bodyPr>
          <a:lstStyle/>
          <a:p>
            <a:pPr algn="ctr">
              <a:lnSpc>
                <a:spcPct val="100000"/>
              </a:lnSpc>
            </a:pPr>
            <a:r>
              <a:rPr lang="en-US" sz="2600" spc="1070" dirty="0">
                <a:latin typeface="PMingLiU"/>
                <a:cs typeface="PMingLiU"/>
              </a:rPr>
              <a:t>#</a:t>
            </a:r>
            <a:r>
              <a:rPr sz="2600" spc="180" dirty="0">
                <a:latin typeface="PMingLiU"/>
                <a:cs typeface="PMingLiU"/>
              </a:rPr>
              <a:t>Boxes</a:t>
            </a:r>
            <a:endParaRPr sz="2600" dirty="0">
              <a:latin typeface="PMingLiU"/>
              <a:cs typeface="PMingLiU"/>
            </a:endParaRPr>
          </a:p>
          <a:p>
            <a:pPr>
              <a:lnSpc>
                <a:spcPct val="100000"/>
              </a:lnSpc>
              <a:spcBef>
                <a:spcPts val="30"/>
              </a:spcBef>
            </a:pPr>
            <a:endParaRPr sz="2700" dirty="0">
              <a:latin typeface="Times New Roman"/>
              <a:cs typeface="Times New Roman"/>
            </a:endParaRPr>
          </a:p>
          <a:p>
            <a:pPr algn="ctr">
              <a:lnSpc>
                <a:spcPts val="3100"/>
              </a:lnSpc>
            </a:pPr>
            <a:r>
              <a:rPr sz="2600" spc="150" dirty="0">
                <a:latin typeface="PMingLiU"/>
                <a:cs typeface="PMingLiU"/>
              </a:rPr>
              <a:t>8732</a:t>
            </a:r>
            <a:endParaRPr sz="2600" dirty="0">
              <a:latin typeface="PMingLiU"/>
              <a:cs typeface="PMingLiU"/>
            </a:endParaRPr>
          </a:p>
          <a:p>
            <a:pPr algn="ctr">
              <a:lnSpc>
                <a:spcPts val="3080"/>
              </a:lnSpc>
            </a:pPr>
            <a:r>
              <a:rPr sz="2600" spc="150" dirty="0">
                <a:latin typeface="PMingLiU"/>
                <a:cs typeface="PMingLiU"/>
              </a:rPr>
              <a:t>9864</a:t>
            </a:r>
            <a:endParaRPr sz="2600" dirty="0">
              <a:latin typeface="PMingLiU"/>
              <a:cs typeface="PMingLiU"/>
            </a:endParaRPr>
          </a:p>
          <a:p>
            <a:pPr algn="ctr">
              <a:lnSpc>
                <a:spcPts val="3100"/>
              </a:lnSpc>
            </a:pPr>
            <a:r>
              <a:rPr sz="2600" spc="150" dirty="0">
                <a:latin typeface="PMingLiU"/>
                <a:cs typeface="PMingLiU"/>
              </a:rPr>
              <a:t>8664</a:t>
            </a:r>
            <a:endParaRPr sz="2600" dirty="0">
              <a:latin typeface="PMingLiU"/>
              <a:cs typeface="PMingLiU"/>
            </a:endParaRPr>
          </a:p>
        </p:txBody>
      </p:sp>
      <p:sp>
        <p:nvSpPr>
          <p:cNvPr id="14" name="object 14"/>
          <p:cNvSpPr/>
          <p:nvPr/>
        </p:nvSpPr>
        <p:spPr>
          <a:xfrm>
            <a:off x="15151" y="6069838"/>
            <a:ext cx="12950825" cy="0"/>
          </a:xfrm>
          <a:custGeom>
            <a:avLst/>
            <a:gdLst/>
            <a:ahLst/>
            <a:cxnLst/>
            <a:rect l="l" t="t" r="r" b="b"/>
            <a:pathLst>
              <a:path w="12950825">
                <a:moveTo>
                  <a:pt x="0" y="0"/>
                </a:moveTo>
                <a:lnTo>
                  <a:pt x="12950743" y="0"/>
                </a:lnTo>
              </a:path>
            </a:pathLst>
          </a:custGeom>
          <a:ln w="16448">
            <a:solidFill>
              <a:srgbClr val="000000"/>
            </a:solidFill>
          </a:ln>
        </p:spPr>
        <p:txBody>
          <a:bodyPr wrap="square" lIns="0" tIns="0" rIns="0" bIns="0" rtlCol="0"/>
          <a:lstStyle/>
          <a:p>
            <a:endParaRPr/>
          </a:p>
        </p:txBody>
      </p:sp>
      <p:sp>
        <p:nvSpPr>
          <p:cNvPr id="15" name="object 15"/>
          <p:cNvSpPr txBox="1">
            <a:spLocks noGrp="1"/>
          </p:cNvSpPr>
          <p:nvPr>
            <p:ph type="title"/>
          </p:nvPr>
        </p:nvSpPr>
        <p:spPr>
          <a:xfrm>
            <a:off x="381000" y="736600"/>
            <a:ext cx="12248515" cy="988694"/>
          </a:xfrm>
          <a:prstGeom prst="rect">
            <a:avLst/>
          </a:prstGeom>
        </p:spPr>
        <p:txBody>
          <a:bodyPr vert="horz" wrap="square" lIns="0" tIns="0" rIns="0" bIns="0" rtlCol="0">
            <a:spAutoFit/>
          </a:bodyPr>
          <a:lstStyle/>
          <a:p>
            <a:pPr marL="12700">
              <a:lnSpc>
                <a:spcPct val="100000"/>
              </a:lnSpc>
              <a:tabLst>
                <a:tab pos="8433435" algn="l"/>
              </a:tabLst>
            </a:pPr>
            <a:r>
              <a:rPr spc="-5" dirty="0"/>
              <a:t>Multi-Scale</a:t>
            </a:r>
            <a:r>
              <a:rPr spc="15" dirty="0"/>
              <a:t> </a:t>
            </a:r>
            <a:r>
              <a:rPr spc="-35" dirty="0"/>
              <a:t>Feature</a:t>
            </a:r>
            <a:r>
              <a:rPr spc="15" dirty="0"/>
              <a:t> </a:t>
            </a:r>
            <a:r>
              <a:rPr spc="-20" dirty="0"/>
              <a:t>Maps	</a:t>
            </a:r>
            <a:r>
              <a:rPr spc="-5" dirty="0"/>
              <a:t>Experiment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662796" y="8527350"/>
            <a:ext cx="233045" cy="207645"/>
          </a:xfrm>
          <a:custGeom>
            <a:avLst/>
            <a:gdLst/>
            <a:ahLst/>
            <a:cxnLst/>
            <a:rect l="l" t="t" r="r" b="b"/>
            <a:pathLst>
              <a:path w="233045" h="207645">
                <a:moveTo>
                  <a:pt x="51269" y="0"/>
                </a:moveTo>
                <a:lnTo>
                  <a:pt x="0" y="207109"/>
                </a:lnTo>
                <a:lnTo>
                  <a:pt x="232740" y="154823"/>
                </a:lnTo>
                <a:lnTo>
                  <a:pt x="51269" y="0"/>
                </a:lnTo>
                <a:close/>
              </a:path>
            </a:pathLst>
          </a:custGeom>
          <a:solidFill>
            <a:srgbClr val="C82506"/>
          </a:solidFill>
        </p:spPr>
        <p:txBody>
          <a:bodyPr wrap="square" lIns="0" tIns="0" rIns="0" bIns="0" rtlCol="0"/>
          <a:lstStyle/>
          <a:p>
            <a:endParaRPr/>
          </a:p>
        </p:txBody>
      </p:sp>
      <p:sp>
        <p:nvSpPr>
          <p:cNvPr id="5" name="object 5"/>
          <p:cNvSpPr/>
          <p:nvPr/>
        </p:nvSpPr>
        <p:spPr>
          <a:xfrm>
            <a:off x="8692362" y="7978826"/>
            <a:ext cx="217170" cy="233045"/>
          </a:xfrm>
          <a:custGeom>
            <a:avLst/>
            <a:gdLst/>
            <a:ahLst/>
            <a:cxnLst/>
            <a:rect l="l" t="t" r="r" b="b"/>
            <a:pathLst>
              <a:path w="217170" h="233045">
                <a:moveTo>
                  <a:pt x="165963" y="0"/>
                </a:moveTo>
                <a:lnTo>
                  <a:pt x="0" y="134099"/>
                </a:lnTo>
                <a:lnTo>
                  <a:pt x="217081" y="233006"/>
                </a:lnTo>
                <a:lnTo>
                  <a:pt x="165963" y="0"/>
                </a:lnTo>
                <a:close/>
              </a:path>
            </a:pathLst>
          </a:custGeom>
          <a:solidFill>
            <a:srgbClr val="C82506"/>
          </a:solidFill>
        </p:spPr>
        <p:txBody>
          <a:bodyPr wrap="square" lIns="0" tIns="0" rIns="0" bIns="0" rtlCol="0"/>
          <a:lstStyle/>
          <a:p>
            <a:endParaRPr/>
          </a:p>
        </p:txBody>
      </p:sp>
      <p:sp>
        <p:nvSpPr>
          <p:cNvPr id="6" name="object 6"/>
          <p:cNvSpPr txBox="1"/>
          <p:nvPr/>
        </p:nvSpPr>
        <p:spPr>
          <a:xfrm>
            <a:off x="8991600" y="8229600"/>
            <a:ext cx="3362325" cy="575310"/>
          </a:xfrm>
          <a:prstGeom prst="rect">
            <a:avLst/>
          </a:prstGeom>
        </p:spPr>
        <p:txBody>
          <a:bodyPr vert="horz" wrap="square" lIns="0" tIns="0" rIns="0" bIns="0" rtlCol="0">
            <a:spAutoFit/>
          </a:bodyPr>
          <a:lstStyle/>
          <a:p>
            <a:pPr marL="12700">
              <a:lnSpc>
                <a:spcPct val="100000"/>
              </a:lnSpc>
            </a:pPr>
            <a:r>
              <a:rPr sz="3600" spc="55" dirty="0">
                <a:latin typeface="Arial"/>
                <a:cs typeface="Arial"/>
              </a:rPr>
              <a:t>boundary</a:t>
            </a:r>
            <a:r>
              <a:rPr sz="3600" spc="-70" dirty="0">
                <a:latin typeface="Arial"/>
                <a:cs typeface="Arial"/>
              </a:rPr>
              <a:t> </a:t>
            </a:r>
            <a:r>
              <a:rPr sz="3600" spc="35" dirty="0">
                <a:latin typeface="Arial"/>
                <a:cs typeface="Arial"/>
              </a:rPr>
              <a:t>boxes</a:t>
            </a:r>
            <a:endParaRPr sz="3600">
              <a:latin typeface="Arial"/>
              <a:cs typeface="Arial"/>
            </a:endParaRPr>
          </a:p>
        </p:txBody>
      </p:sp>
      <p:sp>
        <p:nvSpPr>
          <p:cNvPr id="7" name="object 7"/>
          <p:cNvSpPr/>
          <p:nvPr/>
        </p:nvSpPr>
        <p:spPr>
          <a:xfrm>
            <a:off x="3505200" y="6311900"/>
            <a:ext cx="3173272" cy="317472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918237" y="5679503"/>
            <a:ext cx="1422399" cy="142239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994437" y="5730303"/>
            <a:ext cx="1270000" cy="1270000"/>
          </a:xfrm>
          <a:custGeom>
            <a:avLst/>
            <a:gdLst/>
            <a:ahLst/>
            <a:cxnLst/>
            <a:rect l="l" t="t" r="r" b="b"/>
            <a:pathLst>
              <a:path w="1270000" h="1270000">
                <a:moveTo>
                  <a:pt x="0" y="0"/>
                </a:moveTo>
                <a:lnTo>
                  <a:pt x="1270000" y="0"/>
                </a:lnTo>
                <a:lnTo>
                  <a:pt x="1270000" y="1270000"/>
                </a:lnTo>
                <a:lnTo>
                  <a:pt x="0" y="1270000"/>
                </a:lnTo>
                <a:lnTo>
                  <a:pt x="0" y="0"/>
                </a:lnTo>
                <a:close/>
              </a:path>
            </a:pathLst>
          </a:custGeom>
          <a:ln w="76200">
            <a:solidFill>
              <a:srgbClr val="C82506"/>
            </a:solidFill>
          </a:ln>
        </p:spPr>
        <p:txBody>
          <a:bodyPr wrap="square" lIns="0" tIns="0" rIns="0" bIns="0" rtlCol="0"/>
          <a:lstStyle/>
          <a:p>
            <a:endParaRPr/>
          </a:p>
        </p:txBody>
      </p:sp>
      <p:sp>
        <p:nvSpPr>
          <p:cNvPr id="10" name="object 10"/>
          <p:cNvSpPr/>
          <p:nvPr/>
        </p:nvSpPr>
        <p:spPr>
          <a:xfrm>
            <a:off x="5918237" y="7513911"/>
            <a:ext cx="1422399" cy="14224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994437" y="7564716"/>
            <a:ext cx="1270000" cy="1270000"/>
          </a:xfrm>
          <a:custGeom>
            <a:avLst/>
            <a:gdLst/>
            <a:ahLst/>
            <a:cxnLst/>
            <a:rect l="l" t="t" r="r" b="b"/>
            <a:pathLst>
              <a:path w="1270000" h="1270000">
                <a:moveTo>
                  <a:pt x="0" y="0"/>
                </a:moveTo>
                <a:lnTo>
                  <a:pt x="1270000" y="0"/>
                </a:lnTo>
                <a:lnTo>
                  <a:pt x="1270000" y="1270000"/>
                </a:lnTo>
                <a:lnTo>
                  <a:pt x="0" y="1270000"/>
                </a:lnTo>
                <a:lnTo>
                  <a:pt x="0" y="0"/>
                </a:lnTo>
                <a:close/>
              </a:path>
            </a:pathLst>
          </a:custGeom>
          <a:ln w="76200">
            <a:solidFill>
              <a:srgbClr val="C82506"/>
            </a:solidFill>
          </a:ln>
        </p:spPr>
        <p:txBody>
          <a:bodyPr wrap="square" lIns="0" tIns="0" rIns="0" bIns="0" rtlCol="0"/>
          <a:lstStyle/>
          <a:p>
            <a:endParaRPr/>
          </a:p>
        </p:txBody>
      </p:sp>
      <p:sp>
        <p:nvSpPr>
          <p:cNvPr id="12" name="object 12"/>
          <p:cNvSpPr/>
          <p:nvPr/>
        </p:nvSpPr>
        <p:spPr>
          <a:xfrm>
            <a:off x="3477564" y="8179030"/>
            <a:ext cx="1422400" cy="1369631"/>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53764" y="8229841"/>
            <a:ext cx="1270000" cy="1217295"/>
          </a:xfrm>
          <a:custGeom>
            <a:avLst/>
            <a:gdLst/>
            <a:ahLst/>
            <a:cxnLst/>
            <a:rect l="l" t="t" r="r" b="b"/>
            <a:pathLst>
              <a:path w="1270000" h="1217295">
                <a:moveTo>
                  <a:pt x="0" y="0"/>
                </a:moveTo>
                <a:lnTo>
                  <a:pt x="1270000" y="0"/>
                </a:lnTo>
                <a:lnTo>
                  <a:pt x="1270000" y="1217226"/>
                </a:lnTo>
                <a:lnTo>
                  <a:pt x="0" y="1217226"/>
                </a:lnTo>
                <a:lnTo>
                  <a:pt x="0" y="0"/>
                </a:lnTo>
                <a:close/>
              </a:path>
            </a:pathLst>
          </a:custGeom>
          <a:ln w="76200">
            <a:solidFill>
              <a:srgbClr val="00882B"/>
            </a:solidFill>
          </a:ln>
        </p:spPr>
        <p:txBody>
          <a:bodyPr wrap="square" lIns="0" tIns="0" rIns="0" bIns="0" rtlCol="0"/>
          <a:lstStyle/>
          <a:p>
            <a:endParaRPr/>
          </a:p>
        </p:txBody>
      </p:sp>
      <p:sp>
        <p:nvSpPr>
          <p:cNvPr id="14" name="object 14"/>
          <p:cNvSpPr/>
          <p:nvPr/>
        </p:nvSpPr>
        <p:spPr>
          <a:xfrm>
            <a:off x="4416640" y="6385191"/>
            <a:ext cx="1422400" cy="1369631"/>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4492840" y="6435991"/>
            <a:ext cx="1270000" cy="1217295"/>
          </a:xfrm>
          <a:custGeom>
            <a:avLst/>
            <a:gdLst/>
            <a:ahLst/>
            <a:cxnLst/>
            <a:rect l="l" t="t" r="r" b="b"/>
            <a:pathLst>
              <a:path w="1270000" h="1217295">
                <a:moveTo>
                  <a:pt x="0" y="0"/>
                </a:moveTo>
                <a:lnTo>
                  <a:pt x="1270000" y="0"/>
                </a:lnTo>
                <a:lnTo>
                  <a:pt x="1270000" y="1217226"/>
                </a:lnTo>
                <a:lnTo>
                  <a:pt x="0" y="1217226"/>
                </a:lnTo>
                <a:lnTo>
                  <a:pt x="0" y="0"/>
                </a:lnTo>
                <a:close/>
              </a:path>
            </a:pathLst>
          </a:custGeom>
          <a:ln w="76200">
            <a:solidFill>
              <a:srgbClr val="00882B"/>
            </a:solidFill>
          </a:ln>
        </p:spPr>
        <p:txBody>
          <a:bodyPr wrap="square" lIns="0" tIns="0" rIns="0" bIns="0" rtlCol="0"/>
          <a:lstStyle/>
          <a:p>
            <a:endParaRPr/>
          </a:p>
        </p:txBody>
      </p:sp>
      <p:sp>
        <p:nvSpPr>
          <p:cNvPr id="16" name="object 16"/>
          <p:cNvSpPr/>
          <p:nvPr/>
        </p:nvSpPr>
        <p:spPr>
          <a:xfrm>
            <a:off x="15151" y="4879898"/>
            <a:ext cx="12950825" cy="0"/>
          </a:xfrm>
          <a:custGeom>
            <a:avLst/>
            <a:gdLst/>
            <a:ahLst/>
            <a:cxnLst/>
            <a:rect l="l" t="t" r="r" b="b"/>
            <a:pathLst>
              <a:path w="12950825">
                <a:moveTo>
                  <a:pt x="0" y="0"/>
                </a:moveTo>
                <a:lnTo>
                  <a:pt x="12950743" y="0"/>
                </a:lnTo>
              </a:path>
            </a:pathLst>
          </a:custGeom>
          <a:ln w="16448">
            <a:solidFill>
              <a:srgbClr val="000000"/>
            </a:solidFill>
          </a:ln>
        </p:spPr>
        <p:txBody>
          <a:bodyPr wrap="square" lIns="0" tIns="0" rIns="0" bIns="0" rtlCol="0"/>
          <a:lstStyle/>
          <a:p>
            <a:endParaRPr/>
          </a:p>
        </p:txBody>
      </p:sp>
      <p:graphicFrame>
        <p:nvGraphicFramePr>
          <p:cNvPr id="17" name="object 17"/>
          <p:cNvGraphicFramePr>
            <a:graphicFrameLocks noGrp="1"/>
          </p:cNvGraphicFramePr>
          <p:nvPr>
            <p:extLst>
              <p:ext uri="{D42A27DB-BD31-4B8C-83A1-F6EECF244321}">
                <p14:modId xmlns:p14="http://schemas.microsoft.com/office/powerpoint/2010/main" val="1545759737"/>
              </p:ext>
            </p:extLst>
          </p:nvPr>
        </p:nvGraphicFramePr>
        <p:xfrm>
          <a:off x="15151" y="3698220"/>
          <a:ext cx="11315200" cy="3764534"/>
        </p:xfrm>
        <a:graphic>
          <a:graphicData uri="http://schemas.openxmlformats.org/drawingml/2006/table">
            <a:tbl>
              <a:tblPr firstRow="1" bandRow="1">
                <a:tableStyleId>{2D5ABB26-0587-4C30-8999-92F81FD0307C}</a:tableStyleId>
              </a:tblPr>
              <a:tblGrid>
                <a:gridCol w="1455619">
                  <a:extLst>
                    <a:ext uri="{9D8B030D-6E8A-4147-A177-3AD203B41FA5}">
                      <a16:colId xmlns:a16="http://schemas.microsoft.com/office/drawing/2014/main" val="20000"/>
                    </a:ext>
                  </a:extLst>
                </a:gridCol>
                <a:gridCol w="1455586">
                  <a:extLst>
                    <a:ext uri="{9D8B030D-6E8A-4147-A177-3AD203B41FA5}">
                      <a16:colId xmlns:a16="http://schemas.microsoft.com/office/drawing/2014/main" val="20001"/>
                    </a:ext>
                  </a:extLst>
                </a:gridCol>
                <a:gridCol w="1566482">
                  <a:extLst>
                    <a:ext uri="{9D8B030D-6E8A-4147-A177-3AD203B41FA5}">
                      <a16:colId xmlns:a16="http://schemas.microsoft.com/office/drawing/2014/main" val="20002"/>
                    </a:ext>
                  </a:extLst>
                </a:gridCol>
                <a:gridCol w="995017">
                  <a:extLst>
                    <a:ext uri="{9D8B030D-6E8A-4147-A177-3AD203B41FA5}">
                      <a16:colId xmlns:a16="http://schemas.microsoft.com/office/drawing/2014/main" val="20003"/>
                    </a:ext>
                  </a:extLst>
                </a:gridCol>
                <a:gridCol w="1105943">
                  <a:extLst>
                    <a:ext uri="{9D8B030D-6E8A-4147-A177-3AD203B41FA5}">
                      <a16:colId xmlns:a16="http://schemas.microsoft.com/office/drawing/2014/main" val="20004"/>
                    </a:ext>
                  </a:extLst>
                </a:gridCol>
                <a:gridCol w="1114285">
                  <a:extLst>
                    <a:ext uri="{9D8B030D-6E8A-4147-A177-3AD203B41FA5}">
                      <a16:colId xmlns:a16="http://schemas.microsoft.com/office/drawing/2014/main" val="20005"/>
                    </a:ext>
                  </a:extLst>
                </a:gridCol>
                <a:gridCol w="1940266">
                  <a:extLst>
                    <a:ext uri="{9D8B030D-6E8A-4147-A177-3AD203B41FA5}">
                      <a16:colId xmlns:a16="http://schemas.microsoft.com/office/drawing/2014/main" val="20006"/>
                    </a:ext>
                  </a:extLst>
                </a:gridCol>
                <a:gridCol w="1682002">
                  <a:extLst>
                    <a:ext uri="{9D8B030D-6E8A-4147-A177-3AD203B41FA5}">
                      <a16:colId xmlns:a16="http://schemas.microsoft.com/office/drawing/2014/main" val="20007"/>
                    </a:ext>
                  </a:extLst>
                </a:gridCol>
              </a:tblGrid>
              <a:tr h="736600">
                <a:tc gridSpan="6">
                  <a:txBody>
                    <a:bodyPr/>
                    <a:lstStyle/>
                    <a:p>
                      <a:pPr marL="1564640">
                        <a:lnSpc>
                          <a:spcPct val="100000"/>
                        </a:lnSpc>
                        <a:spcBef>
                          <a:spcPts val="1125"/>
                        </a:spcBef>
                      </a:pPr>
                      <a:r>
                        <a:rPr sz="2600" spc="235" dirty="0">
                          <a:latin typeface="PMingLiU"/>
                          <a:cs typeface="PMingLiU"/>
                        </a:rPr>
                        <a:t>Prediction </a:t>
                      </a:r>
                      <a:r>
                        <a:rPr sz="2600" spc="185" dirty="0">
                          <a:latin typeface="PMingLiU"/>
                          <a:cs typeface="PMingLiU"/>
                        </a:rPr>
                        <a:t>source </a:t>
                      </a:r>
                      <a:r>
                        <a:rPr sz="2600" spc="160" dirty="0">
                          <a:latin typeface="PMingLiU"/>
                          <a:cs typeface="PMingLiU"/>
                        </a:rPr>
                        <a:t>layers</a:t>
                      </a:r>
                      <a:r>
                        <a:rPr sz="2600" spc="250" dirty="0">
                          <a:latin typeface="PMingLiU"/>
                          <a:cs typeface="PMingLiU"/>
                        </a:rPr>
                        <a:t> </a:t>
                      </a:r>
                      <a:r>
                        <a:rPr sz="2600" spc="180" dirty="0">
                          <a:latin typeface="PMingLiU"/>
                          <a:cs typeface="PMingLiU"/>
                        </a:rPr>
                        <a:t>from:</a:t>
                      </a:r>
                      <a:endParaRPr sz="2600" dirty="0">
                        <a:latin typeface="PMingLiU"/>
                        <a:cs typeface="PMingLiU"/>
                      </a:endParaRPr>
                    </a:p>
                  </a:txBody>
                  <a:tcPr marL="0" marR="0" marT="0" marB="0">
                    <a:lnR w="16431">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gn="ctr">
                        <a:lnSpc>
                          <a:spcPts val="2655"/>
                        </a:lnSpc>
                      </a:pPr>
                      <a:r>
                        <a:rPr sz="2600" spc="400" dirty="0">
                          <a:latin typeface="PMingLiU"/>
                          <a:cs typeface="PMingLiU"/>
                        </a:rPr>
                        <a:t>mAP</a:t>
                      </a:r>
                      <a:endParaRPr sz="2600">
                        <a:latin typeface="PMingLiU"/>
                        <a:cs typeface="PMingLiU"/>
                      </a:endParaRPr>
                    </a:p>
                    <a:p>
                      <a:pPr algn="ctr">
                        <a:lnSpc>
                          <a:spcPts val="3100"/>
                        </a:lnSpc>
                      </a:pPr>
                      <a:r>
                        <a:rPr sz="2600" spc="190" dirty="0">
                          <a:latin typeface="PMingLiU"/>
                          <a:cs typeface="PMingLiU"/>
                        </a:rPr>
                        <a:t>u</a:t>
                      </a:r>
                      <a:r>
                        <a:rPr sz="2600" u="heavy" spc="190" dirty="0">
                          <a:latin typeface="PMingLiU"/>
                          <a:cs typeface="PMingLiU"/>
                        </a:rPr>
                        <a:t>se </a:t>
                      </a:r>
                      <a:r>
                        <a:rPr sz="2600" u="heavy" spc="275" dirty="0">
                          <a:latin typeface="PMingLiU"/>
                          <a:cs typeface="PMingLiU"/>
                        </a:rPr>
                        <a:t>boundary</a:t>
                      </a:r>
                      <a:r>
                        <a:rPr sz="2600" u="heavy" spc="250" dirty="0">
                          <a:latin typeface="PMingLiU"/>
                          <a:cs typeface="PMingLiU"/>
                        </a:rPr>
                        <a:t> </a:t>
                      </a:r>
                      <a:r>
                        <a:rPr sz="2600" u="heavy" spc="195" dirty="0">
                          <a:latin typeface="PMingLiU"/>
                          <a:cs typeface="PMingLiU"/>
                        </a:rPr>
                        <a:t>boxes?</a:t>
                      </a:r>
                      <a:endParaRPr sz="2600">
                        <a:latin typeface="PMingLiU"/>
                        <a:cs typeface="PMingLiU"/>
                      </a:endParaRPr>
                    </a:p>
                  </a:txBody>
                  <a:tcPr marL="0" marR="0" marT="0" marB="0">
                    <a:lnL w="16431">
                      <a:solidFill>
                        <a:srgbClr val="000000"/>
                      </a:solidFill>
                      <a:prstDash val="solid"/>
                    </a:lnL>
                    <a:lnR w="16431">
                      <a:solidFill>
                        <a:srgbClr val="000000"/>
                      </a:solidFill>
                      <a:prstDash val="solid"/>
                    </a:lnR>
                  </a:tcPr>
                </a:tc>
                <a:tc hMerge="1">
                  <a:txBody>
                    <a:bodyPr/>
                    <a:lstStyle/>
                    <a:p>
                      <a:endParaRPr/>
                    </a:p>
                  </a:txBody>
                  <a:tcPr marL="0" marR="0" marT="0" marB="0"/>
                </a:tc>
                <a:extLst>
                  <a:ext uri="{0D108BD9-81ED-4DB2-BD59-A6C34878D82A}">
                    <a16:rowId xmlns:a16="http://schemas.microsoft.com/office/drawing/2014/main" val="10000"/>
                  </a:ext>
                </a:extLst>
              </a:tr>
              <a:tr h="325247">
                <a:tc>
                  <a:txBody>
                    <a:bodyPr/>
                    <a:lstStyle/>
                    <a:p>
                      <a:pPr algn="ctr">
                        <a:lnSpc>
                          <a:spcPts val="2465"/>
                        </a:lnSpc>
                      </a:pPr>
                      <a:r>
                        <a:rPr sz="2600" spc="150" dirty="0">
                          <a:latin typeface="PMingLiU"/>
                          <a:cs typeface="PMingLiU"/>
                        </a:rPr>
                        <a:t>38 </a:t>
                      </a:r>
                      <a:r>
                        <a:rPr lang="en-US" sz="2600" i="1" spc="-210" dirty="0">
                          <a:latin typeface="Meiryo"/>
                          <a:cs typeface="Meiryo"/>
                        </a:rPr>
                        <a:t>x</a:t>
                      </a:r>
                      <a:r>
                        <a:rPr sz="2600" spc="150" dirty="0">
                          <a:latin typeface="PMingLiU"/>
                          <a:cs typeface="PMingLiU"/>
                        </a:rPr>
                        <a:t>38</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19 </a:t>
                      </a:r>
                      <a:r>
                        <a:rPr lang="en-US" sz="2600" i="1" spc="-210" dirty="0">
                          <a:latin typeface="Meiryo"/>
                          <a:cs typeface="Meiryo"/>
                        </a:rPr>
                        <a:t>x</a:t>
                      </a:r>
                      <a:r>
                        <a:rPr sz="2600" spc="150" dirty="0">
                          <a:latin typeface="PMingLiU"/>
                          <a:cs typeface="PMingLiU"/>
                        </a:rPr>
                        <a:t>19</a:t>
                      </a:r>
                      <a:endParaRPr sz="2600" dirty="0">
                        <a:latin typeface="PMingLiU"/>
                        <a:cs typeface="PMingLiU"/>
                      </a:endParaRPr>
                    </a:p>
                  </a:txBody>
                  <a:tcPr marL="0" marR="0" marT="0" marB="0"/>
                </a:tc>
                <a:tc>
                  <a:txBody>
                    <a:bodyPr/>
                    <a:lstStyle/>
                    <a:p>
                      <a:pPr marR="102870" algn="ctr">
                        <a:lnSpc>
                          <a:spcPts val="2465"/>
                        </a:lnSpc>
                      </a:pPr>
                      <a:r>
                        <a:rPr sz="2600" spc="150" dirty="0">
                          <a:latin typeface="PMingLiU"/>
                          <a:cs typeface="PMingLiU"/>
                        </a:rPr>
                        <a:t>10 </a:t>
                      </a:r>
                      <a:r>
                        <a:rPr lang="en-US" sz="2600" i="1" spc="-210" dirty="0">
                          <a:latin typeface="Meiryo"/>
                          <a:cs typeface="Meiryo"/>
                        </a:rPr>
                        <a:t>x</a:t>
                      </a:r>
                      <a:r>
                        <a:rPr sz="2600" spc="150" dirty="0">
                          <a:latin typeface="PMingLiU"/>
                          <a:cs typeface="PMingLiU"/>
                        </a:rPr>
                        <a:t>10</a:t>
                      </a:r>
                      <a:endParaRPr sz="2600" dirty="0">
                        <a:latin typeface="PMingLiU"/>
                        <a:cs typeface="PMingLiU"/>
                      </a:endParaRPr>
                    </a:p>
                  </a:txBody>
                  <a:tcPr marL="0" marR="0" marT="0" marB="0"/>
                </a:tc>
                <a:tc>
                  <a:txBody>
                    <a:bodyPr/>
                    <a:lstStyle/>
                    <a:p>
                      <a:pPr marR="102870" algn="ctr">
                        <a:lnSpc>
                          <a:spcPts val="2465"/>
                        </a:lnSpc>
                      </a:pPr>
                      <a:r>
                        <a:rPr sz="2600" spc="150" dirty="0">
                          <a:latin typeface="PMingLiU"/>
                          <a:cs typeface="PMingLiU"/>
                        </a:rPr>
                        <a:t>5 </a:t>
                      </a:r>
                      <a:r>
                        <a:rPr lang="en-US" sz="2600" i="1" spc="-210" dirty="0">
                          <a:latin typeface="Meiryo"/>
                          <a:cs typeface="Meiryo"/>
                        </a:rPr>
                        <a:t>x</a:t>
                      </a:r>
                      <a:r>
                        <a:rPr sz="2600" spc="150" dirty="0">
                          <a:latin typeface="PMingLiU"/>
                          <a:cs typeface="PMingLiU"/>
                        </a:rPr>
                        <a:t>5</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3 </a:t>
                      </a:r>
                      <a:r>
                        <a:rPr lang="en-US" sz="2600" i="1" spc="-210" dirty="0">
                          <a:latin typeface="Meiryo"/>
                          <a:cs typeface="Meiryo"/>
                        </a:rPr>
                        <a:t>x</a:t>
                      </a:r>
                      <a:r>
                        <a:rPr sz="2600" spc="150" dirty="0">
                          <a:latin typeface="PMingLiU"/>
                          <a:cs typeface="PMingLiU"/>
                        </a:rPr>
                        <a:t>3</a:t>
                      </a:r>
                      <a:endParaRPr sz="2600" dirty="0">
                        <a:latin typeface="PMingLiU"/>
                        <a:cs typeface="PMingLiU"/>
                      </a:endParaRPr>
                    </a:p>
                  </a:txBody>
                  <a:tcPr marL="0" marR="0" marT="0" marB="0"/>
                </a:tc>
                <a:tc>
                  <a:txBody>
                    <a:bodyPr/>
                    <a:lstStyle/>
                    <a:p>
                      <a:pPr algn="ctr">
                        <a:lnSpc>
                          <a:spcPts val="2465"/>
                        </a:lnSpc>
                      </a:pPr>
                      <a:r>
                        <a:rPr sz="2600" spc="150" dirty="0">
                          <a:latin typeface="PMingLiU"/>
                          <a:cs typeface="PMingLiU"/>
                        </a:rPr>
                        <a:t>1 </a:t>
                      </a:r>
                      <a:r>
                        <a:rPr lang="en-US" sz="2600" i="1" spc="-210" dirty="0">
                          <a:latin typeface="Meiryo"/>
                          <a:cs typeface="Meiryo"/>
                        </a:rPr>
                        <a:t>x</a:t>
                      </a:r>
                      <a:r>
                        <a:rPr sz="2600" spc="150" dirty="0">
                          <a:latin typeface="PMingLiU"/>
                          <a:cs typeface="PMingLiU"/>
                        </a:rPr>
                        <a:t>1</a:t>
                      </a:r>
                      <a:endParaRPr sz="2600" dirty="0">
                        <a:latin typeface="PMingLiU"/>
                        <a:cs typeface="PMingLiU"/>
                      </a:endParaRPr>
                    </a:p>
                  </a:txBody>
                  <a:tcPr marL="0" marR="0" marT="0" marB="0">
                    <a:lnR w="16431">
                      <a:solidFill>
                        <a:srgbClr val="000000"/>
                      </a:solidFill>
                      <a:prstDash val="solid"/>
                    </a:lnR>
                  </a:tcPr>
                </a:tc>
                <a:tc>
                  <a:txBody>
                    <a:bodyPr/>
                    <a:lstStyle/>
                    <a:p>
                      <a:pPr marR="445770" algn="r">
                        <a:lnSpc>
                          <a:spcPts val="2465"/>
                        </a:lnSpc>
                      </a:pPr>
                      <a:r>
                        <a:rPr sz="2600" spc="-229" dirty="0">
                          <a:latin typeface="PMingLiU"/>
                          <a:cs typeface="PMingLiU"/>
                        </a:rPr>
                        <a:t>Y</a:t>
                      </a:r>
                      <a:r>
                        <a:rPr sz="2600" spc="-5" dirty="0">
                          <a:latin typeface="PMingLiU"/>
                          <a:cs typeface="PMingLiU"/>
                        </a:rPr>
                        <a:t>e</a:t>
                      </a:r>
                      <a:r>
                        <a:rPr sz="2600" dirty="0">
                          <a:latin typeface="PMingLiU"/>
                          <a:cs typeface="PMingLiU"/>
                        </a:rPr>
                        <a:t>s</a:t>
                      </a:r>
                      <a:endParaRPr sz="2600">
                        <a:latin typeface="PMingLiU"/>
                        <a:cs typeface="PMingLiU"/>
                      </a:endParaRPr>
                    </a:p>
                  </a:txBody>
                  <a:tcPr marL="0" marR="0" marT="0" marB="0">
                    <a:lnL w="16431">
                      <a:solidFill>
                        <a:srgbClr val="000000"/>
                      </a:solidFill>
                      <a:prstDash val="solid"/>
                    </a:lnL>
                  </a:tcPr>
                </a:tc>
                <a:tc>
                  <a:txBody>
                    <a:bodyPr/>
                    <a:lstStyle/>
                    <a:p>
                      <a:pPr marR="233679" algn="ctr">
                        <a:lnSpc>
                          <a:spcPts val="2465"/>
                        </a:lnSpc>
                      </a:pPr>
                      <a:r>
                        <a:rPr sz="2600" spc="225" dirty="0">
                          <a:latin typeface="PMingLiU"/>
                          <a:cs typeface="PMingLiU"/>
                        </a:rPr>
                        <a:t>No</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1"/>
                  </a:ext>
                </a:extLst>
              </a:tr>
              <a:tr h="325247">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marR="103505" algn="ctr">
                        <a:lnSpc>
                          <a:spcPts val="2515"/>
                        </a:lnSpc>
                      </a:pPr>
                      <a:r>
                        <a:rPr sz="2600" dirty="0">
                          <a:latin typeface="Arial"/>
                          <a:cs typeface="Arial"/>
                        </a:rPr>
                        <a:t>4</a:t>
                      </a:r>
                      <a:endParaRPr sz="2600">
                        <a:latin typeface="Arial"/>
                        <a:cs typeface="Arial"/>
                      </a:endParaRPr>
                    </a:p>
                  </a:txBody>
                  <a:tcPr marL="0" marR="0" marT="0" marB="0"/>
                </a:tc>
                <a:tc>
                  <a:txBody>
                    <a:bodyPr/>
                    <a:lstStyle/>
                    <a:p>
                      <a:pPr marR="102870"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tc>
                <a:tc>
                  <a:txBody>
                    <a:bodyPr/>
                    <a:lstStyle/>
                    <a:p>
                      <a:pPr algn="ctr">
                        <a:lnSpc>
                          <a:spcPts val="2515"/>
                        </a:lnSpc>
                      </a:pPr>
                      <a:r>
                        <a:rPr sz="2600" dirty="0">
                          <a:latin typeface="Arial"/>
                          <a:cs typeface="Arial"/>
                        </a:rPr>
                        <a:t>4</a:t>
                      </a:r>
                      <a:endParaRPr sz="2600">
                        <a:latin typeface="Arial"/>
                        <a:cs typeface="Arial"/>
                      </a:endParaRPr>
                    </a:p>
                  </a:txBody>
                  <a:tcPr marL="0" marR="0" marT="0" marB="0">
                    <a:lnR w="16431">
                      <a:solidFill>
                        <a:srgbClr val="000000"/>
                      </a:solidFill>
                      <a:prstDash val="solid"/>
                    </a:lnR>
                  </a:tcPr>
                </a:tc>
                <a:tc>
                  <a:txBody>
                    <a:bodyPr/>
                    <a:lstStyle/>
                    <a:p>
                      <a:pPr marR="397510" algn="r">
                        <a:lnSpc>
                          <a:spcPts val="2515"/>
                        </a:lnSpc>
                      </a:pPr>
                      <a:r>
                        <a:rPr sz="2600" dirty="0">
                          <a:latin typeface="PMingLiU"/>
                          <a:cs typeface="PMingLiU"/>
                        </a:rPr>
                        <a:t>74.3</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515"/>
                        </a:lnSpc>
                      </a:pPr>
                      <a:r>
                        <a:rPr sz="2600" spc="150" dirty="0">
                          <a:latin typeface="PMingLiU"/>
                          <a:cs typeface="PMingLiU"/>
                        </a:rPr>
                        <a:t>63.4</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2"/>
                  </a:ext>
                </a:extLst>
              </a:tr>
              <a:tr h="396240">
                <a:tc>
                  <a:txBody>
                    <a:bodyPr/>
                    <a:lstStyle/>
                    <a:p>
                      <a:pPr algn="ctr">
                        <a:lnSpc>
                          <a:spcPts val="2840"/>
                        </a:lnSpc>
                      </a:pPr>
                      <a:r>
                        <a:rPr sz="2600" dirty="0">
                          <a:latin typeface="Arial"/>
                          <a:cs typeface="Arial"/>
                        </a:rPr>
                        <a:t>4</a:t>
                      </a:r>
                      <a:endParaRPr sz="2600">
                        <a:latin typeface="Arial"/>
                        <a:cs typeface="Arial"/>
                      </a:endParaRPr>
                    </a:p>
                  </a:txBody>
                  <a:tcPr marL="0" marR="0" marT="0" marB="0"/>
                </a:tc>
                <a:tc>
                  <a:txBody>
                    <a:bodyPr/>
                    <a:lstStyle/>
                    <a:p>
                      <a:pPr algn="ctr">
                        <a:lnSpc>
                          <a:spcPts val="2840"/>
                        </a:lnSpc>
                      </a:pPr>
                      <a:r>
                        <a:rPr sz="2600" dirty="0">
                          <a:latin typeface="Arial"/>
                          <a:cs typeface="Arial"/>
                        </a:rPr>
                        <a:t>4</a:t>
                      </a:r>
                      <a:endParaRPr sz="2600">
                        <a:latin typeface="Arial"/>
                        <a:cs typeface="Arial"/>
                      </a:endParaRPr>
                    </a:p>
                  </a:txBody>
                  <a:tcPr marL="0" marR="0" marT="0" marB="0"/>
                </a:tc>
                <a:tc>
                  <a:txBody>
                    <a:bodyPr/>
                    <a:lstStyle/>
                    <a:p>
                      <a:pPr marR="103505" algn="ctr">
                        <a:lnSpc>
                          <a:spcPts val="2840"/>
                        </a:lnSpc>
                      </a:pPr>
                      <a:r>
                        <a:rPr sz="2600" dirty="0">
                          <a:latin typeface="Arial"/>
                          <a:cs typeface="Arial"/>
                        </a:rPr>
                        <a:t>4</a:t>
                      </a:r>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lnR w="16431">
                      <a:solidFill>
                        <a:srgbClr val="000000"/>
                      </a:solidFill>
                      <a:prstDash val="solid"/>
                    </a:lnR>
                  </a:tcPr>
                </a:tc>
                <a:tc>
                  <a:txBody>
                    <a:bodyPr/>
                    <a:lstStyle/>
                    <a:p>
                      <a:pPr marR="397510" algn="r">
                        <a:lnSpc>
                          <a:spcPts val="2840"/>
                        </a:lnSpc>
                      </a:pPr>
                      <a:r>
                        <a:rPr sz="2600" dirty="0">
                          <a:latin typeface="PMingLiU"/>
                          <a:cs typeface="PMingLiU"/>
                        </a:rPr>
                        <a:t>70.7</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840"/>
                        </a:lnSpc>
                      </a:pPr>
                      <a:r>
                        <a:rPr sz="2600" spc="150" dirty="0">
                          <a:latin typeface="PMingLiU"/>
                          <a:cs typeface="PMingLiU"/>
                        </a:rPr>
                        <a:t>69.2</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3"/>
                  </a:ext>
                </a:extLst>
              </a:tr>
              <a:tr h="396240">
                <a:tc>
                  <a:txBody>
                    <a:bodyPr/>
                    <a:lstStyle/>
                    <a:p>
                      <a:endParaRPr sz="2600">
                        <a:latin typeface="PMingLiU"/>
                        <a:cs typeface="PMingLiU"/>
                      </a:endParaRPr>
                    </a:p>
                  </a:txBody>
                  <a:tcPr marL="0" marR="0" marT="0" marB="0"/>
                </a:tc>
                <a:tc>
                  <a:txBody>
                    <a:bodyPr/>
                    <a:lstStyle/>
                    <a:p>
                      <a:pPr algn="ctr">
                        <a:lnSpc>
                          <a:spcPts val="2730"/>
                        </a:lnSpc>
                      </a:pPr>
                      <a:r>
                        <a:rPr sz="2600" dirty="0">
                          <a:latin typeface="Arial"/>
                          <a:cs typeface="Arial"/>
                        </a:rPr>
                        <a:t>4</a:t>
                      </a:r>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tc>
                <a:tc>
                  <a:txBody>
                    <a:bodyPr/>
                    <a:lstStyle/>
                    <a:p>
                      <a:endParaRPr sz="2600">
                        <a:latin typeface="Arial"/>
                        <a:cs typeface="Arial"/>
                      </a:endParaRPr>
                    </a:p>
                  </a:txBody>
                  <a:tcPr marL="0" marR="0" marT="0" marB="0">
                    <a:lnR w="16431">
                      <a:solidFill>
                        <a:srgbClr val="000000"/>
                      </a:solidFill>
                      <a:prstDash val="solid"/>
                    </a:lnR>
                  </a:tcPr>
                </a:tc>
                <a:tc>
                  <a:txBody>
                    <a:bodyPr/>
                    <a:lstStyle/>
                    <a:p>
                      <a:pPr marR="397510" algn="r">
                        <a:lnSpc>
                          <a:spcPts val="2730"/>
                        </a:lnSpc>
                      </a:pPr>
                      <a:r>
                        <a:rPr sz="2600" dirty="0">
                          <a:latin typeface="PMingLiU"/>
                          <a:cs typeface="PMingLiU"/>
                        </a:rPr>
                        <a:t>62.4</a:t>
                      </a:r>
                      <a:endParaRPr sz="2600">
                        <a:latin typeface="PMingLiU"/>
                        <a:cs typeface="PMingLiU"/>
                      </a:endParaRPr>
                    </a:p>
                  </a:txBody>
                  <a:tcPr marL="0" marR="0" marT="0" marB="0">
                    <a:lnL w="16431">
                      <a:solidFill>
                        <a:srgbClr val="000000"/>
                      </a:solidFill>
                      <a:prstDash val="solid"/>
                    </a:lnL>
                  </a:tcPr>
                </a:tc>
                <a:tc>
                  <a:txBody>
                    <a:bodyPr/>
                    <a:lstStyle/>
                    <a:p>
                      <a:pPr marR="233045" algn="ctr">
                        <a:lnSpc>
                          <a:spcPts val="2730"/>
                        </a:lnSpc>
                      </a:pPr>
                      <a:r>
                        <a:rPr sz="2600" spc="150" dirty="0">
                          <a:latin typeface="PMingLiU"/>
                          <a:cs typeface="PMingLiU"/>
                        </a:rPr>
                        <a:t>64.0</a:t>
                      </a:r>
                      <a:endParaRPr sz="2600">
                        <a:latin typeface="PMingLiU"/>
                        <a:cs typeface="PMingLiU"/>
                      </a:endParaRPr>
                    </a:p>
                  </a:txBody>
                  <a:tcPr marL="0" marR="0" marT="0" marB="0">
                    <a:lnR w="16431">
                      <a:solidFill>
                        <a:srgbClr val="000000"/>
                      </a:solidFill>
                      <a:prstDash val="solid"/>
                    </a:lnR>
                  </a:tcPr>
                </a:tc>
                <a:extLst>
                  <a:ext uri="{0D108BD9-81ED-4DB2-BD59-A6C34878D82A}">
                    <a16:rowId xmlns:a16="http://schemas.microsoft.com/office/drawing/2014/main" val="10004"/>
                  </a:ext>
                </a:extLst>
              </a:tr>
              <a:tr h="396240">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extLst>
                  <a:ext uri="{0D108BD9-81ED-4DB2-BD59-A6C34878D82A}">
                    <a16:rowId xmlns:a16="http://schemas.microsoft.com/office/drawing/2014/main" val="10005"/>
                  </a:ext>
                </a:extLst>
              </a:tr>
              <a:tr h="396240">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extLst>
                  <a:ext uri="{0D108BD9-81ED-4DB2-BD59-A6C34878D82A}">
                    <a16:rowId xmlns:a16="http://schemas.microsoft.com/office/drawing/2014/main" val="10006"/>
                  </a:ext>
                </a:extLst>
              </a:tr>
              <a:tr h="396240">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dirty="0">
                        <a:latin typeface="PMingLiU"/>
                        <a:cs typeface="PMingLiU"/>
                      </a:endParaRPr>
                    </a:p>
                  </a:txBody>
                  <a:tcPr marL="0" marR="0" marT="0" marB="0"/>
                </a:tc>
                <a:tc>
                  <a:txBody>
                    <a:bodyPr/>
                    <a:lstStyle/>
                    <a:p>
                      <a:endParaRPr sz="2600">
                        <a:latin typeface="PMingLiU"/>
                        <a:cs typeface="PMingLiU"/>
                      </a:endParaRPr>
                    </a:p>
                  </a:txBody>
                  <a:tcPr marL="0" marR="0" marT="0" marB="0"/>
                </a:tc>
                <a:extLst>
                  <a:ext uri="{0D108BD9-81ED-4DB2-BD59-A6C34878D82A}">
                    <a16:rowId xmlns:a16="http://schemas.microsoft.com/office/drawing/2014/main" val="10007"/>
                  </a:ext>
                </a:extLst>
              </a:tr>
              <a:tr h="396240">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a:latin typeface="PMingLiU"/>
                        <a:cs typeface="PMingLiU"/>
                      </a:endParaRPr>
                    </a:p>
                  </a:txBody>
                  <a:tcPr marL="0" marR="0" marT="0" marB="0"/>
                </a:tc>
                <a:tc>
                  <a:txBody>
                    <a:bodyPr/>
                    <a:lstStyle/>
                    <a:p>
                      <a:endParaRPr sz="2600" dirty="0">
                        <a:latin typeface="PMingLiU"/>
                        <a:cs typeface="PMingLiU"/>
                      </a:endParaRPr>
                    </a:p>
                  </a:txBody>
                  <a:tcPr marL="0" marR="0" marT="0" marB="0"/>
                </a:tc>
                <a:tc>
                  <a:txBody>
                    <a:bodyPr/>
                    <a:lstStyle/>
                    <a:p>
                      <a:endParaRPr sz="2600" dirty="0">
                        <a:latin typeface="PMingLiU"/>
                        <a:cs typeface="PMingLiU"/>
                      </a:endParaRPr>
                    </a:p>
                  </a:txBody>
                  <a:tcPr marL="0" marR="0" marT="0" marB="0"/>
                </a:tc>
                <a:extLst>
                  <a:ext uri="{0D108BD9-81ED-4DB2-BD59-A6C34878D82A}">
                    <a16:rowId xmlns:a16="http://schemas.microsoft.com/office/drawing/2014/main" val="10008"/>
                  </a:ext>
                </a:extLst>
              </a:tr>
            </a:tbl>
          </a:graphicData>
        </a:graphic>
      </p:graphicFrame>
      <p:sp>
        <p:nvSpPr>
          <p:cNvPr id="18" name="object 18"/>
          <p:cNvSpPr txBox="1"/>
          <p:nvPr/>
        </p:nvSpPr>
        <p:spPr>
          <a:xfrm>
            <a:off x="11490414" y="4037079"/>
            <a:ext cx="1323975" cy="2002789"/>
          </a:xfrm>
          <a:prstGeom prst="rect">
            <a:avLst/>
          </a:prstGeom>
        </p:spPr>
        <p:txBody>
          <a:bodyPr vert="horz" wrap="square" lIns="0" tIns="0" rIns="0" bIns="0" rtlCol="0">
            <a:spAutoFit/>
          </a:bodyPr>
          <a:lstStyle/>
          <a:p>
            <a:pPr algn="ctr">
              <a:lnSpc>
                <a:spcPct val="100000"/>
              </a:lnSpc>
            </a:pPr>
            <a:r>
              <a:rPr sz="2600" spc="1070" dirty="0">
                <a:latin typeface="PMingLiU"/>
                <a:cs typeface="PMingLiU"/>
              </a:rPr>
              <a:t>#</a:t>
            </a:r>
            <a:r>
              <a:rPr sz="2600" spc="140" dirty="0">
                <a:latin typeface="PMingLiU"/>
                <a:cs typeface="PMingLiU"/>
              </a:rPr>
              <a:t> </a:t>
            </a:r>
            <a:r>
              <a:rPr sz="2600" spc="180" dirty="0">
                <a:latin typeface="PMingLiU"/>
                <a:cs typeface="PMingLiU"/>
              </a:rPr>
              <a:t>Boxes</a:t>
            </a:r>
            <a:endParaRPr sz="2600">
              <a:latin typeface="PMingLiU"/>
              <a:cs typeface="PMingLiU"/>
            </a:endParaRPr>
          </a:p>
          <a:p>
            <a:pPr>
              <a:lnSpc>
                <a:spcPct val="100000"/>
              </a:lnSpc>
              <a:spcBef>
                <a:spcPts val="30"/>
              </a:spcBef>
            </a:pPr>
            <a:endParaRPr sz="2700">
              <a:latin typeface="Times New Roman"/>
              <a:cs typeface="Times New Roman"/>
            </a:endParaRPr>
          </a:p>
          <a:p>
            <a:pPr algn="ctr">
              <a:lnSpc>
                <a:spcPts val="3100"/>
              </a:lnSpc>
            </a:pPr>
            <a:r>
              <a:rPr sz="2600" spc="150" dirty="0">
                <a:latin typeface="PMingLiU"/>
                <a:cs typeface="PMingLiU"/>
              </a:rPr>
              <a:t>8732</a:t>
            </a:r>
            <a:endParaRPr sz="2600">
              <a:latin typeface="PMingLiU"/>
              <a:cs typeface="PMingLiU"/>
            </a:endParaRPr>
          </a:p>
          <a:p>
            <a:pPr algn="ctr">
              <a:lnSpc>
                <a:spcPts val="3080"/>
              </a:lnSpc>
            </a:pPr>
            <a:r>
              <a:rPr sz="2600" spc="150" dirty="0">
                <a:latin typeface="PMingLiU"/>
                <a:cs typeface="PMingLiU"/>
              </a:rPr>
              <a:t>9864</a:t>
            </a:r>
            <a:endParaRPr sz="2600">
              <a:latin typeface="PMingLiU"/>
              <a:cs typeface="PMingLiU"/>
            </a:endParaRPr>
          </a:p>
          <a:p>
            <a:pPr algn="ctr">
              <a:lnSpc>
                <a:spcPts val="3100"/>
              </a:lnSpc>
            </a:pPr>
            <a:r>
              <a:rPr sz="2600" spc="150" dirty="0">
                <a:latin typeface="PMingLiU"/>
                <a:cs typeface="PMingLiU"/>
              </a:rPr>
              <a:t>8664</a:t>
            </a:r>
            <a:endParaRPr sz="2600">
              <a:latin typeface="PMingLiU"/>
              <a:cs typeface="PMingLiU"/>
            </a:endParaRPr>
          </a:p>
        </p:txBody>
      </p:sp>
      <p:sp>
        <p:nvSpPr>
          <p:cNvPr id="19" name="object 19"/>
          <p:cNvSpPr/>
          <p:nvPr/>
        </p:nvSpPr>
        <p:spPr>
          <a:xfrm>
            <a:off x="15151" y="6069838"/>
            <a:ext cx="12950825" cy="0"/>
          </a:xfrm>
          <a:custGeom>
            <a:avLst/>
            <a:gdLst/>
            <a:ahLst/>
            <a:cxnLst/>
            <a:rect l="l" t="t" r="r" b="b"/>
            <a:pathLst>
              <a:path w="12950825">
                <a:moveTo>
                  <a:pt x="0" y="0"/>
                </a:moveTo>
                <a:lnTo>
                  <a:pt x="12950743" y="0"/>
                </a:lnTo>
              </a:path>
            </a:pathLst>
          </a:custGeom>
          <a:ln w="16448">
            <a:solidFill>
              <a:srgbClr val="000000"/>
            </a:solidFill>
          </a:ln>
        </p:spPr>
        <p:txBody>
          <a:bodyPr wrap="square" lIns="0" tIns="0" rIns="0" bIns="0" rtlCol="0"/>
          <a:lstStyle/>
          <a:p>
            <a:endParaRPr/>
          </a:p>
        </p:txBody>
      </p:sp>
      <p:sp>
        <p:nvSpPr>
          <p:cNvPr id="20" name="object 20"/>
          <p:cNvSpPr txBox="1">
            <a:spLocks noGrp="1"/>
          </p:cNvSpPr>
          <p:nvPr>
            <p:ph type="title"/>
          </p:nvPr>
        </p:nvSpPr>
        <p:spPr>
          <a:xfrm>
            <a:off x="381000" y="736600"/>
            <a:ext cx="12248515" cy="988694"/>
          </a:xfrm>
          <a:prstGeom prst="rect">
            <a:avLst/>
          </a:prstGeom>
        </p:spPr>
        <p:txBody>
          <a:bodyPr vert="horz" wrap="square" lIns="0" tIns="0" rIns="0" bIns="0" rtlCol="0">
            <a:spAutoFit/>
          </a:bodyPr>
          <a:lstStyle/>
          <a:p>
            <a:pPr marL="12700">
              <a:lnSpc>
                <a:spcPct val="100000"/>
              </a:lnSpc>
              <a:tabLst>
                <a:tab pos="8433435" algn="l"/>
              </a:tabLst>
            </a:pPr>
            <a:r>
              <a:rPr spc="-5" dirty="0"/>
              <a:t>Multi-Scale</a:t>
            </a:r>
            <a:r>
              <a:rPr spc="15" dirty="0"/>
              <a:t> </a:t>
            </a:r>
            <a:r>
              <a:rPr spc="-35" dirty="0"/>
              <a:t>Feature</a:t>
            </a:r>
            <a:r>
              <a:rPr spc="15" dirty="0"/>
              <a:t> </a:t>
            </a:r>
            <a:r>
              <a:rPr spc="-20" dirty="0"/>
              <a:t>Maps	</a:t>
            </a:r>
            <a:r>
              <a:rPr spc="-5" dirty="0"/>
              <a:t>Experiment</a:t>
            </a:r>
          </a:p>
        </p:txBody>
      </p:sp>
      <p:cxnSp>
        <p:nvCxnSpPr>
          <p:cNvPr id="22" name="直接连接符 21"/>
          <p:cNvCxnSpPr/>
          <p:nvPr/>
        </p:nvCxnSpPr>
        <p:spPr>
          <a:xfrm>
            <a:off x="7340636" y="6781800"/>
            <a:ext cx="1438682" cy="12527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7302115" y="7960344"/>
            <a:ext cx="1390247" cy="684088"/>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7571" y="3065652"/>
            <a:ext cx="3779224" cy="384745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4" name="object 4"/>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5" name="object 5"/>
          <p:cNvSpPr/>
          <p:nvPr/>
        </p:nvSpPr>
        <p:spPr>
          <a:xfrm>
            <a:off x="1494174" y="5021677"/>
            <a:ext cx="1649730" cy="1439545"/>
          </a:xfrm>
          <a:custGeom>
            <a:avLst/>
            <a:gdLst/>
            <a:ahLst/>
            <a:cxnLst/>
            <a:rect l="l" t="t" r="r" b="b"/>
            <a:pathLst>
              <a:path w="1649730" h="1439545">
                <a:moveTo>
                  <a:pt x="0" y="1439382"/>
                </a:moveTo>
                <a:lnTo>
                  <a:pt x="0" y="0"/>
                </a:lnTo>
                <a:lnTo>
                  <a:pt x="1649686" y="0"/>
                </a:lnTo>
                <a:lnTo>
                  <a:pt x="1649686" y="1439382"/>
                </a:lnTo>
                <a:lnTo>
                  <a:pt x="0" y="1439382"/>
                </a:lnTo>
                <a:close/>
              </a:path>
            </a:pathLst>
          </a:custGeom>
          <a:ln w="33413">
            <a:solidFill>
              <a:srgbClr val="0000FF"/>
            </a:solidFill>
          </a:ln>
        </p:spPr>
        <p:txBody>
          <a:bodyPr wrap="square" lIns="0" tIns="0" rIns="0" bIns="0" rtlCol="0"/>
          <a:lstStyle/>
          <a:p>
            <a:endParaRPr/>
          </a:p>
        </p:txBody>
      </p:sp>
      <p:sp>
        <p:nvSpPr>
          <p:cNvPr id="6" name="object 6"/>
          <p:cNvSpPr/>
          <p:nvPr/>
        </p:nvSpPr>
        <p:spPr>
          <a:xfrm>
            <a:off x="2692862" y="3165932"/>
            <a:ext cx="1993900" cy="2926715"/>
          </a:xfrm>
          <a:custGeom>
            <a:avLst/>
            <a:gdLst/>
            <a:ahLst/>
            <a:cxnLst/>
            <a:rect l="l" t="t" r="r" b="b"/>
            <a:pathLst>
              <a:path w="1993900" h="2926715">
                <a:moveTo>
                  <a:pt x="0" y="2926358"/>
                </a:moveTo>
                <a:lnTo>
                  <a:pt x="0" y="0"/>
                </a:lnTo>
                <a:lnTo>
                  <a:pt x="1993879" y="0"/>
                </a:lnTo>
                <a:lnTo>
                  <a:pt x="1993879" y="2926358"/>
                </a:lnTo>
                <a:lnTo>
                  <a:pt x="0" y="2926358"/>
                </a:lnTo>
                <a:close/>
              </a:path>
            </a:pathLst>
          </a:custGeom>
          <a:ln w="33393">
            <a:solidFill>
              <a:srgbClr val="FF0000"/>
            </a:solidFill>
          </a:ln>
        </p:spPr>
        <p:txBody>
          <a:bodyPr wrap="square" lIns="0" tIns="0" rIns="0" bIns="0" rtlCol="0"/>
          <a:lstStyle/>
          <a:p>
            <a:endParaRPr/>
          </a:p>
        </p:txBody>
      </p:sp>
      <p:sp>
        <p:nvSpPr>
          <p:cNvPr id="7" name="object 7"/>
          <p:cNvSpPr txBox="1">
            <a:spLocks noGrp="1"/>
          </p:cNvSpPr>
          <p:nvPr>
            <p:ph type="title"/>
          </p:nvPr>
        </p:nvSpPr>
        <p:spPr>
          <a:xfrm>
            <a:off x="990600" y="266700"/>
            <a:ext cx="8508365" cy="1928495"/>
          </a:xfrm>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#2:</a:t>
            </a:r>
          </a:p>
          <a:p>
            <a:pPr marL="12700">
              <a:lnSpc>
                <a:spcPts val="7540"/>
              </a:lnSpc>
              <a:tabLst>
                <a:tab pos="2846070" algn="l"/>
                <a:tab pos="4138295" algn="l"/>
              </a:tabLst>
            </a:pPr>
            <a:r>
              <a:rPr spc="-5" dirty="0"/>
              <a:t>Splitting	the	Region</a:t>
            </a:r>
            <a:r>
              <a:rPr spc="-80" dirty="0"/>
              <a:t> </a:t>
            </a:r>
            <a:r>
              <a:rPr dirty="0"/>
              <a:t>Space</a:t>
            </a:r>
          </a:p>
        </p:txBody>
      </p:sp>
      <p:sp>
        <p:nvSpPr>
          <p:cNvPr id="8" name="object 8"/>
          <p:cNvSpPr/>
          <p:nvPr/>
        </p:nvSpPr>
        <p:spPr>
          <a:xfrm>
            <a:off x="10767790" y="3951147"/>
            <a:ext cx="1111250" cy="2516505"/>
          </a:xfrm>
          <a:custGeom>
            <a:avLst/>
            <a:gdLst/>
            <a:ahLst/>
            <a:cxnLst/>
            <a:rect l="l" t="t" r="r" b="b"/>
            <a:pathLst>
              <a:path w="1111250" h="2516504">
                <a:moveTo>
                  <a:pt x="1110748" y="887273"/>
                </a:moveTo>
                <a:lnTo>
                  <a:pt x="230369" y="0"/>
                </a:lnTo>
                <a:lnTo>
                  <a:pt x="0" y="0"/>
                </a:lnTo>
                <a:lnTo>
                  <a:pt x="0" y="1629005"/>
                </a:lnTo>
                <a:lnTo>
                  <a:pt x="880379" y="2516278"/>
                </a:lnTo>
                <a:lnTo>
                  <a:pt x="1110748" y="2516278"/>
                </a:lnTo>
                <a:lnTo>
                  <a:pt x="1110748" y="887273"/>
                </a:lnTo>
                <a:close/>
              </a:path>
            </a:pathLst>
          </a:custGeom>
          <a:ln w="15293">
            <a:solidFill>
              <a:srgbClr val="000000"/>
            </a:solidFill>
          </a:ln>
        </p:spPr>
        <p:txBody>
          <a:bodyPr wrap="square" lIns="0" tIns="0" rIns="0" bIns="0" rtlCol="0"/>
          <a:lstStyle/>
          <a:p>
            <a:endParaRPr/>
          </a:p>
        </p:txBody>
      </p:sp>
      <p:sp>
        <p:nvSpPr>
          <p:cNvPr id="9" name="object 9"/>
          <p:cNvSpPr/>
          <p:nvPr/>
        </p:nvSpPr>
        <p:spPr>
          <a:xfrm>
            <a:off x="10767790" y="3951147"/>
            <a:ext cx="1111250" cy="887730"/>
          </a:xfrm>
          <a:custGeom>
            <a:avLst/>
            <a:gdLst/>
            <a:ahLst/>
            <a:cxnLst/>
            <a:rect l="l" t="t" r="r" b="b"/>
            <a:pathLst>
              <a:path w="1111250" h="887729">
                <a:moveTo>
                  <a:pt x="1110748" y="887273"/>
                </a:moveTo>
                <a:lnTo>
                  <a:pt x="880379" y="887273"/>
                </a:lnTo>
                <a:lnTo>
                  <a:pt x="0" y="0"/>
                </a:lnTo>
              </a:path>
            </a:pathLst>
          </a:custGeom>
          <a:ln w="15347">
            <a:solidFill>
              <a:srgbClr val="000000"/>
            </a:solidFill>
          </a:ln>
        </p:spPr>
        <p:txBody>
          <a:bodyPr wrap="square" lIns="0" tIns="0" rIns="0" bIns="0" rtlCol="0"/>
          <a:lstStyle/>
          <a:p>
            <a:endParaRPr/>
          </a:p>
        </p:txBody>
      </p:sp>
      <p:sp>
        <p:nvSpPr>
          <p:cNvPr id="10" name="object 10"/>
          <p:cNvSpPr/>
          <p:nvPr/>
        </p:nvSpPr>
        <p:spPr>
          <a:xfrm>
            <a:off x="11648169" y="4838421"/>
            <a:ext cx="0" cy="1629410"/>
          </a:xfrm>
          <a:custGeom>
            <a:avLst/>
            <a:gdLst/>
            <a:ahLst/>
            <a:cxnLst/>
            <a:rect l="l" t="t" r="r" b="b"/>
            <a:pathLst>
              <a:path h="1629410">
                <a:moveTo>
                  <a:pt x="0" y="0"/>
                </a:moveTo>
                <a:lnTo>
                  <a:pt x="0" y="1629004"/>
                </a:lnTo>
              </a:path>
            </a:pathLst>
          </a:custGeom>
          <a:ln w="15274">
            <a:solidFill>
              <a:srgbClr val="000000"/>
            </a:solidFill>
          </a:ln>
        </p:spPr>
        <p:txBody>
          <a:bodyPr wrap="square" lIns="0" tIns="0" rIns="0" bIns="0" rtlCol="0"/>
          <a:lstStyle/>
          <a:p>
            <a:endParaRPr/>
          </a:p>
        </p:txBody>
      </p:sp>
      <p:sp>
        <p:nvSpPr>
          <p:cNvPr id="11" name="object 11"/>
          <p:cNvSpPr/>
          <p:nvPr/>
        </p:nvSpPr>
        <p:spPr>
          <a:xfrm>
            <a:off x="11025133" y="4385246"/>
            <a:ext cx="737235" cy="1670685"/>
          </a:xfrm>
          <a:custGeom>
            <a:avLst/>
            <a:gdLst/>
            <a:ahLst/>
            <a:cxnLst/>
            <a:rect l="l" t="t" r="r" b="b"/>
            <a:pathLst>
              <a:path w="737234" h="1670685">
                <a:moveTo>
                  <a:pt x="737225" y="524199"/>
                </a:moveTo>
                <a:lnTo>
                  <a:pt x="217098" y="0"/>
                </a:lnTo>
                <a:lnTo>
                  <a:pt x="0" y="0"/>
                </a:lnTo>
                <a:lnTo>
                  <a:pt x="0" y="1145906"/>
                </a:lnTo>
                <a:lnTo>
                  <a:pt x="520126" y="1670108"/>
                </a:lnTo>
                <a:lnTo>
                  <a:pt x="737225" y="1670108"/>
                </a:lnTo>
                <a:lnTo>
                  <a:pt x="737225" y="524199"/>
                </a:lnTo>
                <a:close/>
              </a:path>
            </a:pathLst>
          </a:custGeom>
          <a:ln w="34411">
            <a:solidFill>
              <a:srgbClr val="008F00"/>
            </a:solidFill>
          </a:ln>
        </p:spPr>
        <p:txBody>
          <a:bodyPr wrap="square" lIns="0" tIns="0" rIns="0" bIns="0" rtlCol="0"/>
          <a:lstStyle/>
          <a:p>
            <a:endParaRPr/>
          </a:p>
        </p:txBody>
      </p:sp>
      <p:sp>
        <p:nvSpPr>
          <p:cNvPr id="12" name="object 12"/>
          <p:cNvSpPr/>
          <p:nvPr/>
        </p:nvSpPr>
        <p:spPr>
          <a:xfrm>
            <a:off x="11025133" y="4385246"/>
            <a:ext cx="737235" cy="524510"/>
          </a:xfrm>
          <a:custGeom>
            <a:avLst/>
            <a:gdLst/>
            <a:ahLst/>
            <a:cxnLst/>
            <a:rect l="l" t="t" r="r" b="b"/>
            <a:pathLst>
              <a:path w="737234" h="524510">
                <a:moveTo>
                  <a:pt x="737225" y="524199"/>
                </a:moveTo>
                <a:lnTo>
                  <a:pt x="520126" y="524199"/>
                </a:lnTo>
                <a:lnTo>
                  <a:pt x="0" y="0"/>
                </a:lnTo>
              </a:path>
            </a:pathLst>
          </a:custGeom>
          <a:ln w="34545">
            <a:solidFill>
              <a:srgbClr val="008F00"/>
            </a:solidFill>
          </a:ln>
        </p:spPr>
        <p:txBody>
          <a:bodyPr wrap="square" lIns="0" tIns="0" rIns="0" bIns="0" rtlCol="0"/>
          <a:lstStyle/>
          <a:p>
            <a:endParaRPr/>
          </a:p>
        </p:txBody>
      </p:sp>
      <p:sp>
        <p:nvSpPr>
          <p:cNvPr id="13" name="object 13"/>
          <p:cNvSpPr/>
          <p:nvPr/>
        </p:nvSpPr>
        <p:spPr>
          <a:xfrm>
            <a:off x="11545260" y="4909446"/>
            <a:ext cx="0" cy="1146175"/>
          </a:xfrm>
          <a:custGeom>
            <a:avLst/>
            <a:gdLst/>
            <a:ahLst/>
            <a:cxnLst/>
            <a:rect l="l" t="t" r="r" b="b"/>
            <a:pathLst>
              <a:path h="1146175">
                <a:moveTo>
                  <a:pt x="0" y="0"/>
                </a:moveTo>
                <a:lnTo>
                  <a:pt x="0" y="1145908"/>
                </a:lnTo>
              </a:path>
            </a:pathLst>
          </a:custGeom>
          <a:ln w="34367">
            <a:solidFill>
              <a:srgbClr val="008F00"/>
            </a:solidFill>
          </a:ln>
        </p:spPr>
        <p:txBody>
          <a:bodyPr wrap="square" lIns="0" tIns="0" rIns="0" bIns="0" rtlCol="0"/>
          <a:lstStyle/>
          <a:p>
            <a:endParaRPr/>
          </a:p>
        </p:txBody>
      </p:sp>
      <p:sp>
        <p:nvSpPr>
          <p:cNvPr id="14" name="object 14"/>
          <p:cNvSpPr/>
          <p:nvPr/>
        </p:nvSpPr>
        <p:spPr>
          <a:xfrm>
            <a:off x="11098996" y="4674234"/>
            <a:ext cx="335280" cy="1108710"/>
          </a:xfrm>
          <a:custGeom>
            <a:avLst/>
            <a:gdLst/>
            <a:ahLst/>
            <a:cxnLst/>
            <a:rect l="l" t="t" r="r" b="b"/>
            <a:pathLst>
              <a:path w="335279" h="1108710">
                <a:moveTo>
                  <a:pt x="334888" y="337511"/>
                </a:moveTo>
                <a:lnTo>
                  <a:pt x="0" y="0"/>
                </a:lnTo>
                <a:lnTo>
                  <a:pt x="0" y="770852"/>
                </a:lnTo>
                <a:lnTo>
                  <a:pt x="334888" y="1108363"/>
                </a:lnTo>
                <a:lnTo>
                  <a:pt x="334888" y="337511"/>
                </a:lnTo>
                <a:close/>
              </a:path>
            </a:pathLst>
          </a:custGeom>
          <a:ln w="34389">
            <a:solidFill>
              <a:srgbClr val="000000"/>
            </a:solidFill>
          </a:ln>
        </p:spPr>
        <p:txBody>
          <a:bodyPr wrap="square" lIns="0" tIns="0" rIns="0" bIns="0" rtlCol="0"/>
          <a:lstStyle/>
          <a:p>
            <a:endParaRPr/>
          </a:p>
        </p:txBody>
      </p:sp>
      <p:sp>
        <p:nvSpPr>
          <p:cNvPr id="15" name="object 15"/>
          <p:cNvSpPr/>
          <p:nvPr/>
        </p:nvSpPr>
        <p:spPr>
          <a:xfrm>
            <a:off x="11098996" y="4674234"/>
            <a:ext cx="335280" cy="337820"/>
          </a:xfrm>
          <a:custGeom>
            <a:avLst/>
            <a:gdLst/>
            <a:ahLst/>
            <a:cxnLst/>
            <a:rect l="l" t="t" r="r" b="b"/>
            <a:pathLst>
              <a:path w="335279" h="337820">
                <a:moveTo>
                  <a:pt x="334888" y="337511"/>
                </a:moveTo>
                <a:lnTo>
                  <a:pt x="334888" y="337511"/>
                </a:lnTo>
                <a:lnTo>
                  <a:pt x="0" y="0"/>
                </a:lnTo>
              </a:path>
            </a:pathLst>
          </a:custGeom>
          <a:ln w="34500">
            <a:solidFill>
              <a:srgbClr val="000000"/>
            </a:solidFill>
          </a:ln>
        </p:spPr>
        <p:txBody>
          <a:bodyPr wrap="square" lIns="0" tIns="0" rIns="0" bIns="0" rtlCol="0"/>
          <a:lstStyle/>
          <a:p>
            <a:endParaRPr/>
          </a:p>
        </p:txBody>
      </p:sp>
      <p:sp>
        <p:nvSpPr>
          <p:cNvPr id="16" name="object 16"/>
          <p:cNvSpPr/>
          <p:nvPr/>
        </p:nvSpPr>
        <p:spPr>
          <a:xfrm>
            <a:off x="11433885" y="5011746"/>
            <a:ext cx="0" cy="770890"/>
          </a:xfrm>
          <a:custGeom>
            <a:avLst/>
            <a:gdLst/>
            <a:ahLst/>
            <a:cxnLst/>
            <a:rect l="l" t="t" r="r" b="b"/>
            <a:pathLst>
              <a:path h="770889">
                <a:moveTo>
                  <a:pt x="0" y="0"/>
                </a:moveTo>
                <a:lnTo>
                  <a:pt x="0" y="770851"/>
                </a:lnTo>
              </a:path>
            </a:pathLst>
          </a:custGeom>
          <a:ln w="34367">
            <a:solidFill>
              <a:srgbClr val="000000"/>
            </a:solidFill>
          </a:ln>
        </p:spPr>
        <p:txBody>
          <a:bodyPr wrap="square" lIns="0" tIns="0" rIns="0" bIns="0" rtlCol="0"/>
          <a:lstStyle/>
          <a:p>
            <a:endParaRPr/>
          </a:p>
        </p:txBody>
      </p:sp>
      <p:sp>
        <p:nvSpPr>
          <p:cNvPr id="17" name="object 17"/>
          <p:cNvSpPr/>
          <p:nvPr/>
        </p:nvSpPr>
        <p:spPr>
          <a:xfrm>
            <a:off x="11170597" y="4605197"/>
            <a:ext cx="206375" cy="1219200"/>
          </a:xfrm>
          <a:custGeom>
            <a:avLst/>
            <a:gdLst/>
            <a:ahLst/>
            <a:cxnLst/>
            <a:rect l="l" t="t" r="r" b="b"/>
            <a:pathLst>
              <a:path w="206375" h="1219200">
                <a:moveTo>
                  <a:pt x="206176" y="207791"/>
                </a:moveTo>
                <a:lnTo>
                  <a:pt x="0" y="0"/>
                </a:lnTo>
                <a:lnTo>
                  <a:pt x="0" y="1011408"/>
                </a:lnTo>
                <a:lnTo>
                  <a:pt x="206176" y="1219199"/>
                </a:lnTo>
                <a:lnTo>
                  <a:pt x="206176" y="207791"/>
                </a:lnTo>
                <a:close/>
              </a:path>
            </a:pathLst>
          </a:custGeom>
          <a:ln w="34374">
            <a:solidFill>
              <a:srgbClr val="000000"/>
            </a:solidFill>
          </a:ln>
        </p:spPr>
        <p:txBody>
          <a:bodyPr wrap="square" lIns="0" tIns="0" rIns="0" bIns="0" rtlCol="0"/>
          <a:lstStyle/>
          <a:p>
            <a:endParaRPr/>
          </a:p>
        </p:txBody>
      </p:sp>
      <p:sp>
        <p:nvSpPr>
          <p:cNvPr id="18" name="object 18"/>
          <p:cNvSpPr/>
          <p:nvPr/>
        </p:nvSpPr>
        <p:spPr>
          <a:xfrm>
            <a:off x="11170597" y="4605197"/>
            <a:ext cx="206375" cy="208279"/>
          </a:xfrm>
          <a:custGeom>
            <a:avLst/>
            <a:gdLst/>
            <a:ahLst/>
            <a:cxnLst/>
            <a:rect l="l" t="t" r="r" b="b"/>
            <a:pathLst>
              <a:path w="206375" h="208279">
                <a:moveTo>
                  <a:pt x="206176" y="207791"/>
                </a:moveTo>
                <a:lnTo>
                  <a:pt x="206176" y="207791"/>
                </a:lnTo>
                <a:lnTo>
                  <a:pt x="0" y="0"/>
                </a:lnTo>
              </a:path>
            </a:pathLst>
          </a:custGeom>
          <a:ln w="34500">
            <a:solidFill>
              <a:srgbClr val="000000"/>
            </a:solidFill>
          </a:ln>
        </p:spPr>
        <p:txBody>
          <a:bodyPr wrap="square" lIns="0" tIns="0" rIns="0" bIns="0" rtlCol="0"/>
          <a:lstStyle/>
          <a:p>
            <a:endParaRPr/>
          </a:p>
        </p:txBody>
      </p:sp>
      <p:sp>
        <p:nvSpPr>
          <p:cNvPr id="19" name="object 19"/>
          <p:cNvSpPr/>
          <p:nvPr/>
        </p:nvSpPr>
        <p:spPr>
          <a:xfrm>
            <a:off x="11376774" y="4812989"/>
            <a:ext cx="0" cy="1011555"/>
          </a:xfrm>
          <a:custGeom>
            <a:avLst/>
            <a:gdLst/>
            <a:ahLst/>
            <a:cxnLst/>
            <a:rect l="l" t="t" r="r" b="b"/>
            <a:pathLst>
              <a:path h="1011554">
                <a:moveTo>
                  <a:pt x="0" y="0"/>
                </a:moveTo>
                <a:lnTo>
                  <a:pt x="0" y="1011408"/>
                </a:lnTo>
              </a:path>
            </a:pathLst>
          </a:custGeom>
          <a:ln w="34367">
            <a:solidFill>
              <a:srgbClr val="000000"/>
            </a:solidFill>
          </a:ln>
        </p:spPr>
        <p:txBody>
          <a:bodyPr wrap="square" lIns="0" tIns="0" rIns="0" bIns="0" rtlCol="0"/>
          <a:lstStyle/>
          <a:p>
            <a:endParaRPr/>
          </a:p>
        </p:txBody>
      </p:sp>
      <p:sp>
        <p:nvSpPr>
          <p:cNvPr id="20" name="object 20"/>
          <p:cNvSpPr/>
          <p:nvPr/>
        </p:nvSpPr>
        <p:spPr>
          <a:xfrm>
            <a:off x="11041914" y="4777104"/>
            <a:ext cx="480695" cy="923925"/>
          </a:xfrm>
          <a:custGeom>
            <a:avLst/>
            <a:gdLst/>
            <a:ahLst/>
            <a:cxnLst/>
            <a:rect l="l" t="t" r="r" b="b"/>
            <a:pathLst>
              <a:path w="480695" h="923925">
                <a:moveTo>
                  <a:pt x="480440" y="484202"/>
                </a:moveTo>
                <a:lnTo>
                  <a:pt x="0" y="0"/>
                </a:lnTo>
                <a:lnTo>
                  <a:pt x="0" y="439675"/>
                </a:lnTo>
                <a:lnTo>
                  <a:pt x="480440" y="923877"/>
                </a:lnTo>
                <a:lnTo>
                  <a:pt x="480440" y="484202"/>
                </a:lnTo>
                <a:close/>
              </a:path>
            </a:pathLst>
          </a:custGeom>
          <a:ln w="34424">
            <a:solidFill>
              <a:srgbClr val="000000"/>
            </a:solidFill>
          </a:ln>
        </p:spPr>
        <p:txBody>
          <a:bodyPr wrap="square" lIns="0" tIns="0" rIns="0" bIns="0" rtlCol="0"/>
          <a:lstStyle/>
          <a:p>
            <a:endParaRPr/>
          </a:p>
        </p:txBody>
      </p:sp>
      <p:sp>
        <p:nvSpPr>
          <p:cNvPr id="21" name="object 21"/>
          <p:cNvSpPr/>
          <p:nvPr/>
        </p:nvSpPr>
        <p:spPr>
          <a:xfrm>
            <a:off x="11041914" y="4777104"/>
            <a:ext cx="480695" cy="484505"/>
          </a:xfrm>
          <a:custGeom>
            <a:avLst/>
            <a:gdLst/>
            <a:ahLst/>
            <a:cxnLst/>
            <a:rect l="l" t="t" r="r" b="b"/>
            <a:pathLst>
              <a:path w="480695" h="484504">
                <a:moveTo>
                  <a:pt x="480440" y="484202"/>
                </a:moveTo>
                <a:lnTo>
                  <a:pt x="480440" y="484202"/>
                </a:lnTo>
                <a:lnTo>
                  <a:pt x="0" y="0"/>
                </a:lnTo>
              </a:path>
            </a:pathLst>
          </a:custGeom>
          <a:ln w="34500">
            <a:solidFill>
              <a:srgbClr val="000000"/>
            </a:solidFill>
          </a:ln>
        </p:spPr>
        <p:txBody>
          <a:bodyPr wrap="square" lIns="0" tIns="0" rIns="0" bIns="0" rtlCol="0"/>
          <a:lstStyle/>
          <a:p>
            <a:endParaRPr/>
          </a:p>
        </p:txBody>
      </p:sp>
      <p:sp>
        <p:nvSpPr>
          <p:cNvPr id="22" name="object 22"/>
          <p:cNvSpPr/>
          <p:nvPr/>
        </p:nvSpPr>
        <p:spPr>
          <a:xfrm>
            <a:off x="11522354" y="5261307"/>
            <a:ext cx="0" cy="440055"/>
          </a:xfrm>
          <a:custGeom>
            <a:avLst/>
            <a:gdLst/>
            <a:ahLst/>
            <a:cxnLst/>
            <a:rect l="l" t="t" r="r" b="b"/>
            <a:pathLst>
              <a:path h="440054">
                <a:moveTo>
                  <a:pt x="0" y="0"/>
                </a:moveTo>
                <a:lnTo>
                  <a:pt x="0" y="439675"/>
                </a:lnTo>
              </a:path>
            </a:pathLst>
          </a:custGeom>
          <a:ln w="34367">
            <a:solidFill>
              <a:srgbClr val="000000"/>
            </a:solidFill>
          </a:ln>
        </p:spPr>
        <p:txBody>
          <a:bodyPr wrap="square" lIns="0" tIns="0" rIns="0" bIns="0" rtlCol="0"/>
          <a:lstStyle/>
          <a:p>
            <a:endParaRPr/>
          </a:p>
        </p:txBody>
      </p:sp>
      <p:sp>
        <p:nvSpPr>
          <p:cNvPr id="23" name="object 23"/>
          <p:cNvSpPr/>
          <p:nvPr/>
        </p:nvSpPr>
        <p:spPr>
          <a:xfrm>
            <a:off x="6801710" y="2781122"/>
            <a:ext cx="1955164" cy="4418330"/>
          </a:xfrm>
          <a:custGeom>
            <a:avLst/>
            <a:gdLst/>
            <a:ahLst/>
            <a:cxnLst/>
            <a:rect l="l" t="t" r="r" b="b"/>
            <a:pathLst>
              <a:path w="1955165" h="4418330">
                <a:moveTo>
                  <a:pt x="1955129" y="1765664"/>
                </a:moveTo>
                <a:lnTo>
                  <a:pt x="198663" y="0"/>
                </a:lnTo>
                <a:lnTo>
                  <a:pt x="0" y="0"/>
                </a:lnTo>
                <a:lnTo>
                  <a:pt x="0" y="2652066"/>
                </a:lnTo>
                <a:lnTo>
                  <a:pt x="1756469" y="4417731"/>
                </a:lnTo>
                <a:lnTo>
                  <a:pt x="1955129" y="4417731"/>
                </a:lnTo>
                <a:lnTo>
                  <a:pt x="1955129" y="1765664"/>
                </a:lnTo>
                <a:close/>
              </a:path>
            </a:pathLst>
          </a:custGeom>
          <a:ln w="13575">
            <a:solidFill>
              <a:srgbClr val="000000"/>
            </a:solidFill>
          </a:ln>
        </p:spPr>
        <p:txBody>
          <a:bodyPr wrap="square" lIns="0" tIns="0" rIns="0" bIns="0" rtlCol="0"/>
          <a:lstStyle/>
          <a:p>
            <a:endParaRPr/>
          </a:p>
        </p:txBody>
      </p:sp>
      <p:sp>
        <p:nvSpPr>
          <p:cNvPr id="24" name="object 24"/>
          <p:cNvSpPr/>
          <p:nvPr/>
        </p:nvSpPr>
        <p:spPr>
          <a:xfrm>
            <a:off x="6801710" y="2781122"/>
            <a:ext cx="1955164" cy="1765935"/>
          </a:xfrm>
          <a:custGeom>
            <a:avLst/>
            <a:gdLst/>
            <a:ahLst/>
            <a:cxnLst/>
            <a:rect l="l" t="t" r="r" b="b"/>
            <a:pathLst>
              <a:path w="1955165" h="1765935">
                <a:moveTo>
                  <a:pt x="1955129" y="1765664"/>
                </a:moveTo>
                <a:lnTo>
                  <a:pt x="1756469" y="1765664"/>
                </a:lnTo>
                <a:lnTo>
                  <a:pt x="0" y="0"/>
                </a:lnTo>
              </a:path>
            </a:pathLst>
          </a:custGeom>
          <a:ln w="13603">
            <a:solidFill>
              <a:srgbClr val="000000"/>
            </a:solidFill>
          </a:ln>
        </p:spPr>
        <p:txBody>
          <a:bodyPr wrap="square" lIns="0" tIns="0" rIns="0" bIns="0" rtlCol="0"/>
          <a:lstStyle/>
          <a:p>
            <a:endParaRPr/>
          </a:p>
        </p:txBody>
      </p:sp>
      <p:sp>
        <p:nvSpPr>
          <p:cNvPr id="25" name="object 25"/>
          <p:cNvSpPr/>
          <p:nvPr/>
        </p:nvSpPr>
        <p:spPr>
          <a:xfrm>
            <a:off x="8558179" y="4546786"/>
            <a:ext cx="0" cy="2652395"/>
          </a:xfrm>
          <a:custGeom>
            <a:avLst/>
            <a:gdLst/>
            <a:ahLst/>
            <a:cxnLst/>
            <a:rect l="l" t="t" r="r" b="b"/>
            <a:pathLst>
              <a:path h="2652395">
                <a:moveTo>
                  <a:pt x="0" y="0"/>
                </a:moveTo>
                <a:lnTo>
                  <a:pt x="0" y="2652066"/>
                </a:lnTo>
              </a:path>
            </a:pathLst>
          </a:custGeom>
          <a:ln w="13563">
            <a:solidFill>
              <a:srgbClr val="000000"/>
            </a:solidFill>
          </a:ln>
        </p:spPr>
        <p:txBody>
          <a:bodyPr wrap="square" lIns="0" tIns="0" rIns="0" bIns="0" rtlCol="0"/>
          <a:lstStyle/>
          <a:p>
            <a:endParaRPr/>
          </a:p>
        </p:txBody>
      </p:sp>
      <p:sp>
        <p:nvSpPr>
          <p:cNvPr id="26" name="object 26"/>
          <p:cNvSpPr/>
          <p:nvPr/>
        </p:nvSpPr>
        <p:spPr>
          <a:xfrm>
            <a:off x="7046328" y="4346955"/>
            <a:ext cx="654685" cy="1479550"/>
          </a:xfrm>
          <a:custGeom>
            <a:avLst/>
            <a:gdLst/>
            <a:ahLst/>
            <a:cxnLst/>
            <a:rect l="l" t="t" r="r" b="b"/>
            <a:pathLst>
              <a:path w="654684" h="1479550">
                <a:moveTo>
                  <a:pt x="654672" y="464303"/>
                </a:moveTo>
                <a:lnTo>
                  <a:pt x="192788" y="0"/>
                </a:lnTo>
                <a:lnTo>
                  <a:pt x="0" y="0"/>
                </a:lnTo>
                <a:lnTo>
                  <a:pt x="0" y="1014971"/>
                </a:lnTo>
                <a:lnTo>
                  <a:pt x="461884" y="1479276"/>
                </a:lnTo>
                <a:lnTo>
                  <a:pt x="654672" y="1479276"/>
                </a:lnTo>
                <a:lnTo>
                  <a:pt x="654672" y="464303"/>
                </a:lnTo>
                <a:close/>
              </a:path>
            </a:pathLst>
          </a:custGeom>
          <a:ln w="30545">
            <a:solidFill>
              <a:srgbClr val="008F00"/>
            </a:solidFill>
          </a:ln>
        </p:spPr>
        <p:txBody>
          <a:bodyPr wrap="square" lIns="0" tIns="0" rIns="0" bIns="0" rtlCol="0"/>
          <a:lstStyle/>
          <a:p>
            <a:endParaRPr/>
          </a:p>
        </p:txBody>
      </p:sp>
      <p:sp>
        <p:nvSpPr>
          <p:cNvPr id="27" name="object 27"/>
          <p:cNvSpPr/>
          <p:nvPr/>
        </p:nvSpPr>
        <p:spPr>
          <a:xfrm>
            <a:off x="7046328" y="4346955"/>
            <a:ext cx="654685" cy="464820"/>
          </a:xfrm>
          <a:custGeom>
            <a:avLst/>
            <a:gdLst/>
            <a:ahLst/>
            <a:cxnLst/>
            <a:rect l="l" t="t" r="r" b="b"/>
            <a:pathLst>
              <a:path w="654684" h="464820">
                <a:moveTo>
                  <a:pt x="654672" y="464303"/>
                </a:moveTo>
                <a:lnTo>
                  <a:pt x="461884" y="464303"/>
                </a:lnTo>
                <a:lnTo>
                  <a:pt x="0" y="0"/>
                </a:lnTo>
              </a:path>
            </a:pathLst>
          </a:custGeom>
          <a:ln w="30625">
            <a:solidFill>
              <a:srgbClr val="008F00"/>
            </a:solidFill>
          </a:ln>
        </p:spPr>
        <p:txBody>
          <a:bodyPr wrap="square" lIns="0" tIns="0" rIns="0" bIns="0" rtlCol="0"/>
          <a:lstStyle/>
          <a:p>
            <a:endParaRPr/>
          </a:p>
        </p:txBody>
      </p:sp>
      <p:sp>
        <p:nvSpPr>
          <p:cNvPr id="28" name="object 28"/>
          <p:cNvSpPr/>
          <p:nvPr/>
        </p:nvSpPr>
        <p:spPr>
          <a:xfrm>
            <a:off x="7508212" y="4811259"/>
            <a:ext cx="0" cy="1015365"/>
          </a:xfrm>
          <a:custGeom>
            <a:avLst/>
            <a:gdLst/>
            <a:ahLst/>
            <a:cxnLst/>
            <a:rect l="l" t="t" r="r" b="b"/>
            <a:pathLst>
              <a:path h="1015364">
                <a:moveTo>
                  <a:pt x="0" y="0"/>
                </a:moveTo>
                <a:lnTo>
                  <a:pt x="0" y="1014973"/>
                </a:lnTo>
              </a:path>
            </a:pathLst>
          </a:custGeom>
          <a:ln w="30518">
            <a:solidFill>
              <a:srgbClr val="008F00"/>
            </a:solidFill>
          </a:ln>
        </p:spPr>
        <p:txBody>
          <a:bodyPr wrap="square" lIns="0" tIns="0" rIns="0" bIns="0" rtlCol="0"/>
          <a:lstStyle/>
          <a:p>
            <a:endParaRPr/>
          </a:p>
        </p:txBody>
      </p:sp>
      <p:sp>
        <p:nvSpPr>
          <p:cNvPr id="29" name="object 29"/>
          <p:cNvSpPr/>
          <p:nvPr/>
        </p:nvSpPr>
        <p:spPr>
          <a:xfrm>
            <a:off x="7111905" y="4602924"/>
            <a:ext cx="297815" cy="981710"/>
          </a:xfrm>
          <a:custGeom>
            <a:avLst/>
            <a:gdLst/>
            <a:ahLst/>
            <a:cxnLst/>
            <a:rect l="l" t="t" r="r" b="b"/>
            <a:pathLst>
              <a:path w="297815" h="981710">
                <a:moveTo>
                  <a:pt x="297388" y="298946"/>
                </a:moveTo>
                <a:lnTo>
                  <a:pt x="0" y="0"/>
                </a:lnTo>
                <a:lnTo>
                  <a:pt x="0" y="682771"/>
                </a:lnTo>
                <a:lnTo>
                  <a:pt x="297388" y="981718"/>
                </a:lnTo>
                <a:lnTo>
                  <a:pt x="297388" y="298946"/>
                </a:lnTo>
                <a:close/>
              </a:path>
            </a:pathLst>
          </a:custGeom>
          <a:ln w="30532">
            <a:solidFill>
              <a:srgbClr val="000000"/>
            </a:solidFill>
          </a:ln>
        </p:spPr>
        <p:txBody>
          <a:bodyPr wrap="square" lIns="0" tIns="0" rIns="0" bIns="0" rtlCol="0"/>
          <a:lstStyle/>
          <a:p>
            <a:endParaRPr/>
          </a:p>
        </p:txBody>
      </p:sp>
      <p:sp>
        <p:nvSpPr>
          <p:cNvPr id="30" name="object 30"/>
          <p:cNvSpPr/>
          <p:nvPr/>
        </p:nvSpPr>
        <p:spPr>
          <a:xfrm>
            <a:off x="7111905" y="4602924"/>
            <a:ext cx="297815" cy="299085"/>
          </a:xfrm>
          <a:custGeom>
            <a:avLst/>
            <a:gdLst/>
            <a:ahLst/>
            <a:cxnLst/>
            <a:rect l="l" t="t" r="r" b="b"/>
            <a:pathLst>
              <a:path w="297815" h="299085">
                <a:moveTo>
                  <a:pt x="297388" y="298946"/>
                </a:moveTo>
                <a:lnTo>
                  <a:pt x="297388" y="298946"/>
                </a:lnTo>
                <a:lnTo>
                  <a:pt x="0" y="0"/>
                </a:lnTo>
              </a:path>
            </a:pathLst>
          </a:custGeom>
          <a:ln w="30598">
            <a:solidFill>
              <a:srgbClr val="000000"/>
            </a:solidFill>
          </a:ln>
        </p:spPr>
        <p:txBody>
          <a:bodyPr wrap="square" lIns="0" tIns="0" rIns="0" bIns="0" rtlCol="0"/>
          <a:lstStyle/>
          <a:p>
            <a:endParaRPr/>
          </a:p>
        </p:txBody>
      </p:sp>
      <p:sp>
        <p:nvSpPr>
          <p:cNvPr id="31" name="object 31"/>
          <p:cNvSpPr/>
          <p:nvPr/>
        </p:nvSpPr>
        <p:spPr>
          <a:xfrm>
            <a:off x="7409294" y="4901870"/>
            <a:ext cx="0" cy="683260"/>
          </a:xfrm>
          <a:custGeom>
            <a:avLst/>
            <a:gdLst/>
            <a:ahLst/>
            <a:cxnLst/>
            <a:rect l="l" t="t" r="r" b="b"/>
            <a:pathLst>
              <a:path h="683260">
                <a:moveTo>
                  <a:pt x="0" y="0"/>
                </a:moveTo>
                <a:lnTo>
                  <a:pt x="0" y="682771"/>
                </a:lnTo>
              </a:path>
            </a:pathLst>
          </a:custGeom>
          <a:ln w="30518">
            <a:solidFill>
              <a:srgbClr val="000000"/>
            </a:solidFill>
          </a:ln>
        </p:spPr>
        <p:txBody>
          <a:bodyPr wrap="square" lIns="0" tIns="0" rIns="0" bIns="0" rtlCol="0"/>
          <a:lstStyle/>
          <a:p>
            <a:endParaRPr/>
          </a:p>
        </p:txBody>
      </p:sp>
      <p:sp>
        <p:nvSpPr>
          <p:cNvPr id="32" name="object 32"/>
          <p:cNvSpPr/>
          <p:nvPr/>
        </p:nvSpPr>
        <p:spPr>
          <a:xfrm>
            <a:off x="7175493" y="4541773"/>
            <a:ext cx="183515" cy="1080135"/>
          </a:xfrm>
          <a:custGeom>
            <a:avLst/>
            <a:gdLst/>
            <a:ahLst/>
            <a:cxnLst/>
            <a:rect l="l" t="t" r="r" b="b"/>
            <a:pathLst>
              <a:path w="183515" h="1080135">
                <a:moveTo>
                  <a:pt x="183089" y="184048"/>
                </a:moveTo>
                <a:lnTo>
                  <a:pt x="0" y="0"/>
                </a:lnTo>
                <a:lnTo>
                  <a:pt x="0" y="895841"/>
                </a:lnTo>
                <a:lnTo>
                  <a:pt x="183089" y="1079889"/>
                </a:lnTo>
                <a:lnTo>
                  <a:pt x="183089" y="184048"/>
                </a:lnTo>
                <a:close/>
              </a:path>
            </a:pathLst>
          </a:custGeom>
          <a:ln w="30523">
            <a:solidFill>
              <a:srgbClr val="000000"/>
            </a:solidFill>
          </a:ln>
        </p:spPr>
        <p:txBody>
          <a:bodyPr wrap="square" lIns="0" tIns="0" rIns="0" bIns="0" rtlCol="0"/>
          <a:lstStyle/>
          <a:p>
            <a:endParaRPr/>
          </a:p>
        </p:txBody>
      </p:sp>
      <p:sp>
        <p:nvSpPr>
          <p:cNvPr id="33" name="object 33"/>
          <p:cNvSpPr/>
          <p:nvPr/>
        </p:nvSpPr>
        <p:spPr>
          <a:xfrm>
            <a:off x="7175493" y="4541773"/>
            <a:ext cx="183515" cy="184150"/>
          </a:xfrm>
          <a:custGeom>
            <a:avLst/>
            <a:gdLst/>
            <a:ahLst/>
            <a:cxnLst/>
            <a:rect l="l" t="t" r="r" b="b"/>
            <a:pathLst>
              <a:path w="183515" h="184150">
                <a:moveTo>
                  <a:pt x="183089" y="184048"/>
                </a:moveTo>
                <a:lnTo>
                  <a:pt x="183089" y="184048"/>
                </a:lnTo>
                <a:lnTo>
                  <a:pt x="0" y="0"/>
                </a:lnTo>
              </a:path>
            </a:pathLst>
          </a:custGeom>
          <a:ln w="30598">
            <a:solidFill>
              <a:srgbClr val="000000"/>
            </a:solidFill>
          </a:ln>
        </p:spPr>
        <p:txBody>
          <a:bodyPr wrap="square" lIns="0" tIns="0" rIns="0" bIns="0" rtlCol="0"/>
          <a:lstStyle/>
          <a:p>
            <a:endParaRPr/>
          </a:p>
        </p:txBody>
      </p:sp>
      <p:sp>
        <p:nvSpPr>
          <p:cNvPr id="34" name="object 34"/>
          <p:cNvSpPr/>
          <p:nvPr/>
        </p:nvSpPr>
        <p:spPr>
          <a:xfrm>
            <a:off x="7358583" y="4725822"/>
            <a:ext cx="0" cy="895985"/>
          </a:xfrm>
          <a:custGeom>
            <a:avLst/>
            <a:gdLst/>
            <a:ahLst/>
            <a:cxnLst/>
            <a:rect l="l" t="t" r="r" b="b"/>
            <a:pathLst>
              <a:path h="895985">
                <a:moveTo>
                  <a:pt x="0" y="0"/>
                </a:moveTo>
                <a:lnTo>
                  <a:pt x="0" y="895841"/>
                </a:lnTo>
              </a:path>
            </a:pathLst>
          </a:custGeom>
          <a:ln w="30518">
            <a:solidFill>
              <a:srgbClr val="000000"/>
            </a:solidFill>
          </a:ln>
        </p:spPr>
        <p:txBody>
          <a:bodyPr wrap="square" lIns="0" tIns="0" rIns="0" bIns="0" rtlCol="0"/>
          <a:lstStyle/>
          <a:p>
            <a:endParaRPr/>
          </a:p>
        </p:txBody>
      </p:sp>
      <p:sp>
        <p:nvSpPr>
          <p:cNvPr id="35" name="object 35"/>
          <p:cNvSpPr/>
          <p:nvPr/>
        </p:nvSpPr>
        <p:spPr>
          <a:xfrm>
            <a:off x="7061227" y="4694034"/>
            <a:ext cx="426720" cy="818515"/>
          </a:xfrm>
          <a:custGeom>
            <a:avLst/>
            <a:gdLst/>
            <a:ahLst/>
            <a:cxnLst/>
            <a:rect l="l" t="t" r="r" b="b"/>
            <a:pathLst>
              <a:path w="426720" h="818514">
                <a:moveTo>
                  <a:pt x="426641" y="428875"/>
                </a:moveTo>
                <a:lnTo>
                  <a:pt x="0" y="0"/>
                </a:lnTo>
                <a:lnTo>
                  <a:pt x="0" y="389436"/>
                </a:lnTo>
                <a:lnTo>
                  <a:pt x="426641" y="818311"/>
                </a:lnTo>
                <a:lnTo>
                  <a:pt x="426641" y="428875"/>
                </a:lnTo>
                <a:close/>
              </a:path>
            </a:pathLst>
          </a:custGeom>
          <a:ln w="30553">
            <a:solidFill>
              <a:srgbClr val="000000"/>
            </a:solidFill>
          </a:ln>
        </p:spPr>
        <p:txBody>
          <a:bodyPr wrap="square" lIns="0" tIns="0" rIns="0" bIns="0" rtlCol="0"/>
          <a:lstStyle/>
          <a:p>
            <a:endParaRPr/>
          </a:p>
        </p:txBody>
      </p:sp>
      <p:sp>
        <p:nvSpPr>
          <p:cNvPr id="36" name="object 36"/>
          <p:cNvSpPr/>
          <p:nvPr/>
        </p:nvSpPr>
        <p:spPr>
          <a:xfrm>
            <a:off x="7061227" y="4694034"/>
            <a:ext cx="426720" cy="429259"/>
          </a:xfrm>
          <a:custGeom>
            <a:avLst/>
            <a:gdLst/>
            <a:ahLst/>
            <a:cxnLst/>
            <a:rect l="l" t="t" r="r" b="b"/>
            <a:pathLst>
              <a:path w="426720" h="429260">
                <a:moveTo>
                  <a:pt x="426641" y="428875"/>
                </a:moveTo>
                <a:lnTo>
                  <a:pt x="426641" y="428875"/>
                </a:lnTo>
                <a:lnTo>
                  <a:pt x="0" y="0"/>
                </a:lnTo>
              </a:path>
            </a:pathLst>
          </a:custGeom>
          <a:ln w="30598">
            <a:solidFill>
              <a:srgbClr val="000000"/>
            </a:solidFill>
          </a:ln>
        </p:spPr>
        <p:txBody>
          <a:bodyPr wrap="square" lIns="0" tIns="0" rIns="0" bIns="0" rtlCol="0"/>
          <a:lstStyle/>
          <a:p>
            <a:endParaRPr/>
          </a:p>
        </p:txBody>
      </p:sp>
      <p:sp>
        <p:nvSpPr>
          <p:cNvPr id="37" name="object 37"/>
          <p:cNvSpPr/>
          <p:nvPr/>
        </p:nvSpPr>
        <p:spPr>
          <a:xfrm>
            <a:off x="7487869" y="5122910"/>
            <a:ext cx="0" cy="389890"/>
          </a:xfrm>
          <a:custGeom>
            <a:avLst/>
            <a:gdLst/>
            <a:ahLst/>
            <a:cxnLst/>
            <a:rect l="l" t="t" r="r" b="b"/>
            <a:pathLst>
              <a:path h="389889">
                <a:moveTo>
                  <a:pt x="0" y="0"/>
                </a:moveTo>
                <a:lnTo>
                  <a:pt x="0" y="389436"/>
                </a:lnTo>
              </a:path>
            </a:pathLst>
          </a:custGeom>
          <a:ln w="30518">
            <a:solidFill>
              <a:srgbClr val="000000"/>
            </a:solidFill>
          </a:ln>
        </p:spPr>
        <p:txBody>
          <a:bodyPr wrap="square" lIns="0" tIns="0" rIns="0" bIns="0" rtlCol="0"/>
          <a:lstStyle/>
          <a:p>
            <a:endParaRPr/>
          </a:p>
        </p:txBody>
      </p:sp>
      <p:sp>
        <p:nvSpPr>
          <p:cNvPr id="38" name="object 38"/>
          <p:cNvSpPr txBox="1"/>
          <p:nvPr/>
        </p:nvSpPr>
        <p:spPr>
          <a:xfrm>
            <a:off x="5181600" y="45212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39" name="object 39"/>
          <p:cNvSpPr/>
          <p:nvPr/>
        </p:nvSpPr>
        <p:spPr>
          <a:xfrm>
            <a:off x="5141302" y="4977972"/>
            <a:ext cx="1303604" cy="496210"/>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5192102" y="50095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41" name="object 41"/>
          <p:cNvSpPr/>
          <p:nvPr/>
        </p:nvSpPr>
        <p:spPr>
          <a:xfrm>
            <a:off x="5192102" y="50095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
        <p:nvSpPr>
          <p:cNvPr id="42" name="object 42"/>
          <p:cNvSpPr txBox="1"/>
          <p:nvPr/>
        </p:nvSpPr>
        <p:spPr>
          <a:xfrm>
            <a:off x="8978900" y="4648200"/>
            <a:ext cx="1584325" cy="387985"/>
          </a:xfrm>
          <a:prstGeom prst="rect">
            <a:avLst/>
          </a:prstGeom>
        </p:spPr>
        <p:txBody>
          <a:bodyPr vert="horz" wrap="square" lIns="0" tIns="0" rIns="0" bIns="0" rtlCol="0">
            <a:spAutoFit/>
          </a:bodyPr>
          <a:lstStyle/>
          <a:p>
            <a:pPr marL="12700">
              <a:lnSpc>
                <a:spcPct val="100000"/>
              </a:lnSpc>
            </a:pPr>
            <a:r>
              <a:rPr sz="2400" spc="10" dirty="0">
                <a:latin typeface="Arial"/>
                <a:cs typeface="Arial"/>
              </a:rPr>
              <a:t>convolution</a:t>
            </a:r>
            <a:endParaRPr sz="2400">
              <a:latin typeface="Arial"/>
              <a:cs typeface="Arial"/>
            </a:endParaRPr>
          </a:p>
        </p:txBody>
      </p:sp>
      <p:sp>
        <p:nvSpPr>
          <p:cNvPr id="43" name="object 43"/>
          <p:cNvSpPr/>
          <p:nvPr/>
        </p:nvSpPr>
        <p:spPr>
          <a:xfrm>
            <a:off x="9080474" y="5200675"/>
            <a:ext cx="1262380" cy="0"/>
          </a:xfrm>
          <a:custGeom>
            <a:avLst/>
            <a:gdLst/>
            <a:ahLst/>
            <a:cxnLst/>
            <a:rect l="l" t="t" r="r" b="b"/>
            <a:pathLst>
              <a:path w="1262379">
                <a:moveTo>
                  <a:pt x="0" y="0"/>
                </a:moveTo>
                <a:lnTo>
                  <a:pt x="1249658" y="0"/>
                </a:lnTo>
                <a:lnTo>
                  <a:pt x="1262358" y="0"/>
                </a:lnTo>
              </a:path>
            </a:pathLst>
          </a:custGeom>
          <a:ln w="25400">
            <a:solidFill>
              <a:srgbClr val="000000"/>
            </a:solidFill>
          </a:ln>
        </p:spPr>
        <p:txBody>
          <a:bodyPr wrap="square" lIns="0" tIns="0" rIns="0" bIns="0" rtlCol="0"/>
          <a:lstStyle/>
          <a:p>
            <a:endParaRPr/>
          </a:p>
        </p:txBody>
      </p:sp>
      <p:sp>
        <p:nvSpPr>
          <p:cNvPr id="44" name="object 44"/>
          <p:cNvSpPr/>
          <p:nvPr/>
        </p:nvSpPr>
        <p:spPr>
          <a:xfrm>
            <a:off x="10330129" y="5139715"/>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7571" y="3065652"/>
            <a:ext cx="3779224" cy="384745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4" name="object 4"/>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5" name="object 5"/>
          <p:cNvSpPr/>
          <p:nvPr/>
        </p:nvSpPr>
        <p:spPr>
          <a:xfrm>
            <a:off x="1494174" y="5021677"/>
            <a:ext cx="1649730" cy="1439545"/>
          </a:xfrm>
          <a:custGeom>
            <a:avLst/>
            <a:gdLst/>
            <a:ahLst/>
            <a:cxnLst/>
            <a:rect l="l" t="t" r="r" b="b"/>
            <a:pathLst>
              <a:path w="1649730" h="1439545">
                <a:moveTo>
                  <a:pt x="0" y="1439382"/>
                </a:moveTo>
                <a:lnTo>
                  <a:pt x="0" y="0"/>
                </a:lnTo>
                <a:lnTo>
                  <a:pt x="1649686" y="0"/>
                </a:lnTo>
                <a:lnTo>
                  <a:pt x="1649686" y="1439382"/>
                </a:lnTo>
                <a:lnTo>
                  <a:pt x="0" y="1439382"/>
                </a:lnTo>
                <a:close/>
              </a:path>
            </a:pathLst>
          </a:custGeom>
          <a:ln w="33413">
            <a:solidFill>
              <a:srgbClr val="0000FF"/>
            </a:solidFill>
          </a:ln>
        </p:spPr>
        <p:txBody>
          <a:bodyPr wrap="square" lIns="0" tIns="0" rIns="0" bIns="0" rtlCol="0"/>
          <a:lstStyle/>
          <a:p>
            <a:endParaRPr/>
          </a:p>
        </p:txBody>
      </p:sp>
      <p:sp>
        <p:nvSpPr>
          <p:cNvPr id="6" name="object 6"/>
          <p:cNvSpPr/>
          <p:nvPr/>
        </p:nvSpPr>
        <p:spPr>
          <a:xfrm>
            <a:off x="2692862" y="3165932"/>
            <a:ext cx="1993900" cy="2926715"/>
          </a:xfrm>
          <a:custGeom>
            <a:avLst/>
            <a:gdLst/>
            <a:ahLst/>
            <a:cxnLst/>
            <a:rect l="l" t="t" r="r" b="b"/>
            <a:pathLst>
              <a:path w="1993900" h="2926715">
                <a:moveTo>
                  <a:pt x="0" y="2926358"/>
                </a:moveTo>
                <a:lnTo>
                  <a:pt x="0" y="0"/>
                </a:lnTo>
                <a:lnTo>
                  <a:pt x="1993879" y="0"/>
                </a:lnTo>
                <a:lnTo>
                  <a:pt x="1993879" y="2926358"/>
                </a:lnTo>
                <a:lnTo>
                  <a:pt x="0" y="2926358"/>
                </a:lnTo>
                <a:close/>
              </a:path>
            </a:pathLst>
          </a:custGeom>
          <a:ln w="33393">
            <a:solidFill>
              <a:srgbClr val="FF0000"/>
            </a:solidFill>
          </a:ln>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334286184"/>
              </p:ext>
            </p:extLst>
          </p:nvPr>
        </p:nvGraphicFramePr>
        <p:xfrm>
          <a:off x="4140200" y="7628162"/>
          <a:ext cx="5059086" cy="1701550"/>
        </p:xfrm>
        <a:graphic>
          <a:graphicData uri="http://schemas.openxmlformats.org/drawingml/2006/table">
            <a:tbl>
              <a:tblPr firstRow="1" bandRow="1">
                <a:tableStyleId>{2D5ABB26-0587-4C30-8999-92F81FD0307C}</a:tableStyleId>
              </a:tblPr>
              <a:tblGrid>
                <a:gridCol w="2711640">
                  <a:extLst>
                    <a:ext uri="{9D8B030D-6E8A-4147-A177-3AD203B41FA5}">
                      <a16:colId xmlns:a16="http://schemas.microsoft.com/office/drawing/2014/main" val="20000"/>
                    </a:ext>
                  </a:extLst>
                </a:gridCol>
                <a:gridCol w="2347446">
                  <a:extLst>
                    <a:ext uri="{9D8B030D-6E8A-4147-A177-3AD203B41FA5}">
                      <a16:colId xmlns:a16="http://schemas.microsoft.com/office/drawing/2014/main" val="20001"/>
                    </a:ext>
                  </a:extLst>
                </a:gridCol>
              </a:tblGrid>
              <a:tr h="365760">
                <a:tc>
                  <a:txBody>
                    <a:bodyPr/>
                    <a:lstStyle/>
                    <a:p>
                      <a:endParaRPr sz="2400">
                        <a:latin typeface="Arial"/>
                        <a:cs typeface="Arial"/>
                      </a:endParaRPr>
                    </a:p>
                  </a:txBody>
                  <a:tcPr marL="0" marR="0" marT="0" marB="0">
                    <a:lnR w="10754">
                      <a:solidFill>
                        <a:srgbClr val="000000"/>
                      </a:solidFill>
                      <a:prstDash val="solid"/>
                    </a:lnR>
                    <a:lnB w="10761">
                      <a:solidFill>
                        <a:srgbClr val="000000"/>
                      </a:solidFill>
                      <a:prstDash val="solid"/>
                    </a:lnB>
                  </a:tcPr>
                </a:tc>
                <a:tc>
                  <a:txBody>
                    <a:bodyPr/>
                    <a:lstStyle/>
                    <a:p>
                      <a:pPr algn="ctr">
                        <a:lnSpc>
                          <a:spcPts val="2200"/>
                        </a:lnSpc>
                      </a:pPr>
                      <a:r>
                        <a:rPr sz="2100" spc="-110" dirty="0">
                          <a:latin typeface="Century"/>
                          <a:cs typeface="Century"/>
                        </a:rPr>
                        <a:t>SSD300</a:t>
                      </a:r>
                      <a:endParaRPr sz="2100">
                        <a:latin typeface="Century"/>
                        <a:cs typeface="Century"/>
                      </a:endParaRPr>
                    </a:p>
                  </a:txBody>
                  <a:tcPr marL="0" marR="0" marT="0" marB="0">
                    <a:lnL w="10754">
                      <a:solidFill>
                        <a:srgbClr val="000000"/>
                      </a:solidFill>
                      <a:prstDash val="solid"/>
                    </a:lnL>
                    <a:lnB w="10761">
                      <a:solidFill>
                        <a:srgbClr val="000000"/>
                      </a:solidFill>
                      <a:prstDash val="solid"/>
                    </a:lnB>
                  </a:tcPr>
                </a:tc>
                <a:extLst>
                  <a:ext uri="{0D108BD9-81ED-4DB2-BD59-A6C34878D82A}">
                    <a16:rowId xmlns:a16="http://schemas.microsoft.com/office/drawing/2014/main" val="10000"/>
                  </a:ext>
                </a:extLst>
              </a:tr>
              <a:tr h="673100">
                <a:tc>
                  <a:txBody>
                    <a:bodyPr/>
                    <a:lstStyle/>
                    <a:p>
                      <a:pPr marL="224790" algn="ctr">
                        <a:lnSpc>
                          <a:spcPts val="1645"/>
                        </a:lnSpc>
                      </a:pPr>
                      <a:r>
                        <a:rPr sz="2100" spc="-70" dirty="0">
                          <a:latin typeface="Century"/>
                          <a:cs typeface="Century"/>
                        </a:rPr>
                        <a:t>include</a:t>
                      </a:r>
                      <a:r>
                        <a:rPr sz="2100" spc="90" dirty="0">
                          <a:latin typeface="Century"/>
                          <a:cs typeface="Century"/>
                        </a:rPr>
                        <a:t> </a:t>
                      </a:r>
                      <a:r>
                        <a:rPr sz="2100" i="1" spc="285" dirty="0">
                          <a:latin typeface="Trebuchet MS"/>
                          <a:cs typeface="Trebuchet MS"/>
                        </a:rPr>
                        <a:t>{</a:t>
                      </a:r>
                      <a:r>
                        <a:rPr sz="2100" i="1" spc="-390" dirty="0">
                          <a:latin typeface="Trebuchet MS"/>
                          <a:cs typeface="Trebuchet MS"/>
                        </a:rPr>
                        <a:t> </a:t>
                      </a:r>
                      <a:r>
                        <a:rPr sz="2175" u="sng" spc="30" baseline="32567" dirty="0">
                          <a:latin typeface="Bauhaus 93"/>
                          <a:cs typeface="Bauhaus 93"/>
                        </a:rPr>
                        <a:t>1</a:t>
                      </a:r>
                      <a:r>
                        <a:rPr sz="2175" u="sng" spc="-292" baseline="32567" dirty="0">
                          <a:latin typeface="Bauhaus 93"/>
                          <a:cs typeface="Bauhaus 93"/>
                        </a:rPr>
                        <a:t> </a:t>
                      </a:r>
                      <a:r>
                        <a:rPr sz="2100" i="1" dirty="0">
                          <a:latin typeface="Arial"/>
                          <a:cs typeface="Arial"/>
                        </a:rPr>
                        <a:t>,</a:t>
                      </a:r>
                      <a:r>
                        <a:rPr sz="2100" i="1" spc="-245" dirty="0">
                          <a:latin typeface="Arial"/>
                          <a:cs typeface="Arial"/>
                        </a:rPr>
                        <a:t> </a:t>
                      </a:r>
                      <a:r>
                        <a:rPr sz="2100" spc="90" dirty="0">
                          <a:latin typeface="Century"/>
                          <a:cs typeface="Century"/>
                        </a:rPr>
                        <a:t>2</a:t>
                      </a:r>
                      <a:r>
                        <a:rPr sz="2100" i="1" spc="90" dirty="0">
                          <a:latin typeface="Trebuchet MS"/>
                          <a:cs typeface="Trebuchet MS"/>
                        </a:rPr>
                        <a:t>}</a:t>
                      </a:r>
                      <a:r>
                        <a:rPr sz="2100" i="1" spc="40" dirty="0">
                          <a:latin typeface="Trebuchet MS"/>
                          <a:cs typeface="Trebuchet MS"/>
                        </a:rPr>
                        <a:t> </a:t>
                      </a:r>
                      <a:r>
                        <a:rPr sz="2100" spc="15" dirty="0">
                          <a:latin typeface="Century"/>
                          <a:cs typeface="Century"/>
                        </a:rPr>
                        <a:t>box?</a:t>
                      </a:r>
                      <a:endParaRPr sz="2100" dirty="0">
                        <a:latin typeface="Century"/>
                        <a:cs typeface="Century"/>
                      </a:endParaRPr>
                    </a:p>
                    <a:p>
                      <a:pPr marL="254635" algn="ctr">
                        <a:lnSpc>
                          <a:spcPts val="890"/>
                        </a:lnSpc>
                      </a:pPr>
                      <a:r>
                        <a:rPr sz="1450" dirty="0">
                          <a:latin typeface="Bauhaus 93"/>
                          <a:cs typeface="Bauhaus 93"/>
                        </a:rPr>
                        <a:t>2</a:t>
                      </a:r>
                    </a:p>
                    <a:p>
                      <a:pPr marL="224790" algn="ctr">
                        <a:lnSpc>
                          <a:spcPts val="1670"/>
                        </a:lnSpc>
                      </a:pPr>
                      <a:r>
                        <a:rPr sz="2100" spc="-70" dirty="0">
                          <a:latin typeface="Century"/>
                          <a:cs typeface="Century"/>
                        </a:rPr>
                        <a:t>include</a:t>
                      </a:r>
                      <a:r>
                        <a:rPr sz="2100" spc="90" dirty="0">
                          <a:latin typeface="Century"/>
                          <a:cs typeface="Century"/>
                        </a:rPr>
                        <a:t> </a:t>
                      </a:r>
                      <a:r>
                        <a:rPr sz="2100" i="1" spc="285" dirty="0">
                          <a:latin typeface="Trebuchet MS"/>
                          <a:cs typeface="Trebuchet MS"/>
                        </a:rPr>
                        <a:t>{</a:t>
                      </a:r>
                      <a:r>
                        <a:rPr sz="2100" i="1" spc="-390" dirty="0">
                          <a:latin typeface="Trebuchet MS"/>
                          <a:cs typeface="Trebuchet MS"/>
                        </a:rPr>
                        <a:t> </a:t>
                      </a:r>
                      <a:r>
                        <a:rPr sz="2175" u="sng" spc="30" baseline="32567" dirty="0">
                          <a:latin typeface="Bauhaus 93"/>
                          <a:cs typeface="Bauhaus 93"/>
                        </a:rPr>
                        <a:t>1</a:t>
                      </a:r>
                      <a:r>
                        <a:rPr sz="2175" u="sng" spc="-292" baseline="32567" dirty="0">
                          <a:latin typeface="Bauhaus 93"/>
                          <a:cs typeface="Bauhaus 93"/>
                        </a:rPr>
                        <a:t> </a:t>
                      </a:r>
                      <a:r>
                        <a:rPr sz="2100" i="1" dirty="0">
                          <a:latin typeface="Arial"/>
                          <a:cs typeface="Arial"/>
                        </a:rPr>
                        <a:t>,</a:t>
                      </a:r>
                      <a:r>
                        <a:rPr sz="2100" i="1" spc="-245" dirty="0">
                          <a:latin typeface="Arial"/>
                          <a:cs typeface="Arial"/>
                        </a:rPr>
                        <a:t> </a:t>
                      </a:r>
                      <a:r>
                        <a:rPr sz="2100" spc="90" dirty="0">
                          <a:latin typeface="Century"/>
                          <a:cs typeface="Century"/>
                        </a:rPr>
                        <a:t>3</a:t>
                      </a:r>
                      <a:r>
                        <a:rPr sz="2100" i="1" spc="90" dirty="0">
                          <a:latin typeface="Trebuchet MS"/>
                          <a:cs typeface="Trebuchet MS"/>
                        </a:rPr>
                        <a:t>}</a:t>
                      </a:r>
                      <a:r>
                        <a:rPr sz="2100" i="1" spc="40" dirty="0">
                          <a:latin typeface="Trebuchet MS"/>
                          <a:cs typeface="Trebuchet MS"/>
                        </a:rPr>
                        <a:t> </a:t>
                      </a:r>
                      <a:r>
                        <a:rPr sz="2100" spc="15" dirty="0">
                          <a:latin typeface="Century"/>
                          <a:cs typeface="Century"/>
                        </a:rPr>
                        <a:t>box?</a:t>
                      </a:r>
                      <a:endParaRPr sz="2100" dirty="0">
                        <a:latin typeface="Century"/>
                        <a:cs typeface="Century"/>
                      </a:endParaRPr>
                    </a:p>
                    <a:p>
                      <a:pPr marL="254635" algn="ctr">
                        <a:lnSpc>
                          <a:spcPts val="1115"/>
                        </a:lnSpc>
                      </a:pPr>
                      <a:r>
                        <a:rPr sz="1450" dirty="0">
                          <a:latin typeface="Bauhaus 93"/>
                          <a:cs typeface="Bauhaus 93"/>
                        </a:rPr>
                        <a:t>3</a:t>
                      </a:r>
                    </a:p>
                  </a:txBody>
                  <a:tcPr marL="0" marR="0" marT="0" marB="0">
                    <a:lnR w="10754">
                      <a:solidFill>
                        <a:srgbClr val="000000"/>
                      </a:solidFill>
                      <a:prstDash val="solid"/>
                    </a:lnR>
                    <a:lnT w="10761">
                      <a:solidFill>
                        <a:srgbClr val="000000"/>
                      </a:solidFill>
                      <a:prstDash val="solid"/>
                    </a:lnT>
                    <a:lnB w="10761">
                      <a:solidFill>
                        <a:srgbClr val="000000"/>
                      </a:solidFill>
                      <a:prstDash val="solid"/>
                    </a:lnB>
                  </a:tcPr>
                </a:tc>
                <a:tc>
                  <a:txBody>
                    <a:bodyPr/>
                    <a:lstStyle/>
                    <a:p>
                      <a:pPr marR="295275" algn="r">
                        <a:lnSpc>
                          <a:spcPts val="2210"/>
                        </a:lnSpc>
                        <a:tabLst>
                          <a:tab pos="793750" algn="l"/>
                        </a:tabLst>
                      </a:pPr>
                      <a:r>
                        <a:rPr sz="2100" dirty="0">
                          <a:latin typeface="Arial"/>
                          <a:cs typeface="Arial"/>
                        </a:rPr>
                        <a:t>4	4</a:t>
                      </a:r>
                      <a:endParaRPr sz="2100">
                        <a:latin typeface="Arial"/>
                        <a:cs typeface="Arial"/>
                      </a:endParaRPr>
                    </a:p>
                    <a:p>
                      <a:pPr marR="295275" algn="r">
                        <a:lnSpc>
                          <a:spcPct val="100000"/>
                        </a:lnSpc>
                        <a:spcBef>
                          <a:spcPts val="35"/>
                        </a:spcBef>
                      </a:pPr>
                      <a:r>
                        <a:rPr sz="2100" dirty="0">
                          <a:latin typeface="Arial"/>
                          <a:cs typeface="Arial"/>
                        </a:rPr>
                        <a:t>4</a:t>
                      </a:r>
                      <a:endParaRPr sz="2100">
                        <a:latin typeface="Arial"/>
                        <a:cs typeface="Arial"/>
                      </a:endParaRPr>
                    </a:p>
                  </a:txBody>
                  <a:tcPr marL="0" marR="0" marT="0" marB="0">
                    <a:lnL w="10754">
                      <a:solidFill>
                        <a:srgbClr val="000000"/>
                      </a:solidFill>
                      <a:prstDash val="solid"/>
                    </a:lnL>
                    <a:lnT w="10761">
                      <a:solidFill>
                        <a:srgbClr val="000000"/>
                      </a:solidFill>
                      <a:prstDash val="solid"/>
                    </a:lnT>
                    <a:lnB w="10761">
                      <a:solidFill>
                        <a:srgbClr val="000000"/>
                      </a:solidFill>
                      <a:prstDash val="solid"/>
                    </a:lnB>
                  </a:tcPr>
                </a:tc>
                <a:extLst>
                  <a:ext uri="{0D108BD9-81ED-4DB2-BD59-A6C34878D82A}">
                    <a16:rowId xmlns:a16="http://schemas.microsoft.com/office/drawing/2014/main" val="10001"/>
                  </a:ext>
                </a:extLst>
              </a:tr>
              <a:tr h="334035">
                <a:tc>
                  <a:txBody>
                    <a:bodyPr/>
                    <a:lstStyle/>
                    <a:p>
                      <a:pPr marR="99695" algn="r">
                        <a:lnSpc>
                          <a:spcPts val="2200"/>
                        </a:lnSpc>
                      </a:pPr>
                      <a:r>
                        <a:rPr sz="2100" spc="-100" dirty="0">
                          <a:latin typeface="Century"/>
                          <a:cs typeface="Century"/>
                        </a:rPr>
                        <a:t>number </a:t>
                      </a:r>
                      <a:r>
                        <a:rPr sz="2100" spc="-25" dirty="0">
                          <a:latin typeface="Century"/>
                          <a:cs typeface="Century"/>
                        </a:rPr>
                        <a:t>of</a:t>
                      </a:r>
                      <a:r>
                        <a:rPr sz="2100" spc="275" dirty="0">
                          <a:latin typeface="Century"/>
                          <a:cs typeface="Century"/>
                        </a:rPr>
                        <a:t> </a:t>
                      </a:r>
                      <a:r>
                        <a:rPr sz="2100" spc="-65" dirty="0">
                          <a:latin typeface="Century"/>
                          <a:cs typeface="Century"/>
                        </a:rPr>
                        <a:t>Boxes</a:t>
                      </a:r>
                      <a:endParaRPr sz="2100">
                        <a:latin typeface="Century"/>
                        <a:cs typeface="Century"/>
                      </a:endParaRPr>
                    </a:p>
                  </a:txBody>
                  <a:tcPr marL="0" marR="0" marT="0" marB="0">
                    <a:lnR w="10754">
                      <a:solidFill>
                        <a:srgbClr val="000000"/>
                      </a:solidFill>
                      <a:prstDash val="solid"/>
                    </a:lnR>
                    <a:lnT w="10761">
                      <a:solidFill>
                        <a:srgbClr val="000000"/>
                      </a:solidFill>
                      <a:prstDash val="solid"/>
                    </a:lnT>
                    <a:lnB w="10761">
                      <a:solidFill>
                        <a:srgbClr val="000000"/>
                      </a:solidFill>
                      <a:prstDash val="solid"/>
                    </a:lnB>
                  </a:tcPr>
                </a:tc>
                <a:tc>
                  <a:txBody>
                    <a:bodyPr/>
                    <a:lstStyle/>
                    <a:p>
                      <a:pPr algn="ctr">
                        <a:lnSpc>
                          <a:spcPts val="2200"/>
                        </a:lnSpc>
                        <a:tabLst>
                          <a:tab pos="753110" algn="l"/>
                          <a:tab pos="1507490" algn="l"/>
                        </a:tabLst>
                      </a:pPr>
                      <a:r>
                        <a:rPr sz="2100" spc="-110" dirty="0">
                          <a:latin typeface="Century"/>
                          <a:cs typeface="Century"/>
                        </a:rPr>
                        <a:t>3880	7760	</a:t>
                      </a:r>
                      <a:r>
                        <a:rPr sz="2100" b="1" spc="165" dirty="0">
                          <a:latin typeface="Times New Roman"/>
                          <a:cs typeface="Times New Roman"/>
                        </a:rPr>
                        <a:t>8732</a:t>
                      </a:r>
                      <a:endParaRPr sz="2100">
                        <a:latin typeface="Times New Roman"/>
                        <a:cs typeface="Times New Roman"/>
                      </a:endParaRPr>
                    </a:p>
                  </a:txBody>
                  <a:tcPr marL="0" marR="0" marT="0" marB="0">
                    <a:lnL w="10754">
                      <a:solidFill>
                        <a:srgbClr val="000000"/>
                      </a:solidFill>
                      <a:prstDash val="solid"/>
                    </a:lnL>
                    <a:lnT w="10761">
                      <a:solidFill>
                        <a:srgbClr val="000000"/>
                      </a:solidFill>
                      <a:prstDash val="solid"/>
                    </a:lnT>
                    <a:lnB w="10761">
                      <a:solidFill>
                        <a:srgbClr val="000000"/>
                      </a:solidFill>
                      <a:prstDash val="solid"/>
                    </a:lnB>
                  </a:tcPr>
                </a:tc>
                <a:extLst>
                  <a:ext uri="{0D108BD9-81ED-4DB2-BD59-A6C34878D82A}">
                    <a16:rowId xmlns:a16="http://schemas.microsoft.com/office/drawing/2014/main" val="10002"/>
                  </a:ext>
                </a:extLst>
              </a:tr>
              <a:tr h="328655">
                <a:tc>
                  <a:txBody>
                    <a:bodyPr/>
                    <a:lstStyle/>
                    <a:p>
                      <a:pPr marR="99695" algn="r">
                        <a:lnSpc>
                          <a:spcPts val="2200"/>
                        </a:lnSpc>
                      </a:pPr>
                      <a:r>
                        <a:rPr sz="2100" spc="-60" dirty="0">
                          <a:latin typeface="Century"/>
                          <a:cs typeface="Century"/>
                        </a:rPr>
                        <a:t>VOC2007 </a:t>
                      </a:r>
                      <a:r>
                        <a:rPr sz="2100" spc="-150" dirty="0">
                          <a:latin typeface="Courier New"/>
                          <a:cs typeface="Courier New"/>
                        </a:rPr>
                        <a:t>test</a:t>
                      </a:r>
                      <a:r>
                        <a:rPr sz="2100" spc="-425" dirty="0">
                          <a:latin typeface="Courier New"/>
                          <a:cs typeface="Courier New"/>
                        </a:rPr>
                        <a:t> </a:t>
                      </a:r>
                      <a:r>
                        <a:rPr sz="2100" dirty="0">
                          <a:latin typeface="Century"/>
                          <a:cs typeface="Century"/>
                        </a:rPr>
                        <a:t>mAP</a:t>
                      </a:r>
                      <a:endParaRPr sz="2100">
                        <a:latin typeface="Century"/>
                        <a:cs typeface="Century"/>
                      </a:endParaRPr>
                    </a:p>
                  </a:txBody>
                  <a:tcPr marL="0" marR="0" marT="0" marB="0">
                    <a:lnR w="10754">
                      <a:solidFill>
                        <a:srgbClr val="000000"/>
                      </a:solidFill>
                      <a:prstDash val="solid"/>
                    </a:lnR>
                    <a:lnT w="10761">
                      <a:solidFill>
                        <a:srgbClr val="000000"/>
                      </a:solidFill>
                      <a:prstDash val="solid"/>
                    </a:lnT>
                  </a:tcPr>
                </a:tc>
                <a:tc>
                  <a:txBody>
                    <a:bodyPr/>
                    <a:lstStyle/>
                    <a:p>
                      <a:pPr algn="ctr">
                        <a:lnSpc>
                          <a:spcPts val="2200"/>
                        </a:lnSpc>
                        <a:tabLst>
                          <a:tab pos="753110" algn="l"/>
                          <a:tab pos="1511935" algn="l"/>
                        </a:tabLst>
                      </a:pPr>
                      <a:r>
                        <a:rPr sz="2100" spc="-85" dirty="0">
                          <a:latin typeface="Century"/>
                          <a:cs typeface="Century"/>
                        </a:rPr>
                        <a:t>71.6	73.7	</a:t>
                      </a:r>
                      <a:r>
                        <a:rPr sz="2100" b="1" spc="160" dirty="0">
                          <a:latin typeface="Times New Roman"/>
                          <a:cs typeface="Times New Roman"/>
                        </a:rPr>
                        <a:t>74.3</a:t>
                      </a:r>
                      <a:endParaRPr sz="2100" dirty="0">
                        <a:latin typeface="Times New Roman"/>
                        <a:cs typeface="Times New Roman"/>
                      </a:endParaRPr>
                    </a:p>
                  </a:txBody>
                  <a:tcPr marL="0" marR="0" marT="0" marB="0">
                    <a:lnL w="10754">
                      <a:solidFill>
                        <a:srgbClr val="000000"/>
                      </a:solidFill>
                      <a:prstDash val="solid"/>
                    </a:lnL>
                    <a:lnT w="10761">
                      <a:solidFill>
                        <a:srgbClr val="000000"/>
                      </a:solidFill>
                      <a:prstDash val="solid"/>
                    </a:lnT>
                  </a:tcPr>
                </a:tc>
                <a:extLst>
                  <a:ext uri="{0D108BD9-81ED-4DB2-BD59-A6C34878D82A}">
                    <a16:rowId xmlns:a16="http://schemas.microsoft.com/office/drawing/2014/main" val="10003"/>
                  </a:ext>
                </a:extLst>
              </a:tr>
            </a:tbl>
          </a:graphicData>
        </a:graphic>
      </p:graphicFrame>
      <p:sp>
        <p:nvSpPr>
          <p:cNvPr id="8" name="object 8"/>
          <p:cNvSpPr txBox="1">
            <a:spLocks noGrp="1"/>
          </p:cNvSpPr>
          <p:nvPr>
            <p:ph type="title"/>
          </p:nvPr>
        </p:nvSpPr>
        <p:spPr>
          <a:xfrm>
            <a:off x="990600" y="266700"/>
            <a:ext cx="8508365" cy="1928495"/>
          </a:xfrm>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#2:</a:t>
            </a:r>
          </a:p>
          <a:p>
            <a:pPr marL="12700">
              <a:lnSpc>
                <a:spcPts val="7540"/>
              </a:lnSpc>
              <a:tabLst>
                <a:tab pos="2846070" algn="l"/>
                <a:tab pos="4138295" algn="l"/>
              </a:tabLst>
            </a:pPr>
            <a:r>
              <a:rPr spc="-5" dirty="0"/>
              <a:t>Splitting	the	Region</a:t>
            </a:r>
            <a:r>
              <a:rPr spc="-80" dirty="0"/>
              <a:t> </a:t>
            </a:r>
            <a:r>
              <a:rPr dirty="0"/>
              <a:t>Space</a:t>
            </a:r>
          </a:p>
        </p:txBody>
      </p:sp>
      <p:sp>
        <p:nvSpPr>
          <p:cNvPr id="9" name="object 9"/>
          <p:cNvSpPr/>
          <p:nvPr/>
        </p:nvSpPr>
        <p:spPr>
          <a:xfrm>
            <a:off x="10767790" y="3951147"/>
            <a:ext cx="1111250" cy="2516505"/>
          </a:xfrm>
          <a:custGeom>
            <a:avLst/>
            <a:gdLst/>
            <a:ahLst/>
            <a:cxnLst/>
            <a:rect l="l" t="t" r="r" b="b"/>
            <a:pathLst>
              <a:path w="1111250" h="2516504">
                <a:moveTo>
                  <a:pt x="1110748" y="887273"/>
                </a:moveTo>
                <a:lnTo>
                  <a:pt x="230369" y="0"/>
                </a:lnTo>
                <a:lnTo>
                  <a:pt x="0" y="0"/>
                </a:lnTo>
                <a:lnTo>
                  <a:pt x="0" y="1629005"/>
                </a:lnTo>
                <a:lnTo>
                  <a:pt x="880379" y="2516278"/>
                </a:lnTo>
                <a:lnTo>
                  <a:pt x="1110748" y="2516278"/>
                </a:lnTo>
                <a:lnTo>
                  <a:pt x="1110748" y="887273"/>
                </a:lnTo>
                <a:close/>
              </a:path>
            </a:pathLst>
          </a:custGeom>
          <a:ln w="15293">
            <a:solidFill>
              <a:srgbClr val="000000"/>
            </a:solidFill>
          </a:ln>
        </p:spPr>
        <p:txBody>
          <a:bodyPr wrap="square" lIns="0" tIns="0" rIns="0" bIns="0" rtlCol="0"/>
          <a:lstStyle/>
          <a:p>
            <a:endParaRPr/>
          </a:p>
        </p:txBody>
      </p:sp>
      <p:sp>
        <p:nvSpPr>
          <p:cNvPr id="10" name="object 10"/>
          <p:cNvSpPr/>
          <p:nvPr/>
        </p:nvSpPr>
        <p:spPr>
          <a:xfrm>
            <a:off x="10767790" y="3951147"/>
            <a:ext cx="1111250" cy="887730"/>
          </a:xfrm>
          <a:custGeom>
            <a:avLst/>
            <a:gdLst/>
            <a:ahLst/>
            <a:cxnLst/>
            <a:rect l="l" t="t" r="r" b="b"/>
            <a:pathLst>
              <a:path w="1111250" h="887729">
                <a:moveTo>
                  <a:pt x="1110748" y="887273"/>
                </a:moveTo>
                <a:lnTo>
                  <a:pt x="880379" y="887273"/>
                </a:lnTo>
                <a:lnTo>
                  <a:pt x="0" y="0"/>
                </a:lnTo>
              </a:path>
            </a:pathLst>
          </a:custGeom>
          <a:ln w="15347">
            <a:solidFill>
              <a:srgbClr val="000000"/>
            </a:solidFill>
          </a:ln>
        </p:spPr>
        <p:txBody>
          <a:bodyPr wrap="square" lIns="0" tIns="0" rIns="0" bIns="0" rtlCol="0"/>
          <a:lstStyle/>
          <a:p>
            <a:endParaRPr/>
          </a:p>
        </p:txBody>
      </p:sp>
      <p:sp>
        <p:nvSpPr>
          <p:cNvPr id="11" name="object 11"/>
          <p:cNvSpPr/>
          <p:nvPr/>
        </p:nvSpPr>
        <p:spPr>
          <a:xfrm>
            <a:off x="11648169" y="4838421"/>
            <a:ext cx="0" cy="1629410"/>
          </a:xfrm>
          <a:custGeom>
            <a:avLst/>
            <a:gdLst/>
            <a:ahLst/>
            <a:cxnLst/>
            <a:rect l="l" t="t" r="r" b="b"/>
            <a:pathLst>
              <a:path h="1629410">
                <a:moveTo>
                  <a:pt x="0" y="0"/>
                </a:moveTo>
                <a:lnTo>
                  <a:pt x="0" y="1629004"/>
                </a:lnTo>
              </a:path>
            </a:pathLst>
          </a:custGeom>
          <a:ln w="15274">
            <a:solidFill>
              <a:srgbClr val="000000"/>
            </a:solidFill>
          </a:ln>
        </p:spPr>
        <p:txBody>
          <a:bodyPr wrap="square" lIns="0" tIns="0" rIns="0" bIns="0" rtlCol="0"/>
          <a:lstStyle/>
          <a:p>
            <a:endParaRPr/>
          </a:p>
        </p:txBody>
      </p:sp>
      <p:sp>
        <p:nvSpPr>
          <p:cNvPr id="12" name="object 12"/>
          <p:cNvSpPr/>
          <p:nvPr/>
        </p:nvSpPr>
        <p:spPr>
          <a:xfrm>
            <a:off x="11025133" y="4385246"/>
            <a:ext cx="737235" cy="1670685"/>
          </a:xfrm>
          <a:custGeom>
            <a:avLst/>
            <a:gdLst/>
            <a:ahLst/>
            <a:cxnLst/>
            <a:rect l="l" t="t" r="r" b="b"/>
            <a:pathLst>
              <a:path w="737234" h="1670685">
                <a:moveTo>
                  <a:pt x="737225" y="524199"/>
                </a:moveTo>
                <a:lnTo>
                  <a:pt x="217098" y="0"/>
                </a:lnTo>
                <a:lnTo>
                  <a:pt x="0" y="0"/>
                </a:lnTo>
                <a:lnTo>
                  <a:pt x="0" y="1145906"/>
                </a:lnTo>
                <a:lnTo>
                  <a:pt x="520126" y="1670108"/>
                </a:lnTo>
                <a:lnTo>
                  <a:pt x="737225" y="1670108"/>
                </a:lnTo>
                <a:lnTo>
                  <a:pt x="737225" y="524199"/>
                </a:lnTo>
                <a:close/>
              </a:path>
            </a:pathLst>
          </a:custGeom>
          <a:ln w="34411">
            <a:solidFill>
              <a:srgbClr val="008F00"/>
            </a:solidFill>
          </a:ln>
        </p:spPr>
        <p:txBody>
          <a:bodyPr wrap="square" lIns="0" tIns="0" rIns="0" bIns="0" rtlCol="0"/>
          <a:lstStyle/>
          <a:p>
            <a:endParaRPr/>
          </a:p>
        </p:txBody>
      </p:sp>
      <p:sp>
        <p:nvSpPr>
          <p:cNvPr id="13" name="object 13"/>
          <p:cNvSpPr/>
          <p:nvPr/>
        </p:nvSpPr>
        <p:spPr>
          <a:xfrm>
            <a:off x="11025133" y="4385246"/>
            <a:ext cx="737235" cy="524510"/>
          </a:xfrm>
          <a:custGeom>
            <a:avLst/>
            <a:gdLst/>
            <a:ahLst/>
            <a:cxnLst/>
            <a:rect l="l" t="t" r="r" b="b"/>
            <a:pathLst>
              <a:path w="737234" h="524510">
                <a:moveTo>
                  <a:pt x="737225" y="524199"/>
                </a:moveTo>
                <a:lnTo>
                  <a:pt x="520126" y="524199"/>
                </a:lnTo>
                <a:lnTo>
                  <a:pt x="0" y="0"/>
                </a:lnTo>
              </a:path>
            </a:pathLst>
          </a:custGeom>
          <a:ln w="34545">
            <a:solidFill>
              <a:srgbClr val="008F00"/>
            </a:solidFill>
          </a:ln>
        </p:spPr>
        <p:txBody>
          <a:bodyPr wrap="square" lIns="0" tIns="0" rIns="0" bIns="0" rtlCol="0"/>
          <a:lstStyle/>
          <a:p>
            <a:endParaRPr/>
          </a:p>
        </p:txBody>
      </p:sp>
      <p:sp>
        <p:nvSpPr>
          <p:cNvPr id="14" name="object 14"/>
          <p:cNvSpPr/>
          <p:nvPr/>
        </p:nvSpPr>
        <p:spPr>
          <a:xfrm>
            <a:off x="11545260" y="4909446"/>
            <a:ext cx="0" cy="1146175"/>
          </a:xfrm>
          <a:custGeom>
            <a:avLst/>
            <a:gdLst/>
            <a:ahLst/>
            <a:cxnLst/>
            <a:rect l="l" t="t" r="r" b="b"/>
            <a:pathLst>
              <a:path h="1146175">
                <a:moveTo>
                  <a:pt x="0" y="0"/>
                </a:moveTo>
                <a:lnTo>
                  <a:pt x="0" y="1145908"/>
                </a:lnTo>
              </a:path>
            </a:pathLst>
          </a:custGeom>
          <a:ln w="34367">
            <a:solidFill>
              <a:srgbClr val="008F00"/>
            </a:solidFill>
          </a:ln>
        </p:spPr>
        <p:txBody>
          <a:bodyPr wrap="square" lIns="0" tIns="0" rIns="0" bIns="0" rtlCol="0"/>
          <a:lstStyle/>
          <a:p>
            <a:endParaRPr/>
          </a:p>
        </p:txBody>
      </p:sp>
      <p:sp>
        <p:nvSpPr>
          <p:cNvPr id="15" name="object 15"/>
          <p:cNvSpPr/>
          <p:nvPr/>
        </p:nvSpPr>
        <p:spPr>
          <a:xfrm>
            <a:off x="11098996" y="4674234"/>
            <a:ext cx="335280" cy="1108710"/>
          </a:xfrm>
          <a:custGeom>
            <a:avLst/>
            <a:gdLst/>
            <a:ahLst/>
            <a:cxnLst/>
            <a:rect l="l" t="t" r="r" b="b"/>
            <a:pathLst>
              <a:path w="335279" h="1108710">
                <a:moveTo>
                  <a:pt x="334888" y="337511"/>
                </a:moveTo>
                <a:lnTo>
                  <a:pt x="0" y="0"/>
                </a:lnTo>
                <a:lnTo>
                  <a:pt x="0" y="770852"/>
                </a:lnTo>
                <a:lnTo>
                  <a:pt x="334888" y="1108363"/>
                </a:lnTo>
                <a:lnTo>
                  <a:pt x="334888" y="337511"/>
                </a:lnTo>
                <a:close/>
              </a:path>
            </a:pathLst>
          </a:custGeom>
          <a:ln w="34389">
            <a:solidFill>
              <a:srgbClr val="000000"/>
            </a:solidFill>
          </a:ln>
        </p:spPr>
        <p:txBody>
          <a:bodyPr wrap="square" lIns="0" tIns="0" rIns="0" bIns="0" rtlCol="0"/>
          <a:lstStyle/>
          <a:p>
            <a:endParaRPr/>
          </a:p>
        </p:txBody>
      </p:sp>
      <p:sp>
        <p:nvSpPr>
          <p:cNvPr id="16" name="object 16"/>
          <p:cNvSpPr/>
          <p:nvPr/>
        </p:nvSpPr>
        <p:spPr>
          <a:xfrm>
            <a:off x="11098996" y="4674234"/>
            <a:ext cx="335280" cy="337820"/>
          </a:xfrm>
          <a:custGeom>
            <a:avLst/>
            <a:gdLst/>
            <a:ahLst/>
            <a:cxnLst/>
            <a:rect l="l" t="t" r="r" b="b"/>
            <a:pathLst>
              <a:path w="335279" h="337820">
                <a:moveTo>
                  <a:pt x="334888" y="337511"/>
                </a:moveTo>
                <a:lnTo>
                  <a:pt x="334888" y="337511"/>
                </a:lnTo>
                <a:lnTo>
                  <a:pt x="0" y="0"/>
                </a:lnTo>
              </a:path>
            </a:pathLst>
          </a:custGeom>
          <a:ln w="34500">
            <a:solidFill>
              <a:srgbClr val="000000"/>
            </a:solidFill>
          </a:ln>
        </p:spPr>
        <p:txBody>
          <a:bodyPr wrap="square" lIns="0" tIns="0" rIns="0" bIns="0" rtlCol="0"/>
          <a:lstStyle/>
          <a:p>
            <a:endParaRPr/>
          </a:p>
        </p:txBody>
      </p:sp>
      <p:sp>
        <p:nvSpPr>
          <p:cNvPr id="17" name="object 17"/>
          <p:cNvSpPr/>
          <p:nvPr/>
        </p:nvSpPr>
        <p:spPr>
          <a:xfrm>
            <a:off x="11433885" y="5011746"/>
            <a:ext cx="0" cy="770890"/>
          </a:xfrm>
          <a:custGeom>
            <a:avLst/>
            <a:gdLst/>
            <a:ahLst/>
            <a:cxnLst/>
            <a:rect l="l" t="t" r="r" b="b"/>
            <a:pathLst>
              <a:path h="770889">
                <a:moveTo>
                  <a:pt x="0" y="0"/>
                </a:moveTo>
                <a:lnTo>
                  <a:pt x="0" y="770851"/>
                </a:lnTo>
              </a:path>
            </a:pathLst>
          </a:custGeom>
          <a:ln w="34367">
            <a:solidFill>
              <a:srgbClr val="000000"/>
            </a:solidFill>
          </a:ln>
        </p:spPr>
        <p:txBody>
          <a:bodyPr wrap="square" lIns="0" tIns="0" rIns="0" bIns="0" rtlCol="0"/>
          <a:lstStyle/>
          <a:p>
            <a:endParaRPr/>
          </a:p>
        </p:txBody>
      </p:sp>
      <p:sp>
        <p:nvSpPr>
          <p:cNvPr id="18" name="object 18"/>
          <p:cNvSpPr/>
          <p:nvPr/>
        </p:nvSpPr>
        <p:spPr>
          <a:xfrm>
            <a:off x="11170597" y="4605197"/>
            <a:ext cx="206375" cy="1219200"/>
          </a:xfrm>
          <a:custGeom>
            <a:avLst/>
            <a:gdLst/>
            <a:ahLst/>
            <a:cxnLst/>
            <a:rect l="l" t="t" r="r" b="b"/>
            <a:pathLst>
              <a:path w="206375" h="1219200">
                <a:moveTo>
                  <a:pt x="206176" y="207791"/>
                </a:moveTo>
                <a:lnTo>
                  <a:pt x="0" y="0"/>
                </a:lnTo>
                <a:lnTo>
                  <a:pt x="0" y="1011408"/>
                </a:lnTo>
                <a:lnTo>
                  <a:pt x="206176" y="1219199"/>
                </a:lnTo>
                <a:lnTo>
                  <a:pt x="206176" y="207791"/>
                </a:lnTo>
                <a:close/>
              </a:path>
            </a:pathLst>
          </a:custGeom>
          <a:ln w="34374">
            <a:solidFill>
              <a:srgbClr val="000000"/>
            </a:solidFill>
          </a:ln>
        </p:spPr>
        <p:txBody>
          <a:bodyPr wrap="square" lIns="0" tIns="0" rIns="0" bIns="0" rtlCol="0"/>
          <a:lstStyle/>
          <a:p>
            <a:endParaRPr/>
          </a:p>
        </p:txBody>
      </p:sp>
      <p:sp>
        <p:nvSpPr>
          <p:cNvPr id="19" name="object 19"/>
          <p:cNvSpPr/>
          <p:nvPr/>
        </p:nvSpPr>
        <p:spPr>
          <a:xfrm>
            <a:off x="11170597" y="4605197"/>
            <a:ext cx="206375" cy="208279"/>
          </a:xfrm>
          <a:custGeom>
            <a:avLst/>
            <a:gdLst/>
            <a:ahLst/>
            <a:cxnLst/>
            <a:rect l="l" t="t" r="r" b="b"/>
            <a:pathLst>
              <a:path w="206375" h="208279">
                <a:moveTo>
                  <a:pt x="206176" y="207791"/>
                </a:moveTo>
                <a:lnTo>
                  <a:pt x="206176" y="207791"/>
                </a:lnTo>
                <a:lnTo>
                  <a:pt x="0" y="0"/>
                </a:lnTo>
              </a:path>
            </a:pathLst>
          </a:custGeom>
          <a:ln w="34500">
            <a:solidFill>
              <a:srgbClr val="000000"/>
            </a:solidFill>
          </a:ln>
        </p:spPr>
        <p:txBody>
          <a:bodyPr wrap="square" lIns="0" tIns="0" rIns="0" bIns="0" rtlCol="0"/>
          <a:lstStyle/>
          <a:p>
            <a:endParaRPr/>
          </a:p>
        </p:txBody>
      </p:sp>
      <p:sp>
        <p:nvSpPr>
          <p:cNvPr id="20" name="object 20"/>
          <p:cNvSpPr/>
          <p:nvPr/>
        </p:nvSpPr>
        <p:spPr>
          <a:xfrm>
            <a:off x="11376774" y="4812989"/>
            <a:ext cx="0" cy="1011555"/>
          </a:xfrm>
          <a:custGeom>
            <a:avLst/>
            <a:gdLst/>
            <a:ahLst/>
            <a:cxnLst/>
            <a:rect l="l" t="t" r="r" b="b"/>
            <a:pathLst>
              <a:path h="1011554">
                <a:moveTo>
                  <a:pt x="0" y="0"/>
                </a:moveTo>
                <a:lnTo>
                  <a:pt x="0" y="1011408"/>
                </a:lnTo>
              </a:path>
            </a:pathLst>
          </a:custGeom>
          <a:ln w="34367">
            <a:solidFill>
              <a:srgbClr val="000000"/>
            </a:solidFill>
          </a:ln>
        </p:spPr>
        <p:txBody>
          <a:bodyPr wrap="square" lIns="0" tIns="0" rIns="0" bIns="0" rtlCol="0"/>
          <a:lstStyle/>
          <a:p>
            <a:endParaRPr/>
          </a:p>
        </p:txBody>
      </p:sp>
      <p:sp>
        <p:nvSpPr>
          <p:cNvPr id="21" name="object 21"/>
          <p:cNvSpPr/>
          <p:nvPr/>
        </p:nvSpPr>
        <p:spPr>
          <a:xfrm>
            <a:off x="11041914" y="4777104"/>
            <a:ext cx="480695" cy="923925"/>
          </a:xfrm>
          <a:custGeom>
            <a:avLst/>
            <a:gdLst/>
            <a:ahLst/>
            <a:cxnLst/>
            <a:rect l="l" t="t" r="r" b="b"/>
            <a:pathLst>
              <a:path w="480695" h="923925">
                <a:moveTo>
                  <a:pt x="480440" y="484202"/>
                </a:moveTo>
                <a:lnTo>
                  <a:pt x="0" y="0"/>
                </a:lnTo>
                <a:lnTo>
                  <a:pt x="0" y="439675"/>
                </a:lnTo>
                <a:lnTo>
                  <a:pt x="480440" y="923877"/>
                </a:lnTo>
                <a:lnTo>
                  <a:pt x="480440" y="484202"/>
                </a:lnTo>
                <a:close/>
              </a:path>
            </a:pathLst>
          </a:custGeom>
          <a:ln w="34424">
            <a:solidFill>
              <a:srgbClr val="000000"/>
            </a:solidFill>
          </a:ln>
        </p:spPr>
        <p:txBody>
          <a:bodyPr wrap="square" lIns="0" tIns="0" rIns="0" bIns="0" rtlCol="0"/>
          <a:lstStyle/>
          <a:p>
            <a:endParaRPr/>
          </a:p>
        </p:txBody>
      </p:sp>
      <p:sp>
        <p:nvSpPr>
          <p:cNvPr id="22" name="object 22"/>
          <p:cNvSpPr/>
          <p:nvPr/>
        </p:nvSpPr>
        <p:spPr>
          <a:xfrm>
            <a:off x="11041914" y="4777104"/>
            <a:ext cx="480695" cy="484505"/>
          </a:xfrm>
          <a:custGeom>
            <a:avLst/>
            <a:gdLst/>
            <a:ahLst/>
            <a:cxnLst/>
            <a:rect l="l" t="t" r="r" b="b"/>
            <a:pathLst>
              <a:path w="480695" h="484504">
                <a:moveTo>
                  <a:pt x="480440" y="484202"/>
                </a:moveTo>
                <a:lnTo>
                  <a:pt x="480440" y="484202"/>
                </a:lnTo>
                <a:lnTo>
                  <a:pt x="0" y="0"/>
                </a:lnTo>
              </a:path>
            </a:pathLst>
          </a:custGeom>
          <a:ln w="34500">
            <a:solidFill>
              <a:srgbClr val="000000"/>
            </a:solidFill>
          </a:ln>
        </p:spPr>
        <p:txBody>
          <a:bodyPr wrap="square" lIns="0" tIns="0" rIns="0" bIns="0" rtlCol="0"/>
          <a:lstStyle/>
          <a:p>
            <a:endParaRPr/>
          </a:p>
        </p:txBody>
      </p:sp>
      <p:sp>
        <p:nvSpPr>
          <p:cNvPr id="23" name="object 23"/>
          <p:cNvSpPr/>
          <p:nvPr/>
        </p:nvSpPr>
        <p:spPr>
          <a:xfrm>
            <a:off x="11522354" y="5261307"/>
            <a:ext cx="0" cy="440055"/>
          </a:xfrm>
          <a:custGeom>
            <a:avLst/>
            <a:gdLst/>
            <a:ahLst/>
            <a:cxnLst/>
            <a:rect l="l" t="t" r="r" b="b"/>
            <a:pathLst>
              <a:path h="440054">
                <a:moveTo>
                  <a:pt x="0" y="0"/>
                </a:moveTo>
                <a:lnTo>
                  <a:pt x="0" y="439675"/>
                </a:lnTo>
              </a:path>
            </a:pathLst>
          </a:custGeom>
          <a:ln w="34367">
            <a:solidFill>
              <a:srgbClr val="000000"/>
            </a:solidFill>
          </a:ln>
        </p:spPr>
        <p:txBody>
          <a:bodyPr wrap="square" lIns="0" tIns="0" rIns="0" bIns="0" rtlCol="0"/>
          <a:lstStyle/>
          <a:p>
            <a:endParaRPr/>
          </a:p>
        </p:txBody>
      </p:sp>
      <p:sp>
        <p:nvSpPr>
          <p:cNvPr id="24" name="object 24"/>
          <p:cNvSpPr/>
          <p:nvPr/>
        </p:nvSpPr>
        <p:spPr>
          <a:xfrm>
            <a:off x="6801710" y="2781122"/>
            <a:ext cx="1955164" cy="4418330"/>
          </a:xfrm>
          <a:custGeom>
            <a:avLst/>
            <a:gdLst/>
            <a:ahLst/>
            <a:cxnLst/>
            <a:rect l="l" t="t" r="r" b="b"/>
            <a:pathLst>
              <a:path w="1955165" h="4418330">
                <a:moveTo>
                  <a:pt x="1955129" y="1765664"/>
                </a:moveTo>
                <a:lnTo>
                  <a:pt x="198663" y="0"/>
                </a:lnTo>
                <a:lnTo>
                  <a:pt x="0" y="0"/>
                </a:lnTo>
                <a:lnTo>
                  <a:pt x="0" y="2652066"/>
                </a:lnTo>
                <a:lnTo>
                  <a:pt x="1756469" y="4417731"/>
                </a:lnTo>
                <a:lnTo>
                  <a:pt x="1955129" y="4417731"/>
                </a:lnTo>
                <a:lnTo>
                  <a:pt x="1955129" y="1765664"/>
                </a:lnTo>
                <a:close/>
              </a:path>
            </a:pathLst>
          </a:custGeom>
          <a:ln w="13575">
            <a:solidFill>
              <a:srgbClr val="000000"/>
            </a:solidFill>
          </a:ln>
        </p:spPr>
        <p:txBody>
          <a:bodyPr wrap="square" lIns="0" tIns="0" rIns="0" bIns="0" rtlCol="0"/>
          <a:lstStyle/>
          <a:p>
            <a:endParaRPr/>
          </a:p>
        </p:txBody>
      </p:sp>
      <p:sp>
        <p:nvSpPr>
          <p:cNvPr id="25" name="object 25"/>
          <p:cNvSpPr/>
          <p:nvPr/>
        </p:nvSpPr>
        <p:spPr>
          <a:xfrm>
            <a:off x="6801710" y="2781122"/>
            <a:ext cx="1955164" cy="1765935"/>
          </a:xfrm>
          <a:custGeom>
            <a:avLst/>
            <a:gdLst/>
            <a:ahLst/>
            <a:cxnLst/>
            <a:rect l="l" t="t" r="r" b="b"/>
            <a:pathLst>
              <a:path w="1955165" h="1765935">
                <a:moveTo>
                  <a:pt x="1955129" y="1765664"/>
                </a:moveTo>
                <a:lnTo>
                  <a:pt x="1756469" y="1765664"/>
                </a:lnTo>
                <a:lnTo>
                  <a:pt x="0" y="0"/>
                </a:lnTo>
              </a:path>
            </a:pathLst>
          </a:custGeom>
          <a:ln w="13603">
            <a:solidFill>
              <a:srgbClr val="000000"/>
            </a:solidFill>
          </a:ln>
        </p:spPr>
        <p:txBody>
          <a:bodyPr wrap="square" lIns="0" tIns="0" rIns="0" bIns="0" rtlCol="0"/>
          <a:lstStyle/>
          <a:p>
            <a:endParaRPr/>
          </a:p>
        </p:txBody>
      </p:sp>
      <p:sp>
        <p:nvSpPr>
          <p:cNvPr id="26" name="object 26"/>
          <p:cNvSpPr/>
          <p:nvPr/>
        </p:nvSpPr>
        <p:spPr>
          <a:xfrm>
            <a:off x="8558179" y="4546786"/>
            <a:ext cx="0" cy="2652395"/>
          </a:xfrm>
          <a:custGeom>
            <a:avLst/>
            <a:gdLst/>
            <a:ahLst/>
            <a:cxnLst/>
            <a:rect l="l" t="t" r="r" b="b"/>
            <a:pathLst>
              <a:path h="2652395">
                <a:moveTo>
                  <a:pt x="0" y="0"/>
                </a:moveTo>
                <a:lnTo>
                  <a:pt x="0" y="2652066"/>
                </a:lnTo>
              </a:path>
            </a:pathLst>
          </a:custGeom>
          <a:ln w="13563">
            <a:solidFill>
              <a:srgbClr val="000000"/>
            </a:solidFill>
          </a:ln>
        </p:spPr>
        <p:txBody>
          <a:bodyPr wrap="square" lIns="0" tIns="0" rIns="0" bIns="0" rtlCol="0"/>
          <a:lstStyle/>
          <a:p>
            <a:endParaRPr/>
          </a:p>
        </p:txBody>
      </p:sp>
      <p:sp>
        <p:nvSpPr>
          <p:cNvPr id="27" name="object 27"/>
          <p:cNvSpPr/>
          <p:nvPr/>
        </p:nvSpPr>
        <p:spPr>
          <a:xfrm>
            <a:off x="7046328" y="4346955"/>
            <a:ext cx="654685" cy="1479550"/>
          </a:xfrm>
          <a:custGeom>
            <a:avLst/>
            <a:gdLst/>
            <a:ahLst/>
            <a:cxnLst/>
            <a:rect l="l" t="t" r="r" b="b"/>
            <a:pathLst>
              <a:path w="654684" h="1479550">
                <a:moveTo>
                  <a:pt x="654672" y="464303"/>
                </a:moveTo>
                <a:lnTo>
                  <a:pt x="192788" y="0"/>
                </a:lnTo>
                <a:lnTo>
                  <a:pt x="0" y="0"/>
                </a:lnTo>
                <a:lnTo>
                  <a:pt x="0" y="1014971"/>
                </a:lnTo>
                <a:lnTo>
                  <a:pt x="461884" y="1479276"/>
                </a:lnTo>
                <a:lnTo>
                  <a:pt x="654672" y="1479276"/>
                </a:lnTo>
                <a:lnTo>
                  <a:pt x="654672" y="464303"/>
                </a:lnTo>
                <a:close/>
              </a:path>
            </a:pathLst>
          </a:custGeom>
          <a:ln w="30545">
            <a:solidFill>
              <a:srgbClr val="008F00"/>
            </a:solidFill>
          </a:ln>
        </p:spPr>
        <p:txBody>
          <a:bodyPr wrap="square" lIns="0" tIns="0" rIns="0" bIns="0" rtlCol="0"/>
          <a:lstStyle/>
          <a:p>
            <a:endParaRPr/>
          </a:p>
        </p:txBody>
      </p:sp>
      <p:sp>
        <p:nvSpPr>
          <p:cNvPr id="28" name="object 28"/>
          <p:cNvSpPr/>
          <p:nvPr/>
        </p:nvSpPr>
        <p:spPr>
          <a:xfrm>
            <a:off x="7046328" y="4346955"/>
            <a:ext cx="654685" cy="464820"/>
          </a:xfrm>
          <a:custGeom>
            <a:avLst/>
            <a:gdLst/>
            <a:ahLst/>
            <a:cxnLst/>
            <a:rect l="l" t="t" r="r" b="b"/>
            <a:pathLst>
              <a:path w="654684" h="464820">
                <a:moveTo>
                  <a:pt x="654672" y="464303"/>
                </a:moveTo>
                <a:lnTo>
                  <a:pt x="461884" y="464303"/>
                </a:lnTo>
                <a:lnTo>
                  <a:pt x="0" y="0"/>
                </a:lnTo>
              </a:path>
            </a:pathLst>
          </a:custGeom>
          <a:ln w="30625">
            <a:solidFill>
              <a:srgbClr val="008F00"/>
            </a:solidFill>
          </a:ln>
        </p:spPr>
        <p:txBody>
          <a:bodyPr wrap="square" lIns="0" tIns="0" rIns="0" bIns="0" rtlCol="0"/>
          <a:lstStyle/>
          <a:p>
            <a:endParaRPr/>
          </a:p>
        </p:txBody>
      </p:sp>
      <p:sp>
        <p:nvSpPr>
          <p:cNvPr id="29" name="object 29"/>
          <p:cNvSpPr/>
          <p:nvPr/>
        </p:nvSpPr>
        <p:spPr>
          <a:xfrm>
            <a:off x="7508212" y="4811259"/>
            <a:ext cx="0" cy="1015365"/>
          </a:xfrm>
          <a:custGeom>
            <a:avLst/>
            <a:gdLst/>
            <a:ahLst/>
            <a:cxnLst/>
            <a:rect l="l" t="t" r="r" b="b"/>
            <a:pathLst>
              <a:path h="1015364">
                <a:moveTo>
                  <a:pt x="0" y="0"/>
                </a:moveTo>
                <a:lnTo>
                  <a:pt x="0" y="1014973"/>
                </a:lnTo>
              </a:path>
            </a:pathLst>
          </a:custGeom>
          <a:ln w="30518">
            <a:solidFill>
              <a:srgbClr val="008F00"/>
            </a:solidFill>
          </a:ln>
        </p:spPr>
        <p:txBody>
          <a:bodyPr wrap="square" lIns="0" tIns="0" rIns="0" bIns="0" rtlCol="0"/>
          <a:lstStyle/>
          <a:p>
            <a:endParaRPr/>
          </a:p>
        </p:txBody>
      </p:sp>
      <p:sp>
        <p:nvSpPr>
          <p:cNvPr id="30" name="object 30"/>
          <p:cNvSpPr/>
          <p:nvPr/>
        </p:nvSpPr>
        <p:spPr>
          <a:xfrm>
            <a:off x="7111905" y="4602924"/>
            <a:ext cx="297815" cy="981710"/>
          </a:xfrm>
          <a:custGeom>
            <a:avLst/>
            <a:gdLst/>
            <a:ahLst/>
            <a:cxnLst/>
            <a:rect l="l" t="t" r="r" b="b"/>
            <a:pathLst>
              <a:path w="297815" h="981710">
                <a:moveTo>
                  <a:pt x="297388" y="298946"/>
                </a:moveTo>
                <a:lnTo>
                  <a:pt x="0" y="0"/>
                </a:lnTo>
                <a:lnTo>
                  <a:pt x="0" y="682771"/>
                </a:lnTo>
                <a:lnTo>
                  <a:pt x="297388" y="981718"/>
                </a:lnTo>
                <a:lnTo>
                  <a:pt x="297388" y="298946"/>
                </a:lnTo>
                <a:close/>
              </a:path>
            </a:pathLst>
          </a:custGeom>
          <a:ln w="30532">
            <a:solidFill>
              <a:srgbClr val="000000"/>
            </a:solidFill>
          </a:ln>
        </p:spPr>
        <p:txBody>
          <a:bodyPr wrap="square" lIns="0" tIns="0" rIns="0" bIns="0" rtlCol="0"/>
          <a:lstStyle/>
          <a:p>
            <a:endParaRPr/>
          </a:p>
        </p:txBody>
      </p:sp>
      <p:sp>
        <p:nvSpPr>
          <p:cNvPr id="31" name="object 31"/>
          <p:cNvSpPr/>
          <p:nvPr/>
        </p:nvSpPr>
        <p:spPr>
          <a:xfrm>
            <a:off x="7111905" y="4602924"/>
            <a:ext cx="297815" cy="299085"/>
          </a:xfrm>
          <a:custGeom>
            <a:avLst/>
            <a:gdLst/>
            <a:ahLst/>
            <a:cxnLst/>
            <a:rect l="l" t="t" r="r" b="b"/>
            <a:pathLst>
              <a:path w="297815" h="299085">
                <a:moveTo>
                  <a:pt x="297388" y="298946"/>
                </a:moveTo>
                <a:lnTo>
                  <a:pt x="297388" y="298946"/>
                </a:lnTo>
                <a:lnTo>
                  <a:pt x="0" y="0"/>
                </a:lnTo>
              </a:path>
            </a:pathLst>
          </a:custGeom>
          <a:ln w="30598">
            <a:solidFill>
              <a:srgbClr val="000000"/>
            </a:solidFill>
          </a:ln>
        </p:spPr>
        <p:txBody>
          <a:bodyPr wrap="square" lIns="0" tIns="0" rIns="0" bIns="0" rtlCol="0"/>
          <a:lstStyle/>
          <a:p>
            <a:endParaRPr/>
          </a:p>
        </p:txBody>
      </p:sp>
      <p:sp>
        <p:nvSpPr>
          <p:cNvPr id="32" name="object 32"/>
          <p:cNvSpPr/>
          <p:nvPr/>
        </p:nvSpPr>
        <p:spPr>
          <a:xfrm>
            <a:off x="7409294" y="4901870"/>
            <a:ext cx="0" cy="683260"/>
          </a:xfrm>
          <a:custGeom>
            <a:avLst/>
            <a:gdLst/>
            <a:ahLst/>
            <a:cxnLst/>
            <a:rect l="l" t="t" r="r" b="b"/>
            <a:pathLst>
              <a:path h="683260">
                <a:moveTo>
                  <a:pt x="0" y="0"/>
                </a:moveTo>
                <a:lnTo>
                  <a:pt x="0" y="682771"/>
                </a:lnTo>
              </a:path>
            </a:pathLst>
          </a:custGeom>
          <a:ln w="30518">
            <a:solidFill>
              <a:srgbClr val="000000"/>
            </a:solidFill>
          </a:ln>
        </p:spPr>
        <p:txBody>
          <a:bodyPr wrap="square" lIns="0" tIns="0" rIns="0" bIns="0" rtlCol="0"/>
          <a:lstStyle/>
          <a:p>
            <a:endParaRPr/>
          </a:p>
        </p:txBody>
      </p:sp>
      <p:sp>
        <p:nvSpPr>
          <p:cNvPr id="33" name="object 33"/>
          <p:cNvSpPr/>
          <p:nvPr/>
        </p:nvSpPr>
        <p:spPr>
          <a:xfrm>
            <a:off x="7175493" y="4541773"/>
            <a:ext cx="183515" cy="1080135"/>
          </a:xfrm>
          <a:custGeom>
            <a:avLst/>
            <a:gdLst/>
            <a:ahLst/>
            <a:cxnLst/>
            <a:rect l="l" t="t" r="r" b="b"/>
            <a:pathLst>
              <a:path w="183515" h="1080135">
                <a:moveTo>
                  <a:pt x="183089" y="184048"/>
                </a:moveTo>
                <a:lnTo>
                  <a:pt x="0" y="0"/>
                </a:lnTo>
                <a:lnTo>
                  <a:pt x="0" y="895841"/>
                </a:lnTo>
                <a:lnTo>
                  <a:pt x="183089" y="1079889"/>
                </a:lnTo>
                <a:lnTo>
                  <a:pt x="183089" y="184048"/>
                </a:lnTo>
                <a:close/>
              </a:path>
            </a:pathLst>
          </a:custGeom>
          <a:ln w="30523">
            <a:solidFill>
              <a:srgbClr val="000000"/>
            </a:solidFill>
          </a:ln>
        </p:spPr>
        <p:txBody>
          <a:bodyPr wrap="square" lIns="0" tIns="0" rIns="0" bIns="0" rtlCol="0"/>
          <a:lstStyle/>
          <a:p>
            <a:endParaRPr/>
          </a:p>
        </p:txBody>
      </p:sp>
      <p:sp>
        <p:nvSpPr>
          <p:cNvPr id="34" name="object 34"/>
          <p:cNvSpPr/>
          <p:nvPr/>
        </p:nvSpPr>
        <p:spPr>
          <a:xfrm>
            <a:off x="7175493" y="4541773"/>
            <a:ext cx="183515" cy="184150"/>
          </a:xfrm>
          <a:custGeom>
            <a:avLst/>
            <a:gdLst/>
            <a:ahLst/>
            <a:cxnLst/>
            <a:rect l="l" t="t" r="r" b="b"/>
            <a:pathLst>
              <a:path w="183515" h="184150">
                <a:moveTo>
                  <a:pt x="183089" y="184048"/>
                </a:moveTo>
                <a:lnTo>
                  <a:pt x="183089" y="184048"/>
                </a:lnTo>
                <a:lnTo>
                  <a:pt x="0" y="0"/>
                </a:lnTo>
              </a:path>
            </a:pathLst>
          </a:custGeom>
          <a:ln w="30598">
            <a:solidFill>
              <a:srgbClr val="000000"/>
            </a:solidFill>
          </a:ln>
        </p:spPr>
        <p:txBody>
          <a:bodyPr wrap="square" lIns="0" tIns="0" rIns="0" bIns="0" rtlCol="0"/>
          <a:lstStyle/>
          <a:p>
            <a:endParaRPr/>
          </a:p>
        </p:txBody>
      </p:sp>
      <p:sp>
        <p:nvSpPr>
          <p:cNvPr id="35" name="object 35"/>
          <p:cNvSpPr/>
          <p:nvPr/>
        </p:nvSpPr>
        <p:spPr>
          <a:xfrm>
            <a:off x="7358583" y="4725822"/>
            <a:ext cx="0" cy="895985"/>
          </a:xfrm>
          <a:custGeom>
            <a:avLst/>
            <a:gdLst/>
            <a:ahLst/>
            <a:cxnLst/>
            <a:rect l="l" t="t" r="r" b="b"/>
            <a:pathLst>
              <a:path h="895985">
                <a:moveTo>
                  <a:pt x="0" y="0"/>
                </a:moveTo>
                <a:lnTo>
                  <a:pt x="0" y="895841"/>
                </a:lnTo>
              </a:path>
            </a:pathLst>
          </a:custGeom>
          <a:ln w="30518">
            <a:solidFill>
              <a:srgbClr val="000000"/>
            </a:solidFill>
          </a:ln>
        </p:spPr>
        <p:txBody>
          <a:bodyPr wrap="square" lIns="0" tIns="0" rIns="0" bIns="0" rtlCol="0"/>
          <a:lstStyle/>
          <a:p>
            <a:endParaRPr/>
          </a:p>
        </p:txBody>
      </p:sp>
      <p:sp>
        <p:nvSpPr>
          <p:cNvPr id="36" name="object 36"/>
          <p:cNvSpPr/>
          <p:nvPr/>
        </p:nvSpPr>
        <p:spPr>
          <a:xfrm>
            <a:off x="7061227" y="4694034"/>
            <a:ext cx="426720" cy="818515"/>
          </a:xfrm>
          <a:custGeom>
            <a:avLst/>
            <a:gdLst/>
            <a:ahLst/>
            <a:cxnLst/>
            <a:rect l="l" t="t" r="r" b="b"/>
            <a:pathLst>
              <a:path w="426720" h="818514">
                <a:moveTo>
                  <a:pt x="426641" y="428875"/>
                </a:moveTo>
                <a:lnTo>
                  <a:pt x="0" y="0"/>
                </a:lnTo>
                <a:lnTo>
                  <a:pt x="0" y="389436"/>
                </a:lnTo>
                <a:lnTo>
                  <a:pt x="426641" y="818311"/>
                </a:lnTo>
                <a:lnTo>
                  <a:pt x="426641" y="428875"/>
                </a:lnTo>
                <a:close/>
              </a:path>
            </a:pathLst>
          </a:custGeom>
          <a:ln w="30553">
            <a:solidFill>
              <a:srgbClr val="000000"/>
            </a:solidFill>
          </a:ln>
        </p:spPr>
        <p:txBody>
          <a:bodyPr wrap="square" lIns="0" tIns="0" rIns="0" bIns="0" rtlCol="0"/>
          <a:lstStyle/>
          <a:p>
            <a:endParaRPr/>
          </a:p>
        </p:txBody>
      </p:sp>
      <p:sp>
        <p:nvSpPr>
          <p:cNvPr id="37" name="object 37"/>
          <p:cNvSpPr/>
          <p:nvPr/>
        </p:nvSpPr>
        <p:spPr>
          <a:xfrm>
            <a:off x="7061227" y="4694034"/>
            <a:ext cx="426720" cy="429259"/>
          </a:xfrm>
          <a:custGeom>
            <a:avLst/>
            <a:gdLst/>
            <a:ahLst/>
            <a:cxnLst/>
            <a:rect l="l" t="t" r="r" b="b"/>
            <a:pathLst>
              <a:path w="426720" h="429260">
                <a:moveTo>
                  <a:pt x="426641" y="428875"/>
                </a:moveTo>
                <a:lnTo>
                  <a:pt x="426641" y="428875"/>
                </a:lnTo>
                <a:lnTo>
                  <a:pt x="0" y="0"/>
                </a:lnTo>
              </a:path>
            </a:pathLst>
          </a:custGeom>
          <a:ln w="30598">
            <a:solidFill>
              <a:srgbClr val="000000"/>
            </a:solidFill>
          </a:ln>
        </p:spPr>
        <p:txBody>
          <a:bodyPr wrap="square" lIns="0" tIns="0" rIns="0" bIns="0" rtlCol="0"/>
          <a:lstStyle/>
          <a:p>
            <a:endParaRPr/>
          </a:p>
        </p:txBody>
      </p:sp>
      <p:sp>
        <p:nvSpPr>
          <p:cNvPr id="38" name="object 38"/>
          <p:cNvSpPr/>
          <p:nvPr/>
        </p:nvSpPr>
        <p:spPr>
          <a:xfrm>
            <a:off x="7487869" y="5122910"/>
            <a:ext cx="0" cy="389890"/>
          </a:xfrm>
          <a:custGeom>
            <a:avLst/>
            <a:gdLst/>
            <a:ahLst/>
            <a:cxnLst/>
            <a:rect l="l" t="t" r="r" b="b"/>
            <a:pathLst>
              <a:path h="389889">
                <a:moveTo>
                  <a:pt x="0" y="0"/>
                </a:moveTo>
                <a:lnTo>
                  <a:pt x="0" y="389436"/>
                </a:lnTo>
              </a:path>
            </a:pathLst>
          </a:custGeom>
          <a:ln w="30518">
            <a:solidFill>
              <a:srgbClr val="000000"/>
            </a:solidFill>
          </a:ln>
        </p:spPr>
        <p:txBody>
          <a:bodyPr wrap="square" lIns="0" tIns="0" rIns="0" bIns="0" rtlCol="0"/>
          <a:lstStyle/>
          <a:p>
            <a:endParaRPr/>
          </a:p>
        </p:txBody>
      </p:sp>
      <p:sp>
        <p:nvSpPr>
          <p:cNvPr id="39" name="object 39"/>
          <p:cNvSpPr txBox="1"/>
          <p:nvPr/>
        </p:nvSpPr>
        <p:spPr>
          <a:xfrm>
            <a:off x="5181600" y="45212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40" name="object 40"/>
          <p:cNvSpPr/>
          <p:nvPr/>
        </p:nvSpPr>
        <p:spPr>
          <a:xfrm>
            <a:off x="5141302" y="4977972"/>
            <a:ext cx="1303604" cy="496210"/>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5192102" y="50095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42" name="object 42"/>
          <p:cNvSpPr/>
          <p:nvPr/>
        </p:nvSpPr>
        <p:spPr>
          <a:xfrm>
            <a:off x="5192102" y="50095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
        <p:nvSpPr>
          <p:cNvPr id="43" name="object 43"/>
          <p:cNvSpPr txBox="1"/>
          <p:nvPr/>
        </p:nvSpPr>
        <p:spPr>
          <a:xfrm>
            <a:off x="8978900" y="4648200"/>
            <a:ext cx="1584325" cy="387985"/>
          </a:xfrm>
          <a:prstGeom prst="rect">
            <a:avLst/>
          </a:prstGeom>
        </p:spPr>
        <p:txBody>
          <a:bodyPr vert="horz" wrap="square" lIns="0" tIns="0" rIns="0" bIns="0" rtlCol="0">
            <a:spAutoFit/>
          </a:bodyPr>
          <a:lstStyle/>
          <a:p>
            <a:pPr marL="12700">
              <a:lnSpc>
                <a:spcPct val="100000"/>
              </a:lnSpc>
            </a:pPr>
            <a:r>
              <a:rPr sz="2400" spc="10" dirty="0">
                <a:latin typeface="Arial"/>
                <a:cs typeface="Arial"/>
              </a:rPr>
              <a:t>convolution</a:t>
            </a:r>
            <a:endParaRPr sz="2400">
              <a:latin typeface="Arial"/>
              <a:cs typeface="Arial"/>
            </a:endParaRPr>
          </a:p>
        </p:txBody>
      </p:sp>
      <p:sp>
        <p:nvSpPr>
          <p:cNvPr id="44" name="object 44"/>
          <p:cNvSpPr/>
          <p:nvPr/>
        </p:nvSpPr>
        <p:spPr>
          <a:xfrm>
            <a:off x="9080474" y="5200675"/>
            <a:ext cx="1262380" cy="0"/>
          </a:xfrm>
          <a:custGeom>
            <a:avLst/>
            <a:gdLst/>
            <a:ahLst/>
            <a:cxnLst/>
            <a:rect l="l" t="t" r="r" b="b"/>
            <a:pathLst>
              <a:path w="1262379">
                <a:moveTo>
                  <a:pt x="0" y="0"/>
                </a:moveTo>
                <a:lnTo>
                  <a:pt x="1249658" y="0"/>
                </a:lnTo>
                <a:lnTo>
                  <a:pt x="1262358" y="0"/>
                </a:lnTo>
              </a:path>
            </a:pathLst>
          </a:custGeom>
          <a:ln w="25400">
            <a:solidFill>
              <a:srgbClr val="000000"/>
            </a:solidFill>
          </a:ln>
        </p:spPr>
        <p:txBody>
          <a:bodyPr wrap="square" lIns="0" tIns="0" rIns="0" bIns="0" rtlCol="0"/>
          <a:lstStyle/>
          <a:p>
            <a:endParaRPr/>
          </a:p>
        </p:txBody>
      </p:sp>
      <p:sp>
        <p:nvSpPr>
          <p:cNvPr id="45" name="object 45"/>
          <p:cNvSpPr/>
          <p:nvPr/>
        </p:nvSpPr>
        <p:spPr>
          <a:xfrm>
            <a:off x="10330129" y="5139715"/>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3" name="object 3"/>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4" name="object 4"/>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5" name="object 5"/>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6" name="object 6"/>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7" name="object 7"/>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8" name="object 8"/>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9" name="object 9"/>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11" name="object 11"/>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12" name="object 12"/>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13" name="object 13"/>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15" name="object 15"/>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16" name="object 16"/>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17" name="object 17"/>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18" name="object 18"/>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20" name="object 20"/>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21" name="object 21"/>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22" name="object 22"/>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23" name="object 23"/>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24" name="object 24"/>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25" name="object 25"/>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26" name="object 26"/>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27" name="object 27"/>
          <p:cNvSpPr/>
          <p:nvPr/>
        </p:nvSpPr>
        <p:spPr>
          <a:xfrm>
            <a:off x="9865804" y="3246513"/>
            <a:ext cx="385445" cy="385445"/>
          </a:xfrm>
          <a:custGeom>
            <a:avLst/>
            <a:gdLst/>
            <a:ahLst/>
            <a:cxnLst/>
            <a:rect l="l" t="t" r="r" b="b"/>
            <a:pathLst>
              <a:path w="385445" h="385445">
                <a:moveTo>
                  <a:pt x="192570" y="0"/>
                </a:moveTo>
                <a:lnTo>
                  <a:pt x="96291" y="25793"/>
                </a:lnTo>
                <a:lnTo>
                  <a:pt x="25806" y="96278"/>
                </a:lnTo>
                <a:lnTo>
                  <a:pt x="0" y="192544"/>
                </a:lnTo>
                <a:lnTo>
                  <a:pt x="25806" y="288823"/>
                </a:lnTo>
                <a:lnTo>
                  <a:pt x="96291" y="359308"/>
                </a:lnTo>
                <a:lnTo>
                  <a:pt x="192570" y="385102"/>
                </a:lnTo>
                <a:lnTo>
                  <a:pt x="288848" y="359308"/>
                </a:lnTo>
                <a:lnTo>
                  <a:pt x="359333" y="288823"/>
                </a:lnTo>
                <a:lnTo>
                  <a:pt x="385127" y="192544"/>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28" name="object 28"/>
          <p:cNvSpPr/>
          <p:nvPr/>
        </p:nvSpPr>
        <p:spPr>
          <a:xfrm>
            <a:off x="9865786" y="3246508"/>
            <a:ext cx="385445" cy="385445"/>
          </a:xfrm>
          <a:custGeom>
            <a:avLst/>
            <a:gdLst/>
            <a:ahLst/>
            <a:cxnLst/>
            <a:rect l="l" t="t" r="r" b="b"/>
            <a:pathLst>
              <a:path w="385445" h="385445">
                <a:moveTo>
                  <a:pt x="385122" y="192553"/>
                </a:moveTo>
                <a:lnTo>
                  <a:pt x="359319" y="96276"/>
                </a:lnTo>
                <a:lnTo>
                  <a:pt x="288841" y="25802"/>
                </a:lnTo>
                <a:lnTo>
                  <a:pt x="192561" y="0"/>
                </a:lnTo>
                <a:lnTo>
                  <a:pt x="96280" y="25802"/>
                </a:lnTo>
                <a:lnTo>
                  <a:pt x="25803" y="96276"/>
                </a:lnTo>
                <a:lnTo>
                  <a:pt x="0" y="192553"/>
                </a:lnTo>
                <a:lnTo>
                  <a:pt x="25803" y="288830"/>
                </a:lnTo>
                <a:lnTo>
                  <a:pt x="96280" y="359304"/>
                </a:lnTo>
                <a:lnTo>
                  <a:pt x="192561" y="385107"/>
                </a:lnTo>
                <a:lnTo>
                  <a:pt x="288841" y="359304"/>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29" name="object 29"/>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30" name="object 30"/>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31" name="object 31"/>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33" name="object 33"/>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34" name="object 34"/>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35" name="object 35"/>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36" name="object 36"/>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4879517" y="3358870"/>
            <a:ext cx="213360" cy="213360"/>
          </a:xfrm>
          <a:custGeom>
            <a:avLst/>
            <a:gdLst/>
            <a:ahLst/>
            <a:cxnLst/>
            <a:rect l="l" t="t" r="r" b="b"/>
            <a:pathLst>
              <a:path w="213360" h="213360">
                <a:moveTo>
                  <a:pt x="213360" y="0"/>
                </a:moveTo>
                <a:lnTo>
                  <a:pt x="0" y="106679"/>
                </a:lnTo>
                <a:lnTo>
                  <a:pt x="213360" y="213360"/>
                </a:lnTo>
                <a:lnTo>
                  <a:pt x="213360" y="0"/>
                </a:lnTo>
                <a:close/>
              </a:path>
            </a:pathLst>
          </a:custGeom>
          <a:solidFill>
            <a:srgbClr val="000000"/>
          </a:solidFill>
        </p:spPr>
        <p:txBody>
          <a:bodyPr wrap="square" lIns="0" tIns="0" rIns="0" bIns="0" rtlCol="0"/>
          <a:lstStyle/>
          <a:p>
            <a:endParaRPr/>
          </a:p>
        </p:txBody>
      </p:sp>
      <p:sp>
        <p:nvSpPr>
          <p:cNvPr id="39" name="object 39"/>
          <p:cNvSpPr/>
          <p:nvPr/>
        </p:nvSpPr>
        <p:spPr>
          <a:xfrm>
            <a:off x="145974" y="63017"/>
            <a:ext cx="11861800" cy="9525000"/>
          </a:xfrm>
          <a:custGeom>
            <a:avLst/>
            <a:gdLst/>
            <a:ahLst/>
            <a:cxnLst/>
            <a:rect l="l" t="t" r="r" b="b"/>
            <a:pathLst>
              <a:path w="11861800" h="9525000">
                <a:moveTo>
                  <a:pt x="0" y="9525000"/>
                </a:moveTo>
                <a:lnTo>
                  <a:pt x="11861800" y="9525000"/>
                </a:lnTo>
                <a:lnTo>
                  <a:pt x="11861800" y="0"/>
                </a:lnTo>
                <a:lnTo>
                  <a:pt x="0" y="0"/>
                </a:lnTo>
                <a:lnTo>
                  <a:pt x="0" y="9525000"/>
                </a:lnTo>
                <a:close/>
              </a:path>
            </a:pathLst>
          </a:custGeom>
          <a:solidFill>
            <a:srgbClr val="FFFFFF"/>
          </a:solidFill>
        </p:spPr>
        <p:txBody>
          <a:bodyPr wrap="square" lIns="0" tIns="0" rIns="0" bIns="0" rtlCol="0"/>
          <a:lstStyle/>
          <a:p>
            <a:endParaRPr/>
          </a:p>
        </p:txBody>
      </p:sp>
      <p:sp>
        <p:nvSpPr>
          <p:cNvPr id="40" name="object 40"/>
          <p:cNvSpPr/>
          <p:nvPr/>
        </p:nvSpPr>
        <p:spPr>
          <a:xfrm>
            <a:off x="1701190" y="525081"/>
            <a:ext cx="10167620" cy="7882255"/>
          </a:xfrm>
          <a:custGeom>
            <a:avLst/>
            <a:gdLst/>
            <a:ahLst/>
            <a:cxnLst/>
            <a:rect l="l" t="t" r="r" b="b"/>
            <a:pathLst>
              <a:path w="10167620" h="7882255">
                <a:moveTo>
                  <a:pt x="0" y="7881874"/>
                </a:moveTo>
                <a:lnTo>
                  <a:pt x="10167264" y="7881874"/>
                </a:lnTo>
                <a:lnTo>
                  <a:pt x="10167264" y="0"/>
                </a:lnTo>
                <a:lnTo>
                  <a:pt x="0" y="0"/>
                </a:lnTo>
                <a:lnTo>
                  <a:pt x="0" y="7881874"/>
                </a:lnTo>
                <a:close/>
              </a:path>
            </a:pathLst>
          </a:custGeom>
          <a:solidFill>
            <a:srgbClr val="FFFFFF"/>
          </a:solidFill>
        </p:spPr>
        <p:txBody>
          <a:bodyPr wrap="square" lIns="0" tIns="0" rIns="0" bIns="0" rtlCol="0"/>
          <a:lstStyle/>
          <a:p>
            <a:endParaRPr/>
          </a:p>
        </p:txBody>
      </p:sp>
      <p:sp>
        <p:nvSpPr>
          <p:cNvPr id="41" name="object 41"/>
          <p:cNvSpPr/>
          <p:nvPr/>
        </p:nvSpPr>
        <p:spPr>
          <a:xfrm>
            <a:off x="1701190" y="8400526"/>
            <a:ext cx="10167620" cy="13335"/>
          </a:xfrm>
          <a:custGeom>
            <a:avLst/>
            <a:gdLst/>
            <a:ahLst/>
            <a:cxnLst/>
            <a:rect l="l" t="t" r="r" b="b"/>
            <a:pathLst>
              <a:path w="10167620" h="13334">
                <a:moveTo>
                  <a:pt x="0" y="0"/>
                </a:moveTo>
                <a:lnTo>
                  <a:pt x="10167232" y="0"/>
                </a:lnTo>
                <a:lnTo>
                  <a:pt x="10167232" y="12836"/>
                </a:lnTo>
                <a:lnTo>
                  <a:pt x="0" y="12836"/>
                </a:lnTo>
                <a:lnTo>
                  <a:pt x="0" y="0"/>
                </a:lnTo>
                <a:close/>
              </a:path>
            </a:pathLst>
          </a:custGeom>
          <a:solidFill>
            <a:srgbClr val="252525"/>
          </a:solidFill>
        </p:spPr>
        <p:txBody>
          <a:bodyPr wrap="square" lIns="0" tIns="0" rIns="0" bIns="0" rtlCol="0"/>
          <a:lstStyle/>
          <a:p>
            <a:endParaRPr/>
          </a:p>
        </p:txBody>
      </p:sp>
      <p:sp>
        <p:nvSpPr>
          <p:cNvPr id="42" name="object 42"/>
          <p:cNvSpPr/>
          <p:nvPr/>
        </p:nvSpPr>
        <p:spPr>
          <a:xfrm>
            <a:off x="3515271"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3" name="object 43"/>
          <p:cNvSpPr/>
          <p:nvPr/>
        </p:nvSpPr>
        <p:spPr>
          <a:xfrm>
            <a:off x="5331175"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4" name="object 44"/>
          <p:cNvSpPr/>
          <p:nvPr/>
        </p:nvSpPr>
        <p:spPr>
          <a:xfrm>
            <a:off x="7147079"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5" name="object 45"/>
          <p:cNvSpPr/>
          <p:nvPr/>
        </p:nvSpPr>
        <p:spPr>
          <a:xfrm>
            <a:off x="8962982"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6" name="object 46"/>
          <p:cNvSpPr/>
          <p:nvPr/>
        </p:nvSpPr>
        <p:spPr>
          <a:xfrm>
            <a:off x="10778886"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7" name="object 47"/>
          <p:cNvSpPr txBox="1"/>
          <p:nvPr/>
        </p:nvSpPr>
        <p:spPr>
          <a:xfrm>
            <a:off x="3271510"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10</a:t>
            </a:r>
            <a:endParaRPr sz="3200">
              <a:latin typeface="Arial"/>
              <a:cs typeface="Arial"/>
            </a:endParaRPr>
          </a:p>
        </p:txBody>
      </p:sp>
      <p:sp>
        <p:nvSpPr>
          <p:cNvPr id="48" name="object 48"/>
          <p:cNvSpPr txBox="1"/>
          <p:nvPr/>
        </p:nvSpPr>
        <p:spPr>
          <a:xfrm>
            <a:off x="5087419"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20</a:t>
            </a:r>
            <a:endParaRPr sz="3200">
              <a:latin typeface="Arial"/>
              <a:cs typeface="Arial"/>
            </a:endParaRPr>
          </a:p>
        </p:txBody>
      </p:sp>
      <p:sp>
        <p:nvSpPr>
          <p:cNvPr id="49" name="object 49"/>
          <p:cNvSpPr/>
          <p:nvPr/>
        </p:nvSpPr>
        <p:spPr>
          <a:xfrm>
            <a:off x="1701190" y="525084"/>
            <a:ext cx="0" cy="7882255"/>
          </a:xfrm>
          <a:custGeom>
            <a:avLst/>
            <a:gdLst/>
            <a:ahLst/>
            <a:cxnLst/>
            <a:rect l="l" t="t" r="r" b="b"/>
            <a:pathLst>
              <a:path h="7882255">
                <a:moveTo>
                  <a:pt x="0" y="7881860"/>
                </a:moveTo>
                <a:lnTo>
                  <a:pt x="0" y="0"/>
                </a:lnTo>
              </a:path>
            </a:pathLst>
          </a:custGeom>
          <a:ln w="12837">
            <a:solidFill>
              <a:srgbClr val="252525"/>
            </a:solidFill>
          </a:ln>
        </p:spPr>
        <p:txBody>
          <a:bodyPr wrap="square" lIns="0" tIns="0" rIns="0" bIns="0" rtlCol="0"/>
          <a:lstStyle/>
          <a:p>
            <a:endParaRPr/>
          </a:p>
        </p:txBody>
      </p:sp>
      <p:sp>
        <p:nvSpPr>
          <p:cNvPr id="50" name="object 50"/>
          <p:cNvSpPr/>
          <p:nvPr/>
        </p:nvSpPr>
        <p:spPr>
          <a:xfrm>
            <a:off x="1701190" y="5088270"/>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51" name="object 51"/>
          <p:cNvSpPr/>
          <p:nvPr/>
        </p:nvSpPr>
        <p:spPr>
          <a:xfrm>
            <a:off x="1701190" y="939919"/>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52" name="object 52"/>
          <p:cNvSpPr txBox="1"/>
          <p:nvPr/>
        </p:nvSpPr>
        <p:spPr>
          <a:xfrm>
            <a:off x="1092841" y="483591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70</a:t>
            </a:r>
            <a:endParaRPr sz="3200">
              <a:latin typeface="Arial"/>
              <a:cs typeface="Arial"/>
            </a:endParaRPr>
          </a:p>
        </p:txBody>
      </p:sp>
      <p:sp>
        <p:nvSpPr>
          <p:cNvPr id="53" name="object 53"/>
          <p:cNvSpPr txBox="1"/>
          <p:nvPr/>
        </p:nvSpPr>
        <p:spPr>
          <a:xfrm>
            <a:off x="1092841" y="687557"/>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80</a:t>
            </a:r>
            <a:endParaRPr sz="3200">
              <a:latin typeface="Arial"/>
              <a:cs typeface="Arial"/>
            </a:endParaRPr>
          </a:p>
        </p:txBody>
      </p:sp>
      <p:sp>
        <p:nvSpPr>
          <p:cNvPr id="54" name="object 54"/>
          <p:cNvSpPr txBox="1"/>
          <p:nvPr/>
        </p:nvSpPr>
        <p:spPr>
          <a:xfrm>
            <a:off x="565159" y="2525804"/>
            <a:ext cx="477520" cy="3968750"/>
          </a:xfrm>
          <a:prstGeom prst="rect">
            <a:avLst/>
          </a:prstGeom>
        </p:spPr>
        <p:txBody>
          <a:bodyPr vert="vert270" wrap="square" lIns="0" tIns="0" rIns="0" bIns="0" rtlCol="0">
            <a:spAutoFit/>
          </a:bodyPr>
          <a:lstStyle/>
          <a:p>
            <a:pPr marL="12700">
              <a:lnSpc>
                <a:spcPts val="3550"/>
              </a:lnSpc>
            </a:pPr>
            <a:r>
              <a:rPr sz="3550" dirty="0">
                <a:solidFill>
                  <a:srgbClr val="252525"/>
                </a:solidFill>
                <a:latin typeface="Arial"/>
                <a:cs typeface="Arial"/>
              </a:rPr>
              <a:t>VOC2007 test</a:t>
            </a:r>
            <a:r>
              <a:rPr sz="3550" spc="-5" dirty="0">
                <a:solidFill>
                  <a:srgbClr val="252525"/>
                </a:solidFill>
                <a:latin typeface="Arial"/>
                <a:cs typeface="Arial"/>
              </a:rPr>
              <a:t> </a:t>
            </a:r>
            <a:r>
              <a:rPr sz="3550" dirty="0">
                <a:solidFill>
                  <a:srgbClr val="252525"/>
                </a:solidFill>
                <a:latin typeface="Arial"/>
                <a:cs typeface="Arial"/>
              </a:rPr>
              <a:t>mAP</a:t>
            </a:r>
            <a:endParaRPr sz="3550">
              <a:latin typeface="Arial"/>
              <a:cs typeface="Arial"/>
            </a:endParaRPr>
          </a:p>
        </p:txBody>
      </p:sp>
      <p:sp>
        <p:nvSpPr>
          <p:cNvPr id="55" name="object 55"/>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56" name="object 56"/>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57" name="object 57"/>
          <p:cNvSpPr txBox="1"/>
          <p:nvPr/>
        </p:nvSpPr>
        <p:spPr>
          <a:xfrm>
            <a:off x="1962696" y="6416590"/>
            <a:ext cx="2564765" cy="659765"/>
          </a:xfrm>
          <a:prstGeom prst="rect">
            <a:avLst/>
          </a:prstGeom>
        </p:spPr>
        <p:txBody>
          <a:bodyPr vert="horz" wrap="square" lIns="0" tIns="0" rIns="0" bIns="0" rtlCol="0">
            <a:spAutoFit/>
          </a:bodyPr>
          <a:lstStyle/>
          <a:p>
            <a:pPr marL="12700">
              <a:lnSpc>
                <a:spcPct val="100000"/>
              </a:lnSpc>
            </a:pPr>
            <a:r>
              <a:rPr sz="2000" spc="5" dirty="0">
                <a:latin typeface="Arial"/>
                <a:cs typeface="Arial"/>
              </a:rPr>
              <a:t>R-CNN, Girshick</a:t>
            </a:r>
            <a:r>
              <a:rPr sz="2000" spc="-35" dirty="0">
                <a:latin typeface="Arial"/>
                <a:cs typeface="Arial"/>
              </a:rPr>
              <a:t> </a:t>
            </a:r>
            <a:r>
              <a:rPr sz="2000" spc="5" dirty="0">
                <a:latin typeface="Arial"/>
                <a:cs typeface="Arial"/>
              </a:rPr>
              <a:t>2014</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0.02</a:t>
            </a:r>
            <a:r>
              <a:rPr sz="2000" spc="-85" dirty="0">
                <a:latin typeface="Arial"/>
                <a:cs typeface="Arial"/>
              </a:rPr>
              <a:t> </a:t>
            </a:r>
            <a:r>
              <a:rPr sz="2000" spc="5" dirty="0">
                <a:latin typeface="Arial"/>
                <a:cs typeface="Arial"/>
              </a:rPr>
              <a:t>fps</a:t>
            </a:r>
            <a:endParaRPr sz="2000">
              <a:latin typeface="Arial"/>
              <a:cs typeface="Arial"/>
            </a:endParaRPr>
          </a:p>
        </p:txBody>
      </p:sp>
      <p:sp>
        <p:nvSpPr>
          <p:cNvPr id="58" name="object 58"/>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59" name="object 59"/>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60" name="object 60"/>
          <p:cNvSpPr txBox="1"/>
          <p:nvPr/>
        </p:nvSpPr>
        <p:spPr>
          <a:xfrm>
            <a:off x="2031695" y="4728290"/>
            <a:ext cx="3135630"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 </a:t>
            </a:r>
            <a:r>
              <a:rPr sz="2000" spc="5" dirty="0">
                <a:latin typeface="Arial"/>
                <a:cs typeface="Arial"/>
              </a:rPr>
              <a:t>R-CNN, Girshick 2015  </a:t>
            </a:r>
            <a:r>
              <a:rPr sz="2000" spc="10" dirty="0">
                <a:latin typeface="Arial"/>
                <a:cs typeface="Arial"/>
              </a:rPr>
              <a:t>70% </a:t>
            </a:r>
            <a:r>
              <a:rPr sz="2000" spc="15" dirty="0">
                <a:latin typeface="Arial"/>
                <a:cs typeface="Arial"/>
              </a:rPr>
              <a:t>mAP </a:t>
            </a:r>
            <a:r>
              <a:rPr sz="2000" spc="5" dirty="0">
                <a:latin typeface="Arial"/>
                <a:cs typeface="Arial"/>
              </a:rPr>
              <a:t>/ 0.4</a:t>
            </a:r>
            <a:r>
              <a:rPr sz="2000" spc="-85" dirty="0">
                <a:latin typeface="Arial"/>
                <a:cs typeface="Arial"/>
              </a:rPr>
              <a:t> </a:t>
            </a:r>
            <a:r>
              <a:rPr sz="2000" spc="5" dirty="0">
                <a:latin typeface="Arial"/>
                <a:cs typeface="Arial"/>
              </a:rPr>
              <a:t>fps</a:t>
            </a:r>
            <a:endParaRPr sz="2000">
              <a:latin typeface="Arial"/>
              <a:cs typeface="Arial"/>
            </a:endParaRPr>
          </a:p>
        </p:txBody>
      </p:sp>
      <p:sp>
        <p:nvSpPr>
          <p:cNvPr id="61" name="object 61"/>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62" name="object 62"/>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63" name="object 63"/>
          <p:cNvSpPr txBox="1"/>
          <p:nvPr/>
        </p:nvSpPr>
        <p:spPr>
          <a:xfrm>
            <a:off x="1959063" y="2861529"/>
            <a:ext cx="2907665"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Faster </a:t>
            </a:r>
            <a:r>
              <a:rPr sz="2000" spc="5" dirty="0">
                <a:latin typeface="Arial"/>
                <a:cs typeface="Arial"/>
              </a:rPr>
              <a:t>R-CNN, Ren</a:t>
            </a:r>
            <a:r>
              <a:rPr sz="2000" spc="-60" dirty="0">
                <a:latin typeface="Arial"/>
                <a:cs typeface="Arial"/>
              </a:rPr>
              <a:t> </a:t>
            </a:r>
            <a:r>
              <a:rPr sz="2000" spc="5" dirty="0">
                <a:latin typeface="Arial"/>
                <a:cs typeface="Arial"/>
              </a:rPr>
              <a:t>2015  </a:t>
            </a:r>
            <a:r>
              <a:rPr sz="2000" spc="10" dirty="0">
                <a:latin typeface="Arial"/>
                <a:cs typeface="Arial"/>
              </a:rPr>
              <a:t>73% </a:t>
            </a:r>
            <a:r>
              <a:rPr sz="2000" spc="15" dirty="0">
                <a:latin typeface="Arial"/>
                <a:cs typeface="Arial"/>
              </a:rPr>
              <a:t>mAP </a:t>
            </a:r>
            <a:r>
              <a:rPr sz="2000" spc="5" dirty="0">
                <a:latin typeface="Arial"/>
                <a:cs typeface="Arial"/>
              </a:rPr>
              <a:t>/ </a:t>
            </a:r>
            <a:r>
              <a:rPr sz="2000" spc="10" dirty="0">
                <a:latin typeface="Arial"/>
                <a:cs typeface="Arial"/>
              </a:rPr>
              <a:t>7</a:t>
            </a:r>
            <a:r>
              <a:rPr sz="2000" spc="-90" dirty="0">
                <a:latin typeface="Arial"/>
                <a:cs typeface="Arial"/>
              </a:rPr>
              <a:t> </a:t>
            </a:r>
            <a:r>
              <a:rPr sz="2000" spc="5" dirty="0">
                <a:latin typeface="Arial"/>
                <a:cs typeface="Arial"/>
              </a:rPr>
              <a:t>fps</a:t>
            </a:r>
            <a:endParaRPr sz="2000">
              <a:latin typeface="Arial"/>
              <a:cs typeface="Arial"/>
            </a:endParaRPr>
          </a:p>
        </p:txBody>
      </p:sp>
      <p:sp>
        <p:nvSpPr>
          <p:cNvPr id="64" name="object 64"/>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65" name="object 65"/>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66" name="object 66"/>
          <p:cNvSpPr txBox="1"/>
          <p:nvPr/>
        </p:nvSpPr>
        <p:spPr>
          <a:xfrm>
            <a:off x="5772467" y="6416590"/>
            <a:ext cx="2494280"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YOLO, </a:t>
            </a:r>
            <a:r>
              <a:rPr sz="2000" spc="5" dirty="0">
                <a:latin typeface="Arial"/>
                <a:cs typeface="Arial"/>
              </a:rPr>
              <a:t>Redmon</a:t>
            </a:r>
            <a:r>
              <a:rPr sz="2000" spc="-50" dirty="0">
                <a:latin typeface="Arial"/>
                <a:cs typeface="Arial"/>
              </a:rPr>
              <a:t> </a:t>
            </a:r>
            <a:r>
              <a:rPr sz="2000" spc="5" dirty="0">
                <a:latin typeface="Arial"/>
                <a:cs typeface="Arial"/>
              </a:rPr>
              <a:t>2016</a:t>
            </a:r>
            <a:endParaRPr sz="2000">
              <a:latin typeface="Arial"/>
              <a:cs typeface="Arial"/>
            </a:endParaRPr>
          </a:p>
          <a:p>
            <a:pPr marL="12700">
              <a:lnSpc>
                <a:spcPct val="100000"/>
              </a:lnSpc>
              <a:spcBef>
                <a:spcPts val="225"/>
              </a:spcBef>
            </a:pPr>
            <a:r>
              <a:rPr sz="2000" spc="10" dirty="0">
                <a:latin typeface="Arial"/>
                <a:cs typeface="Arial"/>
              </a:rPr>
              <a:t>66% </a:t>
            </a:r>
            <a:r>
              <a:rPr sz="2000" spc="15" dirty="0">
                <a:latin typeface="Arial"/>
                <a:cs typeface="Arial"/>
              </a:rPr>
              <a:t>mAP </a:t>
            </a:r>
            <a:r>
              <a:rPr sz="2000" spc="5" dirty="0">
                <a:latin typeface="Arial"/>
                <a:cs typeface="Arial"/>
              </a:rPr>
              <a:t>/ 21</a:t>
            </a:r>
            <a:r>
              <a:rPr sz="2000" spc="-85" dirty="0">
                <a:latin typeface="Arial"/>
                <a:cs typeface="Arial"/>
              </a:rPr>
              <a:t> </a:t>
            </a:r>
            <a:r>
              <a:rPr sz="2000" spc="5" dirty="0">
                <a:latin typeface="Arial"/>
                <a:cs typeface="Arial"/>
              </a:rPr>
              <a:t>fps</a:t>
            </a:r>
            <a:endParaRPr sz="2000">
              <a:latin typeface="Arial"/>
              <a:cs typeface="Arial"/>
            </a:endParaRPr>
          </a:p>
        </p:txBody>
      </p:sp>
      <p:sp>
        <p:nvSpPr>
          <p:cNvPr id="67" name="object 67"/>
          <p:cNvSpPr/>
          <p:nvPr/>
        </p:nvSpPr>
        <p:spPr>
          <a:xfrm>
            <a:off x="9865804" y="3246513"/>
            <a:ext cx="385445" cy="385445"/>
          </a:xfrm>
          <a:custGeom>
            <a:avLst/>
            <a:gdLst/>
            <a:ahLst/>
            <a:cxnLst/>
            <a:rect l="l" t="t" r="r" b="b"/>
            <a:pathLst>
              <a:path w="385445" h="385445">
                <a:moveTo>
                  <a:pt x="192570" y="0"/>
                </a:moveTo>
                <a:lnTo>
                  <a:pt x="96291" y="25793"/>
                </a:lnTo>
                <a:lnTo>
                  <a:pt x="25806" y="96278"/>
                </a:lnTo>
                <a:lnTo>
                  <a:pt x="0" y="192544"/>
                </a:lnTo>
                <a:lnTo>
                  <a:pt x="25806" y="288823"/>
                </a:lnTo>
                <a:lnTo>
                  <a:pt x="96291" y="359308"/>
                </a:lnTo>
                <a:lnTo>
                  <a:pt x="192570" y="385102"/>
                </a:lnTo>
                <a:lnTo>
                  <a:pt x="288848" y="359308"/>
                </a:lnTo>
                <a:lnTo>
                  <a:pt x="359333" y="288823"/>
                </a:lnTo>
                <a:lnTo>
                  <a:pt x="385127" y="192544"/>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68" name="object 68"/>
          <p:cNvSpPr/>
          <p:nvPr/>
        </p:nvSpPr>
        <p:spPr>
          <a:xfrm>
            <a:off x="9865786" y="3246508"/>
            <a:ext cx="385445" cy="385445"/>
          </a:xfrm>
          <a:custGeom>
            <a:avLst/>
            <a:gdLst/>
            <a:ahLst/>
            <a:cxnLst/>
            <a:rect l="l" t="t" r="r" b="b"/>
            <a:pathLst>
              <a:path w="385445" h="385445">
                <a:moveTo>
                  <a:pt x="385122" y="192553"/>
                </a:moveTo>
                <a:lnTo>
                  <a:pt x="359319" y="96276"/>
                </a:lnTo>
                <a:lnTo>
                  <a:pt x="288841" y="25802"/>
                </a:lnTo>
                <a:lnTo>
                  <a:pt x="192561" y="0"/>
                </a:lnTo>
                <a:lnTo>
                  <a:pt x="96280" y="25802"/>
                </a:lnTo>
                <a:lnTo>
                  <a:pt x="25803" y="96276"/>
                </a:lnTo>
                <a:lnTo>
                  <a:pt x="0" y="192553"/>
                </a:lnTo>
                <a:lnTo>
                  <a:pt x="25803" y="288830"/>
                </a:lnTo>
                <a:lnTo>
                  <a:pt x="96280" y="359304"/>
                </a:lnTo>
                <a:lnTo>
                  <a:pt x="192561" y="385107"/>
                </a:lnTo>
                <a:lnTo>
                  <a:pt x="288841" y="359304"/>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69" name="object 69"/>
          <p:cNvSpPr txBox="1"/>
          <p:nvPr/>
        </p:nvSpPr>
        <p:spPr>
          <a:xfrm>
            <a:off x="10312234" y="3097915"/>
            <a:ext cx="2080895"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SSD300</a:t>
            </a:r>
            <a:endParaRPr sz="2000">
              <a:latin typeface="Arial"/>
              <a:cs typeface="Arial"/>
            </a:endParaRPr>
          </a:p>
          <a:p>
            <a:pPr marL="12700">
              <a:lnSpc>
                <a:spcPct val="100000"/>
              </a:lnSpc>
              <a:spcBef>
                <a:spcPts val="225"/>
              </a:spcBef>
            </a:pPr>
            <a:r>
              <a:rPr sz="2000" spc="10" dirty="0">
                <a:latin typeface="Arial"/>
                <a:cs typeface="Arial"/>
              </a:rPr>
              <a:t>74% </a:t>
            </a:r>
            <a:r>
              <a:rPr sz="2000" spc="15" dirty="0">
                <a:latin typeface="Arial"/>
                <a:cs typeface="Arial"/>
              </a:rPr>
              <a:t>mAP </a:t>
            </a:r>
            <a:r>
              <a:rPr sz="2000" spc="5" dirty="0">
                <a:latin typeface="Arial"/>
                <a:cs typeface="Arial"/>
              </a:rPr>
              <a:t>/ 46</a:t>
            </a:r>
            <a:r>
              <a:rPr sz="2000" spc="-85" dirty="0">
                <a:latin typeface="Arial"/>
                <a:cs typeface="Arial"/>
              </a:rPr>
              <a:t> </a:t>
            </a:r>
            <a:r>
              <a:rPr sz="2000" spc="5" dirty="0">
                <a:latin typeface="Arial"/>
                <a:cs typeface="Arial"/>
              </a:rPr>
              <a:t>fps</a:t>
            </a:r>
            <a:endParaRPr sz="2000">
              <a:latin typeface="Arial"/>
              <a:cs typeface="Arial"/>
            </a:endParaRPr>
          </a:p>
        </p:txBody>
      </p:sp>
      <p:sp>
        <p:nvSpPr>
          <p:cNvPr id="70" name="object 70"/>
          <p:cNvSpPr/>
          <p:nvPr/>
        </p:nvSpPr>
        <p:spPr>
          <a:xfrm>
            <a:off x="4961902" y="1988489"/>
            <a:ext cx="385445" cy="385445"/>
          </a:xfrm>
          <a:custGeom>
            <a:avLst/>
            <a:gdLst/>
            <a:ahLst/>
            <a:cxnLst/>
            <a:rect l="l" t="t" r="r" b="b"/>
            <a:pathLst>
              <a:path w="385445" h="385444">
                <a:moveTo>
                  <a:pt x="192570" y="0"/>
                </a:moveTo>
                <a:lnTo>
                  <a:pt x="96278" y="25793"/>
                </a:lnTo>
                <a:lnTo>
                  <a:pt x="25806" y="96278"/>
                </a:lnTo>
                <a:lnTo>
                  <a:pt x="0" y="192557"/>
                </a:lnTo>
                <a:lnTo>
                  <a:pt x="25806" y="288836"/>
                </a:lnTo>
                <a:lnTo>
                  <a:pt x="96278" y="359308"/>
                </a:lnTo>
                <a:lnTo>
                  <a:pt x="192570" y="385114"/>
                </a:lnTo>
                <a:lnTo>
                  <a:pt x="288848" y="359308"/>
                </a:lnTo>
                <a:lnTo>
                  <a:pt x="359333" y="288836"/>
                </a:lnTo>
                <a:lnTo>
                  <a:pt x="385127" y="192557"/>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71" name="object 71"/>
          <p:cNvSpPr/>
          <p:nvPr/>
        </p:nvSpPr>
        <p:spPr>
          <a:xfrm>
            <a:off x="4961894" y="1988491"/>
            <a:ext cx="385445" cy="385445"/>
          </a:xfrm>
          <a:custGeom>
            <a:avLst/>
            <a:gdLst/>
            <a:ahLst/>
            <a:cxnLst/>
            <a:rect l="l" t="t" r="r" b="b"/>
            <a:pathLst>
              <a:path w="385445" h="385444">
                <a:moveTo>
                  <a:pt x="385122" y="192553"/>
                </a:moveTo>
                <a:lnTo>
                  <a:pt x="359319" y="96276"/>
                </a:lnTo>
                <a:lnTo>
                  <a:pt x="288841" y="25797"/>
                </a:lnTo>
                <a:lnTo>
                  <a:pt x="192561" y="0"/>
                </a:lnTo>
                <a:lnTo>
                  <a:pt x="96280" y="25797"/>
                </a:lnTo>
                <a:lnTo>
                  <a:pt x="25803" y="96276"/>
                </a:lnTo>
                <a:lnTo>
                  <a:pt x="0" y="192553"/>
                </a:lnTo>
                <a:lnTo>
                  <a:pt x="25803" y="288830"/>
                </a:lnTo>
                <a:lnTo>
                  <a:pt x="96280" y="359310"/>
                </a:lnTo>
                <a:lnTo>
                  <a:pt x="192561" y="385107"/>
                </a:lnTo>
                <a:lnTo>
                  <a:pt x="288841" y="359310"/>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72" name="object 72"/>
          <p:cNvSpPr txBox="1"/>
          <p:nvPr/>
        </p:nvSpPr>
        <p:spPr>
          <a:xfrm>
            <a:off x="5409285" y="1853403"/>
            <a:ext cx="2080895"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SSD512</a:t>
            </a:r>
            <a:endParaRPr sz="2000">
              <a:latin typeface="Arial"/>
              <a:cs typeface="Arial"/>
            </a:endParaRPr>
          </a:p>
          <a:p>
            <a:pPr marL="12700">
              <a:lnSpc>
                <a:spcPct val="100000"/>
              </a:lnSpc>
              <a:spcBef>
                <a:spcPts val="225"/>
              </a:spcBef>
            </a:pPr>
            <a:r>
              <a:rPr sz="2000" spc="10" dirty="0">
                <a:latin typeface="Arial"/>
                <a:cs typeface="Arial"/>
              </a:rPr>
              <a:t>77% </a:t>
            </a:r>
            <a:r>
              <a:rPr sz="2000" spc="15" dirty="0">
                <a:latin typeface="Arial"/>
                <a:cs typeface="Arial"/>
              </a:rPr>
              <a:t>mAP </a:t>
            </a:r>
            <a:r>
              <a:rPr sz="2000" spc="5" dirty="0">
                <a:latin typeface="Arial"/>
                <a:cs typeface="Arial"/>
              </a:rPr>
              <a:t>/ 19</a:t>
            </a:r>
            <a:r>
              <a:rPr sz="2000" spc="-85" dirty="0">
                <a:latin typeface="Arial"/>
                <a:cs typeface="Arial"/>
              </a:rPr>
              <a:t> </a:t>
            </a:r>
            <a:r>
              <a:rPr sz="2000" spc="5" dirty="0">
                <a:latin typeface="Arial"/>
                <a:cs typeface="Arial"/>
              </a:rPr>
              <a:t>fps</a:t>
            </a:r>
            <a:endParaRPr sz="2000">
              <a:latin typeface="Arial"/>
              <a:cs typeface="Arial"/>
            </a:endParaRPr>
          </a:p>
        </p:txBody>
      </p:sp>
      <p:sp>
        <p:nvSpPr>
          <p:cNvPr id="73" name="object 73"/>
          <p:cNvSpPr/>
          <p:nvPr/>
        </p:nvSpPr>
        <p:spPr>
          <a:xfrm>
            <a:off x="1689893" y="8395648"/>
            <a:ext cx="10546715" cy="0"/>
          </a:xfrm>
          <a:custGeom>
            <a:avLst/>
            <a:gdLst/>
            <a:ahLst/>
            <a:cxnLst/>
            <a:rect l="l" t="t" r="r" b="b"/>
            <a:pathLst>
              <a:path w="10546715">
                <a:moveTo>
                  <a:pt x="0" y="0"/>
                </a:moveTo>
                <a:lnTo>
                  <a:pt x="10546706" y="0"/>
                </a:lnTo>
              </a:path>
            </a:pathLst>
          </a:custGeom>
          <a:ln w="12836">
            <a:solidFill>
              <a:srgbClr val="000000"/>
            </a:solidFill>
          </a:ln>
        </p:spPr>
        <p:txBody>
          <a:bodyPr wrap="square" lIns="0" tIns="0" rIns="0" bIns="0" rtlCol="0"/>
          <a:lstStyle/>
          <a:p>
            <a:endParaRPr/>
          </a:p>
        </p:txBody>
      </p:sp>
      <p:sp>
        <p:nvSpPr>
          <p:cNvPr id="74" name="object 74"/>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75" name="object 75"/>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76" name="object 76"/>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78" name="object 78"/>
          <p:cNvSpPr/>
          <p:nvPr/>
        </p:nvSpPr>
        <p:spPr>
          <a:xfrm>
            <a:off x="1689893" y="292479"/>
            <a:ext cx="0" cy="8103234"/>
          </a:xfrm>
          <a:custGeom>
            <a:avLst/>
            <a:gdLst/>
            <a:ahLst/>
            <a:cxnLst/>
            <a:rect l="l" t="t" r="r" b="b"/>
            <a:pathLst>
              <a:path h="8103234">
                <a:moveTo>
                  <a:pt x="0" y="8103168"/>
                </a:moveTo>
                <a:lnTo>
                  <a:pt x="0" y="0"/>
                </a:lnTo>
              </a:path>
            </a:pathLst>
          </a:custGeom>
          <a:ln w="12837">
            <a:solidFill>
              <a:srgbClr val="000000"/>
            </a:solidFill>
          </a:ln>
        </p:spPr>
        <p:txBody>
          <a:bodyPr wrap="square" lIns="0" tIns="0" rIns="0" bIns="0" rtlCol="0"/>
          <a:lstStyle/>
          <a:p>
            <a:endParaRPr/>
          </a:p>
        </p:txBody>
      </p:sp>
      <p:sp>
        <p:nvSpPr>
          <p:cNvPr id="79" name="object 79"/>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80" name="object 80"/>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81" name="object 81"/>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82" name="object 82"/>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5416080" y="2649639"/>
            <a:ext cx="0" cy="3392804"/>
          </a:xfrm>
          <a:custGeom>
            <a:avLst/>
            <a:gdLst/>
            <a:ahLst/>
            <a:cxnLst/>
            <a:rect l="l" t="t" r="r" b="b"/>
            <a:pathLst>
              <a:path h="3392804">
                <a:moveTo>
                  <a:pt x="0" y="0"/>
                </a:moveTo>
                <a:lnTo>
                  <a:pt x="0" y="3392474"/>
                </a:lnTo>
              </a:path>
            </a:pathLst>
          </a:custGeom>
          <a:ln w="50800">
            <a:solidFill>
              <a:srgbClr val="000000"/>
            </a:solidFill>
          </a:ln>
        </p:spPr>
        <p:txBody>
          <a:bodyPr wrap="square" lIns="0" tIns="0" rIns="0" bIns="0" rtlCol="0"/>
          <a:lstStyle/>
          <a:p>
            <a:endParaRPr/>
          </a:p>
        </p:txBody>
      </p:sp>
      <p:sp>
        <p:nvSpPr>
          <p:cNvPr id="84" name="object 84"/>
          <p:cNvSpPr/>
          <p:nvPr/>
        </p:nvSpPr>
        <p:spPr>
          <a:xfrm>
            <a:off x="5309399" y="6016726"/>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000000"/>
          </a:solidFill>
        </p:spPr>
        <p:txBody>
          <a:bodyPr wrap="square" lIns="0" tIns="0" rIns="0" bIns="0" rtlCol="0"/>
          <a:lstStyle/>
          <a:p>
            <a:endParaRPr/>
          </a:p>
        </p:txBody>
      </p:sp>
      <p:sp>
        <p:nvSpPr>
          <p:cNvPr id="85" name="object 85"/>
          <p:cNvSpPr txBox="1"/>
          <p:nvPr/>
        </p:nvSpPr>
        <p:spPr>
          <a:xfrm>
            <a:off x="5486400" y="4254500"/>
            <a:ext cx="1499870" cy="387985"/>
          </a:xfrm>
          <a:prstGeom prst="rect">
            <a:avLst/>
          </a:prstGeom>
        </p:spPr>
        <p:txBody>
          <a:bodyPr vert="horz" wrap="square" lIns="0" tIns="0" rIns="0" bIns="0" rtlCol="0">
            <a:spAutoFit/>
          </a:bodyPr>
          <a:lstStyle/>
          <a:p>
            <a:pPr marL="12700">
              <a:lnSpc>
                <a:spcPct val="100000"/>
              </a:lnSpc>
            </a:pPr>
            <a:r>
              <a:rPr sz="2400" b="1" spc="-45" dirty="0">
                <a:latin typeface="Arial"/>
                <a:cs typeface="Arial"/>
              </a:rPr>
              <a:t>11%</a:t>
            </a:r>
            <a:r>
              <a:rPr sz="2400" b="1" spc="-95" dirty="0">
                <a:latin typeface="Arial"/>
                <a:cs typeface="Arial"/>
              </a:rPr>
              <a:t> </a:t>
            </a:r>
            <a:r>
              <a:rPr sz="2400" spc="20" dirty="0">
                <a:latin typeface="Arial"/>
                <a:cs typeface="Arial"/>
              </a:rPr>
              <a:t>better</a:t>
            </a:r>
            <a:endParaRPr sz="2400">
              <a:latin typeface="Arial"/>
              <a:cs typeface="Arial"/>
            </a:endParaRPr>
          </a:p>
        </p:txBody>
      </p:sp>
      <p:sp>
        <p:nvSpPr>
          <p:cNvPr id="86" name="object 86"/>
          <p:cNvSpPr/>
          <p:nvPr/>
        </p:nvSpPr>
        <p:spPr>
          <a:xfrm>
            <a:off x="7085215" y="7370394"/>
            <a:ext cx="5800090" cy="838200"/>
          </a:xfrm>
          <a:custGeom>
            <a:avLst/>
            <a:gdLst/>
            <a:ahLst/>
            <a:cxnLst/>
            <a:rect l="l" t="t" r="r" b="b"/>
            <a:pathLst>
              <a:path w="5800090" h="838200">
                <a:moveTo>
                  <a:pt x="0" y="0"/>
                </a:moveTo>
                <a:lnTo>
                  <a:pt x="5800077" y="0"/>
                </a:lnTo>
                <a:lnTo>
                  <a:pt x="5800077" y="838200"/>
                </a:lnTo>
                <a:lnTo>
                  <a:pt x="0" y="838200"/>
                </a:lnTo>
                <a:lnTo>
                  <a:pt x="0" y="0"/>
                </a:lnTo>
                <a:close/>
              </a:path>
            </a:pathLst>
          </a:custGeom>
          <a:solidFill>
            <a:srgbClr val="FFFFFF"/>
          </a:solidFill>
        </p:spPr>
        <p:txBody>
          <a:bodyPr wrap="square" lIns="0" tIns="0" rIns="0" bIns="0" rtlCol="0"/>
          <a:lstStyle/>
          <a:p>
            <a:endParaRPr/>
          </a:p>
        </p:txBody>
      </p:sp>
      <p:sp>
        <p:nvSpPr>
          <p:cNvPr id="87" name="object 87"/>
          <p:cNvSpPr txBox="1"/>
          <p:nvPr/>
        </p:nvSpPr>
        <p:spPr>
          <a:xfrm>
            <a:off x="5591069" y="7442534"/>
            <a:ext cx="7211059" cy="2239010"/>
          </a:xfrm>
          <a:prstGeom prst="rect">
            <a:avLst/>
          </a:prstGeom>
        </p:spPr>
        <p:txBody>
          <a:bodyPr vert="horz" wrap="square" lIns="0" tIns="0" rIns="0" bIns="0" rtlCol="0">
            <a:spAutoFit/>
          </a:bodyPr>
          <a:lstStyle/>
          <a:p>
            <a:pPr marL="2663825" marR="5080" indent="-1066800">
              <a:lnSpc>
                <a:spcPct val="100699"/>
              </a:lnSpc>
            </a:pPr>
            <a:r>
              <a:rPr sz="2400" spc="-5" dirty="0">
                <a:latin typeface="Arial"/>
                <a:cs typeface="Arial"/>
              </a:rPr>
              <a:t>All with </a:t>
            </a:r>
            <a:r>
              <a:rPr sz="2400" spc="-25" dirty="0">
                <a:latin typeface="Arial"/>
                <a:cs typeface="Arial"/>
              </a:rPr>
              <a:t>VGGNet </a:t>
            </a:r>
            <a:r>
              <a:rPr sz="2400" spc="20" dirty="0">
                <a:latin typeface="Arial"/>
                <a:cs typeface="Arial"/>
              </a:rPr>
              <a:t>pretrained </a:t>
            </a:r>
            <a:r>
              <a:rPr sz="2400" spc="-5" dirty="0">
                <a:latin typeface="Arial"/>
                <a:cs typeface="Arial"/>
              </a:rPr>
              <a:t>on </a:t>
            </a:r>
            <a:r>
              <a:rPr sz="2400" spc="10" dirty="0">
                <a:latin typeface="Arial"/>
                <a:cs typeface="Arial"/>
              </a:rPr>
              <a:t>ImageNet,  batch_size </a:t>
            </a:r>
            <a:r>
              <a:rPr sz="2400" spc="180" dirty="0">
                <a:latin typeface="Arial"/>
                <a:cs typeface="Arial"/>
              </a:rPr>
              <a:t>= </a:t>
            </a:r>
            <a:r>
              <a:rPr sz="2400" spc="-5" dirty="0">
                <a:latin typeface="Arial"/>
                <a:cs typeface="Arial"/>
              </a:rPr>
              <a:t>1 on </a:t>
            </a:r>
            <a:r>
              <a:rPr sz="2400" spc="-30" dirty="0">
                <a:latin typeface="Arial"/>
                <a:cs typeface="Arial"/>
              </a:rPr>
              <a:t>Titan</a:t>
            </a:r>
            <a:r>
              <a:rPr sz="2400" spc="-220" dirty="0">
                <a:latin typeface="Arial"/>
                <a:cs typeface="Arial"/>
              </a:rPr>
              <a:t> </a:t>
            </a:r>
            <a:r>
              <a:rPr sz="2400" spc="-135" dirty="0">
                <a:latin typeface="Arial"/>
                <a:cs typeface="Arial"/>
              </a:rPr>
              <a:t>X</a:t>
            </a:r>
            <a:endParaRPr sz="2400" dirty="0">
              <a:latin typeface="Arial"/>
              <a:cs typeface="Arial"/>
            </a:endParaRPr>
          </a:p>
          <a:p>
            <a:pPr>
              <a:lnSpc>
                <a:spcPct val="100000"/>
              </a:lnSpc>
              <a:spcBef>
                <a:spcPts val="55"/>
              </a:spcBef>
            </a:pPr>
            <a:endParaRPr sz="2650" dirty="0">
              <a:latin typeface="Times New Roman"/>
              <a:cs typeface="Times New Roman"/>
            </a:endParaRPr>
          </a:p>
          <a:p>
            <a:pPr marL="1324610">
              <a:lnSpc>
                <a:spcPct val="100000"/>
              </a:lnSpc>
              <a:tabLst>
                <a:tab pos="3140710" algn="l"/>
                <a:tab pos="4956175" algn="l"/>
              </a:tabLst>
            </a:pPr>
            <a:r>
              <a:rPr sz="3200" spc="15" dirty="0">
                <a:solidFill>
                  <a:srgbClr val="252525"/>
                </a:solidFill>
                <a:latin typeface="Arial"/>
                <a:cs typeface="Arial"/>
              </a:rPr>
              <a:t>30	40	</a:t>
            </a:r>
            <a:r>
              <a:rPr sz="3200" spc="10" dirty="0">
                <a:solidFill>
                  <a:srgbClr val="252525"/>
                </a:solidFill>
                <a:latin typeface="Arial"/>
                <a:cs typeface="Arial"/>
              </a:rPr>
              <a:t>50</a:t>
            </a:r>
            <a:endParaRPr sz="3200" dirty="0">
              <a:latin typeface="Arial"/>
              <a:cs typeface="Arial"/>
            </a:endParaRPr>
          </a:p>
          <a:p>
            <a:pPr marL="12700">
              <a:lnSpc>
                <a:spcPct val="100000"/>
              </a:lnSpc>
              <a:spcBef>
                <a:spcPts val="420"/>
              </a:spcBef>
            </a:pPr>
            <a:r>
              <a:rPr sz="3550" dirty="0">
                <a:solidFill>
                  <a:srgbClr val="252525"/>
                </a:solidFill>
                <a:latin typeface="Arial"/>
                <a:cs typeface="Arial"/>
              </a:rPr>
              <a:t>Speed</a:t>
            </a:r>
            <a:r>
              <a:rPr sz="3550" spc="-65" dirty="0">
                <a:solidFill>
                  <a:srgbClr val="252525"/>
                </a:solidFill>
                <a:latin typeface="Arial"/>
                <a:cs typeface="Arial"/>
              </a:rPr>
              <a:t> </a:t>
            </a:r>
            <a:r>
              <a:rPr sz="3550" dirty="0">
                <a:solidFill>
                  <a:srgbClr val="252525"/>
                </a:solidFill>
                <a:latin typeface="Arial"/>
                <a:cs typeface="Arial"/>
              </a:rPr>
              <a:t>(fps)</a:t>
            </a:r>
            <a:endParaRPr sz="355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7571" y="3065652"/>
            <a:ext cx="3779224" cy="384745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4" name="object 4"/>
          <p:cNvSpPr/>
          <p:nvPr/>
        </p:nvSpPr>
        <p:spPr>
          <a:xfrm>
            <a:off x="1049109" y="6871469"/>
            <a:ext cx="0" cy="0"/>
          </a:xfrm>
          <a:custGeom>
            <a:avLst/>
            <a:gdLst/>
            <a:ahLst/>
            <a:cxnLst/>
            <a:rect l="l" t="t" r="r" b="b"/>
            <a:pathLst>
              <a:path>
                <a:moveTo>
                  <a:pt x="0" y="0"/>
                </a:moveTo>
                <a:lnTo>
                  <a:pt x="0" y="0"/>
                </a:lnTo>
              </a:path>
            </a:pathLst>
          </a:custGeom>
          <a:ln w="16723">
            <a:solidFill>
              <a:srgbClr val="000000"/>
            </a:solidFill>
          </a:ln>
        </p:spPr>
        <p:txBody>
          <a:bodyPr wrap="square" lIns="0" tIns="0" rIns="0" bIns="0" rtlCol="0"/>
          <a:lstStyle/>
          <a:p>
            <a:endParaRPr/>
          </a:p>
        </p:txBody>
      </p:sp>
      <p:sp>
        <p:nvSpPr>
          <p:cNvPr id="5" name="object 5"/>
          <p:cNvSpPr/>
          <p:nvPr/>
        </p:nvSpPr>
        <p:spPr>
          <a:xfrm>
            <a:off x="1494174" y="5021677"/>
            <a:ext cx="1649730" cy="1439545"/>
          </a:xfrm>
          <a:custGeom>
            <a:avLst/>
            <a:gdLst/>
            <a:ahLst/>
            <a:cxnLst/>
            <a:rect l="l" t="t" r="r" b="b"/>
            <a:pathLst>
              <a:path w="1649730" h="1439545">
                <a:moveTo>
                  <a:pt x="0" y="1439382"/>
                </a:moveTo>
                <a:lnTo>
                  <a:pt x="0" y="0"/>
                </a:lnTo>
                <a:lnTo>
                  <a:pt x="1649686" y="0"/>
                </a:lnTo>
                <a:lnTo>
                  <a:pt x="1649686" y="1439382"/>
                </a:lnTo>
                <a:lnTo>
                  <a:pt x="0" y="1439382"/>
                </a:lnTo>
                <a:close/>
              </a:path>
            </a:pathLst>
          </a:custGeom>
          <a:ln w="33413">
            <a:solidFill>
              <a:srgbClr val="0000FF"/>
            </a:solidFill>
          </a:ln>
        </p:spPr>
        <p:txBody>
          <a:bodyPr wrap="square" lIns="0" tIns="0" rIns="0" bIns="0" rtlCol="0"/>
          <a:lstStyle/>
          <a:p>
            <a:endParaRPr/>
          </a:p>
        </p:txBody>
      </p:sp>
      <p:sp>
        <p:nvSpPr>
          <p:cNvPr id="6" name="object 6"/>
          <p:cNvSpPr/>
          <p:nvPr/>
        </p:nvSpPr>
        <p:spPr>
          <a:xfrm>
            <a:off x="2692862" y="3165932"/>
            <a:ext cx="1993900" cy="2926715"/>
          </a:xfrm>
          <a:custGeom>
            <a:avLst/>
            <a:gdLst/>
            <a:ahLst/>
            <a:cxnLst/>
            <a:rect l="l" t="t" r="r" b="b"/>
            <a:pathLst>
              <a:path w="1993900" h="2926715">
                <a:moveTo>
                  <a:pt x="0" y="2926358"/>
                </a:moveTo>
                <a:lnTo>
                  <a:pt x="0" y="0"/>
                </a:lnTo>
                <a:lnTo>
                  <a:pt x="1993879" y="0"/>
                </a:lnTo>
                <a:lnTo>
                  <a:pt x="1993879" y="2926358"/>
                </a:lnTo>
                <a:lnTo>
                  <a:pt x="0" y="2926358"/>
                </a:lnTo>
                <a:close/>
              </a:path>
            </a:pathLst>
          </a:custGeom>
          <a:ln w="33393">
            <a:solidFill>
              <a:srgbClr val="FF0000"/>
            </a:solidFill>
          </a:ln>
        </p:spPr>
        <p:txBody>
          <a:bodyPr wrap="square" lIns="0" tIns="0" rIns="0" bIns="0" rtlCol="0"/>
          <a:lstStyle/>
          <a:p>
            <a:endParaRPr/>
          </a:p>
        </p:txBody>
      </p:sp>
      <p:sp>
        <p:nvSpPr>
          <p:cNvPr id="7" name="object 7"/>
          <p:cNvSpPr txBox="1">
            <a:spLocks noGrp="1"/>
          </p:cNvSpPr>
          <p:nvPr>
            <p:ph type="title"/>
          </p:nvPr>
        </p:nvSpPr>
        <p:spPr>
          <a:xfrm>
            <a:off x="990600" y="266700"/>
            <a:ext cx="8508365" cy="1928495"/>
          </a:xfrm>
          <a:prstGeom prst="rect">
            <a:avLst/>
          </a:prstGeom>
        </p:spPr>
        <p:txBody>
          <a:bodyPr vert="horz" wrap="square" lIns="0" tIns="0" rIns="0" bIns="0" rtlCol="0">
            <a:spAutoFit/>
          </a:bodyPr>
          <a:lstStyle/>
          <a:p>
            <a:pPr marL="12700">
              <a:lnSpc>
                <a:spcPts val="7540"/>
              </a:lnSpc>
            </a:pPr>
            <a:r>
              <a:rPr spc="-5" dirty="0"/>
              <a:t>Contribution</a:t>
            </a:r>
            <a:r>
              <a:rPr spc="-55" dirty="0"/>
              <a:t> </a:t>
            </a:r>
            <a:r>
              <a:rPr dirty="0"/>
              <a:t>#2:</a:t>
            </a:r>
          </a:p>
          <a:p>
            <a:pPr marL="12700">
              <a:lnSpc>
                <a:spcPts val="7540"/>
              </a:lnSpc>
              <a:tabLst>
                <a:tab pos="2846070" algn="l"/>
                <a:tab pos="4138295" algn="l"/>
              </a:tabLst>
            </a:pPr>
            <a:r>
              <a:rPr spc="-5" dirty="0"/>
              <a:t>Splitting	the	Region</a:t>
            </a:r>
            <a:r>
              <a:rPr spc="-80" dirty="0"/>
              <a:t> </a:t>
            </a:r>
            <a:r>
              <a:rPr dirty="0"/>
              <a:t>Space</a:t>
            </a:r>
          </a:p>
        </p:txBody>
      </p:sp>
      <p:sp>
        <p:nvSpPr>
          <p:cNvPr id="8" name="object 8"/>
          <p:cNvSpPr/>
          <p:nvPr/>
        </p:nvSpPr>
        <p:spPr>
          <a:xfrm>
            <a:off x="10767790" y="3951147"/>
            <a:ext cx="1111250" cy="2516505"/>
          </a:xfrm>
          <a:custGeom>
            <a:avLst/>
            <a:gdLst/>
            <a:ahLst/>
            <a:cxnLst/>
            <a:rect l="l" t="t" r="r" b="b"/>
            <a:pathLst>
              <a:path w="1111250" h="2516504">
                <a:moveTo>
                  <a:pt x="1110748" y="887273"/>
                </a:moveTo>
                <a:lnTo>
                  <a:pt x="230369" y="0"/>
                </a:lnTo>
                <a:lnTo>
                  <a:pt x="0" y="0"/>
                </a:lnTo>
                <a:lnTo>
                  <a:pt x="0" y="1629005"/>
                </a:lnTo>
                <a:lnTo>
                  <a:pt x="880379" y="2516278"/>
                </a:lnTo>
                <a:lnTo>
                  <a:pt x="1110748" y="2516278"/>
                </a:lnTo>
                <a:lnTo>
                  <a:pt x="1110748" y="887273"/>
                </a:lnTo>
                <a:close/>
              </a:path>
            </a:pathLst>
          </a:custGeom>
          <a:ln w="15293">
            <a:solidFill>
              <a:srgbClr val="000000"/>
            </a:solidFill>
          </a:ln>
        </p:spPr>
        <p:txBody>
          <a:bodyPr wrap="square" lIns="0" tIns="0" rIns="0" bIns="0" rtlCol="0"/>
          <a:lstStyle/>
          <a:p>
            <a:endParaRPr/>
          </a:p>
        </p:txBody>
      </p:sp>
      <p:sp>
        <p:nvSpPr>
          <p:cNvPr id="9" name="object 9"/>
          <p:cNvSpPr/>
          <p:nvPr/>
        </p:nvSpPr>
        <p:spPr>
          <a:xfrm>
            <a:off x="10767790" y="3951147"/>
            <a:ext cx="1111250" cy="887730"/>
          </a:xfrm>
          <a:custGeom>
            <a:avLst/>
            <a:gdLst/>
            <a:ahLst/>
            <a:cxnLst/>
            <a:rect l="l" t="t" r="r" b="b"/>
            <a:pathLst>
              <a:path w="1111250" h="887729">
                <a:moveTo>
                  <a:pt x="1110748" y="887273"/>
                </a:moveTo>
                <a:lnTo>
                  <a:pt x="880379" y="887273"/>
                </a:lnTo>
                <a:lnTo>
                  <a:pt x="0" y="0"/>
                </a:lnTo>
              </a:path>
            </a:pathLst>
          </a:custGeom>
          <a:ln w="15347">
            <a:solidFill>
              <a:srgbClr val="000000"/>
            </a:solidFill>
          </a:ln>
        </p:spPr>
        <p:txBody>
          <a:bodyPr wrap="square" lIns="0" tIns="0" rIns="0" bIns="0" rtlCol="0"/>
          <a:lstStyle/>
          <a:p>
            <a:endParaRPr/>
          </a:p>
        </p:txBody>
      </p:sp>
      <p:sp>
        <p:nvSpPr>
          <p:cNvPr id="10" name="object 10"/>
          <p:cNvSpPr/>
          <p:nvPr/>
        </p:nvSpPr>
        <p:spPr>
          <a:xfrm>
            <a:off x="11648169" y="4838421"/>
            <a:ext cx="0" cy="1629410"/>
          </a:xfrm>
          <a:custGeom>
            <a:avLst/>
            <a:gdLst/>
            <a:ahLst/>
            <a:cxnLst/>
            <a:rect l="l" t="t" r="r" b="b"/>
            <a:pathLst>
              <a:path h="1629410">
                <a:moveTo>
                  <a:pt x="0" y="0"/>
                </a:moveTo>
                <a:lnTo>
                  <a:pt x="0" y="1629004"/>
                </a:lnTo>
              </a:path>
            </a:pathLst>
          </a:custGeom>
          <a:ln w="15274">
            <a:solidFill>
              <a:srgbClr val="000000"/>
            </a:solidFill>
          </a:ln>
        </p:spPr>
        <p:txBody>
          <a:bodyPr wrap="square" lIns="0" tIns="0" rIns="0" bIns="0" rtlCol="0"/>
          <a:lstStyle/>
          <a:p>
            <a:endParaRPr/>
          </a:p>
        </p:txBody>
      </p:sp>
      <p:sp>
        <p:nvSpPr>
          <p:cNvPr id="11" name="object 11"/>
          <p:cNvSpPr/>
          <p:nvPr/>
        </p:nvSpPr>
        <p:spPr>
          <a:xfrm>
            <a:off x="11025133" y="4385246"/>
            <a:ext cx="737235" cy="1670685"/>
          </a:xfrm>
          <a:custGeom>
            <a:avLst/>
            <a:gdLst/>
            <a:ahLst/>
            <a:cxnLst/>
            <a:rect l="l" t="t" r="r" b="b"/>
            <a:pathLst>
              <a:path w="737234" h="1670685">
                <a:moveTo>
                  <a:pt x="737225" y="524199"/>
                </a:moveTo>
                <a:lnTo>
                  <a:pt x="217098" y="0"/>
                </a:lnTo>
                <a:lnTo>
                  <a:pt x="0" y="0"/>
                </a:lnTo>
                <a:lnTo>
                  <a:pt x="0" y="1145906"/>
                </a:lnTo>
                <a:lnTo>
                  <a:pt x="520126" y="1670108"/>
                </a:lnTo>
                <a:lnTo>
                  <a:pt x="737225" y="1670108"/>
                </a:lnTo>
                <a:lnTo>
                  <a:pt x="737225" y="524199"/>
                </a:lnTo>
                <a:close/>
              </a:path>
            </a:pathLst>
          </a:custGeom>
          <a:ln w="34411">
            <a:solidFill>
              <a:srgbClr val="008F00"/>
            </a:solidFill>
          </a:ln>
        </p:spPr>
        <p:txBody>
          <a:bodyPr wrap="square" lIns="0" tIns="0" rIns="0" bIns="0" rtlCol="0"/>
          <a:lstStyle/>
          <a:p>
            <a:endParaRPr/>
          </a:p>
        </p:txBody>
      </p:sp>
      <p:sp>
        <p:nvSpPr>
          <p:cNvPr id="12" name="object 12"/>
          <p:cNvSpPr/>
          <p:nvPr/>
        </p:nvSpPr>
        <p:spPr>
          <a:xfrm>
            <a:off x="11025133" y="4385246"/>
            <a:ext cx="737235" cy="524510"/>
          </a:xfrm>
          <a:custGeom>
            <a:avLst/>
            <a:gdLst/>
            <a:ahLst/>
            <a:cxnLst/>
            <a:rect l="l" t="t" r="r" b="b"/>
            <a:pathLst>
              <a:path w="737234" h="524510">
                <a:moveTo>
                  <a:pt x="737225" y="524199"/>
                </a:moveTo>
                <a:lnTo>
                  <a:pt x="520126" y="524199"/>
                </a:lnTo>
                <a:lnTo>
                  <a:pt x="0" y="0"/>
                </a:lnTo>
              </a:path>
            </a:pathLst>
          </a:custGeom>
          <a:ln w="34545">
            <a:solidFill>
              <a:srgbClr val="008F00"/>
            </a:solidFill>
          </a:ln>
        </p:spPr>
        <p:txBody>
          <a:bodyPr wrap="square" lIns="0" tIns="0" rIns="0" bIns="0" rtlCol="0"/>
          <a:lstStyle/>
          <a:p>
            <a:endParaRPr/>
          </a:p>
        </p:txBody>
      </p:sp>
      <p:sp>
        <p:nvSpPr>
          <p:cNvPr id="13" name="object 13"/>
          <p:cNvSpPr/>
          <p:nvPr/>
        </p:nvSpPr>
        <p:spPr>
          <a:xfrm>
            <a:off x="11545260" y="4909446"/>
            <a:ext cx="0" cy="1146175"/>
          </a:xfrm>
          <a:custGeom>
            <a:avLst/>
            <a:gdLst/>
            <a:ahLst/>
            <a:cxnLst/>
            <a:rect l="l" t="t" r="r" b="b"/>
            <a:pathLst>
              <a:path h="1146175">
                <a:moveTo>
                  <a:pt x="0" y="0"/>
                </a:moveTo>
                <a:lnTo>
                  <a:pt x="0" y="1145908"/>
                </a:lnTo>
              </a:path>
            </a:pathLst>
          </a:custGeom>
          <a:ln w="34367">
            <a:solidFill>
              <a:srgbClr val="008F00"/>
            </a:solidFill>
          </a:ln>
        </p:spPr>
        <p:txBody>
          <a:bodyPr wrap="square" lIns="0" tIns="0" rIns="0" bIns="0" rtlCol="0"/>
          <a:lstStyle/>
          <a:p>
            <a:endParaRPr/>
          </a:p>
        </p:txBody>
      </p:sp>
      <p:sp>
        <p:nvSpPr>
          <p:cNvPr id="14" name="object 14"/>
          <p:cNvSpPr/>
          <p:nvPr/>
        </p:nvSpPr>
        <p:spPr>
          <a:xfrm>
            <a:off x="11098996" y="4674234"/>
            <a:ext cx="335280" cy="1108710"/>
          </a:xfrm>
          <a:custGeom>
            <a:avLst/>
            <a:gdLst/>
            <a:ahLst/>
            <a:cxnLst/>
            <a:rect l="l" t="t" r="r" b="b"/>
            <a:pathLst>
              <a:path w="335279" h="1108710">
                <a:moveTo>
                  <a:pt x="334888" y="337511"/>
                </a:moveTo>
                <a:lnTo>
                  <a:pt x="0" y="0"/>
                </a:lnTo>
                <a:lnTo>
                  <a:pt x="0" y="770852"/>
                </a:lnTo>
                <a:lnTo>
                  <a:pt x="334888" y="1108363"/>
                </a:lnTo>
                <a:lnTo>
                  <a:pt x="334888" y="337511"/>
                </a:lnTo>
                <a:close/>
              </a:path>
            </a:pathLst>
          </a:custGeom>
          <a:ln w="34389">
            <a:solidFill>
              <a:srgbClr val="000000"/>
            </a:solidFill>
          </a:ln>
        </p:spPr>
        <p:txBody>
          <a:bodyPr wrap="square" lIns="0" tIns="0" rIns="0" bIns="0" rtlCol="0"/>
          <a:lstStyle/>
          <a:p>
            <a:endParaRPr/>
          </a:p>
        </p:txBody>
      </p:sp>
      <p:sp>
        <p:nvSpPr>
          <p:cNvPr id="15" name="object 15"/>
          <p:cNvSpPr/>
          <p:nvPr/>
        </p:nvSpPr>
        <p:spPr>
          <a:xfrm>
            <a:off x="11098996" y="4674234"/>
            <a:ext cx="335280" cy="337820"/>
          </a:xfrm>
          <a:custGeom>
            <a:avLst/>
            <a:gdLst/>
            <a:ahLst/>
            <a:cxnLst/>
            <a:rect l="l" t="t" r="r" b="b"/>
            <a:pathLst>
              <a:path w="335279" h="337820">
                <a:moveTo>
                  <a:pt x="334888" y="337511"/>
                </a:moveTo>
                <a:lnTo>
                  <a:pt x="334888" y="337511"/>
                </a:lnTo>
                <a:lnTo>
                  <a:pt x="0" y="0"/>
                </a:lnTo>
              </a:path>
            </a:pathLst>
          </a:custGeom>
          <a:ln w="34500">
            <a:solidFill>
              <a:srgbClr val="000000"/>
            </a:solidFill>
          </a:ln>
        </p:spPr>
        <p:txBody>
          <a:bodyPr wrap="square" lIns="0" tIns="0" rIns="0" bIns="0" rtlCol="0"/>
          <a:lstStyle/>
          <a:p>
            <a:endParaRPr/>
          </a:p>
        </p:txBody>
      </p:sp>
      <p:sp>
        <p:nvSpPr>
          <p:cNvPr id="16" name="object 16"/>
          <p:cNvSpPr/>
          <p:nvPr/>
        </p:nvSpPr>
        <p:spPr>
          <a:xfrm>
            <a:off x="11433885" y="5011746"/>
            <a:ext cx="0" cy="770890"/>
          </a:xfrm>
          <a:custGeom>
            <a:avLst/>
            <a:gdLst/>
            <a:ahLst/>
            <a:cxnLst/>
            <a:rect l="l" t="t" r="r" b="b"/>
            <a:pathLst>
              <a:path h="770889">
                <a:moveTo>
                  <a:pt x="0" y="0"/>
                </a:moveTo>
                <a:lnTo>
                  <a:pt x="0" y="770851"/>
                </a:lnTo>
              </a:path>
            </a:pathLst>
          </a:custGeom>
          <a:ln w="34367">
            <a:solidFill>
              <a:srgbClr val="000000"/>
            </a:solidFill>
          </a:ln>
        </p:spPr>
        <p:txBody>
          <a:bodyPr wrap="square" lIns="0" tIns="0" rIns="0" bIns="0" rtlCol="0"/>
          <a:lstStyle/>
          <a:p>
            <a:endParaRPr/>
          </a:p>
        </p:txBody>
      </p:sp>
      <p:sp>
        <p:nvSpPr>
          <p:cNvPr id="17" name="object 17"/>
          <p:cNvSpPr/>
          <p:nvPr/>
        </p:nvSpPr>
        <p:spPr>
          <a:xfrm>
            <a:off x="11170597" y="4605197"/>
            <a:ext cx="206375" cy="1219200"/>
          </a:xfrm>
          <a:custGeom>
            <a:avLst/>
            <a:gdLst/>
            <a:ahLst/>
            <a:cxnLst/>
            <a:rect l="l" t="t" r="r" b="b"/>
            <a:pathLst>
              <a:path w="206375" h="1219200">
                <a:moveTo>
                  <a:pt x="206176" y="207791"/>
                </a:moveTo>
                <a:lnTo>
                  <a:pt x="0" y="0"/>
                </a:lnTo>
                <a:lnTo>
                  <a:pt x="0" y="1011408"/>
                </a:lnTo>
                <a:lnTo>
                  <a:pt x="206176" y="1219199"/>
                </a:lnTo>
                <a:lnTo>
                  <a:pt x="206176" y="207791"/>
                </a:lnTo>
                <a:close/>
              </a:path>
            </a:pathLst>
          </a:custGeom>
          <a:ln w="34374">
            <a:solidFill>
              <a:srgbClr val="000000"/>
            </a:solidFill>
          </a:ln>
        </p:spPr>
        <p:txBody>
          <a:bodyPr wrap="square" lIns="0" tIns="0" rIns="0" bIns="0" rtlCol="0"/>
          <a:lstStyle/>
          <a:p>
            <a:endParaRPr/>
          </a:p>
        </p:txBody>
      </p:sp>
      <p:sp>
        <p:nvSpPr>
          <p:cNvPr id="18" name="object 18"/>
          <p:cNvSpPr/>
          <p:nvPr/>
        </p:nvSpPr>
        <p:spPr>
          <a:xfrm>
            <a:off x="11170597" y="4605197"/>
            <a:ext cx="206375" cy="208279"/>
          </a:xfrm>
          <a:custGeom>
            <a:avLst/>
            <a:gdLst/>
            <a:ahLst/>
            <a:cxnLst/>
            <a:rect l="l" t="t" r="r" b="b"/>
            <a:pathLst>
              <a:path w="206375" h="208279">
                <a:moveTo>
                  <a:pt x="206176" y="207791"/>
                </a:moveTo>
                <a:lnTo>
                  <a:pt x="206176" y="207791"/>
                </a:lnTo>
                <a:lnTo>
                  <a:pt x="0" y="0"/>
                </a:lnTo>
              </a:path>
            </a:pathLst>
          </a:custGeom>
          <a:ln w="34500">
            <a:solidFill>
              <a:srgbClr val="000000"/>
            </a:solidFill>
          </a:ln>
        </p:spPr>
        <p:txBody>
          <a:bodyPr wrap="square" lIns="0" tIns="0" rIns="0" bIns="0" rtlCol="0"/>
          <a:lstStyle/>
          <a:p>
            <a:endParaRPr/>
          </a:p>
        </p:txBody>
      </p:sp>
      <p:sp>
        <p:nvSpPr>
          <p:cNvPr id="19" name="object 19"/>
          <p:cNvSpPr/>
          <p:nvPr/>
        </p:nvSpPr>
        <p:spPr>
          <a:xfrm>
            <a:off x="11376774" y="4812989"/>
            <a:ext cx="0" cy="1011555"/>
          </a:xfrm>
          <a:custGeom>
            <a:avLst/>
            <a:gdLst/>
            <a:ahLst/>
            <a:cxnLst/>
            <a:rect l="l" t="t" r="r" b="b"/>
            <a:pathLst>
              <a:path h="1011554">
                <a:moveTo>
                  <a:pt x="0" y="0"/>
                </a:moveTo>
                <a:lnTo>
                  <a:pt x="0" y="1011408"/>
                </a:lnTo>
              </a:path>
            </a:pathLst>
          </a:custGeom>
          <a:ln w="34367">
            <a:solidFill>
              <a:srgbClr val="000000"/>
            </a:solidFill>
          </a:ln>
        </p:spPr>
        <p:txBody>
          <a:bodyPr wrap="square" lIns="0" tIns="0" rIns="0" bIns="0" rtlCol="0"/>
          <a:lstStyle/>
          <a:p>
            <a:endParaRPr/>
          </a:p>
        </p:txBody>
      </p:sp>
      <p:sp>
        <p:nvSpPr>
          <p:cNvPr id="20" name="object 20"/>
          <p:cNvSpPr/>
          <p:nvPr/>
        </p:nvSpPr>
        <p:spPr>
          <a:xfrm>
            <a:off x="11041914" y="4777104"/>
            <a:ext cx="480695" cy="923925"/>
          </a:xfrm>
          <a:custGeom>
            <a:avLst/>
            <a:gdLst/>
            <a:ahLst/>
            <a:cxnLst/>
            <a:rect l="l" t="t" r="r" b="b"/>
            <a:pathLst>
              <a:path w="480695" h="923925">
                <a:moveTo>
                  <a:pt x="480440" y="484202"/>
                </a:moveTo>
                <a:lnTo>
                  <a:pt x="0" y="0"/>
                </a:lnTo>
                <a:lnTo>
                  <a:pt x="0" y="439675"/>
                </a:lnTo>
                <a:lnTo>
                  <a:pt x="480440" y="923877"/>
                </a:lnTo>
                <a:lnTo>
                  <a:pt x="480440" y="484202"/>
                </a:lnTo>
                <a:close/>
              </a:path>
            </a:pathLst>
          </a:custGeom>
          <a:ln w="34424">
            <a:solidFill>
              <a:srgbClr val="000000"/>
            </a:solidFill>
          </a:ln>
        </p:spPr>
        <p:txBody>
          <a:bodyPr wrap="square" lIns="0" tIns="0" rIns="0" bIns="0" rtlCol="0"/>
          <a:lstStyle/>
          <a:p>
            <a:endParaRPr/>
          </a:p>
        </p:txBody>
      </p:sp>
      <p:sp>
        <p:nvSpPr>
          <p:cNvPr id="21" name="object 21"/>
          <p:cNvSpPr/>
          <p:nvPr/>
        </p:nvSpPr>
        <p:spPr>
          <a:xfrm>
            <a:off x="11041914" y="4777104"/>
            <a:ext cx="480695" cy="484505"/>
          </a:xfrm>
          <a:custGeom>
            <a:avLst/>
            <a:gdLst/>
            <a:ahLst/>
            <a:cxnLst/>
            <a:rect l="l" t="t" r="r" b="b"/>
            <a:pathLst>
              <a:path w="480695" h="484504">
                <a:moveTo>
                  <a:pt x="480440" y="484202"/>
                </a:moveTo>
                <a:lnTo>
                  <a:pt x="480440" y="484202"/>
                </a:lnTo>
                <a:lnTo>
                  <a:pt x="0" y="0"/>
                </a:lnTo>
              </a:path>
            </a:pathLst>
          </a:custGeom>
          <a:ln w="34500">
            <a:solidFill>
              <a:srgbClr val="000000"/>
            </a:solidFill>
          </a:ln>
        </p:spPr>
        <p:txBody>
          <a:bodyPr wrap="square" lIns="0" tIns="0" rIns="0" bIns="0" rtlCol="0"/>
          <a:lstStyle/>
          <a:p>
            <a:endParaRPr/>
          </a:p>
        </p:txBody>
      </p:sp>
      <p:sp>
        <p:nvSpPr>
          <p:cNvPr id="22" name="object 22"/>
          <p:cNvSpPr/>
          <p:nvPr/>
        </p:nvSpPr>
        <p:spPr>
          <a:xfrm>
            <a:off x="11522354" y="5261307"/>
            <a:ext cx="0" cy="440055"/>
          </a:xfrm>
          <a:custGeom>
            <a:avLst/>
            <a:gdLst/>
            <a:ahLst/>
            <a:cxnLst/>
            <a:rect l="l" t="t" r="r" b="b"/>
            <a:pathLst>
              <a:path h="440054">
                <a:moveTo>
                  <a:pt x="0" y="0"/>
                </a:moveTo>
                <a:lnTo>
                  <a:pt x="0" y="439675"/>
                </a:lnTo>
              </a:path>
            </a:pathLst>
          </a:custGeom>
          <a:ln w="34367">
            <a:solidFill>
              <a:srgbClr val="000000"/>
            </a:solidFill>
          </a:ln>
        </p:spPr>
        <p:txBody>
          <a:bodyPr wrap="square" lIns="0" tIns="0" rIns="0" bIns="0" rtlCol="0"/>
          <a:lstStyle/>
          <a:p>
            <a:endParaRPr/>
          </a:p>
        </p:txBody>
      </p:sp>
      <p:sp>
        <p:nvSpPr>
          <p:cNvPr id="23" name="object 23"/>
          <p:cNvSpPr/>
          <p:nvPr/>
        </p:nvSpPr>
        <p:spPr>
          <a:xfrm>
            <a:off x="6801710" y="2781122"/>
            <a:ext cx="1955164" cy="4418330"/>
          </a:xfrm>
          <a:custGeom>
            <a:avLst/>
            <a:gdLst/>
            <a:ahLst/>
            <a:cxnLst/>
            <a:rect l="l" t="t" r="r" b="b"/>
            <a:pathLst>
              <a:path w="1955165" h="4418330">
                <a:moveTo>
                  <a:pt x="1955129" y="1765664"/>
                </a:moveTo>
                <a:lnTo>
                  <a:pt x="198663" y="0"/>
                </a:lnTo>
                <a:lnTo>
                  <a:pt x="0" y="0"/>
                </a:lnTo>
                <a:lnTo>
                  <a:pt x="0" y="2652066"/>
                </a:lnTo>
                <a:lnTo>
                  <a:pt x="1756469" y="4417731"/>
                </a:lnTo>
                <a:lnTo>
                  <a:pt x="1955129" y="4417731"/>
                </a:lnTo>
                <a:lnTo>
                  <a:pt x="1955129" y="1765664"/>
                </a:lnTo>
                <a:close/>
              </a:path>
            </a:pathLst>
          </a:custGeom>
          <a:ln w="13575">
            <a:solidFill>
              <a:srgbClr val="000000"/>
            </a:solidFill>
          </a:ln>
        </p:spPr>
        <p:txBody>
          <a:bodyPr wrap="square" lIns="0" tIns="0" rIns="0" bIns="0" rtlCol="0"/>
          <a:lstStyle/>
          <a:p>
            <a:endParaRPr/>
          </a:p>
        </p:txBody>
      </p:sp>
      <p:sp>
        <p:nvSpPr>
          <p:cNvPr id="24" name="object 24"/>
          <p:cNvSpPr/>
          <p:nvPr/>
        </p:nvSpPr>
        <p:spPr>
          <a:xfrm>
            <a:off x="6801710" y="2781122"/>
            <a:ext cx="1955164" cy="1765935"/>
          </a:xfrm>
          <a:custGeom>
            <a:avLst/>
            <a:gdLst/>
            <a:ahLst/>
            <a:cxnLst/>
            <a:rect l="l" t="t" r="r" b="b"/>
            <a:pathLst>
              <a:path w="1955165" h="1765935">
                <a:moveTo>
                  <a:pt x="1955129" y="1765664"/>
                </a:moveTo>
                <a:lnTo>
                  <a:pt x="1756469" y="1765664"/>
                </a:lnTo>
                <a:lnTo>
                  <a:pt x="0" y="0"/>
                </a:lnTo>
              </a:path>
            </a:pathLst>
          </a:custGeom>
          <a:ln w="13603">
            <a:solidFill>
              <a:srgbClr val="000000"/>
            </a:solidFill>
          </a:ln>
        </p:spPr>
        <p:txBody>
          <a:bodyPr wrap="square" lIns="0" tIns="0" rIns="0" bIns="0" rtlCol="0"/>
          <a:lstStyle/>
          <a:p>
            <a:endParaRPr/>
          </a:p>
        </p:txBody>
      </p:sp>
      <p:sp>
        <p:nvSpPr>
          <p:cNvPr id="25" name="object 25"/>
          <p:cNvSpPr/>
          <p:nvPr/>
        </p:nvSpPr>
        <p:spPr>
          <a:xfrm>
            <a:off x="8558179" y="4546786"/>
            <a:ext cx="0" cy="2652395"/>
          </a:xfrm>
          <a:custGeom>
            <a:avLst/>
            <a:gdLst/>
            <a:ahLst/>
            <a:cxnLst/>
            <a:rect l="l" t="t" r="r" b="b"/>
            <a:pathLst>
              <a:path h="2652395">
                <a:moveTo>
                  <a:pt x="0" y="0"/>
                </a:moveTo>
                <a:lnTo>
                  <a:pt x="0" y="2652066"/>
                </a:lnTo>
              </a:path>
            </a:pathLst>
          </a:custGeom>
          <a:ln w="13563">
            <a:solidFill>
              <a:srgbClr val="000000"/>
            </a:solidFill>
          </a:ln>
        </p:spPr>
        <p:txBody>
          <a:bodyPr wrap="square" lIns="0" tIns="0" rIns="0" bIns="0" rtlCol="0"/>
          <a:lstStyle/>
          <a:p>
            <a:endParaRPr/>
          </a:p>
        </p:txBody>
      </p:sp>
      <p:sp>
        <p:nvSpPr>
          <p:cNvPr id="26" name="object 26"/>
          <p:cNvSpPr/>
          <p:nvPr/>
        </p:nvSpPr>
        <p:spPr>
          <a:xfrm>
            <a:off x="7046328" y="4346955"/>
            <a:ext cx="654685" cy="1479550"/>
          </a:xfrm>
          <a:custGeom>
            <a:avLst/>
            <a:gdLst/>
            <a:ahLst/>
            <a:cxnLst/>
            <a:rect l="l" t="t" r="r" b="b"/>
            <a:pathLst>
              <a:path w="654684" h="1479550">
                <a:moveTo>
                  <a:pt x="654672" y="464303"/>
                </a:moveTo>
                <a:lnTo>
                  <a:pt x="192788" y="0"/>
                </a:lnTo>
                <a:lnTo>
                  <a:pt x="0" y="0"/>
                </a:lnTo>
                <a:lnTo>
                  <a:pt x="0" y="1014971"/>
                </a:lnTo>
                <a:lnTo>
                  <a:pt x="461884" y="1479276"/>
                </a:lnTo>
                <a:lnTo>
                  <a:pt x="654672" y="1479276"/>
                </a:lnTo>
                <a:lnTo>
                  <a:pt x="654672" y="464303"/>
                </a:lnTo>
                <a:close/>
              </a:path>
            </a:pathLst>
          </a:custGeom>
          <a:ln w="30545">
            <a:solidFill>
              <a:srgbClr val="008F00"/>
            </a:solidFill>
          </a:ln>
        </p:spPr>
        <p:txBody>
          <a:bodyPr wrap="square" lIns="0" tIns="0" rIns="0" bIns="0" rtlCol="0"/>
          <a:lstStyle/>
          <a:p>
            <a:endParaRPr/>
          </a:p>
        </p:txBody>
      </p:sp>
      <p:sp>
        <p:nvSpPr>
          <p:cNvPr id="27" name="object 27"/>
          <p:cNvSpPr/>
          <p:nvPr/>
        </p:nvSpPr>
        <p:spPr>
          <a:xfrm>
            <a:off x="7046328" y="4346955"/>
            <a:ext cx="654685" cy="464820"/>
          </a:xfrm>
          <a:custGeom>
            <a:avLst/>
            <a:gdLst/>
            <a:ahLst/>
            <a:cxnLst/>
            <a:rect l="l" t="t" r="r" b="b"/>
            <a:pathLst>
              <a:path w="654684" h="464820">
                <a:moveTo>
                  <a:pt x="654672" y="464303"/>
                </a:moveTo>
                <a:lnTo>
                  <a:pt x="461884" y="464303"/>
                </a:lnTo>
                <a:lnTo>
                  <a:pt x="0" y="0"/>
                </a:lnTo>
              </a:path>
            </a:pathLst>
          </a:custGeom>
          <a:ln w="30625">
            <a:solidFill>
              <a:srgbClr val="008F00"/>
            </a:solidFill>
          </a:ln>
        </p:spPr>
        <p:txBody>
          <a:bodyPr wrap="square" lIns="0" tIns="0" rIns="0" bIns="0" rtlCol="0"/>
          <a:lstStyle/>
          <a:p>
            <a:endParaRPr/>
          </a:p>
        </p:txBody>
      </p:sp>
      <p:sp>
        <p:nvSpPr>
          <p:cNvPr id="28" name="object 28"/>
          <p:cNvSpPr/>
          <p:nvPr/>
        </p:nvSpPr>
        <p:spPr>
          <a:xfrm>
            <a:off x="7508212" y="4811259"/>
            <a:ext cx="0" cy="1015365"/>
          </a:xfrm>
          <a:custGeom>
            <a:avLst/>
            <a:gdLst/>
            <a:ahLst/>
            <a:cxnLst/>
            <a:rect l="l" t="t" r="r" b="b"/>
            <a:pathLst>
              <a:path h="1015364">
                <a:moveTo>
                  <a:pt x="0" y="0"/>
                </a:moveTo>
                <a:lnTo>
                  <a:pt x="0" y="1014973"/>
                </a:lnTo>
              </a:path>
            </a:pathLst>
          </a:custGeom>
          <a:ln w="30518">
            <a:solidFill>
              <a:srgbClr val="008F00"/>
            </a:solidFill>
          </a:ln>
        </p:spPr>
        <p:txBody>
          <a:bodyPr wrap="square" lIns="0" tIns="0" rIns="0" bIns="0" rtlCol="0"/>
          <a:lstStyle/>
          <a:p>
            <a:endParaRPr/>
          </a:p>
        </p:txBody>
      </p:sp>
      <p:sp>
        <p:nvSpPr>
          <p:cNvPr id="29" name="object 29"/>
          <p:cNvSpPr/>
          <p:nvPr/>
        </p:nvSpPr>
        <p:spPr>
          <a:xfrm>
            <a:off x="7111905" y="4602924"/>
            <a:ext cx="297815" cy="981710"/>
          </a:xfrm>
          <a:custGeom>
            <a:avLst/>
            <a:gdLst/>
            <a:ahLst/>
            <a:cxnLst/>
            <a:rect l="l" t="t" r="r" b="b"/>
            <a:pathLst>
              <a:path w="297815" h="981710">
                <a:moveTo>
                  <a:pt x="297388" y="298946"/>
                </a:moveTo>
                <a:lnTo>
                  <a:pt x="0" y="0"/>
                </a:lnTo>
                <a:lnTo>
                  <a:pt x="0" y="682771"/>
                </a:lnTo>
                <a:lnTo>
                  <a:pt x="297388" y="981718"/>
                </a:lnTo>
                <a:lnTo>
                  <a:pt x="297388" y="298946"/>
                </a:lnTo>
                <a:close/>
              </a:path>
            </a:pathLst>
          </a:custGeom>
          <a:ln w="30532">
            <a:solidFill>
              <a:srgbClr val="000000"/>
            </a:solidFill>
          </a:ln>
        </p:spPr>
        <p:txBody>
          <a:bodyPr wrap="square" lIns="0" tIns="0" rIns="0" bIns="0" rtlCol="0"/>
          <a:lstStyle/>
          <a:p>
            <a:endParaRPr/>
          </a:p>
        </p:txBody>
      </p:sp>
      <p:sp>
        <p:nvSpPr>
          <p:cNvPr id="30" name="object 30"/>
          <p:cNvSpPr/>
          <p:nvPr/>
        </p:nvSpPr>
        <p:spPr>
          <a:xfrm>
            <a:off x="7111905" y="4602924"/>
            <a:ext cx="297815" cy="299085"/>
          </a:xfrm>
          <a:custGeom>
            <a:avLst/>
            <a:gdLst/>
            <a:ahLst/>
            <a:cxnLst/>
            <a:rect l="l" t="t" r="r" b="b"/>
            <a:pathLst>
              <a:path w="297815" h="299085">
                <a:moveTo>
                  <a:pt x="297388" y="298946"/>
                </a:moveTo>
                <a:lnTo>
                  <a:pt x="297388" y="298946"/>
                </a:lnTo>
                <a:lnTo>
                  <a:pt x="0" y="0"/>
                </a:lnTo>
              </a:path>
            </a:pathLst>
          </a:custGeom>
          <a:ln w="30598">
            <a:solidFill>
              <a:srgbClr val="000000"/>
            </a:solidFill>
          </a:ln>
        </p:spPr>
        <p:txBody>
          <a:bodyPr wrap="square" lIns="0" tIns="0" rIns="0" bIns="0" rtlCol="0"/>
          <a:lstStyle/>
          <a:p>
            <a:endParaRPr/>
          </a:p>
        </p:txBody>
      </p:sp>
      <p:sp>
        <p:nvSpPr>
          <p:cNvPr id="31" name="object 31"/>
          <p:cNvSpPr/>
          <p:nvPr/>
        </p:nvSpPr>
        <p:spPr>
          <a:xfrm>
            <a:off x="7409294" y="4901870"/>
            <a:ext cx="0" cy="683260"/>
          </a:xfrm>
          <a:custGeom>
            <a:avLst/>
            <a:gdLst/>
            <a:ahLst/>
            <a:cxnLst/>
            <a:rect l="l" t="t" r="r" b="b"/>
            <a:pathLst>
              <a:path h="683260">
                <a:moveTo>
                  <a:pt x="0" y="0"/>
                </a:moveTo>
                <a:lnTo>
                  <a:pt x="0" y="682771"/>
                </a:lnTo>
              </a:path>
            </a:pathLst>
          </a:custGeom>
          <a:ln w="30518">
            <a:solidFill>
              <a:srgbClr val="000000"/>
            </a:solidFill>
          </a:ln>
        </p:spPr>
        <p:txBody>
          <a:bodyPr wrap="square" lIns="0" tIns="0" rIns="0" bIns="0" rtlCol="0"/>
          <a:lstStyle/>
          <a:p>
            <a:endParaRPr/>
          </a:p>
        </p:txBody>
      </p:sp>
      <p:sp>
        <p:nvSpPr>
          <p:cNvPr id="32" name="object 32"/>
          <p:cNvSpPr/>
          <p:nvPr/>
        </p:nvSpPr>
        <p:spPr>
          <a:xfrm>
            <a:off x="7175493" y="4541773"/>
            <a:ext cx="183515" cy="1080135"/>
          </a:xfrm>
          <a:custGeom>
            <a:avLst/>
            <a:gdLst/>
            <a:ahLst/>
            <a:cxnLst/>
            <a:rect l="l" t="t" r="r" b="b"/>
            <a:pathLst>
              <a:path w="183515" h="1080135">
                <a:moveTo>
                  <a:pt x="183089" y="184048"/>
                </a:moveTo>
                <a:lnTo>
                  <a:pt x="0" y="0"/>
                </a:lnTo>
                <a:lnTo>
                  <a:pt x="0" y="895841"/>
                </a:lnTo>
                <a:lnTo>
                  <a:pt x="183089" y="1079889"/>
                </a:lnTo>
                <a:lnTo>
                  <a:pt x="183089" y="184048"/>
                </a:lnTo>
                <a:close/>
              </a:path>
            </a:pathLst>
          </a:custGeom>
          <a:ln w="30523">
            <a:solidFill>
              <a:srgbClr val="000000"/>
            </a:solidFill>
          </a:ln>
        </p:spPr>
        <p:txBody>
          <a:bodyPr wrap="square" lIns="0" tIns="0" rIns="0" bIns="0" rtlCol="0"/>
          <a:lstStyle/>
          <a:p>
            <a:endParaRPr/>
          </a:p>
        </p:txBody>
      </p:sp>
      <p:sp>
        <p:nvSpPr>
          <p:cNvPr id="33" name="object 33"/>
          <p:cNvSpPr/>
          <p:nvPr/>
        </p:nvSpPr>
        <p:spPr>
          <a:xfrm>
            <a:off x="7175493" y="4541773"/>
            <a:ext cx="183515" cy="184150"/>
          </a:xfrm>
          <a:custGeom>
            <a:avLst/>
            <a:gdLst/>
            <a:ahLst/>
            <a:cxnLst/>
            <a:rect l="l" t="t" r="r" b="b"/>
            <a:pathLst>
              <a:path w="183515" h="184150">
                <a:moveTo>
                  <a:pt x="183089" y="184048"/>
                </a:moveTo>
                <a:lnTo>
                  <a:pt x="183089" y="184048"/>
                </a:lnTo>
                <a:lnTo>
                  <a:pt x="0" y="0"/>
                </a:lnTo>
              </a:path>
            </a:pathLst>
          </a:custGeom>
          <a:ln w="30598">
            <a:solidFill>
              <a:srgbClr val="000000"/>
            </a:solidFill>
          </a:ln>
        </p:spPr>
        <p:txBody>
          <a:bodyPr wrap="square" lIns="0" tIns="0" rIns="0" bIns="0" rtlCol="0"/>
          <a:lstStyle/>
          <a:p>
            <a:endParaRPr/>
          </a:p>
        </p:txBody>
      </p:sp>
      <p:sp>
        <p:nvSpPr>
          <p:cNvPr id="34" name="object 34"/>
          <p:cNvSpPr/>
          <p:nvPr/>
        </p:nvSpPr>
        <p:spPr>
          <a:xfrm>
            <a:off x="7358583" y="4725822"/>
            <a:ext cx="0" cy="895985"/>
          </a:xfrm>
          <a:custGeom>
            <a:avLst/>
            <a:gdLst/>
            <a:ahLst/>
            <a:cxnLst/>
            <a:rect l="l" t="t" r="r" b="b"/>
            <a:pathLst>
              <a:path h="895985">
                <a:moveTo>
                  <a:pt x="0" y="0"/>
                </a:moveTo>
                <a:lnTo>
                  <a:pt x="0" y="895841"/>
                </a:lnTo>
              </a:path>
            </a:pathLst>
          </a:custGeom>
          <a:ln w="30518">
            <a:solidFill>
              <a:srgbClr val="000000"/>
            </a:solidFill>
          </a:ln>
        </p:spPr>
        <p:txBody>
          <a:bodyPr wrap="square" lIns="0" tIns="0" rIns="0" bIns="0" rtlCol="0"/>
          <a:lstStyle/>
          <a:p>
            <a:endParaRPr/>
          </a:p>
        </p:txBody>
      </p:sp>
      <p:sp>
        <p:nvSpPr>
          <p:cNvPr id="35" name="object 35"/>
          <p:cNvSpPr/>
          <p:nvPr/>
        </p:nvSpPr>
        <p:spPr>
          <a:xfrm>
            <a:off x="7061227" y="4694034"/>
            <a:ext cx="426720" cy="818515"/>
          </a:xfrm>
          <a:custGeom>
            <a:avLst/>
            <a:gdLst/>
            <a:ahLst/>
            <a:cxnLst/>
            <a:rect l="l" t="t" r="r" b="b"/>
            <a:pathLst>
              <a:path w="426720" h="818514">
                <a:moveTo>
                  <a:pt x="426641" y="428875"/>
                </a:moveTo>
                <a:lnTo>
                  <a:pt x="0" y="0"/>
                </a:lnTo>
                <a:lnTo>
                  <a:pt x="0" y="389436"/>
                </a:lnTo>
                <a:lnTo>
                  <a:pt x="426641" y="818311"/>
                </a:lnTo>
                <a:lnTo>
                  <a:pt x="426641" y="428875"/>
                </a:lnTo>
                <a:close/>
              </a:path>
            </a:pathLst>
          </a:custGeom>
          <a:ln w="30553">
            <a:solidFill>
              <a:srgbClr val="000000"/>
            </a:solidFill>
          </a:ln>
        </p:spPr>
        <p:txBody>
          <a:bodyPr wrap="square" lIns="0" tIns="0" rIns="0" bIns="0" rtlCol="0"/>
          <a:lstStyle/>
          <a:p>
            <a:endParaRPr/>
          </a:p>
        </p:txBody>
      </p:sp>
      <p:sp>
        <p:nvSpPr>
          <p:cNvPr id="36" name="object 36"/>
          <p:cNvSpPr/>
          <p:nvPr/>
        </p:nvSpPr>
        <p:spPr>
          <a:xfrm>
            <a:off x="7061227" y="4694034"/>
            <a:ext cx="426720" cy="429259"/>
          </a:xfrm>
          <a:custGeom>
            <a:avLst/>
            <a:gdLst/>
            <a:ahLst/>
            <a:cxnLst/>
            <a:rect l="l" t="t" r="r" b="b"/>
            <a:pathLst>
              <a:path w="426720" h="429260">
                <a:moveTo>
                  <a:pt x="426641" y="428875"/>
                </a:moveTo>
                <a:lnTo>
                  <a:pt x="426641" y="428875"/>
                </a:lnTo>
                <a:lnTo>
                  <a:pt x="0" y="0"/>
                </a:lnTo>
              </a:path>
            </a:pathLst>
          </a:custGeom>
          <a:ln w="30598">
            <a:solidFill>
              <a:srgbClr val="000000"/>
            </a:solidFill>
          </a:ln>
        </p:spPr>
        <p:txBody>
          <a:bodyPr wrap="square" lIns="0" tIns="0" rIns="0" bIns="0" rtlCol="0"/>
          <a:lstStyle/>
          <a:p>
            <a:endParaRPr/>
          </a:p>
        </p:txBody>
      </p:sp>
      <p:sp>
        <p:nvSpPr>
          <p:cNvPr id="37" name="object 37"/>
          <p:cNvSpPr/>
          <p:nvPr/>
        </p:nvSpPr>
        <p:spPr>
          <a:xfrm>
            <a:off x="7487869" y="5122910"/>
            <a:ext cx="0" cy="389890"/>
          </a:xfrm>
          <a:custGeom>
            <a:avLst/>
            <a:gdLst/>
            <a:ahLst/>
            <a:cxnLst/>
            <a:rect l="l" t="t" r="r" b="b"/>
            <a:pathLst>
              <a:path h="389889">
                <a:moveTo>
                  <a:pt x="0" y="0"/>
                </a:moveTo>
                <a:lnTo>
                  <a:pt x="0" y="389436"/>
                </a:lnTo>
              </a:path>
            </a:pathLst>
          </a:custGeom>
          <a:ln w="30518">
            <a:solidFill>
              <a:srgbClr val="000000"/>
            </a:solidFill>
          </a:ln>
        </p:spPr>
        <p:txBody>
          <a:bodyPr wrap="square" lIns="0" tIns="0" rIns="0" bIns="0" rtlCol="0"/>
          <a:lstStyle/>
          <a:p>
            <a:endParaRPr/>
          </a:p>
        </p:txBody>
      </p:sp>
      <p:sp>
        <p:nvSpPr>
          <p:cNvPr id="38" name="object 38"/>
          <p:cNvSpPr txBox="1"/>
          <p:nvPr/>
        </p:nvSpPr>
        <p:spPr>
          <a:xfrm>
            <a:off x="5181600" y="4521200"/>
            <a:ext cx="1211580" cy="387985"/>
          </a:xfrm>
          <a:prstGeom prst="rect">
            <a:avLst/>
          </a:prstGeom>
        </p:spPr>
        <p:txBody>
          <a:bodyPr vert="horz" wrap="square" lIns="0" tIns="0" rIns="0" bIns="0" rtlCol="0">
            <a:spAutoFit/>
          </a:bodyPr>
          <a:lstStyle/>
          <a:p>
            <a:pPr marL="12700">
              <a:lnSpc>
                <a:spcPct val="100000"/>
              </a:lnSpc>
            </a:pPr>
            <a:r>
              <a:rPr sz="2400" spc="-5" dirty="0">
                <a:latin typeface="Arial"/>
                <a:cs typeface="Arial"/>
              </a:rPr>
              <a:t>ConvNet</a:t>
            </a:r>
            <a:endParaRPr sz="2400">
              <a:latin typeface="Arial"/>
              <a:cs typeface="Arial"/>
            </a:endParaRPr>
          </a:p>
        </p:txBody>
      </p:sp>
      <p:sp>
        <p:nvSpPr>
          <p:cNvPr id="39" name="object 39"/>
          <p:cNvSpPr/>
          <p:nvPr/>
        </p:nvSpPr>
        <p:spPr>
          <a:xfrm>
            <a:off x="5141302" y="4977972"/>
            <a:ext cx="1303604" cy="496210"/>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5192102" y="5009553"/>
            <a:ext cx="1181100" cy="382270"/>
          </a:xfrm>
          <a:custGeom>
            <a:avLst/>
            <a:gdLst/>
            <a:ahLst/>
            <a:cxnLst/>
            <a:rect l="l" t="t" r="r" b="b"/>
            <a:pathLst>
              <a:path w="1181100" h="382270">
                <a:moveTo>
                  <a:pt x="711758" y="0"/>
                </a:moveTo>
                <a:lnTo>
                  <a:pt x="711758" y="112610"/>
                </a:lnTo>
                <a:lnTo>
                  <a:pt x="0" y="112610"/>
                </a:lnTo>
                <a:lnTo>
                  <a:pt x="0" y="269633"/>
                </a:lnTo>
                <a:lnTo>
                  <a:pt x="711758" y="269633"/>
                </a:lnTo>
                <a:lnTo>
                  <a:pt x="711758" y="382244"/>
                </a:lnTo>
                <a:lnTo>
                  <a:pt x="1181036" y="191122"/>
                </a:lnTo>
                <a:lnTo>
                  <a:pt x="711758" y="0"/>
                </a:lnTo>
                <a:close/>
              </a:path>
            </a:pathLst>
          </a:custGeom>
          <a:solidFill>
            <a:srgbClr val="FFFFFF"/>
          </a:solidFill>
        </p:spPr>
        <p:txBody>
          <a:bodyPr wrap="square" lIns="0" tIns="0" rIns="0" bIns="0" rtlCol="0"/>
          <a:lstStyle/>
          <a:p>
            <a:endParaRPr/>
          </a:p>
        </p:txBody>
      </p:sp>
      <p:sp>
        <p:nvSpPr>
          <p:cNvPr id="41" name="object 41"/>
          <p:cNvSpPr/>
          <p:nvPr/>
        </p:nvSpPr>
        <p:spPr>
          <a:xfrm>
            <a:off x="5192102" y="5009553"/>
            <a:ext cx="1181100" cy="382270"/>
          </a:xfrm>
          <a:custGeom>
            <a:avLst/>
            <a:gdLst/>
            <a:ahLst/>
            <a:cxnLst/>
            <a:rect l="l" t="t" r="r" b="b"/>
            <a:pathLst>
              <a:path w="1181100" h="382270">
                <a:moveTo>
                  <a:pt x="711757" y="269632"/>
                </a:moveTo>
                <a:lnTo>
                  <a:pt x="711757" y="382240"/>
                </a:lnTo>
                <a:lnTo>
                  <a:pt x="1181033" y="191119"/>
                </a:lnTo>
                <a:lnTo>
                  <a:pt x="711757" y="0"/>
                </a:lnTo>
                <a:lnTo>
                  <a:pt x="711757" y="112608"/>
                </a:lnTo>
                <a:lnTo>
                  <a:pt x="0" y="112608"/>
                </a:lnTo>
                <a:lnTo>
                  <a:pt x="0" y="269632"/>
                </a:lnTo>
                <a:lnTo>
                  <a:pt x="711757" y="269632"/>
                </a:lnTo>
                <a:close/>
              </a:path>
            </a:pathLst>
          </a:custGeom>
          <a:ln w="25400">
            <a:solidFill>
              <a:srgbClr val="000000"/>
            </a:solidFill>
          </a:ln>
        </p:spPr>
        <p:txBody>
          <a:bodyPr wrap="square" lIns="0" tIns="0" rIns="0" bIns="0" rtlCol="0"/>
          <a:lstStyle/>
          <a:p>
            <a:endParaRPr/>
          </a:p>
        </p:txBody>
      </p:sp>
      <p:sp>
        <p:nvSpPr>
          <p:cNvPr id="42" name="object 42"/>
          <p:cNvSpPr txBox="1"/>
          <p:nvPr/>
        </p:nvSpPr>
        <p:spPr>
          <a:xfrm>
            <a:off x="8978900" y="4648200"/>
            <a:ext cx="1584325" cy="387985"/>
          </a:xfrm>
          <a:prstGeom prst="rect">
            <a:avLst/>
          </a:prstGeom>
        </p:spPr>
        <p:txBody>
          <a:bodyPr vert="horz" wrap="square" lIns="0" tIns="0" rIns="0" bIns="0" rtlCol="0">
            <a:spAutoFit/>
          </a:bodyPr>
          <a:lstStyle/>
          <a:p>
            <a:pPr marL="12700">
              <a:lnSpc>
                <a:spcPct val="100000"/>
              </a:lnSpc>
            </a:pPr>
            <a:r>
              <a:rPr sz="2400" spc="10" dirty="0">
                <a:latin typeface="Arial"/>
                <a:cs typeface="Arial"/>
              </a:rPr>
              <a:t>convolution</a:t>
            </a:r>
            <a:endParaRPr sz="2400">
              <a:latin typeface="Arial"/>
              <a:cs typeface="Arial"/>
            </a:endParaRPr>
          </a:p>
        </p:txBody>
      </p:sp>
      <p:sp>
        <p:nvSpPr>
          <p:cNvPr id="43" name="object 43"/>
          <p:cNvSpPr/>
          <p:nvPr/>
        </p:nvSpPr>
        <p:spPr>
          <a:xfrm>
            <a:off x="9080474" y="5200675"/>
            <a:ext cx="1262380" cy="0"/>
          </a:xfrm>
          <a:custGeom>
            <a:avLst/>
            <a:gdLst/>
            <a:ahLst/>
            <a:cxnLst/>
            <a:rect l="l" t="t" r="r" b="b"/>
            <a:pathLst>
              <a:path w="1262379">
                <a:moveTo>
                  <a:pt x="0" y="0"/>
                </a:moveTo>
                <a:lnTo>
                  <a:pt x="1249658" y="0"/>
                </a:lnTo>
                <a:lnTo>
                  <a:pt x="1262358" y="0"/>
                </a:lnTo>
              </a:path>
            </a:pathLst>
          </a:custGeom>
          <a:ln w="25400">
            <a:solidFill>
              <a:srgbClr val="000000"/>
            </a:solidFill>
          </a:ln>
        </p:spPr>
        <p:txBody>
          <a:bodyPr wrap="square" lIns="0" tIns="0" rIns="0" bIns="0" rtlCol="0"/>
          <a:lstStyle/>
          <a:p>
            <a:endParaRPr/>
          </a:p>
        </p:txBody>
      </p:sp>
      <p:sp>
        <p:nvSpPr>
          <p:cNvPr id="44" name="object 44"/>
          <p:cNvSpPr/>
          <p:nvPr/>
        </p:nvSpPr>
        <p:spPr>
          <a:xfrm>
            <a:off x="10330129" y="5139715"/>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45" name="object 45"/>
          <p:cNvSpPr txBox="1"/>
          <p:nvPr/>
        </p:nvSpPr>
        <p:spPr>
          <a:xfrm>
            <a:off x="4267200" y="8102600"/>
            <a:ext cx="4839970" cy="756285"/>
          </a:xfrm>
          <a:prstGeom prst="rect">
            <a:avLst/>
          </a:prstGeom>
        </p:spPr>
        <p:txBody>
          <a:bodyPr vert="horz" wrap="square" lIns="0" tIns="0" rIns="0" bIns="0" rtlCol="0">
            <a:spAutoFit/>
          </a:bodyPr>
          <a:lstStyle/>
          <a:p>
            <a:pPr algn="ctr">
              <a:lnSpc>
                <a:spcPct val="100000"/>
              </a:lnSpc>
            </a:pPr>
            <a:r>
              <a:rPr sz="2400" spc="-5" dirty="0">
                <a:latin typeface="Arial"/>
                <a:cs typeface="Arial"/>
              </a:rPr>
              <a:t>Use 38x38 </a:t>
            </a:r>
            <a:r>
              <a:rPr sz="2400" spc="-10" dirty="0">
                <a:latin typeface="Arial"/>
                <a:cs typeface="Arial"/>
              </a:rPr>
              <a:t>feature </a:t>
            </a:r>
            <a:r>
              <a:rPr sz="2400" spc="40" dirty="0">
                <a:latin typeface="Arial"/>
                <a:cs typeface="Arial"/>
              </a:rPr>
              <a:t>map </a:t>
            </a:r>
            <a:r>
              <a:rPr sz="2400" dirty="0">
                <a:latin typeface="Arial"/>
                <a:cs typeface="Arial"/>
              </a:rPr>
              <a:t>: </a:t>
            </a:r>
            <a:r>
              <a:rPr sz="2400" b="1" dirty="0">
                <a:latin typeface="Arial"/>
                <a:cs typeface="Arial"/>
              </a:rPr>
              <a:t>+2.5</a:t>
            </a:r>
            <a:r>
              <a:rPr sz="2400" b="1" spc="-50" dirty="0">
                <a:latin typeface="Arial"/>
                <a:cs typeface="Arial"/>
              </a:rPr>
              <a:t> </a:t>
            </a:r>
            <a:r>
              <a:rPr sz="2400" b="1" dirty="0">
                <a:latin typeface="Arial"/>
                <a:cs typeface="Arial"/>
              </a:rPr>
              <a:t>mAP</a:t>
            </a:r>
            <a:endParaRPr sz="2400">
              <a:latin typeface="Arial"/>
              <a:cs typeface="Arial"/>
            </a:endParaRPr>
          </a:p>
          <a:p>
            <a:pPr algn="ctr">
              <a:lnSpc>
                <a:spcPct val="100000"/>
              </a:lnSpc>
              <a:spcBef>
                <a:spcPts val="20"/>
              </a:spcBef>
            </a:pPr>
            <a:r>
              <a:rPr sz="2400" spc="-5" dirty="0">
                <a:latin typeface="Arial"/>
                <a:cs typeface="Arial"/>
              </a:rPr>
              <a:t>(conv4_3)</a:t>
            </a:r>
            <a:endParaRPr sz="2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graphicFrame>
        <p:nvGraphicFramePr>
          <p:cNvPr id="3" name="object 3"/>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63700" y="2235200"/>
            <a:ext cx="10067290" cy="588645"/>
          </a:xfrm>
          <a:prstGeom prst="rect">
            <a:avLst/>
          </a:prstGeom>
          <a:solidFill>
            <a:srgbClr val="0365C0"/>
          </a:solidFill>
        </p:spPr>
        <p:txBody>
          <a:bodyPr vert="horz" wrap="square" lIns="0" tIns="88900" rIns="0" bIns="0" rtlCol="0">
            <a:spAutoFit/>
          </a:bodyPr>
          <a:lstStyle/>
          <a:p>
            <a:pPr marL="2857500">
              <a:lnSpc>
                <a:spcPct val="100000"/>
              </a:lnSpc>
              <a:spcBef>
                <a:spcPts val="700"/>
              </a:spcBef>
              <a:tabLst>
                <a:tab pos="5473065" algn="l"/>
                <a:tab pos="6870065" algn="l"/>
                <a:tab pos="8546465" algn="l"/>
              </a:tabLst>
            </a:pPr>
            <a:r>
              <a:rPr sz="2600" b="1" spc="-5" dirty="0">
                <a:solidFill>
                  <a:srgbClr val="FFFFFF"/>
                </a:solidFill>
                <a:latin typeface="Arial"/>
                <a:cs typeface="Arial"/>
              </a:rPr>
              <a:t>Faster</a:t>
            </a:r>
            <a:r>
              <a:rPr sz="2600" b="1" spc="5" dirty="0">
                <a:solidFill>
                  <a:srgbClr val="FFFFFF"/>
                </a:solidFill>
                <a:latin typeface="Arial"/>
                <a:cs typeface="Arial"/>
              </a:rPr>
              <a:t> </a:t>
            </a:r>
            <a:r>
              <a:rPr sz="2600" b="1" dirty="0">
                <a:solidFill>
                  <a:srgbClr val="FFFFFF"/>
                </a:solidFill>
                <a:latin typeface="Arial"/>
                <a:cs typeface="Arial"/>
              </a:rPr>
              <a:t>R-CNN	</a:t>
            </a:r>
            <a:r>
              <a:rPr sz="2600" b="1" spc="-5" dirty="0">
                <a:solidFill>
                  <a:srgbClr val="FFFFFF"/>
                </a:solidFill>
                <a:latin typeface="Arial"/>
                <a:cs typeface="Arial"/>
              </a:rPr>
              <a:t>YOLO	</a:t>
            </a:r>
            <a:r>
              <a:rPr sz="2600" b="1" dirty="0">
                <a:solidFill>
                  <a:srgbClr val="FFFFFF"/>
                </a:solidFill>
                <a:latin typeface="Arial"/>
                <a:cs typeface="Arial"/>
              </a:rPr>
              <a:t>SSD300	SSD512</a:t>
            </a:r>
            <a:endParaRPr sz="2600">
              <a:latin typeface="Arial"/>
              <a:cs typeface="Arial"/>
            </a:endParaRPr>
          </a:p>
        </p:txBody>
      </p:sp>
      <p:sp>
        <p:nvSpPr>
          <p:cNvPr id="5" name="object 5"/>
          <p:cNvSpPr txBox="1"/>
          <p:nvPr/>
        </p:nvSpPr>
        <p:spPr>
          <a:xfrm>
            <a:off x="1765300" y="2921000"/>
            <a:ext cx="9541510" cy="419100"/>
          </a:xfrm>
          <a:prstGeom prst="rect">
            <a:avLst/>
          </a:prstGeom>
        </p:spPr>
        <p:txBody>
          <a:bodyPr vert="horz" wrap="square" lIns="0" tIns="0" rIns="0" bIns="0" rtlCol="0">
            <a:spAutoFit/>
          </a:bodyPr>
          <a:lstStyle/>
          <a:p>
            <a:pPr marL="12700">
              <a:lnSpc>
                <a:spcPct val="100000"/>
              </a:lnSpc>
              <a:tabLst>
                <a:tab pos="3466465" algn="l"/>
                <a:tab pos="5650865" algn="l"/>
                <a:tab pos="7022465" algn="l"/>
                <a:tab pos="8609965" algn="l"/>
              </a:tabLst>
            </a:pPr>
            <a:r>
              <a:rPr sz="2600" b="1" dirty="0">
                <a:latin typeface="Arial"/>
                <a:cs typeface="Arial"/>
              </a:rPr>
              <a:t># Defa</a:t>
            </a:r>
            <a:r>
              <a:rPr sz="2600" b="1" spc="-5" dirty="0">
                <a:latin typeface="Arial"/>
                <a:cs typeface="Arial"/>
              </a:rPr>
              <a:t>u</a:t>
            </a:r>
            <a:r>
              <a:rPr sz="2600" b="1" dirty="0">
                <a:latin typeface="Arial"/>
                <a:cs typeface="Arial"/>
              </a:rPr>
              <a:t>lt</a:t>
            </a:r>
            <a:r>
              <a:rPr sz="2600" b="1" spc="-5" dirty="0">
                <a:latin typeface="Arial"/>
                <a:cs typeface="Arial"/>
              </a:rPr>
              <a:t> </a:t>
            </a:r>
            <a:r>
              <a:rPr sz="2600" b="1" dirty="0">
                <a:latin typeface="Arial"/>
                <a:cs typeface="Arial"/>
              </a:rPr>
              <a:t>B</a:t>
            </a:r>
            <a:r>
              <a:rPr sz="2600" b="1" spc="-5" dirty="0">
                <a:latin typeface="Arial"/>
                <a:cs typeface="Arial"/>
              </a:rPr>
              <a:t>o</a:t>
            </a:r>
            <a:r>
              <a:rPr sz="2600" b="1" dirty="0">
                <a:latin typeface="Arial"/>
                <a:cs typeface="Arial"/>
              </a:rPr>
              <a:t>xes	</a:t>
            </a:r>
            <a:r>
              <a:rPr sz="2600" spc="-5" dirty="0">
                <a:latin typeface="Arial"/>
                <a:cs typeface="Arial"/>
              </a:rPr>
              <a:t>6000</a:t>
            </a:r>
            <a:r>
              <a:rPr sz="2600" dirty="0">
                <a:latin typeface="Arial"/>
                <a:cs typeface="Arial"/>
              </a:rPr>
              <a:t>	</a:t>
            </a:r>
            <a:r>
              <a:rPr sz="2600" spc="-5" dirty="0">
                <a:latin typeface="Arial"/>
                <a:cs typeface="Arial"/>
              </a:rPr>
              <a:t>98</a:t>
            </a:r>
            <a:r>
              <a:rPr sz="2600" dirty="0">
                <a:latin typeface="Arial"/>
                <a:cs typeface="Arial"/>
              </a:rPr>
              <a:t>	</a:t>
            </a:r>
            <a:r>
              <a:rPr sz="2600" spc="-5" dirty="0">
                <a:latin typeface="Arial"/>
                <a:cs typeface="Arial"/>
              </a:rPr>
              <a:t>8732</a:t>
            </a:r>
            <a:r>
              <a:rPr sz="2600" dirty="0">
                <a:latin typeface="Arial"/>
                <a:cs typeface="Arial"/>
              </a:rPr>
              <a:t>	</a:t>
            </a:r>
            <a:r>
              <a:rPr sz="2600" spc="-5" dirty="0">
                <a:latin typeface="Arial"/>
                <a:cs typeface="Arial"/>
              </a:rPr>
              <a:t>24564</a:t>
            </a:r>
            <a:endParaRPr sz="2600">
              <a:latin typeface="Arial"/>
              <a:cs typeface="Arial"/>
            </a:endParaRPr>
          </a:p>
        </p:txBody>
      </p:sp>
      <p:sp>
        <p:nvSpPr>
          <p:cNvPr id="6" name="object 6"/>
          <p:cNvSpPr txBox="1"/>
          <p:nvPr/>
        </p:nvSpPr>
        <p:spPr>
          <a:xfrm>
            <a:off x="1663700" y="3412147"/>
            <a:ext cx="10067290" cy="588645"/>
          </a:xfrm>
          <a:prstGeom prst="rect">
            <a:avLst/>
          </a:prstGeom>
          <a:solidFill>
            <a:srgbClr val="E3E5E8"/>
          </a:solidFill>
        </p:spPr>
        <p:txBody>
          <a:bodyPr vert="horz" wrap="square" lIns="0" tIns="92710" rIns="0" bIns="0" rtlCol="0">
            <a:spAutoFit/>
          </a:bodyPr>
          <a:lstStyle/>
          <a:p>
            <a:pPr marL="495300">
              <a:lnSpc>
                <a:spcPct val="100000"/>
              </a:lnSpc>
              <a:spcBef>
                <a:spcPts val="730"/>
              </a:spcBef>
              <a:tabLst>
                <a:tab pos="3212465" algn="l"/>
                <a:tab pos="5307965" algn="l"/>
                <a:tab pos="6857365" algn="l"/>
                <a:tab pos="8533765" algn="l"/>
              </a:tabLst>
            </a:pPr>
            <a:r>
              <a:rPr sz="2600" b="1" spc="-5" dirty="0">
                <a:latin typeface="Arial"/>
                <a:cs typeface="Arial"/>
              </a:rPr>
              <a:t>Resolution	</a:t>
            </a:r>
            <a:r>
              <a:rPr sz="2600" spc="-5" dirty="0">
                <a:latin typeface="Arial"/>
                <a:cs typeface="Arial"/>
              </a:rPr>
              <a:t>1000x600	448x448	300x300	512x512</a:t>
            </a:r>
            <a:endParaRPr sz="2600">
              <a:latin typeface="Arial"/>
              <a:cs typeface="Arial"/>
            </a:endParaRPr>
          </a:p>
        </p:txBody>
      </p:sp>
      <p:sp>
        <p:nvSpPr>
          <p:cNvPr id="7" name="object 7"/>
          <p:cNvSpPr/>
          <p:nvPr/>
        </p:nvSpPr>
        <p:spPr>
          <a:xfrm>
            <a:off x="935301" y="4870589"/>
            <a:ext cx="2142655" cy="326443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98801" y="4908702"/>
            <a:ext cx="2016125" cy="3137535"/>
          </a:xfrm>
          <a:custGeom>
            <a:avLst/>
            <a:gdLst/>
            <a:ahLst/>
            <a:cxnLst/>
            <a:rect l="l" t="t" r="r" b="b"/>
            <a:pathLst>
              <a:path w="2016125" h="3137534">
                <a:moveTo>
                  <a:pt x="0" y="0"/>
                </a:moveTo>
                <a:lnTo>
                  <a:pt x="2015655" y="0"/>
                </a:lnTo>
                <a:lnTo>
                  <a:pt x="2015655" y="3137433"/>
                </a:lnTo>
                <a:lnTo>
                  <a:pt x="0" y="3137433"/>
                </a:lnTo>
                <a:lnTo>
                  <a:pt x="0" y="0"/>
                </a:lnTo>
                <a:close/>
              </a:path>
            </a:pathLst>
          </a:custGeom>
          <a:ln w="50800">
            <a:solidFill>
              <a:srgbClr val="00C91D"/>
            </a:solidFill>
          </a:ln>
        </p:spPr>
        <p:txBody>
          <a:bodyPr wrap="square" lIns="0" tIns="0" rIns="0" bIns="0" rtlCol="0"/>
          <a:lstStyle/>
          <a:p>
            <a:endParaRPr/>
          </a:p>
        </p:txBody>
      </p:sp>
      <p:sp>
        <p:nvSpPr>
          <p:cNvPr id="9" name="object 9"/>
          <p:cNvSpPr/>
          <p:nvPr/>
        </p:nvSpPr>
        <p:spPr>
          <a:xfrm>
            <a:off x="2217737" y="4708474"/>
            <a:ext cx="2392692" cy="358867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281237" y="4746574"/>
            <a:ext cx="2265680" cy="3462020"/>
          </a:xfrm>
          <a:custGeom>
            <a:avLst/>
            <a:gdLst/>
            <a:ahLst/>
            <a:cxnLst/>
            <a:rect l="l" t="t" r="r" b="b"/>
            <a:pathLst>
              <a:path w="2265679" h="3462020">
                <a:moveTo>
                  <a:pt x="0" y="0"/>
                </a:moveTo>
                <a:lnTo>
                  <a:pt x="2265692" y="0"/>
                </a:lnTo>
                <a:lnTo>
                  <a:pt x="2265692" y="3461677"/>
                </a:lnTo>
                <a:lnTo>
                  <a:pt x="0" y="3461677"/>
                </a:lnTo>
                <a:lnTo>
                  <a:pt x="0" y="0"/>
                </a:lnTo>
                <a:close/>
              </a:path>
            </a:pathLst>
          </a:custGeom>
          <a:ln w="50800">
            <a:solidFill>
              <a:srgbClr val="00C91D"/>
            </a:solidFill>
          </a:ln>
        </p:spPr>
        <p:txBody>
          <a:bodyPr wrap="square" lIns="0" tIns="0" rIns="0" bIns="0" rtlCol="0"/>
          <a:lstStyle/>
          <a:p>
            <a:endParaRPr/>
          </a:p>
        </p:txBody>
      </p:sp>
      <p:sp>
        <p:nvSpPr>
          <p:cNvPr id="11" name="object 11"/>
          <p:cNvSpPr txBox="1"/>
          <p:nvPr/>
        </p:nvSpPr>
        <p:spPr>
          <a:xfrm>
            <a:off x="952500" y="4292600"/>
            <a:ext cx="448945" cy="387985"/>
          </a:xfrm>
          <a:prstGeom prst="rect">
            <a:avLst/>
          </a:prstGeom>
        </p:spPr>
        <p:txBody>
          <a:bodyPr vert="horz" wrap="square" lIns="0" tIns="0" rIns="0" bIns="0" rtlCol="0">
            <a:spAutoFit/>
          </a:bodyPr>
          <a:lstStyle/>
          <a:p>
            <a:pPr marL="12700">
              <a:lnSpc>
                <a:spcPct val="100000"/>
              </a:lnSpc>
            </a:pPr>
            <a:r>
              <a:rPr sz="2400" b="1" dirty="0">
                <a:solidFill>
                  <a:srgbClr val="16BF20"/>
                </a:solidFill>
                <a:latin typeface="Arial"/>
                <a:cs typeface="Arial"/>
              </a:rPr>
              <a:t>GT</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
        <p:nvSpPr>
          <p:cNvPr id="5" name="object 5"/>
          <p:cNvSpPr/>
          <p:nvPr/>
        </p:nvSpPr>
        <p:spPr>
          <a:xfrm>
            <a:off x="935301" y="4870589"/>
            <a:ext cx="2142655" cy="326443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8801" y="4908702"/>
            <a:ext cx="2016125" cy="3137535"/>
          </a:xfrm>
          <a:custGeom>
            <a:avLst/>
            <a:gdLst/>
            <a:ahLst/>
            <a:cxnLst/>
            <a:rect l="l" t="t" r="r" b="b"/>
            <a:pathLst>
              <a:path w="2016125" h="3137534">
                <a:moveTo>
                  <a:pt x="0" y="0"/>
                </a:moveTo>
                <a:lnTo>
                  <a:pt x="2015655" y="0"/>
                </a:lnTo>
                <a:lnTo>
                  <a:pt x="2015655" y="3137433"/>
                </a:lnTo>
                <a:lnTo>
                  <a:pt x="0" y="3137433"/>
                </a:lnTo>
                <a:lnTo>
                  <a:pt x="0" y="0"/>
                </a:lnTo>
                <a:close/>
              </a:path>
            </a:pathLst>
          </a:custGeom>
          <a:ln w="50800">
            <a:solidFill>
              <a:srgbClr val="00C91D"/>
            </a:solidFill>
          </a:ln>
        </p:spPr>
        <p:txBody>
          <a:bodyPr wrap="square" lIns="0" tIns="0" rIns="0" bIns="0" rtlCol="0"/>
          <a:lstStyle/>
          <a:p>
            <a:endParaRPr/>
          </a:p>
        </p:txBody>
      </p:sp>
      <p:sp>
        <p:nvSpPr>
          <p:cNvPr id="7" name="object 7"/>
          <p:cNvSpPr/>
          <p:nvPr/>
        </p:nvSpPr>
        <p:spPr>
          <a:xfrm>
            <a:off x="2217737" y="4708474"/>
            <a:ext cx="2392692" cy="358867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281237" y="4746574"/>
            <a:ext cx="2265680" cy="3462020"/>
          </a:xfrm>
          <a:custGeom>
            <a:avLst/>
            <a:gdLst/>
            <a:ahLst/>
            <a:cxnLst/>
            <a:rect l="l" t="t" r="r" b="b"/>
            <a:pathLst>
              <a:path w="2265679" h="3462020">
                <a:moveTo>
                  <a:pt x="0" y="0"/>
                </a:moveTo>
                <a:lnTo>
                  <a:pt x="2265692" y="0"/>
                </a:lnTo>
                <a:lnTo>
                  <a:pt x="2265692" y="3461677"/>
                </a:lnTo>
                <a:lnTo>
                  <a:pt x="0" y="3461677"/>
                </a:lnTo>
                <a:lnTo>
                  <a:pt x="0" y="0"/>
                </a:lnTo>
                <a:close/>
              </a:path>
            </a:pathLst>
          </a:custGeom>
          <a:ln w="50800">
            <a:solidFill>
              <a:srgbClr val="00C91D"/>
            </a:solidFill>
          </a:ln>
        </p:spPr>
        <p:txBody>
          <a:bodyPr wrap="square" lIns="0" tIns="0" rIns="0" bIns="0" rtlCol="0"/>
          <a:lstStyle/>
          <a:p>
            <a:endParaRPr/>
          </a:p>
        </p:txBody>
      </p:sp>
      <p:sp>
        <p:nvSpPr>
          <p:cNvPr id="9" name="object 9"/>
          <p:cNvSpPr txBox="1"/>
          <p:nvPr/>
        </p:nvSpPr>
        <p:spPr>
          <a:xfrm>
            <a:off x="952500" y="4292600"/>
            <a:ext cx="448945" cy="387985"/>
          </a:xfrm>
          <a:prstGeom prst="rect">
            <a:avLst/>
          </a:prstGeom>
        </p:spPr>
        <p:txBody>
          <a:bodyPr vert="horz" wrap="square" lIns="0" tIns="0" rIns="0" bIns="0" rtlCol="0">
            <a:spAutoFit/>
          </a:bodyPr>
          <a:lstStyle/>
          <a:p>
            <a:pPr marL="12700">
              <a:lnSpc>
                <a:spcPct val="100000"/>
              </a:lnSpc>
            </a:pPr>
            <a:r>
              <a:rPr sz="2400" b="1" dirty="0">
                <a:solidFill>
                  <a:srgbClr val="16BF20"/>
                </a:solidFill>
                <a:latin typeface="Arial"/>
                <a:cs typeface="Arial"/>
              </a:rPr>
              <a:t>GT</a:t>
            </a:r>
            <a:endParaRPr sz="2400">
              <a:latin typeface="Arial"/>
              <a:cs typeface="Arial"/>
            </a:endParaRPr>
          </a:p>
        </p:txBody>
      </p:sp>
      <p:sp>
        <p:nvSpPr>
          <p:cNvPr id="10" name="object 10"/>
          <p:cNvSpPr/>
          <p:nvPr/>
        </p:nvSpPr>
        <p:spPr>
          <a:xfrm>
            <a:off x="1548625" y="4780838"/>
            <a:ext cx="2392692" cy="3443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612125" y="4818938"/>
            <a:ext cx="2266315" cy="3317240"/>
          </a:xfrm>
          <a:custGeom>
            <a:avLst/>
            <a:gdLst/>
            <a:ahLst/>
            <a:cxnLst/>
            <a:rect l="l" t="t" r="r" b="b"/>
            <a:pathLst>
              <a:path w="2266315" h="3317240">
                <a:moveTo>
                  <a:pt x="0" y="0"/>
                </a:moveTo>
                <a:lnTo>
                  <a:pt x="2265692" y="0"/>
                </a:lnTo>
                <a:lnTo>
                  <a:pt x="2265692" y="3316947"/>
                </a:lnTo>
                <a:lnTo>
                  <a:pt x="0" y="3316947"/>
                </a:lnTo>
                <a:lnTo>
                  <a:pt x="0" y="0"/>
                </a:lnTo>
                <a:close/>
              </a:path>
            </a:pathLst>
          </a:custGeom>
          <a:ln w="50800">
            <a:solidFill>
              <a:srgbClr val="D63221"/>
            </a:solidFill>
          </a:ln>
        </p:spPr>
        <p:txBody>
          <a:bodyPr wrap="square" lIns="0" tIns="0" rIns="0" bIns="0" rtlCol="0"/>
          <a:lstStyle/>
          <a:p>
            <a:endParaRPr/>
          </a:p>
        </p:txBody>
      </p:sp>
      <p:sp>
        <p:nvSpPr>
          <p:cNvPr id="12" name="object 12"/>
          <p:cNvSpPr txBox="1"/>
          <p:nvPr/>
        </p:nvSpPr>
        <p:spPr>
          <a:xfrm>
            <a:off x="2768600" y="4292600"/>
            <a:ext cx="1786889" cy="387985"/>
          </a:xfrm>
          <a:prstGeom prst="rect">
            <a:avLst/>
          </a:prstGeom>
        </p:spPr>
        <p:txBody>
          <a:bodyPr vert="horz" wrap="square" lIns="0" tIns="0" rIns="0" bIns="0" rtlCol="0">
            <a:spAutoFit/>
          </a:bodyPr>
          <a:lstStyle/>
          <a:p>
            <a:pPr marL="12700">
              <a:lnSpc>
                <a:spcPct val="100000"/>
              </a:lnSpc>
            </a:pPr>
            <a:r>
              <a:rPr sz="2400" b="1" dirty="0">
                <a:solidFill>
                  <a:srgbClr val="C82506"/>
                </a:solidFill>
                <a:latin typeface="Arial"/>
                <a:cs typeface="Arial"/>
              </a:rPr>
              <a:t>DETECTION</a:t>
            </a:r>
            <a:endParaRPr sz="2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
        <p:nvSpPr>
          <p:cNvPr id="5" name="object 5"/>
          <p:cNvSpPr txBox="1"/>
          <p:nvPr/>
        </p:nvSpPr>
        <p:spPr>
          <a:xfrm>
            <a:off x="4764278" y="4670361"/>
            <a:ext cx="6689725" cy="973455"/>
          </a:xfrm>
          <a:prstGeom prst="rect">
            <a:avLst/>
          </a:prstGeom>
        </p:spPr>
        <p:txBody>
          <a:bodyPr vert="horz" wrap="square" lIns="0" tIns="0" rIns="0" bIns="0" rtlCol="0">
            <a:spAutoFit/>
          </a:bodyPr>
          <a:lstStyle/>
          <a:p>
            <a:pPr marL="239395" marR="5080" indent="-226695">
              <a:lnSpc>
                <a:spcPts val="3790"/>
              </a:lnSpc>
              <a:buChar char="•"/>
              <a:tabLst>
                <a:tab pos="353060" algn="l"/>
              </a:tabLst>
            </a:pPr>
            <a:r>
              <a:rPr sz="3200" spc="-25" dirty="0">
                <a:latin typeface="Arial"/>
                <a:cs typeface="Arial"/>
              </a:rPr>
              <a:t>SmoothL1 </a:t>
            </a:r>
            <a:r>
              <a:rPr sz="3200" spc="-5" dirty="0">
                <a:latin typeface="Arial"/>
                <a:cs typeface="Arial"/>
              </a:rPr>
              <a:t>or L2 loss </a:t>
            </a:r>
            <a:r>
              <a:rPr sz="3200" dirty="0">
                <a:latin typeface="Arial"/>
                <a:cs typeface="Arial"/>
              </a:rPr>
              <a:t>for </a:t>
            </a:r>
            <a:r>
              <a:rPr sz="3200" spc="55" dirty="0">
                <a:latin typeface="Arial"/>
                <a:cs typeface="Arial"/>
              </a:rPr>
              <a:t>box</a:t>
            </a:r>
            <a:r>
              <a:rPr sz="3200" spc="30" dirty="0">
                <a:latin typeface="Arial"/>
                <a:cs typeface="Arial"/>
              </a:rPr>
              <a:t> shape  </a:t>
            </a:r>
            <a:r>
              <a:rPr sz="3200" spc="20" dirty="0">
                <a:latin typeface="Arial"/>
                <a:cs typeface="Arial"/>
              </a:rPr>
              <a:t>averages </a:t>
            </a:r>
            <a:r>
              <a:rPr sz="3200" spc="30" dirty="0">
                <a:latin typeface="Arial"/>
                <a:cs typeface="Arial"/>
              </a:rPr>
              <a:t>among </a:t>
            </a:r>
            <a:r>
              <a:rPr sz="3200" spc="-5" dirty="0">
                <a:latin typeface="Arial"/>
                <a:cs typeface="Arial"/>
              </a:rPr>
              <a:t>likely</a:t>
            </a:r>
            <a:r>
              <a:rPr sz="3200" spc="-65" dirty="0">
                <a:latin typeface="Arial"/>
                <a:cs typeface="Arial"/>
              </a:rPr>
              <a:t> </a:t>
            </a:r>
            <a:r>
              <a:rPr sz="3200" spc="15" dirty="0">
                <a:latin typeface="Arial"/>
                <a:cs typeface="Arial"/>
              </a:rPr>
              <a:t>hypotheses</a:t>
            </a:r>
            <a:endParaRPr sz="3200">
              <a:latin typeface="Arial"/>
              <a:cs typeface="Arial"/>
            </a:endParaRPr>
          </a:p>
        </p:txBody>
      </p:sp>
      <p:sp>
        <p:nvSpPr>
          <p:cNvPr id="6" name="object 6"/>
          <p:cNvSpPr/>
          <p:nvPr/>
        </p:nvSpPr>
        <p:spPr>
          <a:xfrm>
            <a:off x="935301" y="4870589"/>
            <a:ext cx="2142655" cy="326443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98801" y="4908702"/>
            <a:ext cx="2016125" cy="3137535"/>
          </a:xfrm>
          <a:custGeom>
            <a:avLst/>
            <a:gdLst/>
            <a:ahLst/>
            <a:cxnLst/>
            <a:rect l="l" t="t" r="r" b="b"/>
            <a:pathLst>
              <a:path w="2016125" h="3137534">
                <a:moveTo>
                  <a:pt x="0" y="0"/>
                </a:moveTo>
                <a:lnTo>
                  <a:pt x="2015655" y="0"/>
                </a:lnTo>
                <a:lnTo>
                  <a:pt x="2015655" y="3137433"/>
                </a:lnTo>
                <a:lnTo>
                  <a:pt x="0" y="3137433"/>
                </a:lnTo>
                <a:lnTo>
                  <a:pt x="0" y="0"/>
                </a:lnTo>
                <a:close/>
              </a:path>
            </a:pathLst>
          </a:custGeom>
          <a:ln w="50800">
            <a:solidFill>
              <a:srgbClr val="00C91D"/>
            </a:solidFill>
          </a:ln>
        </p:spPr>
        <p:txBody>
          <a:bodyPr wrap="square" lIns="0" tIns="0" rIns="0" bIns="0" rtlCol="0"/>
          <a:lstStyle/>
          <a:p>
            <a:endParaRPr/>
          </a:p>
        </p:txBody>
      </p:sp>
      <p:sp>
        <p:nvSpPr>
          <p:cNvPr id="8" name="object 8"/>
          <p:cNvSpPr/>
          <p:nvPr/>
        </p:nvSpPr>
        <p:spPr>
          <a:xfrm>
            <a:off x="2217737" y="4708474"/>
            <a:ext cx="2392692" cy="358867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81237" y="4746574"/>
            <a:ext cx="2265680" cy="3462020"/>
          </a:xfrm>
          <a:custGeom>
            <a:avLst/>
            <a:gdLst/>
            <a:ahLst/>
            <a:cxnLst/>
            <a:rect l="l" t="t" r="r" b="b"/>
            <a:pathLst>
              <a:path w="2265679" h="3462020">
                <a:moveTo>
                  <a:pt x="0" y="0"/>
                </a:moveTo>
                <a:lnTo>
                  <a:pt x="2265692" y="0"/>
                </a:lnTo>
                <a:lnTo>
                  <a:pt x="2265692" y="3461677"/>
                </a:lnTo>
                <a:lnTo>
                  <a:pt x="0" y="3461677"/>
                </a:lnTo>
                <a:lnTo>
                  <a:pt x="0" y="0"/>
                </a:lnTo>
                <a:close/>
              </a:path>
            </a:pathLst>
          </a:custGeom>
          <a:ln w="50800">
            <a:solidFill>
              <a:srgbClr val="00C91D"/>
            </a:solidFill>
          </a:ln>
        </p:spPr>
        <p:txBody>
          <a:bodyPr wrap="square" lIns="0" tIns="0" rIns="0" bIns="0" rtlCol="0"/>
          <a:lstStyle/>
          <a:p>
            <a:endParaRPr/>
          </a:p>
        </p:txBody>
      </p:sp>
      <p:sp>
        <p:nvSpPr>
          <p:cNvPr id="10" name="object 10"/>
          <p:cNvSpPr txBox="1"/>
          <p:nvPr/>
        </p:nvSpPr>
        <p:spPr>
          <a:xfrm>
            <a:off x="952500" y="4292600"/>
            <a:ext cx="448945" cy="387985"/>
          </a:xfrm>
          <a:prstGeom prst="rect">
            <a:avLst/>
          </a:prstGeom>
        </p:spPr>
        <p:txBody>
          <a:bodyPr vert="horz" wrap="square" lIns="0" tIns="0" rIns="0" bIns="0" rtlCol="0">
            <a:spAutoFit/>
          </a:bodyPr>
          <a:lstStyle/>
          <a:p>
            <a:pPr marL="12700">
              <a:lnSpc>
                <a:spcPct val="100000"/>
              </a:lnSpc>
            </a:pPr>
            <a:r>
              <a:rPr sz="2400" b="1" dirty="0">
                <a:solidFill>
                  <a:srgbClr val="16BF20"/>
                </a:solidFill>
                <a:latin typeface="Arial"/>
                <a:cs typeface="Arial"/>
              </a:rPr>
              <a:t>GT</a:t>
            </a:r>
            <a:endParaRPr sz="2400">
              <a:latin typeface="Arial"/>
              <a:cs typeface="Arial"/>
            </a:endParaRPr>
          </a:p>
        </p:txBody>
      </p:sp>
      <p:sp>
        <p:nvSpPr>
          <p:cNvPr id="11" name="object 11"/>
          <p:cNvSpPr/>
          <p:nvPr/>
        </p:nvSpPr>
        <p:spPr>
          <a:xfrm>
            <a:off x="1548625" y="4780838"/>
            <a:ext cx="2392692" cy="344394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612125" y="4818938"/>
            <a:ext cx="2266315" cy="3317240"/>
          </a:xfrm>
          <a:custGeom>
            <a:avLst/>
            <a:gdLst/>
            <a:ahLst/>
            <a:cxnLst/>
            <a:rect l="l" t="t" r="r" b="b"/>
            <a:pathLst>
              <a:path w="2266315" h="3317240">
                <a:moveTo>
                  <a:pt x="0" y="0"/>
                </a:moveTo>
                <a:lnTo>
                  <a:pt x="2265692" y="0"/>
                </a:lnTo>
                <a:lnTo>
                  <a:pt x="2265692" y="3316947"/>
                </a:lnTo>
                <a:lnTo>
                  <a:pt x="0" y="3316947"/>
                </a:lnTo>
                <a:lnTo>
                  <a:pt x="0" y="0"/>
                </a:lnTo>
                <a:close/>
              </a:path>
            </a:pathLst>
          </a:custGeom>
          <a:ln w="50800">
            <a:solidFill>
              <a:srgbClr val="D63221"/>
            </a:solidFill>
          </a:ln>
        </p:spPr>
        <p:txBody>
          <a:bodyPr wrap="square" lIns="0" tIns="0" rIns="0" bIns="0" rtlCol="0"/>
          <a:lstStyle/>
          <a:p>
            <a:endParaRPr/>
          </a:p>
        </p:txBody>
      </p:sp>
      <p:sp>
        <p:nvSpPr>
          <p:cNvPr id="13" name="object 13"/>
          <p:cNvSpPr txBox="1"/>
          <p:nvPr/>
        </p:nvSpPr>
        <p:spPr>
          <a:xfrm>
            <a:off x="2768600" y="4292600"/>
            <a:ext cx="1786889" cy="387985"/>
          </a:xfrm>
          <a:prstGeom prst="rect">
            <a:avLst/>
          </a:prstGeom>
        </p:spPr>
        <p:txBody>
          <a:bodyPr vert="horz" wrap="square" lIns="0" tIns="0" rIns="0" bIns="0" rtlCol="0">
            <a:spAutoFit/>
          </a:bodyPr>
          <a:lstStyle/>
          <a:p>
            <a:pPr marL="12700">
              <a:lnSpc>
                <a:spcPct val="100000"/>
              </a:lnSpc>
            </a:pPr>
            <a:r>
              <a:rPr sz="2400" b="1" dirty="0">
                <a:solidFill>
                  <a:srgbClr val="C82506"/>
                </a:solidFill>
                <a:latin typeface="Arial"/>
                <a:cs typeface="Arial"/>
              </a:rPr>
              <a:t>DETECTION</a:t>
            </a:r>
            <a:endParaRPr sz="2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
        <p:nvSpPr>
          <p:cNvPr id="5" name="object 5"/>
          <p:cNvSpPr txBox="1">
            <a:spLocks noGrp="1"/>
          </p:cNvSpPr>
          <p:nvPr>
            <p:ph type="body" idx="1"/>
          </p:nvPr>
        </p:nvSpPr>
        <p:spPr>
          <a:prstGeom prst="rect">
            <a:avLst/>
          </a:prstGeom>
        </p:spPr>
        <p:txBody>
          <a:bodyPr vert="horz" wrap="square" lIns="0" tIns="0" rIns="0" bIns="0" rtlCol="0">
            <a:spAutoFit/>
          </a:bodyPr>
          <a:lstStyle/>
          <a:p>
            <a:pPr marL="4401185" marR="953135" indent="-226695">
              <a:lnSpc>
                <a:spcPts val="3790"/>
              </a:lnSpc>
              <a:buChar char="•"/>
              <a:tabLst>
                <a:tab pos="4515485" algn="l"/>
              </a:tabLst>
            </a:pPr>
            <a:r>
              <a:rPr spc="-25" dirty="0"/>
              <a:t>SmoothL1 </a:t>
            </a:r>
            <a:r>
              <a:rPr spc="-5" dirty="0"/>
              <a:t>or L2 loss </a:t>
            </a:r>
            <a:r>
              <a:rPr dirty="0"/>
              <a:t>for </a:t>
            </a:r>
            <a:r>
              <a:rPr spc="55" dirty="0"/>
              <a:t>box</a:t>
            </a:r>
            <a:r>
              <a:rPr spc="30" dirty="0"/>
              <a:t> shape  </a:t>
            </a:r>
            <a:r>
              <a:rPr spc="20" dirty="0"/>
              <a:t>averages </a:t>
            </a:r>
            <a:r>
              <a:rPr spc="30" dirty="0"/>
              <a:t>among </a:t>
            </a:r>
            <a:r>
              <a:rPr spc="-5" dirty="0"/>
              <a:t>likely</a:t>
            </a:r>
            <a:r>
              <a:rPr spc="-65" dirty="0"/>
              <a:t> </a:t>
            </a:r>
            <a:r>
              <a:rPr spc="15" dirty="0"/>
              <a:t>hypotheses</a:t>
            </a:r>
          </a:p>
          <a:p>
            <a:pPr marL="4401185" marR="5080" indent="-226695">
              <a:lnSpc>
                <a:spcPct val="98900"/>
              </a:lnSpc>
              <a:spcBef>
                <a:spcPts val="2390"/>
              </a:spcBef>
              <a:buChar char="•"/>
              <a:tabLst>
                <a:tab pos="4515485" algn="l"/>
              </a:tabLst>
            </a:pPr>
            <a:r>
              <a:rPr spc="40" dirty="0"/>
              <a:t>Need </a:t>
            </a:r>
            <a:r>
              <a:rPr dirty="0"/>
              <a:t>to </a:t>
            </a:r>
            <a:r>
              <a:rPr spc="-5" dirty="0"/>
              <a:t>have </a:t>
            </a:r>
            <a:r>
              <a:rPr spc="25" dirty="0"/>
              <a:t>enough default </a:t>
            </a:r>
            <a:r>
              <a:rPr spc="35" dirty="0"/>
              <a:t>boxes  </a:t>
            </a:r>
            <a:r>
              <a:rPr spc="30" dirty="0"/>
              <a:t>(discrete bins) </a:t>
            </a:r>
            <a:r>
              <a:rPr dirty="0"/>
              <a:t>to </a:t>
            </a:r>
            <a:r>
              <a:rPr spc="85" dirty="0"/>
              <a:t>do </a:t>
            </a:r>
            <a:r>
              <a:rPr spc="40" dirty="0"/>
              <a:t>accurate</a:t>
            </a:r>
            <a:r>
              <a:rPr spc="-155" dirty="0"/>
              <a:t> </a:t>
            </a:r>
            <a:r>
              <a:rPr spc="5" dirty="0"/>
              <a:t>regression  </a:t>
            </a:r>
            <a:r>
              <a:rPr spc="-5" dirty="0"/>
              <a:t>in</a:t>
            </a:r>
            <a:r>
              <a:rPr spc="-75" dirty="0"/>
              <a:t> </a:t>
            </a:r>
            <a:r>
              <a:rPr spc="40" dirty="0"/>
              <a:t>each</a:t>
            </a:r>
          </a:p>
        </p:txBody>
      </p:sp>
      <p:sp>
        <p:nvSpPr>
          <p:cNvPr id="6" name="object 6"/>
          <p:cNvSpPr/>
          <p:nvPr/>
        </p:nvSpPr>
        <p:spPr>
          <a:xfrm>
            <a:off x="935301" y="4870589"/>
            <a:ext cx="2142655" cy="326443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98801" y="4908702"/>
            <a:ext cx="2016125" cy="3137535"/>
          </a:xfrm>
          <a:custGeom>
            <a:avLst/>
            <a:gdLst/>
            <a:ahLst/>
            <a:cxnLst/>
            <a:rect l="l" t="t" r="r" b="b"/>
            <a:pathLst>
              <a:path w="2016125" h="3137534">
                <a:moveTo>
                  <a:pt x="0" y="0"/>
                </a:moveTo>
                <a:lnTo>
                  <a:pt x="2015655" y="0"/>
                </a:lnTo>
                <a:lnTo>
                  <a:pt x="2015655" y="3137433"/>
                </a:lnTo>
                <a:lnTo>
                  <a:pt x="0" y="3137433"/>
                </a:lnTo>
                <a:lnTo>
                  <a:pt x="0" y="0"/>
                </a:lnTo>
                <a:close/>
              </a:path>
            </a:pathLst>
          </a:custGeom>
          <a:ln w="50800">
            <a:solidFill>
              <a:srgbClr val="00C91D"/>
            </a:solidFill>
          </a:ln>
        </p:spPr>
        <p:txBody>
          <a:bodyPr wrap="square" lIns="0" tIns="0" rIns="0" bIns="0" rtlCol="0"/>
          <a:lstStyle/>
          <a:p>
            <a:endParaRPr/>
          </a:p>
        </p:txBody>
      </p:sp>
      <p:sp>
        <p:nvSpPr>
          <p:cNvPr id="8" name="object 8"/>
          <p:cNvSpPr/>
          <p:nvPr/>
        </p:nvSpPr>
        <p:spPr>
          <a:xfrm>
            <a:off x="2217737" y="4708474"/>
            <a:ext cx="2392692" cy="358867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81237" y="4746574"/>
            <a:ext cx="2265680" cy="3462020"/>
          </a:xfrm>
          <a:custGeom>
            <a:avLst/>
            <a:gdLst/>
            <a:ahLst/>
            <a:cxnLst/>
            <a:rect l="l" t="t" r="r" b="b"/>
            <a:pathLst>
              <a:path w="2265679" h="3462020">
                <a:moveTo>
                  <a:pt x="0" y="0"/>
                </a:moveTo>
                <a:lnTo>
                  <a:pt x="2265692" y="0"/>
                </a:lnTo>
                <a:lnTo>
                  <a:pt x="2265692" y="3461677"/>
                </a:lnTo>
                <a:lnTo>
                  <a:pt x="0" y="3461677"/>
                </a:lnTo>
                <a:lnTo>
                  <a:pt x="0" y="0"/>
                </a:lnTo>
                <a:close/>
              </a:path>
            </a:pathLst>
          </a:custGeom>
          <a:ln w="50800">
            <a:solidFill>
              <a:srgbClr val="00C91D"/>
            </a:solidFill>
          </a:ln>
        </p:spPr>
        <p:txBody>
          <a:bodyPr wrap="square" lIns="0" tIns="0" rIns="0" bIns="0" rtlCol="0"/>
          <a:lstStyle/>
          <a:p>
            <a:endParaRPr/>
          </a:p>
        </p:txBody>
      </p:sp>
      <p:sp>
        <p:nvSpPr>
          <p:cNvPr id="10" name="object 10"/>
          <p:cNvSpPr txBox="1"/>
          <p:nvPr/>
        </p:nvSpPr>
        <p:spPr>
          <a:xfrm>
            <a:off x="952500" y="4292600"/>
            <a:ext cx="448945" cy="387985"/>
          </a:xfrm>
          <a:prstGeom prst="rect">
            <a:avLst/>
          </a:prstGeom>
        </p:spPr>
        <p:txBody>
          <a:bodyPr vert="horz" wrap="square" lIns="0" tIns="0" rIns="0" bIns="0" rtlCol="0">
            <a:spAutoFit/>
          </a:bodyPr>
          <a:lstStyle/>
          <a:p>
            <a:pPr marL="12700">
              <a:lnSpc>
                <a:spcPct val="100000"/>
              </a:lnSpc>
            </a:pPr>
            <a:r>
              <a:rPr sz="2400" b="1" dirty="0">
                <a:solidFill>
                  <a:srgbClr val="16BF20"/>
                </a:solidFill>
                <a:latin typeface="Arial"/>
                <a:cs typeface="Arial"/>
              </a:rPr>
              <a:t>GT</a:t>
            </a:r>
            <a:endParaRPr sz="2400">
              <a:latin typeface="Arial"/>
              <a:cs typeface="Arial"/>
            </a:endParaRPr>
          </a:p>
        </p:txBody>
      </p:sp>
      <p:sp>
        <p:nvSpPr>
          <p:cNvPr id="11" name="object 11"/>
          <p:cNvSpPr/>
          <p:nvPr/>
        </p:nvSpPr>
        <p:spPr>
          <a:xfrm>
            <a:off x="1548625" y="4780838"/>
            <a:ext cx="2392692" cy="344394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612125" y="4818938"/>
            <a:ext cx="2266315" cy="3317240"/>
          </a:xfrm>
          <a:custGeom>
            <a:avLst/>
            <a:gdLst/>
            <a:ahLst/>
            <a:cxnLst/>
            <a:rect l="l" t="t" r="r" b="b"/>
            <a:pathLst>
              <a:path w="2266315" h="3317240">
                <a:moveTo>
                  <a:pt x="0" y="0"/>
                </a:moveTo>
                <a:lnTo>
                  <a:pt x="2265692" y="0"/>
                </a:lnTo>
                <a:lnTo>
                  <a:pt x="2265692" y="3316947"/>
                </a:lnTo>
                <a:lnTo>
                  <a:pt x="0" y="3316947"/>
                </a:lnTo>
                <a:lnTo>
                  <a:pt x="0" y="0"/>
                </a:lnTo>
                <a:close/>
              </a:path>
            </a:pathLst>
          </a:custGeom>
          <a:ln w="50800">
            <a:solidFill>
              <a:srgbClr val="D63221"/>
            </a:solidFill>
          </a:ln>
        </p:spPr>
        <p:txBody>
          <a:bodyPr wrap="square" lIns="0" tIns="0" rIns="0" bIns="0" rtlCol="0"/>
          <a:lstStyle/>
          <a:p>
            <a:endParaRPr/>
          </a:p>
        </p:txBody>
      </p:sp>
      <p:sp>
        <p:nvSpPr>
          <p:cNvPr id="13" name="object 13"/>
          <p:cNvSpPr txBox="1"/>
          <p:nvPr/>
        </p:nvSpPr>
        <p:spPr>
          <a:xfrm>
            <a:off x="2768600" y="4292600"/>
            <a:ext cx="1786889" cy="387985"/>
          </a:xfrm>
          <a:prstGeom prst="rect">
            <a:avLst/>
          </a:prstGeom>
        </p:spPr>
        <p:txBody>
          <a:bodyPr vert="horz" wrap="square" lIns="0" tIns="0" rIns="0" bIns="0" rtlCol="0">
            <a:spAutoFit/>
          </a:bodyPr>
          <a:lstStyle/>
          <a:p>
            <a:pPr marL="12700">
              <a:lnSpc>
                <a:spcPct val="100000"/>
              </a:lnSpc>
            </a:pPr>
            <a:r>
              <a:rPr sz="2400" b="1" dirty="0">
                <a:solidFill>
                  <a:srgbClr val="C82506"/>
                </a:solidFill>
                <a:latin typeface="Arial"/>
                <a:cs typeface="Arial"/>
              </a:rPr>
              <a:t>DETECTION</a:t>
            </a:r>
            <a:endParaRPr sz="2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736600"/>
            <a:ext cx="9711055" cy="988694"/>
          </a:xfrm>
          <a:prstGeom prst="rect">
            <a:avLst/>
          </a:prstGeom>
        </p:spPr>
        <p:txBody>
          <a:bodyPr vert="horz" wrap="square" lIns="0" tIns="0" rIns="0" bIns="0" rtlCol="0">
            <a:spAutoFit/>
          </a:bodyPr>
          <a:lstStyle/>
          <a:p>
            <a:pPr marL="12700">
              <a:lnSpc>
                <a:spcPct val="100000"/>
              </a:lnSpc>
              <a:tabLst>
                <a:tab pos="1818639" algn="l"/>
                <a:tab pos="2865120" algn="l"/>
                <a:tab pos="4819015" algn="l"/>
              </a:tabLst>
            </a:pPr>
            <a:r>
              <a:rPr spc="-80" dirty="0"/>
              <a:t>Why	</a:t>
            </a:r>
            <a:r>
              <a:rPr dirty="0"/>
              <a:t>So	</a:t>
            </a:r>
            <a:r>
              <a:rPr spc="-35" dirty="0"/>
              <a:t>Many	</a:t>
            </a:r>
            <a:r>
              <a:rPr spc="-5" dirty="0"/>
              <a:t>Default</a:t>
            </a:r>
            <a:r>
              <a:rPr spc="-70" dirty="0"/>
              <a:t> </a:t>
            </a:r>
            <a:r>
              <a:rPr spc="-50" dirty="0"/>
              <a:t>Boxes?</a:t>
            </a:r>
          </a:p>
        </p:txBody>
      </p:sp>
      <p:sp>
        <p:nvSpPr>
          <p:cNvPr id="3" name="object 3"/>
          <p:cNvSpPr/>
          <p:nvPr/>
        </p:nvSpPr>
        <p:spPr>
          <a:xfrm>
            <a:off x="939800" y="4673600"/>
            <a:ext cx="3619500" cy="36195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663700" y="2235200"/>
          <a:ext cx="10066907" cy="1765425"/>
        </p:xfrm>
        <a:graphic>
          <a:graphicData uri="http://schemas.openxmlformats.org/drawingml/2006/table">
            <a:tbl>
              <a:tblPr firstRow="1" bandRow="1">
                <a:tableStyleId>{2D5ABB26-0587-4C30-8999-92F81FD0307C}</a:tableStyleId>
              </a:tblPr>
              <a:tblGrid>
                <a:gridCol w="2724571">
                  <a:extLst>
                    <a:ext uri="{9D8B030D-6E8A-4147-A177-3AD203B41FA5}">
                      <a16:colId xmlns:a16="http://schemas.microsoft.com/office/drawing/2014/main" val="20000"/>
                    </a:ext>
                  </a:extLst>
                </a:gridCol>
                <a:gridCol w="2431821">
                  <a:extLst>
                    <a:ext uri="{9D8B030D-6E8A-4147-A177-3AD203B41FA5}">
                      <a16:colId xmlns:a16="http://schemas.microsoft.com/office/drawing/2014/main" val="20001"/>
                    </a:ext>
                  </a:extLst>
                </a:gridCol>
                <a:gridCol w="156023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37385">
                  <a:extLst>
                    <a:ext uri="{9D8B030D-6E8A-4147-A177-3AD203B41FA5}">
                      <a16:colId xmlns:a16="http://schemas.microsoft.com/office/drawing/2014/main" val="20004"/>
                    </a:ext>
                  </a:extLst>
                </a:gridCol>
              </a:tblGrid>
              <a:tr h="588479">
                <a:tc>
                  <a:txBody>
                    <a:bodyPr/>
                    <a:lstStyle/>
                    <a:p>
                      <a:endParaRPr/>
                    </a:p>
                  </a:txBody>
                  <a:tcPr marL="0" marR="0" marT="0" marB="0">
                    <a:solidFill>
                      <a:srgbClr val="0365C0"/>
                    </a:solidFill>
                  </a:tcPr>
                </a:tc>
                <a:tc>
                  <a:txBody>
                    <a:bodyPr/>
                    <a:lstStyle/>
                    <a:p>
                      <a:pPr marR="11430" algn="ctr">
                        <a:lnSpc>
                          <a:spcPct val="100000"/>
                        </a:lnSpc>
                        <a:spcBef>
                          <a:spcPts val="7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txBody>
                  <a:tcPr marL="0" marR="0" marT="0" marB="0">
                    <a:solidFill>
                      <a:srgbClr val="0365C0"/>
                    </a:solidFill>
                  </a:tcPr>
                </a:tc>
                <a:tc>
                  <a:txBody>
                    <a:bodyPr/>
                    <a:lstStyle/>
                    <a:p>
                      <a:pPr marL="9525" algn="ctr">
                        <a:lnSpc>
                          <a:spcPct val="100000"/>
                        </a:lnSpc>
                        <a:spcBef>
                          <a:spcPts val="700"/>
                        </a:spcBef>
                      </a:pPr>
                      <a:r>
                        <a:rPr sz="2600" b="1" spc="-5" dirty="0">
                          <a:solidFill>
                            <a:srgbClr val="FFFFFF"/>
                          </a:solidFill>
                          <a:latin typeface="Arial"/>
                          <a:cs typeface="Arial"/>
                        </a:rPr>
                        <a:t>YOLO</a:t>
                      </a:r>
                      <a:endParaRPr sz="2600">
                        <a:latin typeface="Arial"/>
                        <a:cs typeface="Arial"/>
                      </a:endParaRPr>
                    </a:p>
                  </a:txBody>
                  <a:tcPr marL="0" marR="0" marT="0" marB="0">
                    <a:solidFill>
                      <a:srgbClr val="0365C0"/>
                    </a:solidFill>
                  </a:tcPr>
                </a:tc>
                <a:tc>
                  <a:txBody>
                    <a:bodyPr/>
                    <a:lstStyle/>
                    <a:p>
                      <a:pPr marR="66675" algn="ctr">
                        <a:lnSpc>
                          <a:spcPct val="100000"/>
                        </a:lnSpc>
                        <a:spcBef>
                          <a:spcPts val="700"/>
                        </a:spcBef>
                      </a:pPr>
                      <a:r>
                        <a:rPr sz="2600" b="1" dirty="0">
                          <a:solidFill>
                            <a:srgbClr val="FFFFFF"/>
                          </a:solidFill>
                          <a:latin typeface="Arial"/>
                          <a:cs typeface="Arial"/>
                        </a:rPr>
                        <a:t>SSD300</a:t>
                      </a:r>
                      <a:endParaRPr sz="2600">
                        <a:latin typeface="Arial"/>
                        <a:cs typeface="Arial"/>
                      </a:endParaRPr>
                    </a:p>
                  </a:txBody>
                  <a:tcPr marL="0" marR="0" marT="0" marB="0">
                    <a:solidFill>
                      <a:srgbClr val="0365C0"/>
                    </a:solidFill>
                  </a:tcPr>
                </a:tc>
                <a:tc>
                  <a:txBody>
                    <a:bodyPr/>
                    <a:lstStyle/>
                    <a:p>
                      <a:pPr marR="64135" algn="ctr">
                        <a:lnSpc>
                          <a:spcPct val="100000"/>
                        </a:lnSpc>
                        <a:spcBef>
                          <a:spcPts val="700"/>
                        </a:spcBef>
                      </a:pPr>
                      <a:r>
                        <a:rPr sz="2600" b="1" dirty="0">
                          <a:solidFill>
                            <a:srgbClr val="FFFFFF"/>
                          </a:solidFill>
                          <a:latin typeface="Arial"/>
                          <a:cs typeface="Arial"/>
                        </a:rPr>
                        <a:t>SSD512</a:t>
                      </a:r>
                      <a:endParaRPr sz="2600">
                        <a:latin typeface="Arial"/>
                        <a:cs typeface="Arial"/>
                      </a:endParaRPr>
                    </a:p>
                  </a:txBody>
                  <a:tcPr marL="0" marR="0" marT="0" marB="0">
                    <a:solidFill>
                      <a:srgbClr val="0365C0"/>
                    </a:solidFill>
                  </a:tcPr>
                </a:tc>
                <a:extLst>
                  <a:ext uri="{0D108BD9-81ED-4DB2-BD59-A6C34878D82A}">
                    <a16:rowId xmlns:a16="http://schemas.microsoft.com/office/drawing/2014/main" val="10000"/>
                  </a:ext>
                </a:extLst>
              </a:tr>
              <a:tr h="588467">
                <a:tc>
                  <a:txBody>
                    <a:bodyPr/>
                    <a:lstStyle/>
                    <a:p>
                      <a:pPr marR="10795" algn="ctr">
                        <a:lnSpc>
                          <a:spcPct val="100000"/>
                        </a:lnSpc>
                        <a:spcBef>
                          <a:spcPts val="765"/>
                        </a:spcBef>
                      </a:pPr>
                      <a:r>
                        <a:rPr sz="2600" b="1" dirty="0">
                          <a:latin typeface="Arial"/>
                          <a:cs typeface="Arial"/>
                        </a:rPr>
                        <a:t># </a:t>
                      </a:r>
                      <a:r>
                        <a:rPr sz="2600" b="1" spc="-5" dirty="0">
                          <a:latin typeface="Arial"/>
                          <a:cs typeface="Arial"/>
                        </a:rPr>
                        <a:t>Default</a:t>
                      </a:r>
                      <a:r>
                        <a:rPr sz="2600" b="1" spc="-55" dirty="0">
                          <a:latin typeface="Arial"/>
                          <a:cs typeface="Arial"/>
                        </a:rPr>
                        <a:t> </a:t>
                      </a:r>
                      <a:r>
                        <a:rPr sz="2600" b="1" spc="-5" dirty="0">
                          <a:latin typeface="Arial"/>
                          <a:cs typeface="Arial"/>
                        </a:rPr>
                        <a:t>Boxes</a:t>
                      </a:r>
                      <a:endParaRPr sz="2600">
                        <a:latin typeface="Arial"/>
                        <a:cs typeface="Arial"/>
                      </a:endParaRPr>
                    </a:p>
                  </a:txBody>
                  <a:tcPr marL="0" marR="0" marT="0" marB="0"/>
                </a:tc>
                <a:tc>
                  <a:txBody>
                    <a:bodyPr/>
                    <a:lstStyle/>
                    <a:p>
                      <a:pPr marR="1270" algn="ctr">
                        <a:lnSpc>
                          <a:spcPct val="100000"/>
                        </a:lnSpc>
                        <a:spcBef>
                          <a:spcPts val="765"/>
                        </a:spcBef>
                      </a:pPr>
                      <a:r>
                        <a:rPr sz="2600" spc="-5" dirty="0">
                          <a:latin typeface="Arial"/>
                          <a:cs typeface="Arial"/>
                        </a:rPr>
                        <a:t>6000</a:t>
                      </a:r>
                      <a:endParaRPr sz="2600">
                        <a:latin typeface="Arial"/>
                        <a:cs typeface="Arial"/>
                      </a:endParaRPr>
                    </a:p>
                  </a:txBody>
                  <a:tcPr marL="0" marR="0" marT="0" marB="0"/>
                </a:tc>
                <a:tc>
                  <a:txBody>
                    <a:bodyPr/>
                    <a:lstStyle/>
                    <a:p>
                      <a:pPr algn="ctr">
                        <a:lnSpc>
                          <a:spcPct val="100000"/>
                        </a:lnSpc>
                        <a:spcBef>
                          <a:spcPts val="765"/>
                        </a:spcBef>
                      </a:pPr>
                      <a:r>
                        <a:rPr sz="2600" spc="-5" dirty="0">
                          <a:latin typeface="Arial"/>
                          <a:cs typeface="Arial"/>
                        </a:rPr>
                        <a:t>98</a:t>
                      </a:r>
                      <a:endParaRPr sz="2600">
                        <a:latin typeface="Arial"/>
                        <a:cs typeface="Arial"/>
                      </a:endParaRPr>
                    </a:p>
                  </a:txBody>
                  <a:tcPr marL="0" marR="0" marT="0" marB="0"/>
                </a:tc>
                <a:tc>
                  <a:txBody>
                    <a:bodyPr/>
                    <a:lstStyle/>
                    <a:p>
                      <a:pPr marR="54610" algn="ctr">
                        <a:lnSpc>
                          <a:spcPct val="100000"/>
                        </a:lnSpc>
                        <a:spcBef>
                          <a:spcPts val="765"/>
                        </a:spcBef>
                      </a:pPr>
                      <a:r>
                        <a:rPr sz="2600" spc="-5" dirty="0">
                          <a:latin typeface="Arial"/>
                          <a:cs typeface="Arial"/>
                        </a:rPr>
                        <a:t>8732</a:t>
                      </a:r>
                      <a:endParaRPr sz="2600">
                        <a:latin typeface="Arial"/>
                        <a:cs typeface="Arial"/>
                      </a:endParaRPr>
                    </a:p>
                  </a:txBody>
                  <a:tcPr marL="0" marR="0" marT="0" marB="0"/>
                </a:tc>
                <a:tc>
                  <a:txBody>
                    <a:bodyPr/>
                    <a:lstStyle/>
                    <a:p>
                      <a:pPr marR="46355" algn="ctr">
                        <a:lnSpc>
                          <a:spcPct val="100000"/>
                        </a:lnSpc>
                        <a:spcBef>
                          <a:spcPts val="765"/>
                        </a:spcBef>
                      </a:pPr>
                      <a:r>
                        <a:rPr sz="2600" spc="-5" dirty="0">
                          <a:latin typeface="Arial"/>
                          <a:cs typeface="Arial"/>
                        </a:rPr>
                        <a:t>24564</a:t>
                      </a:r>
                      <a:endParaRPr sz="2600">
                        <a:latin typeface="Arial"/>
                        <a:cs typeface="Arial"/>
                      </a:endParaRPr>
                    </a:p>
                  </a:txBody>
                  <a:tcPr marL="0" marR="0" marT="0" marB="0"/>
                </a:tc>
                <a:extLst>
                  <a:ext uri="{0D108BD9-81ED-4DB2-BD59-A6C34878D82A}">
                    <a16:rowId xmlns:a16="http://schemas.microsoft.com/office/drawing/2014/main" val="10001"/>
                  </a:ext>
                </a:extLst>
              </a:tr>
              <a:tr h="588479">
                <a:tc>
                  <a:txBody>
                    <a:bodyPr/>
                    <a:lstStyle/>
                    <a:p>
                      <a:pPr marR="20320" algn="ctr">
                        <a:lnSpc>
                          <a:spcPct val="100000"/>
                        </a:lnSpc>
                        <a:spcBef>
                          <a:spcPts val="730"/>
                        </a:spcBef>
                      </a:pPr>
                      <a:r>
                        <a:rPr sz="2600" b="1" spc="-5" dirty="0">
                          <a:latin typeface="Arial"/>
                          <a:cs typeface="Arial"/>
                        </a:rPr>
                        <a:t>Resolution</a:t>
                      </a:r>
                      <a:endParaRPr sz="2600">
                        <a:latin typeface="Arial"/>
                        <a:cs typeface="Arial"/>
                      </a:endParaRPr>
                    </a:p>
                  </a:txBody>
                  <a:tcPr marL="0" marR="0" marT="0" marB="0">
                    <a:solidFill>
                      <a:srgbClr val="E3E5E8"/>
                    </a:solidFill>
                  </a:tcPr>
                </a:tc>
                <a:tc>
                  <a:txBody>
                    <a:bodyPr/>
                    <a:lstStyle/>
                    <a:p>
                      <a:pPr algn="ctr">
                        <a:lnSpc>
                          <a:spcPct val="100000"/>
                        </a:lnSpc>
                        <a:spcBef>
                          <a:spcPts val="730"/>
                        </a:spcBef>
                      </a:pPr>
                      <a:r>
                        <a:rPr sz="2600" spc="-5" dirty="0">
                          <a:latin typeface="Arial"/>
                          <a:cs typeface="Arial"/>
                        </a:rPr>
                        <a:t>1000x600</a:t>
                      </a:r>
                      <a:endParaRPr sz="2600">
                        <a:latin typeface="Arial"/>
                        <a:cs typeface="Arial"/>
                      </a:endParaRPr>
                    </a:p>
                  </a:txBody>
                  <a:tcPr marL="0" marR="0" marT="0" marB="0">
                    <a:solidFill>
                      <a:srgbClr val="E3E5E8"/>
                    </a:solidFill>
                  </a:tcPr>
                </a:tc>
                <a:tc>
                  <a:txBody>
                    <a:bodyPr/>
                    <a:lstStyle/>
                    <a:p>
                      <a:pPr marL="10795" algn="ctr">
                        <a:lnSpc>
                          <a:spcPct val="100000"/>
                        </a:lnSpc>
                        <a:spcBef>
                          <a:spcPts val="730"/>
                        </a:spcBef>
                      </a:pPr>
                      <a:r>
                        <a:rPr sz="2600" spc="-5" dirty="0">
                          <a:latin typeface="Arial"/>
                          <a:cs typeface="Arial"/>
                        </a:rPr>
                        <a:t>448x448</a:t>
                      </a:r>
                      <a:endParaRPr sz="2600">
                        <a:latin typeface="Arial"/>
                        <a:cs typeface="Arial"/>
                      </a:endParaRPr>
                    </a:p>
                  </a:txBody>
                  <a:tcPr marL="0" marR="0" marT="0" marB="0">
                    <a:solidFill>
                      <a:srgbClr val="E3E5E8"/>
                    </a:solidFill>
                  </a:tcPr>
                </a:tc>
                <a:tc>
                  <a:txBody>
                    <a:bodyPr/>
                    <a:lstStyle/>
                    <a:p>
                      <a:pPr marR="55880" algn="ctr">
                        <a:lnSpc>
                          <a:spcPct val="100000"/>
                        </a:lnSpc>
                        <a:spcBef>
                          <a:spcPts val="730"/>
                        </a:spcBef>
                      </a:pPr>
                      <a:r>
                        <a:rPr sz="2600" spc="-5" dirty="0">
                          <a:latin typeface="Arial"/>
                          <a:cs typeface="Arial"/>
                        </a:rPr>
                        <a:t>300x300</a:t>
                      </a:r>
                      <a:endParaRPr sz="2600">
                        <a:latin typeface="Arial"/>
                        <a:cs typeface="Arial"/>
                      </a:endParaRPr>
                    </a:p>
                  </a:txBody>
                  <a:tcPr marL="0" marR="0" marT="0" marB="0">
                    <a:solidFill>
                      <a:srgbClr val="E3E5E8"/>
                    </a:solidFill>
                  </a:tcPr>
                </a:tc>
                <a:tc>
                  <a:txBody>
                    <a:bodyPr/>
                    <a:lstStyle/>
                    <a:p>
                      <a:pPr marR="53340" algn="ctr">
                        <a:lnSpc>
                          <a:spcPct val="100000"/>
                        </a:lnSpc>
                        <a:spcBef>
                          <a:spcPts val="730"/>
                        </a:spcBef>
                      </a:pPr>
                      <a:r>
                        <a:rPr sz="2600" spc="-5" dirty="0">
                          <a:latin typeface="Arial"/>
                          <a:cs typeface="Arial"/>
                        </a:rPr>
                        <a:t>512x512</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bl>
          </a:graphicData>
        </a:graphic>
      </p:graphicFrame>
      <p:sp>
        <p:nvSpPr>
          <p:cNvPr id="5" name="object 5"/>
          <p:cNvSpPr txBox="1">
            <a:spLocks noGrp="1"/>
          </p:cNvSpPr>
          <p:nvPr>
            <p:ph type="body" idx="1"/>
          </p:nvPr>
        </p:nvSpPr>
        <p:spPr>
          <a:prstGeom prst="rect">
            <a:avLst/>
          </a:prstGeom>
        </p:spPr>
        <p:txBody>
          <a:bodyPr vert="horz" wrap="square" lIns="0" tIns="0" rIns="0" bIns="0" rtlCol="0">
            <a:spAutoFit/>
          </a:bodyPr>
          <a:lstStyle/>
          <a:p>
            <a:pPr marL="4401185" marR="953135" indent="-226695">
              <a:lnSpc>
                <a:spcPts val="3790"/>
              </a:lnSpc>
              <a:buChar char="•"/>
              <a:tabLst>
                <a:tab pos="4515485" algn="l"/>
              </a:tabLst>
            </a:pPr>
            <a:r>
              <a:rPr spc="-25" dirty="0"/>
              <a:t>SmoothL1 </a:t>
            </a:r>
            <a:r>
              <a:rPr spc="-5" dirty="0"/>
              <a:t>or L2 loss </a:t>
            </a:r>
            <a:r>
              <a:rPr dirty="0"/>
              <a:t>for </a:t>
            </a:r>
            <a:r>
              <a:rPr spc="55" dirty="0"/>
              <a:t>box</a:t>
            </a:r>
            <a:r>
              <a:rPr spc="30" dirty="0"/>
              <a:t> shape  </a:t>
            </a:r>
            <a:r>
              <a:rPr spc="20" dirty="0"/>
              <a:t>averages </a:t>
            </a:r>
            <a:r>
              <a:rPr spc="30" dirty="0"/>
              <a:t>among </a:t>
            </a:r>
            <a:r>
              <a:rPr spc="-5" dirty="0"/>
              <a:t>likely</a:t>
            </a:r>
            <a:r>
              <a:rPr spc="-65" dirty="0"/>
              <a:t> </a:t>
            </a:r>
            <a:r>
              <a:rPr spc="15" dirty="0"/>
              <a:t>hypotheses</a:t>
            </a:r>
          </a:p>
          <a:p>
            <a:pPr marL="4401185" marR="5080" indent="-226695">
              <a:lnSpc>
                <a:spcPct val="98900"/>
              </a:lnSpc>
              <a:spcBef>
                <a:spcPts val="2390"/>
              </a:spcBef>
              <a:buChar char="•"/>
              <a:tabLst>
                <a:tab pos="4515485" algn="l"/>
              </a:tabLst>
            </a:pPr>
            <a:r>
              <a:rPr spc="40" dirty="0"/>
              <a:t>Need </a:t>
            </a:r>
            <a:r>
              <a:rPr dirty="0"/>
              <a:t>to </a:t>
            </a:r>
            <a:r>
              <a:rPr spc="-5" dirty="0"/>
              <a:t>have </a:t>
            </a:r>
            <a:r>
              <a:rPr spc="25" dirty="0"/>
              <a:t>enough default </a:t>
            </a:r>
            <a:r>
              <a:rPr spc="35" dirty="0"/>
              <a:t>boxes  </a:t>
            </a:r>
            <a:r>
              <a:rPr spc="30" dirty="0"/>
              <a:t>(discrete bins) </a:t>
            </a:r>
            <a:r>
              <a:rPr dirty="0"/>
              <a:t>to </a:t>
            </a:r>
            <a:r>
              <a:rPr spc="85" dirty="0"/>
              <a:t>do </a:t>
            </a:r>
            <a:r>
              <a:rPr spc="40" dirty="0"/>
              <a:t>accurate</a:t>
            </a:r>
            <a:r>
              <a:rPr spc="-155" dirty="0"/>
              <a:t> </a:t>
            </a:r>
            <a:r>
              <a:rPr spc="5" dirty="0"/>
              <a:t>regression  </a:t>
            </a:r>
            <a:r>
              <a:rPr spc="-5" dirty="0"/>
              <a:t>in</a:t>
            </a:r>
            <a:r>
              <a:rPr spc="-75" dirty="0"/>
              <a:t> </a:t>
            </a:r>
            <a:r>
              <a:rPr spc="40" dirty="0"/>
              <a:t>each</a:t>
            </a:r>
          </a:p>
          <a:p>
            <a:pPr marL="4401185" marR="365760" indent="-226695">
              <a:lnSpc>
                <a:spcPct val="98900"/>
              </a:lnSpc>
              <a:spcBef>
                <a:spcPts val="2505"/>
              </a:spcBef>
              <a:buChar char="•"/>
              <a:tabLst>
                <a:tab pos="4515485" algn="l"/>
              </a:tabLst>
            </a:pPr>
            <a:r>
              <a:rPr spc="-5" dirty="0"/>
              <a:t>General </a:t>
            </a:r>
            <a:r>
              <a:rPr spc="55" dirty="0"/>
              <a:t>principle </a:t>
            </a:r>
            <a:r>
              <a:rPr dirty="0"/>
              <a:t>for </a:t>
            </a:r>
            <a:r>
              <a:rPr spc="20" dirty="0"/>
              <a:t>regressing  </a:t>
            </a:r>
            <a:r>
              <a:rPr spc="50" dirty="0"/>
              <a:t>complex </a:t>
            </a:r>
            <a:r>
              <a:rPr spc="15" dirty="0"/>
              <a:t>continuous </a:t>
            </a:r>
            <a:r>
              <a:rPr spc="25" dirty="0"/>
              <a:t>outputs </a:t>
            </a:r>
            <a:r>
              <a:rPr spc="-5" dirty="0"/>
              <a:t>with</a:t>
            </a:r>
            <a:r>
              <a:rPr spc="-135" dirty="0"/>
              <a:t> </a:t>
            </a:r>
            <a:r>
              <a:rPr spc="85" dirty="0"/>
              <a:t>deep  </a:t>
            </a:r>
            <a:r>
              <a:rPr spc="-5" dirty="0"/>
              <a:t>nets</a:t>
            </a:r>
          </a:p>
        </p:txBody>
      </p:sp>
      <p:sp>
        <p:nvSpPr>
          <p:cNvPr id="6" name="object 6"/>
          <p:cNvSpPr/>
          <p:nvPr/>
        </p:nvSpPr>
        <p:spPr>
          <a:xfrm>
            <a:off x="935301" y="4870589"/>
            <a:ext cx="2142655" cy="326443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98801" y="4908702"/>
            <a:ext cx="2016125" cy="3137535"/>
          </a:xfrm>
          <a:custGeom>
            <a:avLst/>
            <a:gdLst/>
            <a:ahLst/>
            <a:cxnLst/>
            <a:rect l="l" t="t" r="r" b="b"/>
            <a:pathLst>
              <a:path w="2016125" h="3137534">
                <a:moveTo>
                  <a:pt x="0" y="0"/>
                </a:moveTo>
                <a:lnTo>
                  <a:pt x="2015655" y="0"/>
                </a:lnTo>
                <a:lnTo>
                  <a:pt x="2015655" y="3137433"/>
                </a:lnTo>
                <a:lnTo>
                  <a:pt x="0" y="3137433"/>
                </a:lnTo>
                <a:lnTo>
                  <a:pt x="0" y="0"/>
                </a:lnTo>
                <a:close/>
              </a:path>
            </a:pathLst>
          </a:custGeom>
          <a:ln w="50800">
            <a:solidFill>
              <a:srgbClr val="00C91D"/>
            </a:solidFill>
          </a:ln>
        </p:spPr>
        <p:txBody>
          <a:bodyPr wrap="square" lIns="0" tIns="0" rIns="0" bIns="0" rtlCol="0"/>
          <a:lstStyle/>
          <a:p>
            <a:endParaRPr/>
          </a:p>
        </p:txBody>
      </p:sp>
      <p:sp>
        <p:nvSpPr>
          <p:cNvPr id="8" name="object 8"/>
          <p:cNvSpPr/>
          <p:nvPr/>
        </p:nvSpPr>
        <p:spPr>
          <a:xfrm>
            <a:off x="2217737" y="4708474"/>
            <a:ext cx="2392692" cy="358867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81237" y="4746574"/>
            <a:ext cx="2265680" cy="3462020"/>
          </a:xfrm>
          <a:custGeom>
            <a:avLst/>
            <a:gdLst/>
            <a:ahLst/>
            <a:cxnLst/>
            <a:rect l="l" t="t" r="r" b="b"/>
            <a:pathLst>
              <a:path w="2265679" h="3462020">
                <a:moveTo>
                  <a:pt x="0" y="0"/>
                </a:moveTo>
                <a:lnTo>
                  <a:pt x="2265692" y="0"/>
                </a:lnTo>
                <a:lnTo>
                  <a:pt x="2265692" y="3461677"/>
                </a:lnTo>
                <a:lnTo>
                  <a:pt x="0" y="3461677"/>
                </a:lnTo>
                <a:lnTo>
                  <a:pt x="0" y="0"/>
                </a:lnTo>
                <a:close/>
              </a:path>
            </a:pathLst>
          </a:custGeom>
          <a:ln w="50800">
            <a:solidFill>
              <a:srgbClr val="00C91D"/>
            </a:solidFill>
          </a:ln>
        </p:spPr>
        <p:txBody>
          <a:bodyPr wrap="square" lIns="0" tIns="0" rIns="0" bIns="0" rtlCol="0"/>
          <a:lstStyle/>
          <a:p>
            <a:endParaRPr/>
          </a:p>
        </p:txBody>
      </p:sp>
      <p:sp>
        <p:nvSpPr>
          <p:cNvPr id="10" name="object 10"/>
          <p:cNvSpPr txBox="1"/>
          <p:nvPr/>
        </p:nvSpPr>
        <p:spPr>
          <a:xfrm>
            <a:off x="952500" y="4292600"/>
            <a:ext cx="448945" cy="387985"/>
          </a:xfrm>
          <a:prstGeom prst="rect">
            <a:avLst/>
          </a:prstGeom>
        </p:spPr>
        <p:txBody>
          <a:bodyPr vert="horz" wrap="square" lIns="0" tIns="0" rIns="0" bIns="0" rtlCol="0">
            <a:spAutoFit/>
          </a:bodyPr>
          <a:lstStyle/>
          <a:p>
            <a:pPr marL="12700">
              <a:lnSpc>
                <a:spcPct val="100000"/>
              </a:lnSpc>
            </a:pPr>
            <a:r>
              <a:rPr sz="2400" b="1" dirty="0">
                <a:solidFill>
                  <a:srgbClr val="16BF20"/>
                </a:solidFill>
                <a:latin typeface="Arial"/>
                <a:cs typeface="Arial"/>
              </a:rPr>
              <a:t>GT</a:t>
            </a:r>
            <a:endParaRPr sz="2400">
              <a:latin typeface="Arial"/>
              <a:cs typeface="Arial"/>
            </a:endParaRPr>
          </a:p>
        </p:txBody>
      </p:sp>
      <p:sp>
        <p:nvSpPr>
          <p:cNvPr id="11" name="object 11"/>
          <p:cNvSpPr/>
          <p:nvPr/>
        </p:nvSpPr>
        <p:spPr>
          <a:xfrm>
            <a:off x="1548625" y="4780838"/>
            <a:ext cx="2392692" cy="344394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612125" y="4818938"/>
            <a:ext cx="2266315" cy="3317240"/>
          </a:xfrm>
          <a:custGeom>
            <a:avLst/>
            <a:gdLst/>
            <a:ahLst/>
            <a:cxnLst/>
            <a:rect l="l" t="t" r="r" b="b"/>
            <a:pathLst>
              <a:path w="2266315" h="3317240">
                <a:moveTo>
                  <a:pt x="0" y="0"/>
                </a:moveTo>
                <a:lnTo>
                  <a:pt x="2265692" y="0"/>
                </a:lnTo>
                <a:lnTo>
                  <a:pt x="2265692" y="3316947"/>
                </a:lnTo>
                <a:lnTo>
                  <a:pt x="0" y="3316947"/>
                </a:lnTo>
                <a:lnTo>
                  <a:pt x="0" y="0"/>
                </a:lnTo>
                <a:close/>
              </a:path>
            </a:pathLst>
          </a:custGeom>
          <a:ln w="50800">
            <a:solidFill>
              <a:srgbClr val="D63221"/>
            </a:solidFill>
          </a:ln>
        </p:spPr>
        <p:txBody>
          <a:bodyPr wrap="square" lIns="0" tIns="0" rIns="0" bIns="0" rtlCol="0"/>
          <a:lstStyle/>
          <a:p>
            <a:endParaRPr/>
          </a:p>
        </p:txBody>
      </p:sp>
      <p:sp>
        <p:nvSpPr>
          <p:cNvPr id="13" name="object 13"/>
          <p:cNvSpPr txBox="1"/>
          <p:nvPr/>
        </p:nvSpPr>
        <p:spPr>
          <a:xfrm>
            <a:off x="2768600" y="4292600"/>
            <a:ext cx="1786889" cy="387985"/>
          </a:xfrm>
          <a:prstGeom prst="rect">
            <a:avLst/>
          </a:prstGeom>
        </p:spPr>
        <p:txBody>
          <a:bodyPr vert="horz" wrap="square" lIns="0" tIns="0" rIns="0" bIns="0" rtlCol="0">
            <a:spAutoFit/>
          </a:bodyPr>
          <a:lstStyle/>
          <a:p>
            <a:pPr marL="12700">
              <a:lnSpc>
                <a:spcPct val="100000"/>
              </a:lnSpc>
            </a:pPr>
            <a:r>
              <a:rPr sz="2400" b="1" dirty="0">
                <a:solidFill>
                  <a:srgbClr val="C82506"/>
                </a:solidFill>
                <a:latin typeface="Arial"/>
                <a:cs typeface="Arial"/>
              </a:rPr>
              <a:t>DETECTION</a:t>
            </a:r>
            <a:endParaRPr sz="2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3" name="object 3"/>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5" name="object 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1190" y="8406944"/>
            <a:ext cx="10167620" cy="0"/>
          </a:xfrm>
          <a:custGeom>
            <a:avLst/>
            <a:gdLst/>
            <a:ahLst/>
            <a:cxnLst/>
            <a:rect l="l" t="t" r="r" b="b"/>
            <a:pathLst>
              <a:path w="10167620">
                <a:moveTo>
                  <a:pt x="0" y="0"/>
                </a:moveTo>
                <a:lnTo>
                  <a:pt x="10167232" y="0"/>
                </a:lnTo>
              </a:path>
            </a:pathLst>
          </a:custGeom>
          <a:ln w="12836">
            <a:solidFill>
              <a:srgbClr val="252525"/>
            </a:solidFill>
          </a:ln>
        </p:spPr>
        <p:txBody>
          <a:bodyPr wrap="square" lIns="0" tIns="0" rIns="0" bIns="0" rtlCol="0"/>
          <a:lstStyle/>
          <a:p>
            <a:endParaRPr/>
          </a:p>
        </p:txBody>
      </p:sp>
      <p:sp>
        <p:nvSpPr>
          <p:cNvPr id="3" name="object 3"/>
          <p:cNvSpPr/>
          <p:nvPr/>
        </p:nvSpPr>
        <p:spPr>
          <a:xfrm>
            <a:off x="3515271"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4" name="object 4"/>
          <p:cNvSpPr/>
          <p:nvPr/>
        </p:nvSpPr>
        <p:spPr>
          <a:xfrm>
            <a:off x="5331175"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5" name="object 5"/>
          <p:cNvSpPr/>
          <p:nvPr/>
        </p:nvSpPr>
        <p:spPr>
          <a:xfrm>
            <a:off x="7147079"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6" name="object 6"/>
          <p:cNvSpPr/>
          <p:nvPr/>
        </p:nvSpPr>
        <p:spPr>
          <a:xfrm>
            <a:off x="8962982"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7" name="object 7"/>
          <p:cNvSpPr/>
          <p:nvPr/>
        </p:nvSpPr>
        <p:spPr>
          <a:xfrm>
            <a:off x="10778886" y="8305276"/>
            <a:ext cx="0" cy="102235"/>
          </a:xfrm>
          <a:custGeom>
            <a:avLst/>
            <a:gdLst/>
            <a:ahLst/>
            <a:cxnLst/>
            <a:rect l="l" t="t" r="r" b="b"/>
            <a:pathLst>
              <a:path h="102234">
                <a:moveTo>
                  <a:pt x="0" y="101668"/>
                </a:moveTo>
                <a:lnTo>
                  <a:pt x="0" y="0"/>
                </a:lnTo>
              </a:path>
            </a:pathLst>
          </a:custGeom>
          <a:ln w="12837">
            <a:solidFill>
              <a:srgbClr val="252525"/>
            </a:solidFill>
          </a:ln>
        </p:spPr>
        <p:txBody>
          <a:bodyPr wrap="square" lIns="0" tIns="0" rIns="0" bIns="0" rtlCol="0"/>
          <a:lstStyle/>
          <a:p>
            <a:endParaRPr/>
          </a:p>
        </p:txBody>
      </p:sp>
      <p:sp>
        <p:nvSpPr>
          <p:cNvPr id="8" name="object 8"/>
          <p:cNvSpPr txBox="1"/>
          <p:nvPr/>
        </p:nvSpPr>
        <p:spPr>
          <a:xfrm>
            <a:off x="3271510"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10</a:t>
            </a:r>
            <a:endParaRPr sz="3200">
              <a:latin typeface="Arial"/>
              <a:cs typeface="Arial"/>
            </a:endParaRPr>
          </a:p>
        </p:txBody>
      </p:sp>
      <p:sp>
        <p:nvSpPr>
          <p:cNvPr id="9" name="object 9"/>
          <p:cNvSpPr txBox="1"/>
          <p:nvPr/>
        </p:nvSpPr>
        <p:spPr>
          <a:xfrm>
            <a:off x="5087419"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20</a:t>
            </a:r>
            <a:endParaRPr sz="3200">
              <a:latin typeface="Arial"/>
              <a:cs typeface="Arial"/>
            </a:endParaRPr>
          </a:p>
        </p:txBody>
      </p:sp>
      <p:sp>
        <p:nvSpPr>
          <p:cNvPr id="10" name="object 10"/>
          <p:cNvSpPr txBox="1"/>
          <p:nvPr/>
        </p:nvSpPr>
        <p:spPr>
          <a:xfrm>
            <a:off x="8719225"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40</a:t>
            </a:r>
            <a:endParaRPr sz="3200">
              <a:latin typeface="Arial"/>
              <a:cs typeface="Arial"/>
            </a:endParaRPr>
          </a:p>
        </p:txBody>
      </p:sp>
      <p:sp>
        <p:nvSpPr>
          <p:cNvPr id="11" name="object 11"/>
          <p:cNvSpPr txBox="1"/>
          <p:nvPr/>
        </p:nvSpPr>
        <p:spPr>
          <a:xfrm>
            <a:off x="10535136" y="854484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50</a:t>
            </a:r>
            <a:endParaRPr sz="3200">
              <a:latin typeface="Arial"/>
              <a:cs typeface="Arial"/>
            </a:endParaRPr>
          </a:p>
        </p:txBody>
      </p:sp>
      <p:sp>
        <p:nvSpPr>
          <p:cNvPr id="12" name="object 12"/>
          <p:cNvSpPr txBox="1"/>
          <p:nvPr/>
        </p:nvSpPr>
        <p:spPr>
          <a:xfrm>
            <a:off x="5591080" y="8544840"/>
            <a:ext cx="2361565" cy="1108710"/>
          </a:xfrm>
          <a:prstGeom prst="rect">
            <a:avLst/>
          </a:prstGeom>
        </p:spPr>
        <p:txBody>
          <a:bodyPr vert="horz" wrap="square" lIns="0" tIns="0" rIns="0" bIns="0" rtlCol="0">
            <a:spAutoFit/>
          </a:bodyPr>
          <a:lstStyle/>
          <a:p>
            <a:pPr marL="1324610">
              <a:lnSpc>
                <a:spcPct val="100000"/>
              </a:lnSpc>
            </a:pPr>
            <a:r>
              <a:rPr sz="3200" spc="10" dirty="0">
                <a:solidFill>
                  <a:srgbClr val="252525"/>
                </a:solidFill>
                <a:latin typeface="Arial"/>
                <a:cs typeface="Arial"/>
              </a:rPr>
              <a:t>30</a:t>
            </a:r>
            <a:endParaRPr sz="3200">
              <a:latin typeface="Arial"/>
              <a:cs typeface="Arial"/>
            </a:endParaRPr>
          </a:p>
          <a:p>
            <a:pPr marL="12700">
              <a:lnSpc>
                <a:spcPct val="100000"/>
              </a:lnSpc>
              <a:spcBef>
                <a:spcPts val="420"/>
              </a:spcBef>
            </a:pPr>
            <a:r>
              <a:rPr sz="3550" dirty="0">
                <a:solidFill>
                  <a:srgbClr val="252525"/>
                </a:solidFill>
                <a:latin typeface="Arial"/>
                <a:cs typeface="Arial"/>
              </a:rPr>
              <a:t>Speed</a:t>
            </a:r>
            <a:r>
              <a:rPr sz="3550" spc="-65" dirty="0">
                <a:solidFill>
                  <a:srgbClr val="252525"/>
                </a:solidFill>
                <a:latin typeface="Arial"/>
                <a:cs typeface="Arial"/>
              </a:rPr>
              <a:t> </a:t>
            </a:r>
            <a:r>
              <a:rPr sz="3550" dirty="0">
                <a:solidFill>
                  <a:srgbClr val="252525"/>
                </a:solidFill>
                <a:latin typeface="Arial"/>
                <a:cs typeface="Arial"/>
              </a:rPr>
              <a:t>(fps)</a:t>
            </a:r>
            <a:endParaRPr sz="3550">
              <a:latin typeface="Arial"/>
              <a:cs typeface="Arial"/>
            </a:endParaRPr>
          </a:p>
        </p:txBody>
      </p:sp>
      <p:sp>
        <p:nvSpPr>
          <p:cNvPr id="13" name="object 13"/>
          <p:cNvSpPr/>
          <p:nvPr/>
        </p:nvSpPr>
        <p:spPr>
          <a:xfrm>
            <a:off x="1701190" y="525084"/>
            <a:ext cx="0" cy="7882255"/>
          </a:xfrm>
          <a:custGeom>
            <a:avLst/>
            <a:gdLst/>
            <a:ahLst/>
            <a:cxnLst/>
            <a:rect l="l" t="t" r="r" b="b"/>
            <a:pathLst>
              <a:path h="7882255">
                <a:moveTo>
                  <a:pt x="0" y="7881860"/>
                </a:moveTo>
                <a:lnTo>
                  <a:pt x="0" y="0"/>
                </a:lnTo>
              </a:path>
            </a:pathLst>
          </a:custGeom>
          <a:ln w="12837">
            <a:solidFill>
              <a:srgbClr val="252525"/>
            </a:solidFill>
          </a:ln>
        </p:spPr>
        <p:txBody>
          <a:bodyPr wrap="square" lIns="0" tIns="0" rIns="0" bIns="0" rtlCol="0"/>
          <a:lstStyle/>
          <a:p>
            <a:endParaRPr/>
          </a:p>
        </p:txBody>
      </p:sp>
      <p:sp>
        <p:nvSpPr>
          <p:cNvPr id="14" name="object 14"/>
          <p:cNvSpPr/>
          <p:nvPr/>
        </p:nvSpPr>
        <p:spPr>
          <a:xfrm>
            <a:off x="1701190" y="5088270"/>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15" name="object 15"/>
          <p:cNvSpPr/>
          <p:nvPr/>
        </p:nvSpPr>
        <p:spPr>
          <a:xfrm>
            <a:off x="1701190" y="939919"/>
            <a:ext cx="102235" cy="0"/>
          </a:xfrm>
          <a:custGeom>
            <a:avLst/>
            <a:gdLst/>
            <a:ahLst/>
            <a:cxnLst/>
            <a:rect l="l" t="t" r="r" b="b"/>
            <a:pathLst>
              <a:path w="102235">
                <a:moveTo>
                  <a:pt x="0" y="0"/>
                </a:moveTo>
                <a:lnTo>
                  <a:pt x="101672" y="0"/>
                </a:lnTo>
              </a:path>
            </a:pathLst>
          </a:custGeom>
          <a:ln w="12836">
            <a:solidFill>
              <a:srgbClr val="252525"/>
            </a:solidFill>
          </a:ln>
        </p:spPr>
        <p:txBody>
          <a:bodyPr wrap="square" lIns="0" tIns="0" rIns="0" bIns="0" rtlCol="0"/>
          <a:lstStyle/>
          <a:p>
            <a:endParaRPr/>
          </a:p>
        </p:txBody>
      </p:sp>
      <p:sp>
        <p:nvSpPr>
          <p:cNvPr id="16" name="object 16"/>
          <p:cNvSpPr txBox="1"/>
          <p:nvPr/>
        </p:nvSpPr>
        <p:spPr>
          <a:xfrm>
            <a:off x="1092841" y="4835910"/>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70</a:t>
            </a:r>
            <a:endParaRPr sz="3200">
              <a:latin typeface="Arial"/>
              <a:cs typeface="Arial"/>
            </a:endParaRPr>
          </a:p>
        </p:txBody>
      </p:sp>
      <p:sp>
        <p:nvSpPr>
          <p:cNvPr id="17" name="object 17"/>
          <p:cNvSpPr txBox="1"/>
          <p:nvPr/>
        </p:nvSpPr>
        <p:spPr>
          <a:xfrm>
            <a:off x="1092841" y="687557"/>
            <a:ext cx="482600" cy="513715"/>
          </a:xfrm>
          <a:prstGeom prst="rect">
            <a:avLst/>
          </a:prstGeom>
        </p:spPr>
        <p:txBody>
          <a:bodyPr vert="horz" wrap="square" lIns="0" tIns="0" rIns="0" bIns="0" rtlCol="0">
            <a:spAutoFit/>
          </a:bodyPr>
          <a:lstStyle/>
          <a:p>
            <a:pPr marL="12700">
              <a:lnSpc>
                <a:spcPct val="100000"/>
              </a:lnSpc>
            </a:pPr>
            <a:r>
              <a:rPr sz="3200" spc="10" dirty="0">
                <a:solidFill>
                  <a:srgbClr val="252525"/>
                </a:solidFill>
                <a:latin typeface="Arial"/>
                <a:cs typeface="Arial"/>
              </a:rPr>
              <a:t>80</a:t>
            </a:r>
            <a:endParaRPr sz="3200">
              <a:latin typeface="Arial"/>
              <a:cs typeface="Arial"/>
            </a:endParaRPr>
          </a:p>
        </p:txBody>
      </p:sp>
      <p:sp>
        <p:nvSpPr>
          <p:cNvPr id="18" name="object 18"/>
          <p:cNvSpPr txBox="1"/>
          <p:nvPr/>
        </p:nvSpPr>
        <p:spPr>
          <a:xfrm>
            <a:off x="565159" y="2525804"/>
            <a:ext cx="477520" cy="3968750"/>
          </a:xfrm>
          <a:prstGeom prst="rect">
            <a:avLst/>
          </a:prstGeom>
        </p:spPr>
        <p:txBody>
          <a:bodyPr vert="vert270" wrap="square" lIns="0" tIns="0" rIns="0" bIns="0" rtlCol="0">
            <a:spAutoFit/>
          </a:bodyPr>
          <a:lstStyle/>
          <a:p>
            <a:pPr marL="12700">
              <a:lnSpc>
                <a:spcPts val="3550"/>
              </a:lnSpc>
            </a:pPr>
            <a:r>
              <a:rPr sz="3550" dirty="0">
                <a:solidFill>
                  <a:srgbClr val="252525"/>
                </a:solidFill>
                <a:latin typeface="Arial"/>
                <a:cs typeface="Arial"/>
              </a:rPr>
              <a:t>VOC2007 test</a:t>
            </a:r>
            <a:r>
              <a:rPr sz="3550" spc="-5" dirty="0">
                <a:solidFill>
                  <a:srgbClr val="252525"/>
                </a:solidFill>
                <a:latin typeface="Arial"/>
                <a:cs typeface="Arial"/>
              </a:rPr>
              <a:t> </a:t>
            </a:r>
            <a:r>
              <a:rPr sz="3550" dirty="0">
                <a:solidFill>
                  <a:srgbClr val="252525"/>
                </a:solidFill>
                <a:latin typeface="Arial"/>
                <a:cs typeface="Arial"/>
              </a:rPr>
              <a:t>mAP</a:t>
            </a:r>
            <a:endParaRPr sz="3550">
              <a:latin typeface="Arial"/>
              <a:cs typeface="Arial"/>
            </a:endParaRPr>
          </a:p>
        </p:txBody>
      </p:sp>
      <p:sp>
        <p:nvSpPr>
          <p:cNvPr id="19" name="object 19"/>
          <p:cNvSpPr/>
          <p:nvPr/>
        </p:nvSpPr>
        <p:spPr>
          <a:xfrm>
            <a:off x="1491741"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20" name="object 20"/>
          <p:cNvSpPr/>
          <p:nvPr/>
        </p:nvSpPr>
        <p:spPr>
          <a:xfrm>
            <a:off x="1491740" y="6494297"/>
            <a:ext cx="445134" cy="385445"/>
          </a:xfrm>
          <a:custGeom>
            <a:avLst/>
            <a:gdLst/>
            <a:ahLst/>
            <a:cxnLst/>
            <a:rect l="l" t="t" r="r" b="b"/>
            <a:pathLst>
              <a:path w="445135" h="385445">
                <a:moveTo>
                  <a:pt x="0" y="385030"/>
                </a:moveTo>
                <a:lnTo>
                  <a:pt x="444575" y="385030"/>
                </a:lnTo>
                <a:lnTo>
                  <a:pt x="222287" y="0"/>
                </a:lnTo>
                <a:lnTo>
                  <a:pt x="0" y="385030"/>
                </a:lnTo>
                <a:close/>
              </a:path>
            </a:pathLst>
          </a:custGeom>
          <a:ln w="51348">
            <a:solidFill>
              <a:srgbClr val="000000"/>
            </a:solidFill>
          </a:ln>
        </p:spPr>
        <p:txBody>
          <a:bodyPr wrap="square" lIns="0" tIns="0" rIns="0" bIns="0" rtlCol="0"/>
          <a:lstStyle/>
          <a:p>
            <a:endParaRPr/>
          </a:p>
        </p:txBody>
      </p:sp>
      <p:sp>
        <p:nvSpPr>
          <p:cNvPr id="21" name="object 21"/>
          <p:cNvSpPr txBox="1"/>
          <p:nvPr/>
        </p:nvSpPr>
        <p:spPr>
          <a:xfrm>
            <a:off x="1962696" y="6416590"/>
            <a:ext cx="2564765" cy="325755"/>
          </a:xfrm>
          <a:prstGeom prst="rect">
            <a:avLst/>
          </a:prstGeom>
        </p:spPr>
        <p:txBody>
          <a:bodyPr vert="horz" wrap="square" lIns="0" tIns="0" rIns="0" bIns="0" rtlCol="0">
            <a:spAutoFit/>
          </a:bodyPr>
          <a:lstStyle/>
          <a:p>
            <a:pPr marL="12700">
              <a:lnSpc>
                <a:spcPct val="100000"/>
              </a:lnSpc>
            </a:pPr>
            <a:r>
              <a:rPr sz="2000" spc="5" dirty="0">
                <a:latin typeface="Arial"/>
                <a:cs typeface="Arial"/>
              </a:rPr>
              <a:t>R-CNN, Girshick</a:t>
            </a:r>
            <a:r>
              <a:rPr sz="2000" spc="-35" dirty="0">
                <a:latin typeface="Arial"/>
                <a:cs typeface="Arial"/>
              </a:rPr>
              <a:t> </a:t>
            </a:r>
            <a:r>
              <a:rPr sz="2000" spc="5" dirty="0">
                <a:latin typeface="Arial"/>
                <a:cs typeface="Arial"/>
              </a:rPr>
              <a:t>2014</a:t>
            </a:r>
            <a:endParaRPr sz="2000">
              <a:latin typeface="Arial"/>
              <a:cs typeface="Arial"/>
            </a:endParaRPr>
          </a:p>
        </p:txBody>
      </p:sp>
      <p:sp>
        <p:nvSpPr>
          <p:cNvPr id="22" name="object 22"/>
          <p:cNvSpPr txBox="1"/>
          <p:nvPr/>
        </p:nvSpPr>
        <p:spPr>
          <a:xfrm>
            <a:off x="1962696" y="6750349"/>
            <a:ext cx="2294890" cy="325755"/>
          </a:xfrm>
          <a:prstGeom prst="rect">
            <a:avLst/>
          </a:prstGeom>
        </p:spPr>
        <p:txBody>
          <a:bodyPr vert="horz" wrap="square" lIns="0" tIns="0" rIns="0" bIns="0" rtlCol="0">
            <a:spAutoFit/>
          </a:bodyPr>
          <a:lstStyle/>
          <a:p>
            <a:pPr marL="12700">
              <a:lnSpc>
                <a:spcPct val="100000"/>
              </a:lnSpc>
            </a:pPr>
            <a:r>
              <a:rPr sz="2000" spc="10" dirty="0">
                <a:latin typeface="Arial"/>
                <a:cs typeface="Arial"/>
              </a:rPr>
              <a:t>66% </a:t>
            </a:r>
            <a:r>
              <a:rPr sz="2000" spc="15" dirty="0">
                <a:latin typeface="Arial"/>
                <a:cs typeface="Arial"/>
              </a:rPr>
              <a:t>mAP </a:t>
            </a:r>
            <a:r>
              <a:rPr sz="2000" spc="5" dirty="0">
                <a:latin typeface="Arial"/>
                <a:cs typeface="Arial"/>
              </a:rPr>
              <a:t>/ 0.02</a:t>
            </a:r>
            <a:r>
              <a:rPr sz="2000" spc="-85" dirty="0">
                <a:latin typeface="Arial"/>
                <a:cs typeface="Arial"/>
              </a:rPr>
              <a:t> </a:t>
            </a:r>
            <a:r>
              <a:rPr sz="2000" spc="5" dirty="0">
                <a:latin typeface="Arial"/>
                <a:cs typeface="Arial"/>
              </a:rPr>
              <a:t>fps</a:t>
            </a:r>
            <a:endParaRPr sz="2000">
              <a:latin typeface="Arial"/>
              <a:cs typeface="Arial"/>
            </a:endParaRPr>
          </a:p>
        </p:txBody>
      </p:sp>
      <p:sp>
        <p:nvSpPr>
          <p:cNvPr id="23" name="object 23"/>
          <p:cNvSpPr/>
          <p:nvPr/>
        </p:nvSpPr>
        <p:spPr>
          <a:xfrm>
            <a:off x="1543088" y="4825517"/>
            <a:ext cx="445134" cy="385445"/>
          </a:xfrm>
          <a:custGeom>
            <a:avLst/>
            <a:gdLst/>
            <a:ahLst/>
            <a:cxnLst/>
            <a:rect l="l" t="t" r="r" b="b"/>
            <a:pathLst>
              <a:path w="445135" h="385445">
                <a:moveTo>
                  <a:pt x="222288" y="0"/>
                </a:moveTo>
                <a:lnTo>
                  <a:pt x="0" y="385013"/>
                </a:lnTo>
                <a:lnTo>
                  <a:pt x="444588" y="385013"/>
                </a:lnTo>
                <a:lnTo>
                  <a:pt x="222288" y="0"/>
                </a:lnTo>
                <a:close/>
              </a:path>
            </a:pathLst>
          </a:custGeom>
          <a:solidFill>
            <a:srgbClr val="7DFFA1"/>
          </a:solidFill>
        </p:spPr>
        <p:txBody>
          <a:bodyPr wrap="square" lIns="0" tIns="0" rIns="0" bIns="0" rtlCol="0"/>
          <a:lstStyle/>
          <a:p>
            <a:endParaRPr/>
          </a:p>
        </p:txBody>
      </p:sp>
      <p:sp>
        <p:nvSpPr>
          <p:cNvPr id="24" name="object 24"/>
          <p:cNvSpPr/>
          <p:nvPr/>
        </p:nvSpPr>
        <p:spPr>
          <a:xfrm>
            <a:off x="1543090" y="4825524"/>
            <a:ext cx="445134" cy="385445"/>
          </a:xfrm>
          <a:custGeom>
            <a:avLst/>
            <a:gdLst/>
            <a:ahLst/>
            <a:cxnLst/>
            <a:rect l="l" t="t" r="r" b="b"/>
            <a:pathLst>
              <a:path w="445135" h="385445">
                <a:moveTo>
                  <a:pt x="0" y="385004"/>
                </a:moveTo>
                <a:lnTo>
                  <a:pt x="444575" y="385004"/>
                </a:lnTo>
                <a:lnTo>
                  <a:pt x="222287" y="0"/>
                </a:lnTo>
                <a:lnTo>
                  <a:pt x="0" y="385004"/>
                </a:lnTo>
                <a:close/>
              </a:path>
            </a:pathLst>
          </a:custGeom>
          <a:ln w="51348">
            <a:solidFill>
              <a:srgbClr val="000000"/>
            </a:solidFill>
          </a:ln>
        </p:spPr>
        <p:txBody>
          <a:bodyPr wrap="square" lIns="0" tIns="0" rIns="0" bIns="0" rtlCol="0"/>
          <a:lstStyle/>
          <a:p>
            <a:endParaRPr/>
          </a:p>
        </p:txBody>
      </p:sp>
      <p:sp>
        <p:nvSpPr>
          <p:cNvPr id="25" name="object 25"/>
          <p:cNvSpPr txBox="1"/>
          <p:nvPr/>
        </p:nvSpPr>
        <p:spPr>
          <a:xfrm>
            <a:off x="2031695" y="4757246"/>
            <a:ext cx="3135630" cy="325755"/>
          </a:xfrm>
          <a:prstGeom prst="rect">
            <a:avLst/>
          </a:prstGeom>
        </p:spPr>
        <p:txBody>
          <a:bodyPr vert="horz" wrap="square" lIns="0" tIns="0" rIns="0" bIns="0" rtlCol="0">
            <a:spAutoFit/>
          </a:bodyPr>
          <a:lstStyle/>
          <a:p>
            <a:pPr marL="12700">
              <a:lnSpc>
                <a:spcPct val="100000"/>
              </a:lnSpc>
            </a:pPr>
            <a:r>
              <a:rPr sz="2000" spc="10" dirty="0">
                <a:latin typeface="Arial"/>
                <a:cs typeface="Arial"/>
              </a:rPr>
              <a:t>Fast </a:t>
            </a:r>
            <a:r>
              <a:rPr sz="2000" spc="5" dirty="0">
                <a:latin typeface="Arial"/>
                <a:cs typeface="Arial"/>
              </a:rPr>
              <a:t>R-CNN, Girshick</a:t>
            </a:r>
            <a:r>
              <a:rPr sz="2000" spc="-45" dirty="0">
                <a:latin typeface="Arial"/>
                <a:cs typeface="Arial"/>
              </a:rPr>
              <a:t> </a:t>
            </a:r>
            <a:r>
              <a:rPr sz="2000" spc="5" dirty="0">
                <a:latin typeface="Arial"/>
                <a:cs typeface="Arial"/>
              </a:rPr>
              <a:t>2015</a:t>
            </a:r>
            <a:endParaRPr sz="2000">
              <a:latin typeface="Arial"/>
              <a:cs typeface="Arial"/>
            </a:endParaRPr>
          </a:p>
        </p:txBody>
      </p:sp>
      <p:sp>
        <p:nvSpPr>
          <p:cNvPr id="26" name="object 26"/>
          <p:cNvSpPr txBox="1"/>
          <p:nvPr/>
        </p:nvSpPr>
        <p:spPr>
          <a:xfrm>
            <a:off x="2031695" y="5091005"/>
            <a:ext cx="2152015" cy="325755"/>
          </a:xfrm>
          <a:prstGeom prst="rect">
            <a:avLst/>
          </a:prstGeom>
        </p:spPr>
        <p:txBody>
          <a:bodyPr vert="horz" wrap="square" lIns="0" tIns="0" rIns="0" bIns="0" rtlCol="0">
            <a:spAutoFit/>
          </a:bodyPr>
          <a:lstStyle/>
          <a:p>
            <a:pPr marL="12700">
              <a:lnSpc>
                <a:spcPct val="100000"/>
              </a:lnSpc>
            </a:pPr>
            <a:r>
              <a:rPr sz="2000" spc="10" dirty="0">
                <a:latin typeface="Arial"/>
                <a:cs typeface="Arial"/>
              </a:rPr>
              <a:t>70% </a:t>
            </a:r>
            <a:r>
              <a:rPr sz="2000" spc="15" dirty="0">
                <a:latin typeface="Arial"/>
                <a:cs typeface="Arial"/>
              </a:rPr>
              <a:t>mAP </a:t>
            </a:r>
            <a:r>
              <a:rPr sz="2000" spc="5" dirty="0">
                <a:latin typeface="Arial"/>
                <a:cs typeface="Arial"/>
              </a:rPr>
              <a:t>/ 0.4</a:t>
            </a:r>
            <a:r>
              <a:rPr sz="2000" spc="-85" dirty="0">
                <a:latin typeface="Arial"/>
                <a:cs typeface="Arial"/>
              </a:rPr>
              <a:t> </a:t>
            </a:r>
            <a:r>
              <a:rPr sz="2000" spc="5" dirty="0">
                <a:latin typeface="Arial"/>
                <a:cs typeface="Arial"/>
              </a:rPr>
              <a:t>fps</a:t>
            </a:r>
            <a:endParaRPr sz="2000">
              <a:latin typeface="Arial"/>
              <a:cs typeface="Arial"/>
            </a:endParaRPr>
          </a:p>
        </p:txBody>
      </p:sp>
      <p:sp>
        <p:nvSpPr>
          <p:cNvPr id="27" name="object 27"/>
          <p:cNvSpPr/>
          <p:nvPr/>
        </p:nvSpPr>
        <p:spPr>
          <a:xfrm>
            <a:off x="2749816" y="3593172"/>
            <a:ext cx="445134" cy="385445"/>
          </a:xfrm>
          <a:custGeom>
            <a:avLst/>
            <a:gdLst/>
            <a:ahLst/>
            <a:cxnLst/>
            <a:rect l="l" t="t" r="r" b="b"/>
            <a:pathLst>
              <a:path w="445135" h="385445">
                <a:moveTo>
                  <a:pt x="222288" y="0"/>
                </a:moveTo>
                <a:lnTo>
                  <a:pt x="0" y="385013"/>
                </a:lnTo>
                <a:lnTo>
                  <a:pt x="444576" y="385013"/>
                </a:lnTo>
                <a:lnTo>
                  <a:pt x="222288" y="0"/>
                </a:lnTo>
                <a:close/>
              </a:path>
            </a:pathLst>
          </a:custGeom>
          <a:solidFill>
            <a:srgbClr val="7DFFA1"/>
          </a:solidFill>
        </p:spPr>
        <p:txBody>
          <a:bodyPr wrap="square" lIns="0" tIns="0" rIns="0" bIns="0" rtlCol="0"/>
          <a:lstStyle/>
          <a:p>
            <a:endParaRPr/>
          </a:p>
        </p:txBody>
      </p:sp>
      <p:sp>
        <p:nvSpPr>
          <p:cNvPr id="28" name="object 28"/>
          <p:cNvSpPr/>
          <p:nvPr/>
        </p:nvSpPr>
        <p:spPr>
          <a:xfrm>
            <a:off x="2749802" y="3593181"/>
            <a:ext cx="445134" cy="385445"/>
          </a:xfrm>
          <a:custGeom>
            <a:avLst/>
            <a:gdLst/>
            <a:ahLst/>
            <a:cxnLst/>
            <a:rect l="l" t="t" r="r" b="b"/>
            <a:pathLst>
              <a:path w="445135" h="385445">
                <a:moveTo>
                  <a:pt x="0" y="385004"/>
                </a:moveTo>
                <a:lnTo>
                  <a:pt x="444585" y="385004"/>
                </a:lnTo>
                <a:lnTo>
                  <a:pt x="222292" y="0"/>
                </a:lnTo>
                <a:lnTo>
                  <a:pt x="0" y="385004"/>
                </a:lnTo>
                <a:close/>
              </a:path>
            </a:pathLst>
          </a:custGeom>
          <a:ln w="51348">
            <a:solidFill>
              <a:srgbClr val="000000"/>
            </a:solidFill>
          </a:ln>
        </p:spPr>
        <p:txBody>
          <a:bodyPr wrap="square" lIns="0" tIns="0" rIns="0" bIns="0" rtlCol="0"/>
          <a:lstStyle/>
          <a:p>
            <a:endParaRPr/>
          </a:p>
        </p:txBody>
      </p:sp>
      <p:sp>
        <p:nvSpPr>
          <p:cNvPr id="29" name="object 29"/>
          <p:cNvSpPr txBox="1"/>
          <p:nvPr/>
        </p:nvSpPr>
        <p:spPr>
          <a:xfrm>
            <a:off x="1959063" y="2861529"/>
            <a:ext cx="2907665" cy="688975"/>
          </a:xfrm>
          <a:prstGeom prst="rect">
            <a:avLst/>
          </a:prstGeom>
        </p:spPr>
        <p:txBody>
          <a:bodyPr vert="horz" wrap="square" lIns="0" tIns="0" rIns="0" bIns="0" rtlCol="0">
            <a:spAutoFit/>
          </a:bodyPr>
          <a:lstStyle/>
          <a:p>
            <a:pPr marL="12700" marR="5080">
              <a:lnSpc>
                <a:spcPct val="109500"/>
              </a:lnSpc>
            </a:pPr>
            <a:r>
              <a:rPr sz="2000" spc="10" dirty="0">
                <a:latin typeface="Arial"/>
                <a:cs typeface="Arial"/>
              </a:rPr>
              <a:t>Faster </a:t>
            </a:r>
            <a:r>
              <a:rPr sz="2000" spc="5" dirty="0">
                <a:latin typeface="Arial"/>
                <a:cs typeface="Arial"/>
              </a:rPr>
              <a:t>R-CNN, Ren</a:t>
            </a:r>
            <a:r>
              <a:rPr sz="2000" spc="-60" dirty="0">
                <a:latin typeface="Arial"/>
                <a:cs typeface="Arial"/>
              </a:rPr>
              <a:t> </a:t>
            </a:r>
            <a:r>
              <a:rPr sz="2000" spc="5" dirty="0">
                <a:latin typeface="Arial"/>
                <a:cs typeface="Arial"/>
              </a:rPr>
              <a:t>2015  </a:t>
            </a:r>
            <a:r>
              <a:rPr sz="2000" spc="10" dirty="0">
                <a:latin typeface="Arial"/>
                <a:cs typeface="Arial"/>
              </a:rPr>
              <a:t>73% </a:t>
            </a:r>
            <a:r>
              <a:rPr sz="2000" spc="15" dirty="0">
                <a:latin typeface="Arial"/>
                <a:cs typeface="Arial"/>
              </a:rPr>
              <a:t>mAP </a:t>
            </a:r>
            <a:r>
              <a:rPr sz="2000" spc="5" dirty="0">
                <a:latin typeface="Arial"/>
                <a:cs typeface="Arial"/>
              </a:rPr>
              <a:t>/ </a:t>
            </a:r>
            <a:r>
              <a:rPr sz="2000" spc="10" dirty="0">
                <a:latin typeface="Arial"/>
                <a:cs typeface="Arial"/>
              </a:rPr>
              <a:t>7</a:t>
            </a:r>
            <a:r>
              <a:rPr sz="2000" spc="-90" dirty="0">
                <a:latin typeface="Arial"/>
                <a:cs typeface="Arial"/>
              </a:rPr>
              <a:t> </a:t>
            </a:r>
            <a:r>
              <a:rPr sz="2000" spc="5" dirty="0">
                <a:latin typeface="Arial"/>
                <a:cs typeface="Arial"/>
              </a:rPr>
              <a:t>fps</a:t>
            </a:r>
            <a:endParaRPr sz="2000">
              <a:latin typeface="Arial"/>
              <a:cs typeface="Arial"/>
            </a:endParaRPr>
          </a:p>
        </p:txBody>
      </p:sp>
      <p:sp>
        <p:nvSpPr>
          <p:cNvPr id="30" name="object 30"/>
          <p:cNvSpPr/>
          <p:nvPr/>
        </p:nvSpPr>
        <p:spPr>
          <a:xfrm>
            <a:off x="5291632" y="6494322"/>
            <a:ext cx="445134" cy="385445"/>
          </a:xfrm>
          <a:custGeom>
            <a:avLst/>
            <a:gdLst/>
            <a:ahLst/>
            <a:cxnLst/>
            <a:rect l="l" t="t" r="r" b="b"/>
            <a:pathLst>
              <a:path w="445135" h="385445">
                <a:moveTo>
                  <a:pt x="222288" y="0"/>
                </a:moveTo>
                <a:lnTo>
                  <a:pt x="0" y="385000"/>
                </a:lnTo>
                <a:lnTo>
                  <a:pt x="444576" y="385000"/>
                </a:lnTo>
                <a:lnTo>
                  <a:pt x="222288" y="0"/>
                </a:lnTo>
                <a:close/>
              </a:path>
            </a:pathLst>
          </a:custGeom>
          <a:solidFill>
            <a:srgbClr val="7DFFA1"/>
          </a:solidFill>
        </p:spPr>
        <p:txBody>
          <a:bodyPr wrap="square" lIns="0" tIns="0" rIns="0" bIns="0" rtlCol="0"/>
          <a:lstStyle/>
          <a:p>
            <a:endParaRPr/>
          </a:p>
        </p:txBody>
      </p:sp>
      <p:sp>
        <p:nvSpPr>
          <p:cNvPr id="31" name="object 31"/>
          <p:cNvSpPr/>
          <p:nvPr/>
        </p:nvSpPr>
        <p:spPr>
          <a:xfrm>
            <a:off x="5291610" y="6494297"/>
            <a:ext cx="445134" cy="385445"/>
          </a:xfrm>
          <a:custGeom>
            <a:avLst/>
            <a:gdLst/>
            <a:ahLst/>
            <a:cxnLst/>
            <a:rect l="l" t="t" r="r" b="b"/>
            <a:pathLst>
              <a:path w="445135" h="385445">
                <a:moveTo>
                  <a:pt x="0" y="385030"/>
                </a:moveTo>
                <a:lnTo>
                  <a:pt x="444585" y="385030"/>
                </a:lnTo>
                <a:lnTo>
                  <a:pt x="222292" y="0"/>
                </a:lnTo>
                <a:lnTo>
                  <a:pt x="0" y="385030"/>
                </a:lnTo>
                <a:close/>
              </a:path>
            </a:pathLst>
          </a:custGeom>
          <a:ln w="51348">
            <a:solidFill>
              <a:srgbClr val="000000"/>
            </a:solidFill>
          </a:ln>
        </p:spPr>
        <p:txBody>
          <a:bodyPr wrap="square" lIns="0" tIns="0" rIns="0" bIns="0" rtlCol="0"/>
          <a:lstStyle/>
          <a:p>
            <a:endParaRPr/>
          </a:p>
        </p:txBody>
      </p:sp>
      <p:sp>
        <p:nvSpPr>
          <p:cNvPr id="32" name="object 32"/>
          <p:cNvSpPr txBox="1"/>
          <p:nvPr/>
        </p:nvSpPr>
        <p:spPr>
          <a:xfrm>
            <a:off x="5772467" y="6416590"/>
            <a:ext cx="2494280" cy="325755"/>
          </a:xfrm>
          <a:prstGeom prst="rect">
            <a:avLst/>
          </a:prstGeom>
        </p:spPr>
        <p:txBody>
          <a:bodyPr vert="horz" wrap="square" lIns="0" tIns="0" rIns="0" bIns="0" rtlCol="0">
            <a:spAutoFit/>
          </a:bodyPr>
          <a:lstStyle/>
          <a:p>
            <a:pPr marL="12700">
              <a:lnSpc>
                <a:spcPct val="100000"/>
              </a:lnSpc>
            </a:pPr>
            <a:r>
              <a:rPr sz="2000" spc="10" dirty="0">
                <a:latin typeface="Arial"/>
                <a:cs typeface="Arial"/>
              </a:rPr>
              <a:t>YOLO, </a:t>
            </a:r>
            <a:r>
              <a:rPr sz="2000" spc="5" dirty="0">
                <a:latin typeface="Arial"/>
                <a:cs typeface="Arial"/>
              </a:rPr>
              <a:t>Redmon</a:t>
            </a:r>
            <a:r>
              <a:rPr sz="2000" spc="-50" dirty="0">
                <a:latin typeface="Arial"/>
                <a:cs typeface="Arial"/>
              </a:rPr>
              <a:t> </a:t>
            </a:r>
            <a:r>
              <a:rPr sz="2000" spc="5" dirty="0">
                <a:latin typeface="Arial"/>
                <a:cs typeface="Arial"/>
              </a:rPr>
              <a:t>2016</a:t>
            </a:r>
            <a:endParaRPr sz="2000">
              <a:latin typeface="Arial"/>
              <a:cs typeface="Arial"/>
            </a:endParaRPr>
          </a:p>
        </p:txBody>
      </p:sp>
      <p:sp>
        <p:nvSpPr>
          <p:cNvPr id="33" name="object 33"/>
          <p:cNvSpPr txBox="1"/>
          <p:nvPr/>
        </p:nvSpPr>
        <p:spPr>
          <a:xfrm>
            <a:off x="5772467" y="6750349"/>
            <a:ext cx="2080895" cy="325755"/>
          </a:xfrm>
          <a:prstGeom prst="rect">
            <a:avLst/>
          </a:prstGeom>
        </p:spPr>
        <p:txBody>
          <a:bodyPr vert="horz" wrap="square" lIns="0" tIns="0" rIns="0" bIns="0" rtlCol="0">
            <a:spAutoFit/>
          </a:bodyPr>
          <a:lstStyle/>
          <a:p>
            <a:pPr marL="12700">
              <a:lnSpc>
                <a:spcPct val="100000"/>
              </a:lnSpc>
            </a:pPr>
            <a:r>
              <a:rPr sz="2000" spc="10" dirty="0">
                <a:latin typeface="Arial"/>
                <a:cs typeface="Arial"/>
              </a:rPr>
              <a:t>66% </a:t>
            </a:r>
            <a:r>
              <a:rPr sz="2000" spc="15" dirty="0">
                <a:latin typeface="Arial"/>
                <a:cs typeface="Arial"/>
              </a:rPr>
              <a:t>mAP </a:t>
            </a:r>
            <a:r>
              <a:rPr sz="2000" spc="5" dirty="0">
                <a:latin typeface="Arial"/>
                <a:cs typeface="Arial"/>
              </a:rPr>
              <a:t>/ 21</a:t>
            </a:r>
            <a:r>
              <a:rPr sz="2000" spc="-85" dirty="0">
                <a:latin typeface="Arial"/>
                <a:cs typeface="Arial"/>
              </a:rPr>
              <a:t> </a:t>
            </a:r>
            <a:r>
              <a:rPr sz="2000" spc="5" dirty="0">
                <a:latin typeface="Arial"/>
                <a:cs typeface="Arial"/>
              </a:rPr>
              <a:t>fps</a:t>
            </a:r>
            <a:endParaRPr sz="2000">
              <a:latin typeface="Arial"/>
              <a:cs typeface="Arial"/>
            </a:endParaRPr>
          </a:p>
        </p:txBody>
      </p:sp>
      <p:sp>
        <p:nvSpPr>
          <p:cNvPr id="34" name="object 34"/>
          <p:cNvSpPr/>
          <p:nvPr/>
        </p:nvSpPr>
        <p:spPr>
          <a:xfrm>
            <a:off x="9865804" y="1988489"/>
            <a:ext cx="385445" cy="385445"/>
          </a:xfrm>
          <a:custGeom>
            <a:avLst/>
            <a:gdLst/>
            <a:ahLst/>
            <a:cxnLst/>
            <a:rect l="l" t="t" r="r" b="b"/>
            <a:pathLst>
              <a:path w="385445" h="385444">
                <a:moveTo>
                  <a:pt x="192570" y="0"/>
                </a:moveTo>
                <a:lnTo>
                  <a:pt x="96291" y="25793"/>
                </a:lnTo>
                <a:lnTo>
                  <a:pt x="25806" y="96278"/>
                </a:lnTo>
                <a:lnTo>
                  <a:pt x="0" y="192557"/>
                </a:lnTo>
                <a:lnTo>
                  <a:pt x="25806" y="288836"/>
                </a:lnTo>
                <a:lnTo>
                  <a:pt x="96291" y="359308"/>
                </a:lnTo>
                <a:lnTo>
                  <a:pt x="192570" y="385114"/>
                </a:lnTo>
                <a:lnTo>
                  <a:pt x="288848" y="359308"/>
                </a:lnTo>
                <a:lnTo>
                  <a:pt x="359333" y="288836"/>
                </a:lnTo>
                <a:lnTo>
                  <a:pt x="385127" y="192557"/>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35" name="object 35"/>
          <p:cNvSpPr/>
          <p:nvPr/>
        </p:nvSpPr>
        <p:spPr>
          <a:xfrm>
            <a:off x="9865786" y="1988491"/>
            <a:ext cx="385445" cy="385445"/>
          </a:xfrm>
          <a:custGeom>
            <a:avLst/>
            <a:gdLst/>
            <a:ahLst/>
            <a:cxnLst/>
            <a:rect l="l" t="t" r="r" b="b"/>
            <a:pathLst>
              <a:path w="385445" h="385444">
                <a:moveTo>
                  <a:pt x="385122" y="192553"/>
                </a:moveTo>
                <a:lnTo>
                  <a:pt x="359319" y="96276"/>
                </a:lnTo>
                <a:lnTo>
                  <a:pt x="288841" y="25797"/>
                </a:lnTo>
                <a:lnTo>
                  <a:pt x="192561" y="0"/>
                </a:lnTo>
                <a:lnTo>
                  <a:pt x="96280" y="25797"/>
                </a:lnTo>
                <a:lnTo>
                  <a:pt x="25803" y="96276"/>
                </a:lnTo>
                <a:lnTo>
                  <a:pt x="0" y="192553"/>
                </a:lnTo>
                <a:lnTo>
                  <a:pt x="25803" y="288830"/>
                </a:lnTo>
                <a:lnTo>
                  <a:pt x="96280" y="359310"/>
                </a:lnTo>
                <a:lnTo>
                  <a:pt x="192561" y="385107"/>
                </a:lnTo>
                <a:lnTo>
                  <a:pt x="288841" y="359310"/>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36" name="object 36"/>
          <p:cNvSpPr txBox="1"/>
          <p:nvPr/>
        </p:nvSpPr>
        <p:spPr>
          <a:xfrm>
            <a:off x="10312234" y="1853403"/>
            <a:ext cx="2080895"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SSD300</a:t>
            </a:r>
            <a:endParaRPr sz="2000">
              <a:latin typeface="Arial"/>
              <a:cs typeface="Arial"/>
            </a:endParaRPr>
          </a:p>
          <a:p>
            <a:pPr marL="12700">
              <a:lnSpc>
                <a:spcPct val="100000"/>
              </a:lnSpc>
              <a:spcBef>
                <a:spcPts val="225"/>
              </a:spcBef>
            </a:pPr>
            <a:r>
              <a:rPr sz="2000" spc="10" dirty="0">
                <a:latin typeface="Arial"/>
                <a:cs typeface="Arial"/>
              </a:rPr>
              <a:t>77% </a:t>
            </a:r>
            <a:r>
              <a:rPr sz="2000" spc="15" dirty="0">
                <a:latin typeface="Arial"/>
                <a:cs typeface="Arial"/>
              </a:rPr>
              <a:t>mAP </a:t>
            </a:r>
            <a:r>
              <a:rPr sz="2000" spc="5" dirty="0">
                <a:latin typeface="Arial"/>
                <a:cs typeface="Arial"/>
              </a:rPr>
              <a:t>/ 46</a:t>
            </a:r>
            <a:r>
              <a:rPr sz="2000" spc="-85" dirty="0">
                <a:latin typeface="Arial"/>
                <a:cs typeface="Arial"/>
              </a:rPr>
              <a:t> </a:t>
            </a:r>
            <a:r>
              <a:rPr sz="2000" spc="5" dirty="0">
                <a:latin typeface="Arial"/>
                <a:cs typeface="Arial"/>
              </a:rPr>
              <a:t>fps</a:t>
            </a:r>
            <a:endParaRPr sz="2000">
              <a:latin typeface="Arial"/>
              <a:cs typeface="Arial"/>
            </a:endParaRPr>
          </a:p>
        </p:txBody>
      </p:sp>
      <p:sp>
        <p:nvSpPr>
          <p:cNvPr id="37" name="object 37"/>
          <p:cNvSpPr/>
          <p:nvPr/>
        </p:nvSpPr>
        <p:spPr>
          <a:xfrm>
            <a:off x="4961902" y="756145"/>
            <a:ext cx="385445" cy="385445"/>
          </a:xfrm>
          <a:custGeom>
            <a:avLst/>
            <a:gdLst/>
            <a:ahLst/>
            <a:cxnLst/>
            <a:rect l="l" t="t" r="r" b="b"/>
            <a:pathLst>
              <a:path w="385445" h="385444">
                <a:moveTo>
                  <a:pt x="192570" y="0"/>
                </a:moveTo>
                <a:lnTo>
                  <a:pt x="96278" y="25793"/>
                </a:lnTo>
                <a:lnTo>
                  <a:pt x="25806" y="96278"/>
                </a:lnTo>
                <a:lnTo>
                  <a:pt x="0" y="192557"/>
                </a:lnTo>
                <a:lnTo>
                  <a:pt x="25806" y="288836"/>
                </a:lnTo>
                <a:lnTo>
                  <a:pt x="96278" y="359308"/>
                </a:lnTo>
                <a:lnTo>
                  <a:pt x="192570" y="385114"/>
                </a:lnTo>
                <a:lnTo>
                  <a:pt x="288848" y="359308"/>
                </a:lnTo>
                <a:lnTo>
                  <a:pt x="359333" y="288836"/>
                </a:lnTo>
                <a:lnTo>
                  <a:pt x="385127" y="192557"/>
                </a:lnTo>
                <a:lnTo>
                  <a:pt x="359333" y="96278"/>
                </a:lnTo>
                <a:lnTo>
                  <a:pt x="288848" y="25793"/>
                </a:lnTo>
                <a:lnTo>
                  <a:pt x="192570" y="0"/>
                </a:lnTo>
                <a:close/>
              </a:path>
            </a:pathLst>
          </a:custGeom>
          <a:solidFill>
            <a:srgbClr val="FF9900"/>
          </a:solidFill>
        </p:spPr>
        <p:txBody>
          <a:bodyPr wrap="square" lIns="0" tIns="0" rIns="0" bIns="0" rtlCol="0"/>
          <a:lstStyle/>
          <a:p>
            <a:endParaRPr/>
          </a:p>
        </p:txBody>
      </p:sp>
      <p:sp>
        <p:nvSpPr>
          <p:cNvPr id="38" name="object 38"/>
          <p:cNvSpPr/>
          <p:nvPr/>
        </p:nvSpPr>
        <p:spPr>
          <a:xfrm>
            <a:off x="4961894" y="756148"/>
            <a:ext cx="385445" cy="385445"/>
          </a:xfrm>
          <a:custGeom>
            <a:avLst/>
            <a:gdLst/>
            <a:ahLst/>
            <a:cxnLst/>
            <a:rect l="l" t="t" r="r" b="b"/>
            <a:pathLst>
              <a:path w="385445" h="385444">
                <a:moveTo>
                  <a:pt x="385122" y="192553"/>
                </a:moveTo>
                <a:lnTo>
                  <a:pt x="359319" y="96276"/>
                </a:lnTo>
                <a:lnTo>
                  <a:pt x="288841" y="25797"/>
                </a:lnTo>
                <a:lnTo>
                  <a:pt x="192561" y="0"/>
                </a:lnTo>
                <a:lnTo>
                  <a:pt x="96280" y="25797"/>
                </a:lnTo>
                <a:lnTo>
                  <a:pt x="25803" y="96276"/>
                </a:lnTo>
                <a:lnTo>
                  <a:pt x="0" y="192553"/>
                </a:lnTo>
                <a:lnTo>
                  <a:pt x="25803" y="288830"/>
                </a:lnTo>
                <a:lnTo>
                  <a:pt x="96280" y="359310"/>
                </a:lnTo>
                <a:lnTo>
                  <a:pt x="192561" y="385107"/>
                </a:lnTo>
                <a:lnTo>
                  <a:pt x="288841" y="359310"/>
                </a:lnTo>
                <a:lnTo>
                  <a:pt x="359319" y="288830"/>
                </a:lnTo>
                <a:lnTo>
                  <a:pt x="385122" y="192553"/>
                </a:lnTo>
                <a:close/>
              </a:path>
            </a:pathLst>
          </a:custGeom>
          <a:ln w="51348">
            <a:solidFill>
              <a:srgbClr val="000000"/>
            </a:solidFill>
          </a:ln>
        </p:spPr>
        <p:txBody>
          <a:bodyPr wrap="square" lIns="0" tIns="0" rIns="0" bIns="0" rtlCol="0"/>
          <a:lstStyle/>
          <a:p>
            <a:endParaRPr/>
          </a:p>
        </p:txBody>
      </p:sp>
      <p:sp>
        <p:nvSpPr>
          <p:cNvPr id="39" name="object 39"/>
          <p:cNvSpPr txBox="1"/>
          <p:nvPr/>
        </p:nvSpPr>
        <p:spPr>
          <a:xfrm>
            <a:off x="5409285" y="608893"/>
            <a:ext cx="2080895" cy="659765"/>
          </a:xfrm>
          <a:prstGeom prst="rect">
            <a:avLst/>
          </a:prstGeom>
        </p:spPr>
        <p:txBody>
          <a:bodyPr vert="horz" wrap="square" lIns="0" tIns="0" rIns="0" bIns="0" rtlCol="0">
            <a:spAutoFit/>
          </a:bodyPr>
          <a:lstStyle/>
          <a:p>
            <a:pPr marL="12700">
              <a:lnSpc>
                <a:spcPct val="100000"/>
              </a:lnSpc>
            </a:pPr>
            <a:r>
              <a:rPr sz="2000" spc="10" dirty="0">
                <a:latin typeface="Arial"/>
                <a:cs typeface="Arial"/>
              </a:rPr>
              <a:t>SSD512</a:t>
            </a:r>
            <a:endParaRPr sz="2000">
              <a:latin typeface="Arial"/>
              <a:cs typeface="Arial"/>
            </a:endParaRPr>
          </a:p>
          <a:p>
            <a:pPr marL="12700">
              <a:lnSpc>
                <a:spcPct val="100000"/>
              </a:lnSpc>
              <a:spcBef>
                <a:spcPts val="225"/>
              </a:spcBef>
            </a:pPr>
            <a:r>
              <a:rPr sz="2000" spc="10" dirty="0">
                <a:latin typeface="Arial"/>
                <a:cs typeface="Arial"/>
              </a:rPr>
              <a:t>80% </a:t>
            </a:r>
            <a:r>
              <a:rPr sz="2000" spc="15" dirty="0">
                <a:latin typeface="Arial"/>
                <a:cs typeface="Arial"/>
              </a:rPr>
              <a:t>mAP </a:t>
            </a:r>
            <a:r>
              <a:rPr sz="2000" spc="5" dirty="0">
                <a:latin typeface="Arial"/>
                <a:cs typeface="Arial"/>
              </a:rPr>
              <a:t>/ 19</a:t>
            </a:r>
            <a:r>
              <a:rPr sz="2000" spc="-85" dirty="0">
                <a:latin typeface="Arial"/>
                <a:cs typeface="Arial"/>
              </a:rPr>
              <a:t> </a:t>
            </a:r>
            <a:r>
              <a:rPr sz="2000" spc="5" dirty="0">
                <a:latin typeface="Arial"/>
                <a:cs typeface="Arial"/>
              </a:rPr>
              <a:t>fps</a:t>
            </a:r>
            <a:endParaRPr sz="2000">
              <a:latin typeface="Arial"/>
              <a:cs typeface="Arial"/>
            </a:endParaRPr>
          </a:p>
        </p:txBody>
      </p:sp>
      <p:sp>
        <p:nvSpPr>
          <p:cNvPr id="40" name="object 40"/>
          <p:cNvSpPr/>
          <p:nvPr/>
        </p:nvSpPr>
        <p:spPr>
          <a:xfrm>
            <a:off x="1689893" y="8395648"/>
            <a:ext cx="10546715" cy="0"/>
          </a:xfrm>
          <a:custGeom>
            <a:avLst/>
            <a:gdLst/>
            <a:ahLst/>
            <a:cxnLst/>
            <a:rect l="l" t="t" r="r" b="b"/>
            <a:pathLst>
              <a:path w="10546715">
                <a:moveTo>
                  <a:pt x="0" y="0"/>
                </a:moveTo>
                <a:lnTo>
                  <a:pt x="10546706" y="0"/>
                </a:lnTo>
              </a:path>
            </a:pathLst>
          </a:custGeom>
          <a:ln w="12836">
            <a:solidFill>
              <a:srgbClr val="000000"/>
            </a:solidFill>
          </a:ln>
        </p:spPr>
        <p:txBody>
          <a:bodyPr wrap="square" lIns="0" tIns="0" rIns="0" bIns="0" rtlCol="0"/>
          <a:lstStyle/>
          <a:p>
            <a:endParaRPr/>
          </a:p>
        </p:txBody>
      </p:sp>
      <p:sp>
        <p:nvSpPr>
          <p:cNvPr id="41" name="object 41"/>
          <p:cNvSpPr/>
          <p:nvPr/>
        </p:nvSpPr>
        <p:spPr>
          <a:xfrm>
            <a:off x="12146738" y="8299371"/>
            <a:ext cx="257175" cy="96520"/>
          </a:xfrm>
          <a:custGeom>
            <a:avLst/>
            <a:gdLst/>
            <a:ahLst/>
            <a:cxnLst/>
            <a:rect l="l" t="t" r="r" b="b"/>
            <a:pathLst>
              <a:path w="257175" h="96520">
                <a:moveTo>
                  <a:pt x="0" y="0"/>
                </a:moveTo>
                <a:lnTo>
                  <a:pt x="256748" y="96276"/>
                </a:lnTo>
                <a:lnTo>
                  <a:pt x="89861" y="96276"/>
                </a:lnTo>
                <a:lnTo>
                  <a:pt x="0" y="0"/>
                </a:lnTo>
              </a:path>
            </a:pathLst>
          </a:custGeom>
          <a:ln w="12836">
            <a:solidFill>
              <a:srgbClr val="000000"/>
            </a:solidFill>
          </a:ln>
        </p:spPr>
        <p:txBody>
          <a:bodyPr wrap="square" lIns="0" tIns="0" rIns="0" bIns="0" rtlCol="0"/>
          <a:lstStyle/>
          <a:p>
            <a:endParaRPr/>
          </a:p>
        </p:txBody>
      </p:sp>
      <p:sp>
        <p:nvSpPr>
          <p:cNvPr id="42" name="object 42"/>
          <p:cNvSpPr/>
          <p:nvPr/>
        </p:nvSpPr>
        <p:spPr>
          <a:xfrm>
            <a:off x="12146738" y="8395648"/>
            <a:ext cx="257175" cy="96520"/>
          </a:xfrm>
          <a:custGeom>
            <a:avLst/>
            <a:gdLst/>
            <a:ahLst/>
            <a:cxnLst/>
            <a:rect l="l" t="t" r="r" b="b"/>
            <a:pathLst>
              <a:path w="257175" h="96520">
                <a:moveTo>
                  <a:pt x="256748" y="0"/>
                </a:moveTo>
                <a:lnTo>
                  <a:pt x="0" y="96276"/>
                </a:lnTo>
                <a:lnTo>
                  <a:pt x="89861" y="0"/>
                </a:lnTo>
                <a:lnTo>
                  <a:pt x="256748" y="0"/>
                </a:lnTo>
              </a:path>
            </a:pathLst>
          </a:custGeom>
          <a:ln w="12836">
            <a:solidFill>
              <a:srgbClr val="000000"/>
            </a:solidFill>
          </a:ln>
        </p:spPr>
        <p:txBody>
          <a:bodyPr wrap="square" lIns="0" tIns="0" rIns="0" bIns="0" rtlCol="0"/>
          <a:lstStyle/>
          <a:p>
            <a:endParaRPr/>
          </a:p>
        </p:txBody>
      </p:sp>
      <p:sp>
        <p:nvSpPr>
          <p:cNvPr id="43" name="object 43"/>
          <p:cNvSpPr/>
          <p:nvPr/>
        </p:nvSpPr>
        <p:spPr>
          <a:xfrm>
            <a:off x="12146762" y="8299386"/>
            <a:ext cx="257175" cy="96520"/>
          </a:xfrm>
          <a:custGeom>
            <a:avLst/>
            <a:gdLst/>
            <a:ahLst/>
            <a:cxnLst/>
            <a:rect l="l" t="t" r="r" b="b"/>
            <a:pathLst>
              <a:path w="257175" h="96520">
                <a:moveTo>
                  <a:pt x="0" y="0"/>
                </a:moveTo>
                <a:lnTo>
                  <a:pt x="89865" y="96265"/>
                </a:lnTo>
                <a:lnTo>
                  <a:pt x="256755" y="96265"/>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12146762" y="8395652"/>
            <a:ext cx="257175" cy="96520"/>
          </a:xfrm>
          <a:custGeom>
            <a:avLst/>
            <a:gdLst/>
            <a:ahLst/>
            <a:cxnLst/>
            <a:rect l="l" t="t" r="r" b="b"/>
            <a:pathLst>
              <a:path w="257175" h="96520">
                <a:moveTo>
                  <a:pt x="256755" y="0"/>
                </a:moveTo>
                <a:lnTo>
                  <a:pt x="89865" y="0"/>
                </a:lnTo>
                <a:lnTo>
                  <a:pt x="0" y="96282"/>
                </a:lnTo>
                <a:lnTo>
                  <a:pt x="256755" y="0"/>
                </a:lnTo>
                <a:close/>
              </a:path>
            </a:pathLst>
          </a:custGeom>
          <a:solidFill>
            <a:srgbClr val="000000"/>
          </a:solidFill>
        </p:spPr>
        <p:txBody>
          <a:bodyPr wrap="square" lIns="0" tIns="0" rIns="0" bIns="0" rtlCol="0"/>
          <a:lstStyle/>
          <a:p>
            <a:endParaRPr/>
          </a:p>
        </p:txBody>
      </p:sp>
      <p:sp>
        <p:nvSpPr>
          <p:cNvPr id="45" name="object 45"/>
          <p:cNvSpPr/>
          <p:nvPr/>
        </p:nvSpPr>
        <p:spPr>
          <a:xfrm>
            <a:off x="1689893" y="292479"/>
            <a:ext cx="0" cy="8103234"/>
          </a:xfrm>
          <a:custGeom>
            <a:avLst/>
            <a:gdLst/>
            <a:ahLst/>
            <a:cxnLst/>
            <a:rect l="l" t="t" r="r" b="b"/>
            <a:pathLst>
              <a:path h="8103234">
                <a:moveTo>
                  <a:pt x="0" y="8103168"/>
                </a:moveTo>
                <a:lnTo>
                  <a:pt x="0" y="0"/>
                </a:lnTo>
              </a:path>
            </a:pathLst>
          </a:custGeom>
          <a:ln w="12837">
            <a:solidFill>
              <a:srgbClr val="000000"/>
            </a:solidFill>
          </a:ln>
        </p:spPr>
        <p:txBody>
          <a:bodyPr wrap="square" lIns="0" tIns="0" rIns="0" bIns="0" rtlCol="0"/>
          <a:lstStyle/>
          <a:p>
            <a:endParaRPr/>
          </a:p>
        </p:txBody>
      </p:sp>
      <p:sp>
        <p:nvSpPr>
          <p:cNvPr id="46" name="object 46"/>
          <p:cNvSpPr/>
          <p:nvPr/>
        </p:nvSpPr>
        <p:spPr>
          <a:xfrm>
            <a:off x="1593613" y="125600"/>
            <a:ext cx="96520" cy="257175"/>
          </a:xfrm>
          <a:custGeom>
            <a:avLst/>
            <a:gdLst/>
            <a:ahLst/>
            <a:cxnLst/>
            <a:rect l="l" t="t" r="r" b="b"/>
            <a:pathLst>
              <a:path w="96519" h="257175">
                <a:moveTo>
                  <a:pt x="0" y="256738"/>
                </a:moveTo>
                <a:lnTo>
                  <a:pt x="96280" y="0"/>
                </a:lnTo>
                <a:lnTo>
                  <a:pt x="96280" y="166879"/>
                </a:lnTo>
                <a:lnTo>
                  <a:pt x="0" y="256738"/>
                </a:lnTo>
              </a:path>
            </a:pathLst>
          </a:custGeom>
          <a:ln w="12837">
            <a:solidFill>
              <a:srgbClr val="000000"/>
            </a:solidFill>
          </a:ln>
        </p:spPr>
        <p:txBody>
          <a:bodyPr wrap="square" lIns="0" tIns="0" rIns="0" bIns="0" rtlCol="0"/>
          <a:lstStyle/>
          <a:p>
            <a:endParaRPr/>
          </a:p>
        </p:txBody>
      </p:sp>
      <p:sp>
        <p:nvSpPr>
          <p:cNvPr id="47" name="object 47"/>
          <p:cNvSpPr/>
          <p:nvPr/>
        </p:nvSpPr>
        <p:spPr>
          <a:xfrm>
            <a:off x="1689893" y="125600"/>
            <a:ext cx="96520" cy="257175"/>
          </a:xfrm>
          <a:custGeom>
            <a:avLst/>
            <a:gdLst/>
            <a:ahLst/>
            <a:cxnLst/>
            <a:rect l="l" t="t" r="r" b="b"/>
            <a:pathLst>
              <a:path w="96519" h="257175">
                <a:moveTo>
                  <a:pt x="0" y="0"/>
                </a:moveTo>
                <a:lnTo>
                  <a:pt x="96280" y="256738"/>
                </a:lnTo>
                <a:lnTo>
                  <a:pt x="0" y="166879"/>
                </a:lnTo>
                <a:lnTo>
                  <a:pt x="0" y="0"/>
                </a:lnTo>
              </a:path>
            </a:pathLst>
          </a:custGeom>
          <a:ln w="12837">
            <a:solidFill>
              <a:srgbClr val="000000"/>
            </a:solidFill>
          </a:ln>
        </p:spPr>
        <p:txBody>
          <a:bodyPr wrap="square" lIns="0" tIns="0" rIns="0" bIns="0" rtlCol="0"/>
          <a:lstStyle/>
          <a:p>
            <a:endParaRPr/>
          </a:p>
        </p:txBody>
      </p:sp>
      <p:sp>
        <p:nvSpPr>
          <p:cNvPr id="48" name="object 48"/>
          <p:cNvSpPr/>
          <p:nvPr/>
        </p:nvSpPr>
        <p:spPr>
          <a:xfrm>
            <a:off x="1593621" y="125603"/>
            <a:ext cx="96520" cy="257175"/>
          </a:xfrm>
          <a:custGeom>
            <a:avLst/>
            <a:gdLst/>
            <a:ahLst/>
            <a:cxnLst/>
            <a:rect l="l" t="t" r="r" b="b"/>
            <a:pathLst>
              <a:path w="96519" h="257175">
                <a:moveTo>
                  <a:pt x="96278" y="0"/>
                </a:moveTo>
                <a:lnTo>
                  <a:pt x="0" y="256730"/>
                </a:lnTo>
                <a:lnTo>
                  <a:pt x="96278" y="166877"/>
                </a:lnTo>
                <a:lnTo>
                  <a:pt x="96278" y="0"/>
                </a:lnTo>
                <a:close/>
              </a:path>
            </a:pathLst>
          </a:custGeom>
          <a:solidFill>
            <a:srgbClr val="000000"/>
          </a:solidFill>
        </p:spPr>
        <p:txBody>
          <a:bodyPr wrap="square" lIns="0" tIns="0" rIns="0" bIns="0" rtlCol="0"/>
          <a:lstStyle/>
          <a:p>
            <a:endParaRPr/>
          </a:p>
        </p:txBody>
      </p:sp>
      <p:sp>
        <p:nvSpPr>
          <p:cNvPr id="49" name="object 49"/>
          <p:cNvSpPr/>
          <p:nvPr/>
        </p:nvSpPr>
        <p:spPr>
          <a:xfrm>
            <a:off x="1689900" y="125603"/>
            <a:ext cx="96520" cy="257175"/>
          </a:xfrm>
          <a:custGeom>
            <a:avLst/>
            <a:gdLst/>
            <a:ahLst/>
            <a:cxnLst/>
            <a:rect l="l" t="t" r="r" b="b"/>
            <a:pathLst>
              <a:path w="96519" h="257175">
                <a:moveTo>
                  <a:pt x="0" y="0"/>
                </a:moveTo>
                <a:lnTo>
                  <a:pt x="0" y="166877"/>
                </a:lnTo>
                <a:lnTo>
                  <a:pt x="96278" y="256730"/>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1681860" y="2611935"/>
            <a:ext cx="6020435" cy="1883410"/>
          </a:xfrm>
          <a:custGeom>
            <a:avLst/>
            <a:gdLst/>
            <a:ahLst/>
            <a:cxnLst/>
            <a:rect l="l" t="t" r="r" b="b"/>
            <a:pathLst>
              <a:path w="6020434" h="1883410">
                <a:moveTo>
                  <a:pt x="0" y="323372"/>
                </a:moveTo>
                <a:lnTo>
                  <a:pt x="83206" y="312093"/>
                </a:lnTo>
                <a:lnTo>
                  <a:pt x="165834" y="301015"/>
                </a:lnTo>
                <a:lnTo>
                  <a:pt x="247882" y="290137"/>
                </a:lnTo>
                <a:lnTo>
                  <a:pt x="329352" y="279459"/>
                </a:lnTo>
                <a:lnTo>
                  <a:pt x="410242" y="268981"/>
                </a:lnTo>
                <a:lnTo>
                  <a:pt x="490554" y="258704"/>
                </a:lnTo>
                <a:lnTo>
                  <a:pt x="570286" y="248627"/>
                </a:lnTo>
                <a:lnTo>
                  <a:pt x="649439" y="238749"/>
                </a:lnTo>
                <a:lnTo>
                  <a:pt x="728013" y="229072"/>
                </a:lnTo>
                <a:lnTo>
                  <a:pt x="806009" y="219596"/>
                </a:lnTo>
                <a:lnTo>
                  <a:pt x="883425" y="210319"/>
                </a:lnTo>
                <a:lnTo>
                  <a:pt x="960262" y="201243"/>
                </a:lnTo>
                <a:lnTo>
                  <a:pt x="1036520" y="192366"/>
                </a:lnTo>
                <a:lnTo>
                  <a:pt x="1112199" y="183690"/>
                </a:lnTo>
                <a:lnTo>
                  <a:pt x="1187299" y="175215"/>
                </a:lnTo>
                <a:lnTo>
                  <a:pt x="1261819" y="166939"/>
                </a:lnTo>
                <a:lnTo>
                  <a:pt x="1335761" y="158864"/>
                </a:lnTo>
                <a:lnTo>
                  <a:pt x="1409124" y="150988"/>
                </a:lnTo>
                <a:lnTo>
                  <a:pt x="1481908" y="143313"/>
                </a:lnTo>
                <a:lnTo>
                  <a:pt x="1554112" y="135838"/>
                </a:lnTo>
                <a:lnTo>
                  <a:pt x="1625738" y="128564"/>
                </a:lnTo>
                <a:lnTo>
                  <a:pt x="1696785" y="121489"/>
                </a:lnTo>
                <a:lnTo>
                  <a:pt x="1767252" y="114615"/>
                </a:lnTo>
                <a:lnTo>
                  <a:pt x="1837141" y="107941"/>
                </a:lnTo>
                <a:lnTo>
                  <a:pt x="1906450" y="101467"/>
                </a:lnTo>
                <a:lnTo>
                  <a:pt x="1975180" y="95193"/>
                </a:lnTo>
                <a:lnTo>
                  <a:pt x="2043332" y="89120"/>
                </a:lnTo>
                <a:lnTo>
                  <a:pt x="2110904" y="83246"/>
                </a:lnTo>
                <a:lnTo>
                  <a:pt x="2177897" y="77573"/>
                </a:lnTo>
                <a:lnTo>
                  <a:pt x="2244311" y="72100"/>
                </a:lnTo>
                <a:lnTo>
                  <a:pt x="2310147" y="66828"/>
                </a:lnTo>
                <a:lnTo>
                  <a:pt x="2375403" y="61755"/>
                </a:lnTo>
                <a:lnTo>
                  <a:pt x="2440080" y="56883"/>
                </a:lnTo>
                <a:lnTo>
                  <a:pt x="2504178" y="52210"/>
                </a:lnTo>
                <a:lnTo>
                  <a:pt x="2567697" y="47738"/>
                </a:lnTo>
                <a:lnTo>
                  <a:pt x="2630636" y="43467"/>
                </a:lnTo>
                <a:lnTo>
                  <a:pt x="2692997" y="39395"/>
                </a:lnTo>
                <a:lnTo>
                  <a:pt x="2754779" y="35523"/>
                </a:lnTo>
                <a:lnTo>
                  <a:pt x="2815982" y="31852"/>
                </a:lnTo>
                <a:lnTo>
                  <a:pt x="2876605" y="28381"/>
                </a:lnTo>
                <a:lnTo>
                  <a:pt x="2936650" y="25110"/>
                </a:lnTo>
                <a:lnTo>
                  <a:pt x="2996116" y="22040"/>
                </a:lnTo>
                <a:lnTo>
                  <a:pt x="3055002" y="19169"/>
                </a:lnTo>
                <a:lnTo>
                  <a:pt x="3113310" y="16499"/>
                </a:lnTo>
                <a:lnTo>
                  <a:pt x="3171038" y="14029"/>
                </a:lnTo>
                <a:lnTo>
                  <a:pt x="3228187" y="11759"/>
                </a:lnTo>
                <a:lnTo>
                  <a:pt x="3284758" y="9689"/>
                </a:lnTo>
                <a:lnTo>
                  <a:pt x="3340749" y="7820"/>
                </a:lnTo>
                <a:lnTo>
                  <a:pt x="3396161" y="6150"/>
                </a:lnTo>
                <a:lnTo>
                  <a:pt x="3450994" y="4681"/>
                </a:lnTo>
                <a:lnTo>
                  <a:pt x="3505248" y="3412"/>
                </a:lnTo>
                <a:lnTo>
                  <a:pt x="3558924" y="2343"/>
                </a:lnTo>
                <a:lnTo>
                  <a:pt x="3612020" y="1475"/>
                </a:lnTo>
                <a:lnTo>
                  <a:pt x="3664537" y="807"/>
                </a:lnTo>
                <a:lnTo>
                  <a:pt x="3716474" y="338"/>
                </a:lnTo>
                <a:lnTo>
                  <a:pt x="3767833" y="70"/>
                </a:lnTo>
                <a:lnTo>
                  <a:pt x="3818613" y="3"/>
                </a:lnTo>
                <a:lnTo>
                  <a:pt x="3868814" y="135"/>
                </a:lnTo>
                <a:lnTo>
                  <a:pt x="3918436" y="468"/>
                </a:lnTo>
                <a:lnTo>
                  <a:pt x="3967478" y="1000"/>
                </a:lnTo>
                <a:lnTo>
                  <a:pt x="4015942" y="1733"/>
                </a:lnTo>
                <a:lnTo>
                  <a:pt x="4063826" y="2666"/>
                </a:lnTo>
                <a:lnTo>
                  <a:pt x="4111132" y="3800"/>
                </a:lnTo>
                <a:lnTo>
                  <a:pt x="4157858" y="5133"/>
                </a:lnTo>
                <a:lnTo>
                  <a:pt x="4204006" y="6667"/>
                </a:lnTo>
                <a:lnTo>
                  <a:pt x="4249574" y="8401"/>
                </a:lnTo>
                <a:lnTo>
                  <a:pt x="4294563" y="10335"/>
                </a:lnTo>
                <a:lnTo>
                  <a:pt x="4338974" y="12469"/>
                </a:lnTo>
                <a:lnTo>
                  <a:pt x="4382805" y="14804"/>
                </a:lnTo>
                <a:lnTo>
                  <a:pt x="4426057" y="17338"/>
                </a:lnTo>
                <a:lnTo>
                  <a:pt x="4468730" y="20073"/>
                </a:lnTo>
                <a:lnTo>
                  <a:pt x="4510824" y="23008"/>
                </a:lnTo>
                <a:lnTo>
                  <a:pt x="4552339" y="26144"/>
                </a:lnTo>
                <a:lnTo>
                  <a:pt x="4593275" y="29479"/>
                </a:lnTo>
                <a:lnTo>
                  <a:pt x="4633632" y="33015"/>
                </a:lnTo>
                <a:lnTo>
                  <a:pt x="4673410" y="36750"/>
                </a:lnTo>
                <a:lnTo>
                  <a:pt x="4712609" y="40687"/>
                </a:lnTo>
                <a:lnTo>
                  <a:pt x="4751228" y="44823"/>
                </a:lnTo>
                <a:lnTo>
                  <a:pt x="4789269" y="49159"/>
                </a:lnTo>
                <a:lnTo>
                  <a:pt x="4863613" y="58432"/>
                </a:lnTo>
                <a:lnTo>
                  <a:pt x="4935641" y="68507"/>
                </a:lnTo>
                <a:lnTo>
                  <a:pt x="5005353" y="79381"/>
                </a:lnTo>
                <a:lnTo>
                  <a:pt x="5072749" y="91057"/>
                </a:lnTo>
                <a:lnTo>
                  <a:pt x="5137828" y="103534"/>
                </a:lnTo>
                <a:lnTo>
                  <a:pt x="5200592" y="116811"/>
                </a:lnTo>
                <a:lnTo>
                  <a:pt x="5261039" y="130889"/>
                </a:lnTo>
                <a:lnTo>
                  <a:pt x="5319169" y="145767"/>
                </a:lnTo>
                <a:lnTo>
                  <a:pt x="5374984" y="161447"/>
                </a:lnTo>
                <a:lnTo>
                  <a:pt x="5428482" y="177927"/>
                </a:lnTo>
                <a:lnTo>
                  <a:pt x="5479665" y="195208"/>
                </a:lnTo>
                <a:lnTo>
                  <a:pt x="5528531" y="213290"/>
                </a:lnTo>
                <a:lnTo>
                  <a:pt x="5575080" y="232172"/>
                </a:lnTo>
                <a:lnTo>
                  <a:pt x="5619314" y="251856"/>
                </a:lnTo>
                <a:lnTo>
                  <a:pt x="5661231" y="272340"/>
                </a:lnTo>
                <a:lnTo>
                  <a:pt x="5700833" y="293624"/>
                </a:lnTo>
                <a:lnTo>
                  <a:pt x="5738118" y="315710"/>
                </a:lnTo>
                <a:lnTo>
                  <a:pt x="5773086" y="338596"/>
                </a:lnTo>
                <a:lnTo>
                  <a:pt x="5805739" y="362283"/>
                </a:lnTo>
                <a:lnTo>
                  <a:pt x="5836075" y="386771"/>
                </a:lnTo>
                <a:lnTo>
                  <a:pt x="5877237" y="425005"/>
                </a:lnTo>
                <a:lnTo>
                  <a:pt x="5913187" y="465039"/>
                </a:lnTo>
                <a:lnTo>
                  <a:pt x="5943926" y="506876"/>
                </a:lnTo>
                <a:lnTo>
                  <a:pt x="5969453" y="550514"/>
                </a:lnTo>
                <a:lnTo>
                  <a:pt x="5989769" y="595955"/>
                </a:lnTo>
                <a:lnTo>
                  <a:pt x="6004873" y="643196"/>
                </a:lnTo>
                <a:lnTo>
                  <a:pt x="6014766" y="692240"/>
                </a:lnTo>
                <a:lnTo>
                  <a:pt x="6019448" y="743085"/>
                </a:lnTo>
                <a:lnTo>
                  <a:pt x="6019850" y="760434"/>
                </a:lnTo>
                <a:lnTo>
                  <a:pt x="6019673" y="777983"/>
                </a:lnTo>
                <a:lnTo>
                  <a:pt x="6015669" y="831831"/>
                </a:lnTo>
                <a:lnTo>
                  <a:pt x="6006453" y="887481"/>
                </a:lnTo>
                <a:lnTo>
                  <a:pt x="5997414" y="925582"/>
                </a:lnTo>
                <a:lnTo>
                  <a:pt x="5986059" y="964483"/>
                </a:lnTo>
                <a:lnTo>
                  <a:pt x="5972387" y="1004186"/>
                </a:lnTo>
                <a:lnTo>
                  <a:pt x="5956400" y="1044689"/>
                </a:lnTo>
                <a:lnTo>
                  <a:pt x="5938096" y="1085993"/>
                </a:lnTo>
                <a:lnTo>
                  <a:pt x="5917475" y="1128097"/>
                </a:lnTo>
                <a:lnTo>
                  <a:pt x="5894539" y="1171003"/>
                </a:lnTo>
                <a:lnTo>
                  <a:pt x="5869286" y="1214709"/>
                </a:lnTo>
                <a:lnTo>
                  <a:pt x="5841718" y="1259216"/>
                </a:lnTo>
                <a:lnTo>
                  <a:pt x="5811833" y="1304524"/>
                </a:lnTo>
                <a:lnTo>
                  <a:pt x="5779632" y="1350632"/>
                </a:lnTo>
                <a:lnTo>
                  <a:pt x="5745114" y="1397541"/>
                </a:lnTo>
                <a:lnTo>
                  <a:pt x="5708281" y="1445251"/>
                </a:lnTo>
                <a:lnTo>
                  <a:pt x="5669131" y="1493762"/>
                </a:lnTo>
                <a:lnTo>
                  <a:pt x="5627665" y="1543074"/>
                </a:lnTo>
                <a:lnTo>
                  <a:pt x="5583882" y="1593186"/>
                </a:lnTo>
                <a:lnTo>
                  <a:pt x="5537784" y="1644099"/>
                </a:lnTo>
                <a:lnTo>
                  <a:pt x="5489369" y="1695813"/>
                </a:lnTo>
                <a:lnTo>
                  <a:pt x="5438639" y="1748328"/>
                </a:lnTo>
                <a:lnTo>
                  <a:pt x="5385591" y="1801643"/>
                </a:lnTo>
                <a:lnTo>
                  <a:pt x="5358199" y="1828601"/>
                </a:lnTo>
                <a:lnTo>
                  <a:pt x="5330228" y="1855759"/>
                </a:lnTo>
                <a:lnTo>
                  <a:pt x="5301678" y="1883117"/>
                </a:lnTo>
              </a:path>
            </a:pathLst>
          </a:custGeom>
          <a:ln w="25400">
            <a:solidFill>
              <a:srgbClr val="000000"/>
            </a:solidFill>
          </a:ln>
        </p:spPr>
        <p:txBody>
          <a:bodyPr wrap="square" lIns="0" tIns="0" rIns="0" bIns="0" rtlCol="0"/>
          <a:lstStyle/>
          <a:p>
            <a:endParaRPr/>
          </a:p>
        </p:txBody>
      </p:sp>
      <p:sp>
        <p:nvSpPr>
          <p:cNvPr id="51" name="object 51"/>
          <p:cNvSpPr/>
          <p:nvPr/>
        </p:nvSpPr>
        <p:spPr>
          <a:xfrm>
            <a:off x="3078745" y="4478168"/>
            <a:ext cx="3916679" cy="3916679"/>
          </a:xfrm>
          <a:custGeom>
            <a:avLst/>
            <a:gdLst/>
            <a:ahLst/>
            <a:cxnLst/>
            <a:rect l="l" t="t" r="r" b="b"/>
            <a:pathLst>
              <a:path w="3916679" h="3916679">
                <a:moveTo>
                  <a:pt x="0" y="3898420"/>
                </a:moveTo>
                <a:lnTo>
                  <a:pt x="3898420" y="0"/>
                </a:lnTo>
                <a:lnTo>
                  <a:pt x="3916380" y="17960"/>
                </a:lnTo>
                <a:lnTo>
                  <a:pt x="17960" y="3916380"/>
                </a:lnTo>
                <a:lnTo>
                  <a:pt x="0" y="3898420"/>
                </a:lnTo>
                <a:close/>
              </a:path>
            </a:pathLst>
          </a:custGeom>
          <a:solidFill>
            <a:srgbClr val="000000"/>
          </a:solidFill>
        </p:spPr>
        <p:txBody>
          <a:bodyPr wrap="square" lIns="0" tIns="0" rIns="0" bIns="0" rtlCol="0"/>
          <a:lstStyle/>
          <a:p>
            <a:endParaRPr/>
          </a:p>
        </p:txBody>
      </p:sp>
      <p:sp>
        <p:nvSpPr>
          <p:cNvPr id="52" name="object 52"/>
          <p:cNvSpPr/>
          <p:nvPr/>
        </p:nvSpPr>
        <p:spPr>
          <a:xfrm>
            <a:off x="2196274" y="2557017"/>
            <a:ext cx="4991100" cy="3228340"/>
          </a:xfrm>
          <a:custGeom>
            <a:avLst/>
            <a:gdLst/>
            <a:ahLst/>
            <a:cxnLst/>
            <a:rect l="l" t="t" r="r" b="b"/>
            <a:pathLst>
              <a:path w="4991100" h="3228340">
                <a:moveTo>
                  <a:pt x="4454309" y="0"/>
                </a:moveTo>
                <a:lnTo>
                  <a:pt x="0" y="2077084"/>
                </a:lnTo>
                <a:lnTo>
                  <a:pt x="536714" y="3228098"/>
                </a:lnTo>
                <a:lnTo>
                  <a:pt x="4991036" y="1151013"/>
                </a:lnTo>
                <a:lnTo>
                  <a:pt x="4454309" y="0"/>
                </a:lnTo>
                <a:close/>
              </a:path>
            </a:pathLst>
          </a:custGeom>
          <a:solidFill>
            <a:srgbClr val="FFFFFF">
              <a:alpha val="50000"/>
            </a:srgbClr>
          </a:solidFill>
        </p:spPr>
        <p:txBody>
          <a:bodyPr wrap="square" lIns="0" tIns="0" rIns="0" bIns="0" rtlCol="0"/>
          <a:lstStyle/>
          <a:p>
            <a:endParaRPr/>
          </a:p>
        </p:txBody>
      </p:sp>
      <p:sp>
        <p:nvSpPr>
          <p:cNvPr id="53" name="object 53"/>
          <p:cNvSpPr txBox="1"/>
          <p:nvPr/>
        </p:nvSpPr>
        <p:spPr>
          <a:xfrm rot="20160000">
            <a:off x="3269127" y="3785033"/>
            <a:ext cx="2726666" cy="533400"/>
          </a:xfrm>
          <a:prstGeom prst="rect">
            <a:avLst/>
          </a:prstGeom>
        </p:spPr>
        <p:txBody>
          <a:bodyPr vert="horz" wrap="square" lIns="0" tIns="0" rIns="0" bIns="0" rtlCol="0">
            <a:spAutoFit/>
          </a:bodyPr>
          <a:lstStyle/>
          <a:p>
            <a:pPr>
              <a:lnSpc>
                <a:spcPts val="4115"/>
              </a:lnSpc>
            </a:pPr>
            <a:r>
              <a:rPr sz="6300" b="1" spc="-104" baseline="-1984" dirty="0">
                <a:solidFill>
                  <a:srgbClr val="773F9B"/>
                </a:solidFill>
                <a:latin typeface="Arial"/>
                <a:cs typeface="Arial"/>
              </a:rPr>
              <a:t>T</a:t>
            </a:r>
            <a:r>
              <a:rPr sz="6300" b="1" spc="-104" baseline="-1322" dirty="0">
                <a:solidFill>
                  <a:srgbClr val="773F9B"/>
                </a:solidFill>
                <a:latin typeface="Arial"/>
                <a:cs typeface="Arial"/>
              </a:rPr>
              <a:t>w</a:t>
            </a:r>
            <a:r>
              <a:rPr sz="4200" b="1" spc="-70" dirty="0">
                <a:solidFill>
                  <a:srgbClr val="773F9B"/>
                </a:solidFill>
                <a:latin typeface="Arial"/>
                <a:cs typeface="Arial"/>
              </a:rPr>
              <a:t>o-Sta</a:t>
            </a:r>
            <a:r>
              <a:rPr sz="6300" b="1" spc="-104" baseline="1984" dirty="0">
                <a:solidFill>
                  <a:srgbClr val="773F9B"/>
                </a:solidFill>
                <a:latin typeface="Arial"/>
                <a:cs typeface="Arial"/>
              </a:rPr>
              <a:t>g</a:t>
            </a:r>
            <a:r>
              <a:rPr sz="6300" b="1" spc="-104" baseline="2645" dirty="0">
                <a:solidFill>
                  <a:srgbClr val="773F9B"/>
                </a:solidFill>
                <a:latin typeface="Arial"/>
                <a:cs typeface="Arial"/>
              </a:rPr>
              <a:t>e</a:t>
            </a:r>
            <a:endParaRPr sz="6300" baseline="2645">
              <a:latin typeface="Arial"/>
              <a:cs typeface="Arial"/>
            </a:endParaRPr>
          </a:p>
        </p:txBody>
      </p:sp>
      <p:sp>
        <p:nvSpPr>
          <p:cNvPr id="54" name="object 54"/>
          <p:cNvSpPr txBox="1"/>
          <p:nvPr/>
        </p:nvSpPr>
        <p:spPr>
          <a:xfrm rot="20160000">
            <a:off x="2819867" y="4335201"/>
            <a:ext cx="4039321" cy="304800"/>
          </a:xfrm>
          <a:prstGeom prst="rect">
            <a:avLst/>
          </a:prstGeom>
        </p:spPr>
        <p:txBody>
          <a:bodyPr vert="horz" wrap="square" lIns="0" tIns="0" rIns="0" bIns="0" rtlCol="0">
            <a:spAutoFit/>
          </a:bodyPr>
          <a:lstStyle/>
          <a:p>
            <a:pPr>
              <a:lnSpc>
                <a:spcPts val="2270"/>
              </a:lnSpc>
            </a:pPr>
            <a:r>
              <a:rPr sz="3600" b="1" spc="-44" baseline="-8101" dirty="0">
                <a:solidFill>
                  <a:srgbClr val="773F9B"/>
                </a:solidFill>
                <a:latin typeface="Arial"/>
                <a:cs typeface="Arial"/>
              </a:rPr>
              <a:t>b</a:t>
            </a:r>
            <a:r>
              <a:rPr sz="3600" b="1" spc="-44" baseline="-6944" dirty="0">
                <a:solidFill>
                  <a:srgbClr val="773F9B"/>
                </a:solidFill>
                <a:latin typeface="Arial"/>
                <a:cs typeface="Arial"/>
              </a:rPr>
              <a:t>ox </a:t>
            </a:r>
            <a:r>
              <a:rPr sz="3600" b="1" spc="-60" baseline="-5787" dirty="0">
                <a:solidFill>
                  <a:srgbClr val="773F9B"/>
                </a:solidFill>
                <a:latin typeface="Arial"/>
                <a:cs typeface="Arial"/>
              </a:rPr>
              <a:t>p</a:t>
            </a:r>
            <a:r>
              <a:rPr sz="3600" b="1" spc="-60" baseline="-4629" dirty="0">
                <a:solidFill>
                  <a:srgbClr val="773F9B"/>
                </a:solidFill>
                <a:latin typeface="Arial"/>
                <a:cs typeface="Arial"/>
              </a:rPr>
              <a:t>rop</a:t>
            </a:r>
            <a:r>
              <a:rPr sz="3600" b="1" spc="-60" baseline="-3472" dirty="0">
                <a:solidFill>
                  <a:srgbClr val="773F9B"/>
                </a:solidFill>
                <a:latin typeface="Arial"/>
                <a:cs typeface="Arial"/>
              </a:rPr>
              <a:t>os</a:t>
            </a:r>
            <a:r>
              <a:rPr sz="3600" b="1" spc="-60" baseline="-2314" dirty="0">
                <a:solidFill>
                  <a:srgbClr val="773F9B"/>
                </a:solidFill>
                <a:latin typeface="Arial"/>
                <a:cs typeface="Arial"/>
              </a:rPr>
              <a:t>al </a:t>
            </a:r>
            <a:r>
              <a:rPr sz="3600" b="1" baseline="-1157" dirty="0">
                <a:solidFill>
                  <a:srgbClr val="773F9B"/>
                </a:solidFill>
                <a:latin typeface="Arial"/>
                <a:cs typeface="Arial"/>
              </a:rPr>
              <a:t>+</a:t>
            </a:r>
            <a:r>
              <a:rPr sz="3600" b="1" spc="-217" baseline="-1157" dirty="0">
                <a:solidFill>
                  <a:srgbClr val="773F9B"/>
                </a:solidFill>
                <a:latin typeface="Arial"/>
                <a:cs typeface="Arial"/>
              </a:rPr>
              <a:t> </a:t>
            </a:r>
            <a:r>
              <a:rPr sz="3600" b="1" spc="-52" baseline="-1157" dirty="0">
                <a:solidFill>
                  <a:srgbClr val="773F9B"/>
                </a:solidFill>
                <a:latin typeface="Arial"/>
                <a:cs typeface="Arial"/>
              </a:rPr>
              <a:t>p</a:t>
            </a:r>
            <a:r>
              <a:rPr sz="2400" b="1" spc="-35" dirty="0">
                <a:solidFill>
                  <a:srgbClr val="773F9B"/>
                </a:solidFill>
                <a:latin typeface="Arial"/>
                <a:cs typeface="Arial"/>
              </a:rPr>
              <a:t>o</a:t>
            </a:r>
            <a:r>
              <a:rPr sz="3600" b="1" spc="-52" baseline="1157" dirty="0">
                <a:solidFill>
                  <a:srgbClr val="773F9B"/>
                </a:solidFill>
                <a:latin typeface="Arial"/>
                <a:cs typeface="Arial"/>
              </a:rPr>
              <a:t>stc</a:t>
            </a:r>
            <a:r>
              <a:rPr sz="3600" b="1" spc="-52" baseline="2314" dirty="0">
                <a:solidFill>
                  <a:srgbClr val="773F9B"/>
                </a:solidFill>
                <a:latin typeface="Arial"/>
                <a:cs typeface="Arial"/>
              </a:rPr>
              <a:t>las</a:t>
            </a:r>
            <a:r>
              <a:rPr sz="3600" b="1" spc="-52" baseline="3472" dirty="0">
                <a:solidFill>
                  <a:srgbClr val="773F9B"/>
                </a:solidFill>
                <a:latin typeface="Arial"/>
                <a:cs typeface="Arial"/>
              </a:rPr>
              <a:t>si</a:t>
            </a:r>
            <a:r>
              <a:rPr sz="3600" b="1" spc="-52" baseline="4629" dirty="0">
                <a:solidFill>
                  <a:srgbClr val="773F9B"/>
                </a:solidFill>
                <a:latin typeface="Arial"/>
                <a:cs typeface="Arial"/>
              </a:rPr>
              <a:t>fy</a:t>
            </a:r>
            <a:endParaRPr sz="3600" baseline="4629">
              <a:latin typeface="Arial"/>
              <a:cs typeface="Arial"/>
            </a:endParaRPr>
          </a:p>
        </p:txBody>
      </p:sp>
      <p:sp>
        <p:nvSpPr>
          <p:cNvPr id="55" name="object 55"/>
          <p:cNvSpPr txBox="1"/>
          <p:nvPr/>
        </p:nvSpPr>
        <p:spPr>
          <a:xfrm>
            <a:off x="8509000" y="3327400"/>
            <a:ext cx="2959100" cy="669290"/>
          </a:xfrm>
          <a:prstGeom prst="rect">
            <a:avLst/>
          </a:prstGeom>
        </p:spPr>
        <p:txBody>
          <a:bodyPr vert="horz" wrap="square" lIns="0" tIns="0" rIns="0" bIns="0" rtlCol="0">
            <a:spAutoFit/>
          </a:bodyPr>
          <a:lstStyle/>
          <a:p>
            <a:pPr marL="12700">
              <a:lnSpc>
                <a:spcPct val="100000"/>
              </a:lnSpc>
              <a:tabLst>
                <a:tab pos="1760855" algn="l"/>
              </a:tabLst>
            </a:pPr>
            <a:r>
              <a:rPr sz="4200" b="1" dirty="0">
                <a:solidFill>
                  <a:srgbClr val="DE6A10"/>
                </a:solidFill>
                <a:latin typeface="Arial"/>
                <a:cs typeface="Arial"/>
              </a:rPr>
              <a:t>S</a:t>
            </a:r>
            <a:r>
              <a:rPr sz="4200" b="1" spc="-5" dirty="0">
                <a:solidFill>
                  <a:srgbClr val="DE6A10"/>
                </a:solidFill>
                <a:latin typeface="Arial"/>
                <a:cs typeface="Arial"/>
              </a:rPr>
              <a:t>ingl</a:t>
            </a:r>
            <a:r>
              <a:rPr sz="4200" b="1" dirty="0">
                <a:solidFill>
                  <a:srgbClr val="DE6A10"/>
                </a:solidFill>
                <a:latin typeface="Arial"/>
                <a:cs typeface="Arial"/>
              </a:rPr>
              <a:t>e	S</a:t>
            </a:r>
            <a:r>
              <a:rPr sz="4200" b="1" spc="-5" dirty="0">
                <a:solidFill>
                  <a:srgbClr val="DE6A10"/>
                </a:solidFill>
                <a:latin typeface="Arial"/>
                <a:cs typeface="Arial"/>
              </a:rPr>
              <a:t>ho</a:t>
            </a:r>
            <a:r>
              <a:rPr sz="4200" b="1" dirty="0">
                <a:solidFill>
                  <a:srgbClr val="DE6A10"/>
                </a:solidFill>
                <a:latin typeface="Arial"/>
                <a:cs typeface="Arial"/>
              </a:rPr>
              <a:t>t</a:t>
            </a:r>
            <a:endParaRPr sz="42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5" name="object 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7" name="object 7"/>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8" name="object 8"/>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9" name="object 9"/>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0" name="object 10"/>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5" name="object 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7" name="object 7"/>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8" name="object 8"/>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9" name="object 9"/>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0" name="object 10"/>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1" name="object 11"/>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2" name="object 12"/>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14" name="object 14"/>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16" name="object 16"/>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157324" y="3527183"/>
            <a:ext cx="1397000" cy="1361440"/>
          </a:xfrm>
          <a:custGeom>
            <a:avLst/>
            <a:gdLst/>
            <a:ahLst/>
            <a:cxnLst/>
            <a:rect l="l" t="t" r="r" b="b"/>
            <a:pathLst>
              <a:path w="1397000" h="1361439">
                <a:moveTo>
                  <a:pt x="0" y="0"/>
                </a:moveTo>
                <a:lnTo>
                  <a:pt x="1397012" y="0"/>
                </a:lnTo>
                <a:lnTo>
                  <a:pt x="1397012" y="1361440"/>
                </a:lnTo>
                <a:lnTo>
                  <a:pt x="0" y="1361440"/>
                </a:lnTo>
                <a:lnTo>
                  <a:pt x="0" y="0"/>
                </a:lnTo>
                <a:close/>
              </a:path>
            </a:pathLst>
          </a:custGeom>
          <a:ln w="50800">
            <a:solidFill>
              <a:srgbClr val="FF2600"/>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5" name="object 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7" name="object 7"/>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8" name="object 8"/>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9" name="object 9"/>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0" name="object 10"/>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1" name="object 11"/>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2" name="object 12"/>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14" name="object 14"/>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16" name="object 16"/>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18" name="object 18"/>
          <p:cNvSpPr txBox="1"/>
          <p:nvPr/>
        </p:nvSpPr>
        <p:spPr>
          <a:xfrm>
            <a:off x="8813800" y="5727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19" name="object 19"/>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5" name="object 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7" name="object 7"/>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8" name="object 8"/>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9" name="object 9"/>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0" name="object 10"/>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1" name="object 11"/>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13" name="object 13"/>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15" name="object 15"/>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17" name="object 17"/>
          <p:cNvSpPr txBox="1"/>
          <p:nvPr/>
        </p:nvSpPr>
        <p:spPr>
          <a:xfrm>
            <a:off x="8813800" y="5727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18" name="object 18"/>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19" name="object 19"/>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21" name="object 21"/>
          <p:cNvSpPr txBox="1"/>
          <p:nvPr/>
        </p:nvSpPr>
        <p:spPr>
          <a:xfrm>
            <a:off x="10744200" y="4584700"/>
            <a:ext cx="304800" cy="1054735"/>
          </a:xfrm>
          <a:prstGeom prst="rect">
            <a:avLst/>
          </a:prstGeom>
        </p:spPr>
        <p:txBody>
          <a:bodyPr vert="horz" wrap="square" lIns="0" tIns="0" rIns="0" bIns="0" rtlCol="0">
            <a:spAutoFit/>
          </a:bodyPr>
          <a:lstStyle/>
          <a:p>
            <a:pPr marL="12700">
              <a:lnSpc>
                <a:spcPct val="100000"/>
              </a:lnSpc>
            </a:pPr>
            <a:r>
              <a:rPr sz="7200" b="1" spc="-2302" baseline="-26620" dirty="0">
                <a:solidFill>
                  <a:srgbClr val="3F74B4"/>
                </a:solidFill>
                <a:latin typeface="Arial"/>
                <a:cs typeface="Arial"/>
              </a:rPr>
              <a:t>?</a:t>
            </a:r>
            <a:r>
              <a:rPr sz="2400" dirty="0">
                <a:solidFill>
                  <a:srgbClr val="FFFFFF"/>
                </a:solidFill>
                <a:latin typeface="Arial"/>
                <a:cs typeface="Arial"/>
              </a:rPr>
              <a:t>`</a:t>
            </a:r>
            <a:endParaRPr sz="2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p:nvPr/>
        </p:nvSpPr>
        <p:spPr>
          <a:xfrm>
            <a:off x="1435100" y="41104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5" name="object 5"/>
          <p:cNvSpPr txBox="1"/>
          <p:nvPr/>
        </p:nvSpPr>
        <p:spPr>
          <a:xfrm>
            <a:off x="1739900" y="4038600"/>
            <a:ext cx="5718175" cy="387985"/>
          </a:xfrm>
          <a:prstGeom prst="rect">
            <a:avLst/>
          </a:prstGeom>
        </p:spPr>
        <p:txBody>
          <a:bodyPr vert="horz" wrap="square" lIns="0" tIns="0" rIns="0" bIns="0" rtlCol="0">
            <a:spAutoFit/>
          </a:bodyPr>
          <a:lstStyle/>
          <a:p>
            <a:pPr marL="12700">
              <a:lnSpc>
                <a:spcPct val="100000"/>
              </a:lnSpc>
            </a:pP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15" dirty="0">
                <a:latin typeface="Arial"/>
                <a:cs typeface="Arial"/>
              </a:rPr>
              <a:t>closest default</a:t>
            </a:r>
            <a:r>
              <a:rPr sz="2400" spc="-35" dirty="0">
                <a:latin typeface="Arial"/>
                <a:cs typeface="Arial"/>
              </a:rPr>
              <a:t> </a:t>
            </a:r>
            <a:r>
              <a:rPr sz="2400" spc="40" dirty="0">
                <a:latin typeface="Arial"/>
                <a:cs typeface="Arial"/>
              </a:rPr>
              <a:t>box</a:t>
            </a:r>
            <a:endParaRPr sz="2400">
              <a:latin typeface="Arial"/>
              <a:cs typeface="Arial"/>
            </a:endParaRPr>
          </a:p>
        </p:txBody>
      </p:sp>
      <p:sp>
        <p:nvSpPr>
          <p:cNvPr id="6" name="object 6"/>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7" name="object 7"/>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9" name="object 9"/>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10" name="object 10"/>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1" name="object 11"/>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2" name="object 12"/>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14" name="object 14"/>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16" name="object 16"/>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18" name="object 18"/>
          <p:cNvSpPr txBox="1"/>
          <p:nvPr/>
        </p:nvSpPr>
        <p:spPr>
          <a:xfrm>
            <a:off x="8813800" y="5727700"/>
            <a:ext cx="685800" cy="7562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a:p>
            <a:pPr marR="5080" algn="r">
              <a:lnSpc>
                <a:spcPct val="100000"/>
              </a:lnSpc>
              <a:spcBef>
                <a:spcPts val="20"/>
              </a:spcBef>
            </a:pPr>
            <a:r>
              <a:rPr sz="2400" dirty="0">
                <a:solidFill>
                  <a:srgbClr val="FFFFFF"/>
                </a:solidFill>
                <a:latin typeface="Arial"/>
                <a:cs typeface="Arial"/>
              </a:rPr>
              <a:t>`</a:t>
            </a:r>
            <a:endParaRPr sz="2400">
              <a:latin typeface="Arial"/>
              <a:cs typeface="Arial"/>
            </a:endParaRPr>
          </a:p>
        </p:txBody>
      </p:sp>
      <p:sp>
        <p:nvSpPr>
          <p:cNvPr id="19" name="object 19"/>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20" name="object 20"/>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22" name="object 22"/>
          <p:cNvSpPr txBox="1"/>
          <p:nvPr/>
        </p:nvSpPr>
        <p:spPr>
          <a:xfrm>
            <a:off x="10744200" y="4584700"/>
            <a:ext cx="304800" cy="1054735"/>
          </a:xfrm>
          <a:prstGeom prst="rect">
            <a:avLst/>
          </a:prstGeom>
        </p:spPr>
        <p:txBody>
          <a:bodyPr vert="horz" wrap="square" lIns="0" tIns="0" rIns="0" bIns="0" rtlCol="0">
            <a:spAutoFit/>
          </a:bodyPr>
          <a:lstStyle/>
          <a:p>
            <a:pPr marL="12700">
              <a:lnSpc>
                <a:spcPct val="100000"/>
              </a:lnSpc>
            </a:pPr>
            <a:r>
              <a:rPr sz="7200" b="1" spc="-2302" baseline="-26620" dirty="0">
                <a:solidFill>
                  <a:srgbClr val="3F74B4"/>
                </a:solidFill>
                <a:latin typeface="Arial"/>
                <a:cs typeface="Arial"/>
              </a:rPr>
              <a:t>?</a:t>
            </a:r>
            <a:r>
              <a:rPr sz="2400" dirty="0">
                <a:solidFill>
                  <a:srgbClr val="FFFFFF"/>
                </a:solidFill>
                <a:latin typeface="Arial"/>
                <a:cs typeface="Arial"/>
              </a:rPr>
              <a:t>`</a:t>
            </a:r>
            <a:endParaRPr sz="2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p:nvPr/>
        </p:nvSpPr>
        <p:spPr>
          <a:xfrm>
            <a:off x="1435100" y="41104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5" name="object 5"/>
          <p:cNvSpPr txBox="1"/>
          <p:nvPr/>
        </p:nvSpPr>
        <p:spPr>
          <a:xfrm>
            <a:off x="1739900" y="4038600"/>
            <a:ext cx="5718175" cy="387985"/>
          </a:xfrm>
          <a:prstGeom prst="rect">
            <a:avLst/>
          </a:prstGeom>
        </p:spPr>
        <p:txBody>
          <a:bodyPr vert="horz" wrap="square" lIns="0" tIns="0" rIns="0" bIns="0" rtlCol="0">
            <a:spAutoFit/>
          </a:bodyPr>
          <a:lstStyle/>
          <a:p>
            <a:pPr marL="12700">
              <a:lnSpc>
                <a:spcPct val="100000"/>
              </a:lnSpc>
            </a:pP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15" dirty="0">
                <a:latin typeface="Arial"/>
                <a:cs typeface="Arial"/>
              </a:rPr>
              <a:t>closest default</a:t>
            </a:r>
            <a:r>
              <a:rPr sz="2400" spc="-35" dirty="0">
                <a:latin typeface="Arial"/>
                <a:cs typeface="Arial"/>
              </a:rPr>
              <a:t> </a:t>
            </a:r>
            <a:r>
              <a:rPr sz="2400" spc="40" dirty="0">
                <a:latin typeface="Arial"/>
                <a:cs typeface="Arial"/>
              </a:rPr>
              <a:t>box</a:t>
            </a:r>
            <a:endParaRPr sz="2400">
              <a:latin typeface="Arial"/>
              <a:cs typeface="Arial"/>
            </a:endParaRPr>
          </a:p>
        </p:txBody>
      </p:sp>
      <p:sp>
        <p:nvSpPr>
          <p:cNvPr id="6" name="object 6"/>
          <p:cNvSpPr txBox="1"/>
          <p:nvPr/>
        </p:nvSpPr>
        <p:spPr>
          <a:xfrm>
            <a:off x="1435100" y="47835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7" name="object 7"/>
          <p:cNvSpPr txBox="1"/>
          <p:nvPr/>
        </p:nvSpPr>
        <p:spPr>
          <a:xfrm>
            <a:off x="1739900" y="4709139"/>
            <a:ext cx="5802630" cy="758825"/>
          </a:xfrm>
          <a:prstGeom prst="rect">
            <a:avLst/>
          </a:prstGeom>
        </p:spPr>
        <p:txBody>
          <a:bodyPr vert="horz" wrap="square" lIns="0" tIns="0" rIns="0" bIns="0" rtlCol="0">
            <a:spAutoFit/>
          </a:bodyPr>
          <a:lstStyle/>
          <a:p>
            <a:pPr marL="12700" marR="5080">
              <a:lnSpc>
                <a:spcPct val="100699"/>
              </a:lnSpc>
            </a:pPr>
            <a:r>
              <a:rPr sz="2400" spc="-5" dirty="0">
                <a:latin typeface="Arial"/>
                <a:cs typeface="Arial"/>
              </a:rPr>
              <a:t>Also </a:t>
            </a: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5" dirty="0">
                <a:latin typeface="Arial"/>
                <a:cs typeface="Arial"/>
              </a:rPr>
              <a:t>all</a:t>
            </a:r>
            <a:r>
              <a:rPr sz="2400" spc="-35" dirty="0">
                <a:latin typeface="Arial"/>
                <a:cs typeface="Arial"/>
              </a:rPr>
              <a:t> </a:t>
            </a:r>
            <a:r>
              <a:rPr sz="2400" spc="25" dirty="0">
                <a:latin typeface="Arial"/>
                <a:cs typeface="Arial"/>
              </a:rPr>
              <a:t>unassigned  </a:t>
            </a:r>
            <a:r>
              <a:rPr sz="2400" spc="15" dirty="0">
                <a:latin typeface="Arial"/>
                <a:cs typeface="Arial"/>
              </a:rPr>
              <a:t>default </a:t>
            </a:r>
            <a:r>
              <a:rPr sz="2400" spc="25" dirty="0">
                <a:latin typeface="Arial"/>
                <a:cs typeface="Arial"/>
              </a:rPr>
              <a:t>boxes </a:t>
            </a:r>
            <a:r>
              <a:rPr sz="2400" spc="-5" dirty="0">
                <a:latin typeface="Arial"/>
                <a:cs typeface="Arial"/>
              </a:rPr>
              <a:t>with </a:t>
            </a:r>
            <a:r>
              <a:rPr sz="2400" dirty="0">
                <a:latin typeface="Arial"/>
                <a:cs typeface="Arial"/>
              </a:rPr>
              <a:t>IoU </a:t>
            </a:r>
            <a:r>
              <a:rPr sz="2400" spc="180" dirty="0">
                <a:latin typeface="Arial"/>
                <a:cs typeface="Arial"/>
              </a:rPr>
              <a:t>&gt;</a:t>
            </a:r>
            <a:r>
              <a:rPr sz="2400" spc="-85" dirty="0">
                <a:latin typeface="Arial"/>
                <a:cs typeface="Arial"/>
              </a:rPr>
              <a:t> </a:t>
            </a:r>
            <a:r>
              <a:rPr sz="2400" dirty="0">
                <a:latin typeface="Arial"/>
                <a:cs typeface="Arial"/>
              </a:rPr>
              <a:t>0.5</a:t>
            </a:r>
            <a:endParaRPr sz="2400">
              <a:latin typeface="Arial"/>
              <a:cs typeface="Arial"/>
            </a:endParaRPr>
          </a:p>
        </p:txBody>
      </p:sp>
      <p:sp>
        <p:nvSpPr>
          <p:cNvPr id="8" name="object 8"/>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9" name="object 9"/>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11" name="object 11"/>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2" name="object 12"/>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13" name="object 13"/>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4" name="object 14"/>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5" name="object 15"/>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17" name="object 17"/>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19" name="object 19"/>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1" name="object 21"/>
          <p:cNvSpPr txBox="1"/>
          <p:nvPr/>
        </p:nvSpPr>
        <p:spPr>
          <a:xfrm>
            <a:off x="8813800" y="5727700"/>
            <a:ext cx="685800" cy="7562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a:p>
            <a:pPr marR="5080" algn="r">
              <a:lnSpc>
                <a:spcPct val="100000"/>
              </a:lnSpc>
              <a:spcBef>
                <a:spcPts val="20"/>
              </a:spcBef>
            </a:pPr>
            <a:r>
              <a:rPr sz="2400" dirty="0">
                <a:solidFill>
                  <a:srgbClr val="FFFFFF"/>
                </a:solidFill>
                <a:latin typeface="Arial"/>
                <a:cs typeface="Arial"/>
              </a:rPr>
              <a:t>`</a:t>
            </a:r>
            <a:endParaRPr sz="2400">
              <a:latin typeface="Arial"/>
              <a:cs typeface="Arial"/>
            </a:endParaRPr>
          </a:p>
        </p:txBody>
      </p:sp>
      <p:sp>
        <p:nvSpPr>
          <p:cNvPr id="22" name="object 22"/>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23" name="object 23"/>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25" name="object 25"/>
          <p:cNvSpPr txBox="1"/>
          <p:nvPr/>
        </p:nvSpPr>
        <p:spPr>
          <a:xfrm>
            <a:off x="10744200" y="4876800"/>
            <a:ext cx="398145" cy="762635"/>
          </a:xfrm>
          <a:prstGeom prst="rect">
            <a:avLst/>
          </a:prstGeom>
        </p:spPr>
        <p:txBody>
          <a:bodyPr vert="horz" wrap="square" lIns="0" tIns="0" rIns="0" bIns="0" rtlCol="0">
            <a:spAutoFit/>
          </a:bodyPr>
          <a:lstStyle/>
          <a:p>
            <a:pPr marL="12700">
              <a:lnSpc>
                <a:spcPct val="100000"/>
              </a:lnSpc>
            </a:pPr>
            <a:r>
              <a:rPr sz="4800" b="1" dirty="0">
                <a:solidFill>
                  <a:srgbClr val="3F74B4"/>
                </a:solidFill>
                <a:latin typeface="Arial"/>
                <a:cs typeface="Arial"/>
              </a:rPr>
              <a:t>?</a:t>
            </a:r>
            <a:endParaRPr sz="48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p:nvPr/>
        </p:nvSpPr>
        <p:spPr>
          <a:xfrm>
            <a:off x="1435100" y="41104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5" name="object 5"/>
          <p:cNvSpPr txBox="1"/>
          <p:nvPr/>
        </p:nvSpPr>
        <p:spPr>
          <a:xfrm>
            <a:off x="1739900" y="4038600"/>
            <a:ext cx="5718175" cy="387985"/>
          </a:xfrm>
          <a:prstGeom prst="rect">
            <a:avLst/>
          </a:prstGeom>
        </p:spPr>
        <p:txBody>
          <a:bodyPr vert="horz" wrap="square" lIns="0" tIns="0" rIns="0" bIns="0" rtlCol="0">
            <a:spAutoFit/>
          </a:bodyPr>
          <a:lstStyle/>
          <a:p>
            <a:pPr marL="12700">
              <a:lnSpc>
                <a:spcPct val="100000"/>
              </a:lnSpc>
            </a:pP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15" dirty="0">
                <a:latin typeface="Arial"/>
                <a:cs typeface="Arial"/>
              </a:rPr>
              <a:t>closest default</a:t>
            </a:r>
            <a:r>
              <a:rPr sz="2400" spc="-35" dirty="0">
                <a:latin typeface="Arial"/>
                <a:cs typeface="Arial"/>
              </a:rPr>
              <a:t> </a:t>
            </a:r>
            <a:r>
              <a:rPr sz="2400" spc="40" dirty="0">
                <a:latin typeface="Arial"/>
                <a:cs typeface="Arial"/>
              </a:rPr>
              <a:t>box</a:t>
            </a:r>
            <a:endParaRPr sz="2400">
              <a:latin typeface="Arial"/>
              <a:cs typeface="Arial"/>
            </a:endParaRPr>
          </a:p>
        </p:txBody>
      </p:sp>
      <p:sp>
        <p:nvSpPr>
          <p:cNvPr id="6" name="object 6"/>
          <p:cNvSpPr txBox="1"/>
          <p:nvPr/>
        </p:nvSpPr>
        <p:spPr>
          <a:xfrm>
            <a:off x="1435100" y="47835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7" name="object 7"/>
          <p:cNvSpPr txBox="1"/>
          <p:nvPr/>
        </p:nvSpPr>
        <p:spPr>
          <a:xfrm>
            <a:off x="1739900" y="4709139"/>
            <a:ext cx="5802630" cy="758825"/>
          </a:xfrm>
          <a:prstGeom prst="rect">
            <a:avLst/>
          </a:prstGeom>
        </p:spPr>
        <p:txBody>
          <a:bodyPr vert="horz" wrap="square" lIns="0" tIns="0" rIns="0" bIns="0" rtlCol="0">
            <a:spAutoFit/>
          </a:bodyPr>
          <a:lstStyle/>
          <a:p>
            <a:pPr marL="12700" marR="5080">
              <a:lnSpc>
                <a:spcPct val="100699"/>
              </a:lnSpc>
            </a:pPr>
            <a:r>
              <a:rPr sz="2400" spc="-5" dirty="0">
                <a:latin typeface="Arial"/>
                <a:cs typeface="Arial"/>
              </a:rPr>
              <a:t>Also </a:t>
            </a: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5" dirty="0">
                <a:latin typeface="Arial"/>
                <a:cs typeface="Arial"/>
              </a:rPr>
              <a:t>all</a:t>
            </a:r>
            <a:r>
              <a:rPr sz="2400" spc="-35" dirty="0">
                <a:latin typeface="Arial"/>
                <a:cs typeface="Arial"/>
              </a:rPr>
              <a:t> </a:t>
            </a:r>
            <a:r>
              <a:rPr sz="2400" spc="25" dirty="0">
                <a:latin typeface="Arial"/>
                <a:cs typeface="Arial"/>
              </a:rPr>
              <a:t>unassigned  </a:t>
            </a:r>
            <a:r>
              <a:rPr sz="2400" spc="15" dirty="0">
                <a:latin typeface="Arial"/>
                <a:cs typeface="Arial"/>
              </a:rPr>
              <a:t>default </a:t>
            </a:r>
            <a:r>
              <a:rPr sz="2400" spc="25" dirty="0">
                <a:latin typeface="Arial"/>
                <a:cs typeface="Arial"/>
              </a:rPr>
              <a:t>boxes </a:t>
            </a:r>
            <a:r>
              <a:rPr sz="2400" spc="-5" dirty="0">
                <a:latin typeface="Arial"/>
                <a:cs typeface="Arial"/>
              </a:rPr>
              <a:t>with </a:t>
            </a:r>
            <a:r>
              <a:rPr sz="2400" dirty="0">
                <a:latin typeface="Arial"/>
                <a:cs typeface="Arial"/>
              </a:rPr>
              <a:t>IoU </a:t>
            </a:r>
            <a:r>
              <a:rPr sz="2400" spc="180" dirty="0">
                <a:latin typeface="Arial"/>
                <a:cs typeface="Arial"/>
              </a:rPr>
              <a:t>&gt;</a:t>
            </a:r>
            <a:r>
              <a:rPr sz="2400" spc="-85" dirty="0">
                <a:latin typeface="Arial"/>
                <a:cs typeface="Arial"/>
              </a:rPr>
              <a:t> </a:t>
            </a:r>
            <a:r>
              <a:rPr sz="2400" dirty="0">
                <a:latin typeface="Arial"/>
                <a:cs typeface="Arial"/>
              </a:rPr>
              <a:t>0.5</a:t>
            </a:r>
            <a:endParaRPr sz="2400">
              <a:latin typeface="Arial"/>
              <a:cs typeface="Arial"/>
            </a:endParaRPr>
          </a:p>
        </p:txBody>
      </p:sp>
      <p:sp>
        <p:nvSpPr>
          <p:cNvPr id="8" name="object 8"/>
          <p:cNvSpPr txBox="1"/>
          <p:nvPr/>
        </p:nvSpPr>
        <p:spPr>
          <a:xfrm>
            <a:off x="990600" y="6048883"/>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9" name="object 9"/>
          <p:cNvSpPr txBox="1"/>
          <p:nvPr/>
        </p:nvSpPr>
        <p:spPr>
          <a:xfrm>
            <a:off x="1435100" y="5981700"/>
            <a:ext cx="4412615" cy="575310"/>
          </a:xfrm>
          <a:prstGeom prst="rect">
            <a:avLst/>
          </a:prstGeom>
        </p:spPr>
        <p:txBody>
          <a:bodyPr vert="horz" wrap="square" lIns="0" tIns="0" rIns="0" bIns="0" rtlCol="0">
            <a:spAutoFit/>
          </a:bodyPr>
          <a:lstStyle/>
          <a:p>
            <a:pPr marL="12700">
              <a:lnSpc>
                <a:spcPct val="100000"/>
              </a:lnSpc>
            </a:pPr>
            <a:r>
              <a:rPr sz="3600" spc="30" dirty="0">
                <a:latin typeface="Arial"/>
                <a:cs typeface="Arial"/>
              </a:rPr>
              <a:t>Hard </a:t>
            </a:r>
            <a:r>
              <a:rPr sz="3600" spc="20" dirty="0">
                <a:latin typeface="Arial"/>
                <a:cs typeface="Arial"/>
              </a:rPr>
              <a:t>negative</a:t>
            </a:r>
            <a:r>
              <a:rPr sz="3600" spc="-70" dirty="0">
                <a:latin typeface="Arial"/>
                <a:cs typeface="Arial"/>
              </a:rPr>
              <a:t> </a:t>
            </a:r>
            <a:r>
              <a:rPr sz="3600" spc="30" dirty="0">
                <a:latin typeface="Arial"/>
                <a:cs typeface="Arial"/>
              </a:rPr>
              <a:t>mining</a:t>
            </a:r>
            <a:endParaRPr sz="3600">
              <a:latin typeface="Arial"/>
              <a:cs typeface="Arial"/>
            </a:endParaRPr>
          </a:p>
        </p:txBody>
      </p:sp>
      <p:sp>
        <p:nvSpPr>
          <p:cNvPr id="10" name="object 10"/>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11" name="object 11"/>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13" name="object 13"/>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4" name="object 14"/>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15" name="object 15"/>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6" name="object 16"/>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7" name="object 17"/>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18" name="object 18"/>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20" name="object 20"/>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22" name="object 22"/>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4" name="object 24"/>
          <p:cNvSpPr txBox="1"/>
          <p:nvPr/>
        </p:nvSpPr>
        <p:spPr>
          <a:xfrm>
            <a:off x="8813800" y="5727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5" name="object 25"/>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26" name="object 26"/>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28" name="object 28"/>
          <p:cNvSpPr txBox="1"/>
          <p:nvPr/>
        </p:nvSpPr>
        <p:spPr>
          <a:xfrm>
            <a:off x="10744200" y="4876800"/>
            <a:ext cx="398145" cy="762635"/>
          </a:xfrm>
          <a:prstGeom prst="rect">
            <a:avLst/>
          </a:prstGeom>
        </p:spPr>
        <p:txBody>
          <a:bodyPr vert="horz" wrap="square" lIns="0" tIns="0" rIns="0" bIns="0" rtlCol="0">
            <a:spAutoFit/>
          </a:bodyPr>
          <a:lstStyle/>
          <a:p>
            <a:pPr marL="12700">
              <a:lnSpc>
                <a:spcPct val="100000"/>
              </a:lnSpc>
            </a:pPr>
            <a:r>
              <a:rPr sz="4800" b="1" dirty="0">
                <a:solidFill>
                  <a:srgbClr val="3F74B4"/>
                </a:solidFill>
                <a:latin typeface="Arial"/>
                <a:cs typeface="Arial"/>
              </a:rPr>
              <a:t>?</a:t>
            </a:r>
            <a:endParaRPr sz="4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p:nvPr/>
        </p:nvSpPr>
        <p:spPr>
          <a:xfrm>
            <a:off x="1435100" y="41104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5" name="object 5"/>
          <p:cNvSpPr txBox="1"/>
          <p:nvPr/>
        </p:nvSpPr>
        <p:spPr>
          <a:xfrm>
            <a:off x="1739900" y="4038600"/>
            <a:ext cx="5718175" cy="387985"/>
          </a:xfrm>
          <a:prstGeom prst="rect">
            <a:avLst/>
          </a:prstGeom>
        </p:spPr>
        <p:txBody>
          <a:bodyPr vert="horz" wrap="square" lIns="0" tIns="0" rIns="0" bIns="0" rtlCol="0">
            <a:spAutoFit/>
          </a:bodyPr>
          <a:lstStyle/>
          <a:p>
            <a:pPr marL="12700">
              <a:lnSpc>
                <a:spcPct val="100000"/>
              </a:lnSpc>
            </a:pP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15" dirty="0">
                <a:latin typeface="Arial"/>
                <a:cs typeface="Arial"/>
              </a:rPr>
              <a:t>closest default</a:t>
            </a:r>
            <a:r>
              <a:rPr sz="2400" spc="-35" dirty="0">
                <a:latin typeface="Arial"/>
                <a:cs typeface="Arial"/>
              </a:rPr>
              <a:t> </a:t>
            </a:r>
            <a:r>
              <a:rPr sz="2400" spc="40" dirty="0">
                <a:latin typeface="Arial"/>
                <a:cs typeface="Arial"/>
              </a:rPr>
              <a:t>box</a:t>
            </a:r>
            <a:endParaRPr sz="2400">
              <a:latin typeface="Arial"/>
              <a:cs typeface="Arial"/>
            </a:endParaRPr>
          </a:p>
        </p:txBody>
      </p:sp>
      <p:sp>
        <p:nvSpPr>
          <p:cNvPr id="6" name="object 6"/>
          <p:cNvSpPr txBox="1"/>
          <p:nvPr/>
        </p:nvSpPr>
        <p:spPr>
          <a:xfrm>
            <a:off x="1435100" y="47835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7" name="object 7"/>
          <p:cNvSpPr txBox="1"/>
          <p:nvPr/>
        </p:nvSpPr>
        <p:spPr>
          <a:xfrm>
            <a:off x="1739900" y="4709139"/>
            <a:ext cx="5802630" cy="758825"/>
          </a:xfrm>
          <a:prstGeom prst="rect">
            <a:avLst/>
          </a:prstGeom>
        </p:spPr>
        <p:txBody>
          <a:bodyPr vert="horz" wrap="square" lIns="0" tIns="0" rIns="0" bIns="0" rtlCol="0">
            <a:spAutoFit/>
          </a:bodyPr>
          <a:lstStyle/>
          <a:p>
            <a:pPr marL="12700" marR="5080">
              <a:lnSpc>
                <a:spcPct val="100699"/>
              </a:lnSpc>
            </a:pPr>
            <a:r>
              <a:rPr sz="2400" spc="-5" dirty="0">
                <a:latin typeface="Arial"/>
                <a:cs typeface="Arial"/>
              </a:rPr>
              <a:t>Also </a:t>
            </a: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5" dirty="0">
                <a:latin typeface="Arial"/>
                <a:cs typeface="Arial"/>
              </a:rPr>
              <a:t>all</a:t>
            </a:r>
            <a:r>
              <a:rPr sz="2400" spc="-35" dirty="0">
                <a:latin typeface="Arial"/>
                <a:cs typeface="Arial"/>
              </a:rPr>
              <a:t> </a:t>
            </a:r>
            <a:r>
              <a:rPr sz="2400" spc="25" dirty="0">
                <a:latin typeface="Arial"/>
                <a:cs typeface="Arial"/>
              </a:rPr>
              <a:t>unassigned  </a:t>
            </a:r>
            <a:r>
              <a:rPr sz="2400" spc="15" dirty="0">
                <a:latin typeface="Arial"/>
                <a:cs typeface="Arial"/>
              </a:rPr>
              <a:t>default </a:t>
            </a:r>
            <a:r>
              <a:rPr sz="2400" spc="25" dirty="0">
                <a:latin typeface="Arial"/>
                <a:cs typeface="Arial"/>
              </a:rPr>
              <a:t>boxes </a:t>
            </a:r>
            <a:r>
              <a:rPr sz="2400" spc="-5" dirty="0">
                <a:latin typeface="Arial"/>
                <a:cs typeface="Arial"/>
              </a:rPr>
              <a:t>with </a:t>
            </a:r>
            <a:r>
              <a:rPr sz="2400" dirty="0">
                <a:latin typeface="Arial"/>
                <a:cs typeface="Arial"/>
              </a:rPr>
              <a:t>IoU </a:t>
            </a:r>
            <a:r>
              <a:rPr sz="2400" spc="180" dirty="0">
                <a:latin typeface="Arial"/>
                <a:cs typeface="Arial"/>
              </a:rPr>
              <a:t>&gt;</a:t>
            </a:r>
            <a:r>
              <a:rPr sz="2400" spc="-85" dirty="0">
                <a:latin typeface="Arial"/>
                <a:cs typeface="Arial"/>
              </a:rPr>
              <a:t> </a:t>
            </a:r>
            <a:r>
              <a:rPr sz="2400" dirty="0">
                <a:latin typeface="Arial"/>
                <a:cs typeface="Arial"/>
              </a:rPr>
              <a:t>0.5</a:t>
            </a:r>
            <a:endParaRPr sz="2400">
              <a:latin typeface="Arial"/>
              <a:cs typeface="Arial"/>
            </a:endParaRPr>
          </a:p>
        </p:txBody>
      </p:sp>
      <p:sp>
        <p:nvSpPr>
          <p:cNvPr id="8" name="object 8"/>
          <p:cNvSpPr txBox="1"/>
          <p:nvPr/>
        </p:nvSpPr>
        <p:spPr>
          <a:xfrm>
            <a:off x="990600" y="6048883"/>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9" name="object 9"/>
          <p:cNvSpPr txBox="1"/>
          <p:nvPr/>
        </p:nvSpPr>
        <p:spPr>
          <a:xfrm>
            <a:off x="1435100" y="5981700"/>
            <a:ext cx="4412615" cy="575310"/>
          </a:xfrm>
          <a:prstGeom prst="rect">
            <a:avLst/>
          </a:prstGeom>
        </p:spPr>
        <p:txBody>
          <a:bodyPr vert="horz" wrap="square" lIns="0" tIns="0" rIns="0" bIns="0" rtlCol="0">
            <a:spAutoFit/>
          </a:bodyPr>
          <a:lstStyle/>
          <a:p>
            <a:pPr marL="12700">
              <a:lnSpc>
                <a:spcPct val="100000"/>
              </a:lnSpc>
            </a:pPr>
            <a:r>
              <a:rPr sz="3600" spc="30" dirty="0">
                <a:latin typeface="Arial"/>
                <a:cs typeface="Arial"/>
              </a:rPr>
              <a:t>Hard </a:t>
            </a:r>
            <a:r>
              <a:rPr sz="3600" spc="20" dirty="0">
                <a:latin typeface="Arial"/>
                <a:cs typeface="Arial"/>
              </a:rPr>
              <a:t>negative</a:t>
            </a:r>
            <a:r>
              <a:rPr sz="3600" spc="-70" dirty="0">
                <a:latin typeface="Arial"/>
                <a:cs typeface="Arial"/>
              </a:rPr>
              <a:t> </a:t>
            </a:r>
            <a:r>
              <a:rPr sz="3600" spc="30" dirty="0">
                <a:latin typeface="Arial"/>
                <a:cs typeface="Arial"/>
              </a:rPr>
              <a:t>mining</a:t>
            </a:r>
            <a:endParaRPr sz="3600">
              <a:latin typeface="Arial"/>
              <a:cs typeface="Arial"/>
            </a:endParaRPr>
          </a:p>
        </p:txBody>
      </p:sp>
      <p:sp>
        <p:nvSpPr>
          <p:cNvPr id="10" name="object 10"/>
          <p:cNvSpPr txBox="1"/>
          <p:nvPr/>
        </p:nvSpPr>
        <p:spPr>
          <a:xfrm>
            <a:off x="1435100" y="6887971"/>
            <a:ext cx="139700" cy="294005"/>
          </a:xfrm>
          <a:prstGeom prst="rect">
            <a:avLst/>
          </a:prstGeom>
        </p:spPr>
        <p:txBody>
          <a:bodyPr vert="horz" wrap="square" lIns="0" tIns="0" rIns="0" bIns="0" rtlCol="0">
            <a:spAutoFit/>
          </a:bodyPr>
          <a:lstStyle/>
          <a:p>
            <a:pPr marL="12700">
              <a:lnSpc>
                <a:spcPct val="100000"/>
              </a:lnSpc>
            </a:pPr>
            <a:r>
              <a:rPr sz="1800" spc="265" dirty="0">
                <a:latin typeface="Arial"/>
                <a:cs typeface="Arial"/>
              </a:rPr>
              <a:t>•</a:t>
            </a:r>
            <a:endParaRPr sz="1800">
              <a:latin typeface="Arial"/>
              <a:cs typeface="Arial"/>
            </a:endParaRPr>
          </a:p>
        </p:txBody>
      </p:sp>
      <p:sp>
        <p:nvSpPr>
          <p:cNvPr id="11" name="object 11"/>
          <p:cNvSpPr txBox="1"/>
          <p:nvPr/>
        </p:nvSpPr>
        <p:spPr>
          <a:xfrm>
            <a:off x="1739900" y="6832600"/>
            <a:ext cx="5508625" cy="387985"/>
          </a:xfrm>
          <a:prstGeom prst="rect">
            <a:avLst/>
          </a:prstGeom>
        </p:spPr>
        <p:txBody>
          <a:bodyPr vert="horz" wrap="square" lIns="0" tIns="0" rIns="0" bIns="0" rtlCol="0">
            <a:spAutoFit/>
          </a:bodyPr>
          <a:lstStyle/>
          <a:p>
            <a:pPr marL="12700">
              <a:lnSpc>
                <a:spcPct val="100000"/>
              </a:lnSpc>
            </a:pPr>
            <a:r>
              <a:rPr sz="2400" spc="35" dirty="0">
                <a:latin typeface="Arial"/>
                <a:cs typeface="Arial"/>
              </a:rPr>
              <a:t>Unbalanced </a:t>
            </a:r>
            <a:r>
              <a:rPr sz="2400" spc="10" dirty="0">
                <a:latin typeface="Arial"/>
                <a:cs typeface="Arial"/>
              </a:rPr>
              <a:t>training: </a:t>
            </a:r>
            <a:r>
              <a:rPr sz="2400" spc="-5" dirty="0">
                <a:latin typeface="Arial"/>
                <a:cs typeface="Arial"/>
              </a:rPr>
              <a:t>1-30 </a:t>
            </a:r>
            <a:r>
              <a:rPr sz="2400" spc="-195" dirty="0">
                <a:latin typeface="Arial"/>
                <a:cs typeface="Arial"/>
              </a:rPr>
              <a:t>TP, </a:t>
            </a:r>
            <a:r>
              <a:rPr sz="2400" spc="-5" dirty="0">
                <a:latin typeface="Arial"/>
                <a:cs typeface="Arial"/>
              </a:rPr>
              <a:t>8k-25k</a:t>
            </a:r>
            <a:r>
              <a:rPr sz="2400" spc="200" dirty="0">
                <a:latin typeface="Arial"/>
                <a:cs typeface="Arial"/>
              </a:rPr>
              <a:t> </a:t>
            </a:r>
            <a:r>
              <a:rPr sz="2400" spc="-135" dirty="0">
                <a:latin typeface="Arial"/>
                <a:cs typeface="Arial"/>
              </a:rPr>
              <a:t>FP</a:t>
            </a:r>
            <a:endParaRPr sz="2400">
              <a:latin typeface="Arial"/>
              <a:cs typeface="Arial"/>
            </a:endParaRPr>
          </a:p>
        </p:txBody>
      </p:sp>
      <p:sp>
        <p:nvSpPr>
          <p:cNvPr id="12" name="object 12"/>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13" name="object 13"/>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15" name="object 15"/>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6" name="object 16"/>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17" name="object 17"/>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8" name="object 18"/>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19" name="object 19"/>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20" name="object 20"/>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22" name="object 22"/>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24" name="object 24"/>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6" name="object 26"/>
          <p:cNvSpPr txBox="1"/>
          <p:nvPr/>
        </p:nvSpPr>
        <p:spPr>
          <a:xfrm>
            <a:off x="8813800" y="5727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7" name="object 27"/>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28" name="object 28"/>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30" name="object 30"/>
          <p:cNvSpPr txBox="1"/>
          <p:nvPr/>
        </p:nvSpPr>
        <p:spPr>
          <a:xfrm>
            <a:off x="10744200" y="4876800"/>
            <a:ext cx="398145" cy="762635"/>
          </a:xfrm>
          <a:prstGeom prst="rect">
            <a:avLst/>
          </a:prstGeom>
        </p:spPr>
        <p:txBody>
          <a:bodyPr vert="horz" wrap="square" lIns="0" tIns="0" rIns="0" bIns="0" rtlCol="0">
            <a:spAutoFit/>
          </a:bodyPr>
          <a:lstStyle/>
          <a:p>
            <a:pPr marL="12700">
              <a:lnSpc>
                <a:spcPct val="100000"/>
              </a:lnSpc>
            </a:pPr>
            <a:r>
              <a:rPr sz="4800" b="1" dirty="0">
                <a:solidFill>
                  <a:srgbClr val="3F74B4"/>
                </a:solidFill>
                <a:latin typeface="Arial"/>
                <a:cs typeface="Arial"/>
              </a:rPr>
              <a:t>?</a:t>
            </a:r>
            <a:endParaRPr sz="4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708782"/>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661920"/>
            <a:ext cx="5480685" cy="1101090"/>
          </a:xfrm>
          <a:prstGeom prst="rect">
            <a:avLst/>
          </a:prstGeom>
        </p:spPr>
        <p:txBody>
          <a:bodyPr vert="horz" wrap="square" lIns="0" tIns="0" rIns="0" bIns="0" rtlCol="0">
            <a:spAutoFit/>
          </a:bodyPr>
          <a:lstStyle/>
          <a:p>
            <a:pPr marL="12700" marR="5080">
              <a:lnSpc>
                <a:spcPts val="4300"/>
              </a:lnSpc>
            </a:pPr>
            <a:r>
              <a:rPr sz="3600" spc="45" dirty="0">
                <a:latin typeface="Arial"/>
                <a:cs typeface="Arial"/>
              </a:rPr>
              <a:t>Matching </a:t>
            </a:r>
            <a:r>
              <a:rPr sz="3600" spc="50" dirty="0">
                <a:latin typeface="Arial"/>
                <a:cs typeface="Arial"/>
              </a:rPr>
              <a:t>ground </a:t>
            </a:r>
            <a:r>
              <a:rPr sz="3600" dirty="0">
                <a:latin typeface="Arial"/>
                <a:cs typeface="Arial"/>
              </a:rPr>
              <a:t>truth</a:t>
            </a:r>
            <a:r>
              <a:rPr sz="3600" spc="-130" dirty="0">
                <a:latin typeface="Arial"/>
                <a:cs typeface="Arial"/>
              </a:rPr>
              <a:t> </a:t>
            </a:r>
            <a:r>
              <a:rPr sz="3600" spc="65" dirty="0">
                <a:latin typeface="Arial"/>
                <a:cs typeface="Arial"/>
              </a:rPr>
              <a:t>and  </a:t>
            </a:r>
            <a:r>
              <a:rPr sz="3600" spc="25" dirty="0">
                <a:latin typeface="Arial"/>
                <a:cs typeface="Arial"/>
              </a:rPr>
              <a:t>default</a:t>
            </a:r>
            <a:r>
              <a:rPr sz="3600" spc="-60" dirty="0">
                <a:latin typeface="Arial"/>
                <a:cs typeface="Arial"/>
              </a:rPr>
              <a:t> </a:t>
            </a:r>
            <a:r>
              <a:rPr sz="3600" spc="35" dirty="0">
                <a:latin typeface="Arial"/>
                <a:cs typeface="Arial"/>
              </a:rPr>
              <a:t>boxes</a:t>
            </a:r>
            <a:endParaRPr sz="3600">
              <a:latin typeface="Arial"/>
              <a:cs typeface="Arial"/>
            </a:endParaRPr>
          </a:p>
        </p:txBody>
      </p:sp>
      <p:sp>
        <p:nvSpPr>
          <p:cNvPr id="4" name="object 4"/>
          <p:cNvSpPr txBox="1"/>
          <p:nvPr/>
        </p:nvSpPr>
        <p:spPr>
          <a:xfrm>
            <a:off x="1435100" y="41104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5" name="object 5"/>
          <p:cNvSpPr txBox="1"/>
          <p:nvPr/>
        </p:nvSpPr>
        <p:spPr>
          <a:xfrm>
            <a:off x="1739900" y="4038600"/>
            <a:ext cx="5718175" cy="387985"/>
          </a:xfrm>
          <a:prstGeom prst="rect">
            <a:avLst/>
          </a:prstGeom>
        </p:spPr>
        <p:txBody>
          <a:bodyPr vert="horz" wrap="square" lIns="0" tIns="0" rIns="0" bIns="0" rtlCol="0">
            <a:spAutoFit/>
          </a:bodyPr>
          <a:lstStyle/>
          <a:p>
            <a:pPr marL="12700">
              <a:lnSpc>
                <a:spcPct val="100000"/>
              </a:lnSpc>
            </a:pP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15" dirty="0">
                <a:latin typeface="Arial"/>
                <a:cs typeface="Arial"/>
              </a:rPr>
              <a:t>closest default</a:t>
            </a:r>
            <a:r>
              <a:rPr sz="2400" spc="-35" dirty="0">
                <a:latin typeface="Arial"/>
                <a:cs typeface="Arial"/>
              </a:rPr>
              <a:t> </a:t>
            </a:r>
            <a:r>
              <a:rPr sz="2400" spc="40" dirty="0">
                <a:latin typeface="Arial"/>
                <a:cs typeface="Arial"/>
              </a:rPr>
              <a:t>box</a:t>
            </a:r>
            <a:endParaRPr sz="2400">
              <a:latin typeface="Arial"/>
              <a:cs typeface="Arial"/>
            </a:endParaRPr>
          </a:p>
        </p:txBody>
      </p:sp>
      <p:sp>
        <p:nvSpPr>
          <p:cNvPr id="6" name="object 6"/>
          <p:cNvSpPr txBox="1"/>
          <p:nvPr/>
        </p:nvSpPr>
        <p:spPr>
          <a:xfrm>
            <a:off x="1435100" y="4783569"/>
            <a:ext cx="120014" cy="245745"/>
          </a:xfrm>
          <a:prstGeom prst="rect">
            <a:avLst/>
          </a:prstGeom>
        </p:spPr>
        <p:txBody>
          <a:bodyPr vert="horz" wrap="square" lIns="0" tIns="0" rIns="0" bIns="0" rtlCol="0">
            <a:spAutoFit/>
          </a:bodyPr>
          <a:lstStyle/>
          <a:p>
            <a:pPr marL="12700">
              <a:lnSpc>
                <a:spcPct val="100000"/>
              </a:lnSpc>
            </a:pPr>
            <a:r>
              <a:rPr sz="1550" spc="190" dirty="0">
                <a:latin typeface="Lucida Sans Unicode"/>
                <a:cs typeface="Lucida Sans Unicode"/>
              </a:rPr>
              <a:t>‣</a:t>
            </a:r>
            <a:endParaRPr sz="1550">
              <a:latin typeface="Lucida Sans Unicode"/>
              <a:cs typeface="Lucida Sans Unicode"/>
            </a:endParaRPr>
          </a:p>
        </p:txBody>
      </p:sp>
      <p:sp>
        <p:nvSpPr>
          <p:cNvPr id="7" name="object 7"/>
          <p:cNvSpPr txBox="1"/>
          <p:nvPr/>
        </p:nvSpPr>
        <p:spPr>
          <a:xfrm>
            <a:off x="1739900" y="4709139"/>
            <a:ext cx="5802630" cy="758825"/>
          </a:xfrm>
          <a:prstGeom prst="rect">
            <a:avLst/>
          </a:prstGeom>
        </p:spPr>
        <p:txBody>
          <a:bodyPr vert="horz" wrap="square" lIns="0" tIns="0" rIns="0" bIns="0" rtlCol="0">
            <a:spAutoFit/>
          </a:bodyPr>
          <a:lstStyle/>
          <a:p>
            <a:pPr marL="12700" marR="5080">
              <a:lnSpc>
                <a:spcPct val="100699"/>
              </a:lnSpc>
            </a:pPr>
            <a:r>
              <a:rPr sz="2400" spc="-5" dirty="0">
                <a:latin typeface="Arial"/>
                <a:cs typeface="Arial"/>
              </a:rPr>
              <a:t>Also </a:t>
            </a:r>
            <a:r>
              <a:rPr sz="2400" spc="25" dirty="0">
                <a:latin typeface="Arial"/>
                <a:cs typeface="Arial"/>
              </a:rPr>
              <a:t>match </a:t>
            </a:r>
            <a:r>
              <a:rPr sz="2400" spc="30" dirty="0">
                <a:latin typeface="Arial"/>
                <a:cs typeface="Arial"/>
              </a:rPr>
              <a:t>each </a:t>
            </a:r>
            <a:r>
              <a:rPr sz="2400" spc="-70" dirty="0">
                <a:latin typeface="Arial"/>
                <a:cs typeface="Arial"/>
              </a:rPr>
              <a:t>GT </a:t>
            </a:r>
            <a:r>
              <a:rPr sz="2400" spc="40" dirty="0">
                <a:latin typeface="Arial"/>
                <a:cs typeface="Arial"/>
              </a:rPr>
              <a:t>box </a:t>
            </a:r>
            <a:r>
              <a:rPr sz="2400" dirty="0">
                <a:latin typeface="Arial"/>
                <a:cs typeface="Arial"/>
              </a:rPr>
              <a:t>to </a:t>
            </a:r>
            <a:r>
              <a:rPr sz="2400" spc="-5" dirty="0">
                <a:latin typeface="Arial"/>
                <a:cs typeface="Arial"/>
              </a:rPr>
              <a:t>all</a:t>
            </a:r>
            <a:r>
              <a:rPr sz="2400" spc="-35" dirty="0">
                <a:latin typeface="Arial"/>
                <a:cs typeface="Arial"/>
              </a:rPr>
              <a:t> </a:t>
            </a:r>
            <a:r>
              <a:rPr sz="2400" spc="25" dirty="0">
                <a:latin typeface="Arial"/>
                <a:cs typeface="Arial"/>
              </a:rPr>
              <a:t>unassigned  </a:t>
            </a:r>
            <a:r>
              <a:rPr sz="2400" spc="15" dirty="0">
                <a:latin typeface="Arial"/>
                <a:cs typeface="Arial"/>
              </a:rPr>
              <a:t>default </a:t>
            </a:r>
            <a:r>
              <a:rPr sz="2400" spc="25" dirty="0">
                <a:latin typeface="Arial"/>
                <a:cs typeface="Arial"/>
              </a:rPr>
              <a:t>boxes </a:t>
            </a:r>
            <a:r>
              <a:rPr sz="2400" spc="-5" dirty="0">
                <a:latin typeface="Arial"/>
                <a:cs typeface="Arial"/>
              </a:rPr>
              <a:t>with </a:t>
            </a:r>
            <a:r>
              <a:rPr sz="2400" dirty="0">
                <a:latin typeface="Arial"/>
                <a:cs typeface="Arial"/>
              </a:rPr>
              <a:t>IoU </a:t>
            </a:r>
            <a:r>
              <a:rPr sz="2400" spc="180" dirty="0">
                <a:latin typeface="Arial"/>
                <a:cs typeface="Arial"/>
              </a:rPr>
              <a:t>&gt;</a:t>
            </a:r>
            <a:r>
              <a:rPr sz="2400" spc="-85" dirty="0">
                <a:latin typeface="Arial"/>
                <a:cs typeface="Arial"/>
              </a:rPr>
              <a:t> </a:t>
            </a:r>
            <a:r>
              <a:rPr sz="2400" dirty="0">
                <a:latin typeface="Arial"/>
                <a:cs typeface="Arial"/>
              </a:rPr>
              <a:t>0.5</a:t>
            </a:r>
            <a:endParaRPr sz="2400">
              <a:latin typeface="Arial"/>
              <a:cs typeface="Arial"/>
            </a:endParaRPr>
          </a:p>
        </p:txBody>
      </p:sp>
      <p:sp>
        <p:nvSpPr>
          <p:cNvPr id="8" name="object 8"/>
          <p:cNvSpPr txBox="1"/>
          <p:nvPr/>
        </p:nvSpPr>
        <p:spPr>
          <a:xfrm>
            <a:off x="990600" y="6048883"/>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9" name="object 9"/>
          <p:cNvSpPr txBox="1"/>
          <p:nvPr/>
        </p:nvSpPr>
        <p:spPr>
          <a:xfrm>
            <a:off x="1435100" y="5981700"/>
            <a:ext cx="4412615" cy="575310"/>
          </a:xfrm>
          <a:prstGeom prst="rect">
            <a:avLst/>
          </a:prstGeom>
        </p:spPr>
        <p:txBody>
          <a:bodyPr vert="horz" wrap="square" lIns="0" tIns="0" rIns="0" bIns="0" rtlCol="0">
            <a:spAutoFit/>
          </a:bodyPr>
          <a:lstStyle/>
          <a:p>
            <a:pPr marL="12700">
              <a:lnSpc>
                <a:spcPct val="100000"/>
              </a:lnSpc>
            </a:pPr>
            <a:r>
              <a:rPr sz="3600" spc="30" dirty="0">
                <a:latin typeface="Arial"/>
                <a:cs typeface="Arial"/>
              </a:rPr>
              <a:t>Hard </a:t>
            </a:r>
            <a:r>
              <a:rPr sz="3600" spc="20" dirty="0">
                <a:latin typeface="Arial"/>
                <a:cs typeface="Arial"/>
              </a:rPr>
              <a:t>negative</a:t>
            </a:r>
            <a:r>
              <a:rPr sz="3600" spc="-70" dirty="0">
                <a:latin typeface="Arial"/>
                <a:cs typeface="Arial"/>
              </a:rPr>
              <a:t> </a:t>
            </a:r>
            <a:r>
              <a:rPr sz="3600" spc="30" dirty="0">
                <a:latin typeface="Arial"/>
                <a:cs typeface="Arial"/>
              </a:rPr>
              <a:t>mining</a:t>
            </a:r>
            <a:endParaRPr sz="3600">
              <a:latin typeface="Arial"/>
              <a:cs typeface="Arial"/>
            </a:endParaRPr>
          </a:p>
        </p:txBody>
      </p:sp>
      <p:sp>
        <p:nvSpPr>
          <p:cNvPr id="10" name="object 10"/>
          <p:cNvSpPr txBox="1"/>
          <p:nvPr/>
        </p:nvSpPr>
        <p:spPr>
          <a:xfrm>
            <a:off x="1435100" y="6887971"/>
            <a:ext cx="139700" cy="294005"/>
          </a:xfrm>
          <a:prstGeom prst="rect">
            <a:avLst/>
          </a:prstGeom>
        </p:spPr>
        <p:txBody>
          <a:bodyPr vert="horz" wrap="square" lIns="0" tIns="0" rIns="0" bIns="0" rtlCol="0">
            <a:spAutoFit/>
          </a:bodyPr>
          <a:lstStyle/>
          <a:p>
            <a:pPr marL="12700">
              <a:lnSpc>
                <a:spcPct val="100000"/>
              </a:lnSpc>
            </a:pPr>
            <a:r>
              <a:rPr sz="1800" spc="265" dirty="0">
                <a:latin typeface="Arial"/>
                <a:cs typeface="Arial"/>
              </a:rPr>
              <a:t>•</a:t>
            </a:r>
            <a:endParaRPr sz="1800">
              <a:latin typeface="Arial"/>
              <a:cs typeface="Arial"/>
            </a:endParaRPr>
          </a:p>
        </p:txBody>
      </p:sp>
      <p:sp>
        <p:nvSpPr>
          <p:cNvPr id="11" name="object 11"/>
          <p:cNvSpPr txBox="1"/>
          <p:nvPr/>
        </p:nvSpPr>
        <p:spPr>
          <a:xfrm>
            <a:off x="1739900" y="6832600"/>
            <a:ext cx="5508625" cy="387985"/>
          </a:xfrm>
          <a:prstGeom prst="rect">
            <a:avLst/>
          </a:prstGeom>
        </p:spPr>
        <p:txBody>
          <a:bodyPr vert="horz" wrap="square" lIns="0" tIns="0" rIns="0" bIns="0" rtlCol="0">
            <a:spAutoFit/>
          </a:bodyPr>
          <a:lstStyle/>
          <a:p>
            <a:pPr marL="12700">
              <a:lnSpc>
                <a:spcPct val="100000"/>
              </a:lnSpc>
            </a:pPr>
            <a:r>
              <a:rPr sz="2400" spc="35" dirty="0">
                <a:latin typeface="Arial"/>
                <a:cs typeface="Arial"/>
              </a:rPr>
              <a:t>Unbalanced </a:t>
            </a:r>
            <a:r>
              <a:rPr sz="2400" spc="10" dirty="0">
                <a:latin typeface="Arial"/>
                <a:cs typeface="Arial"/>
              </a:rPr>
              <a:t>training: </a:t>
            </a:r>
            <a:r>
              <a:rPr sz="2400" spc="-5" dirty="0">
                <a:latin typeface="Arial"/>
                <a:cs typeface="Arial"/>
              </a:rPr>
              <a:t>1-30 </a:t>
            </a:r>
            <a:r>
              <a:rPr sz="2400" spc="-195" dirty="0">
                <a:latin typeface="Arial"/>
                <a:cs typeface="Arial"/>
              </a:rPr>
              <a:t>TP, </a:t>
            </a:r>
            <a:r>
              <a:rPr sz="2400" spc="-5" dirty="0">
                <a:latin typeface="Arial"/>
                <a:cs typeface="Arial"/>
              </a:rPr>
              <a:t>8k-25k</a:t>
            </a:r>
            <a:r>
              <a:rPr sz="2400" spc="200" dirty="0">
                <a:latin typeface="Arial"/>
                <a:cs typeface="Arial"/>
              </a:rPr>
              <a:t> </a:t>
            </a:r>
            <a:r>
              <a:rPr sz="2400" spc="-135" dirty="0">
                <a:latin typeface="Arial"/>
                <a:cs typeface="Arial"/>
              </a:rPr>
              <a:t>FP</a:t>
            </a:r>
            <a:endParaRPr sz="2400">
              <a:latin typeface="Arial"/>
              <a:cs typeface="Arial"/>
            </a:endParaRPr>
          </a:p>
        </p:txBody>
      </p:sp>
      <p:sp>
        <p:nvSpPr>
          <p:cNvPr id="12" name="object 12"/>
          <p:cNvSpPr txBox="1"/>
          <p:nvPr/>
        </p:nvSpPr>
        <p:spPr>
          <a:xfrm>
            <a:off x="1435100" y="7561071"/>
            <a:ext cx="139700" cy="294005"/>
          </a:xfrm>
          <a:prstGeom prst="rect">
            <a:avLst/>
          </a:prstGeom>
        </p:spPr>
        <p:txBody>
          <a:bodyPr vert="horz" wrap="square" lIns="0" tIns="0" rIns="0" bIns="0" rtlCol="0">
            <a:spAutoFit/>
          </a:bodyPr>
          <a:lstStyle/>
          <a:p>
            <a:pPr marL="12700">
              <a:lnSpc>
                <a:spcPct val="100000"/>
              </a:lnSpc>
            </a:pPr>
            <a:r>
              <a:rPr sz="1800" spc="265" dirty="0">
                <a:latin typeface="Arial"/>
                <a:cs typeface="Arial"/>
              </a:rPr>
              <a:t>•</a:t>
            </a:r>
            <a:endParaRPr sz="1800">
              <a:latin typeface="Arial"/>
              <a:cs typeface="Arial"/>
            </a:endParaRPr>
          </a:p>
        </p:txBody>
      </p:sp>
      <p:sp>
        <p:nvSpPr>
          <p:cNvPr id="13" name="object 13"/>
          <p:cNvSpPr txBox="1"/>
          <p:nvPr/>
        </p:nvSpPr>
        <p:spPr>
          <a:xfrm>
            <a:off x="1739900" y="7503139"/>
            <a:ext cx="5344160" cy="758825"/>
          </a:xfrm>
          <a:prstGeom prst="rect">
            <a:avLst/>
          </a:prstGeom>
        </p:spPr>
        <p:txBody>
          <a:bodyPr vert="horz" wrap="square" lIns="0" tIns="0" rIns="0" bIns="0" rtlCol="0">
            <a:spAutoFit/>
          </a:bodyPr>
          <a:lstStyle/>
          <a:p>
            <a:pPr marL="12700" marR="5080">
              <a:lnSpc>
                <a:spcPct val="100699"/>
              </a:lnSpc>
            </a:pPr>
            <a:r>
              <a:rPr sz="2400" spc="30" dirty="0">
                <a:latin typeface="Arial"/>
                <a:cs typeface="Arial"/>
              </a:rPr>
              <a:t>Keep </a:t>
            </a:r>
            <a:r>
              <a:rPr sz="2400" spc="-110" dirty="0">
                <a:latin typeface="Arial"/>
                <a:cs typeface="Arial"/>
              </a:rPr>
              <a:t>TP:FP </a:t>
            </a:r>
            <a:r>
              <a:rPr sz="2400" spc="-5" dirty="0">
                <a:latin typeface="Arial"/>
                <a:cs typeface="Arial"/>
              </a:rPr>
              <a:t>ratio </a:t>
            </a:r>
            <a:r>
              <a:rPr sz="2400" spc="25" dirty="0">
                <a:latin typeface="Arial"/>
                <a:cs typeface="Arial"/>
              </a:rPr>
              <a:t>fixed </a:t>
            </a:r>
            <a:r>
              <a:rPr sz="2400" dirty="0">
                <a:latin typeface="Arial"/>
                <a:cs typeface="Arial"/>
              </a:rPr>
              <a:t>(1:3), </a:t>
            </a:r>
            <a:r>
              <a:rPr sz="2400" spc="-5" dirty="0">
                <a:latin typeface="Arial"/>
                <a:cs typeface="Arial"/>
              </a:rPr>
              <a:t>use </a:t>
            </a:r>
            <a:r>
              <a:rPr sz="2400" dirty="0">
                <a:latin typeface="Arial"/>
                <a:cs typeface="Arial"/>
              </a:rPr>
              <a:t>worst-  </a:t>
            </a:r>
            <a:r>
              <a:rPr sz="2400" spc="20" dirty="0">
                <a:latin typeface="Arial"/>
                <a:cs typeface="Arial"/>
              </a:rPr>
              <a:t>misclassified</a:t>
            </a:r>
            <a:r>
              <a:rPr sz="2400" spc="-85" dirty="0">
                <a:latin typeface="Arial"/>
                <a:cs typeface="Arial"/>
              </a:rPr>
              <a:t> </a:t>
            </a:r>
            <a:r>
              <a:rPr sz="2400" spc="-70" dirty="0">
                <a:latin typeface="Arial"/>
                <a:cs typeface="Arial"/>
              </a:rPr>
              <a:t>FPs.</a:t>
            </a:r>
            <a:endParaRPr sz="2400">
              <a:latin typeface="Arial"/>
              <a:cs typeface="Arial"/>
            </a:endParaRPr>
          </a:p>
        </p:txBody>
      </p:sp>
      <p:sp>
        <p:nvSpPr>
          <p:cNvPr id="14" name="object 14"/>
          <p:cNvSpPr txBox="1">
            <a:spLocks noGrp="1"/>
          </p:cNvSpPr>
          <p:nvPr>
            <p:ph type="title"/>
          </p:nvPr>
        </p:nvSpPr>
        <p:spPr>
          <a:xfrm>
            <a:off x="990600" y="736600"/>
            <a:ext cx="9683115" cy="988694"/>
          </a:xfrm>
          <a:prstGeom prst="rect">
            <a:avLst/>
          </a:prstGeom>
        </p:spPr>
        <p:txBody>
          <a:bodyPr vert="horz" wrap="square" lIns="0" tIns="0" rIns="0" bIns="0" rtlCol="0">
            <a:spAutoFit/>
          </a:bodyPr>
          <a:lstStyle/>
          <a:p>
            <a:pPr marL="12700">
              <a:lnSpc>
                <a:spcPct val="100000"/>
              </a:lnSpc>
              <a:tabLst>
                <a:tab pos="3107690" algn="l"/>
                <a:tab pos="5061585" algn="l"/>
              </a:tabLst>
            </a:pPr>
            <a:r>
              <a:rPr spc="-5" dirty="0"/>
              <a:t>Handling	</a:t>
            </a:r>
            <a:r>
              <a:rPr spc="-35" dirty="0"/>
              <a:t>Many	</a:t>
            </a:r>
            <a:r>
              <a:rPr spc="-5" dirty="0"/>
              <a:t>Default</a:t>
            </a:r>
            <a:r>
              <a:rPr spc="-70" dirty="0"/>
              <a:t> </a:t>
            </a:r>
            <a:r>
              <a:rPr spc="-60" dirty="0"/>
              <a:t>Boxes</a:t>
            </a:r>
          </a:p>
        </p:txBody>
      </p:sp>
      <p:sp>
        <p:nvSpPr>
          <p:cNvPr id="15" name="object 15"/>
          <p:cNvSpPr/>
          <p:nvPr/>
        </p:nvSpPr>
        <p:spPr>
          <a:xfrm>
            <a:off x="8039100" y="3124200"/>
            <a:ext cx="4432300" cy="443230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9904704" y="3580219"/>
            <a:ext cx="2150745" cy="3015615"/>
          </a:xfrm>
          <a:custGeom>
            <a:avLst/>
            <a:gdLst/>
            <a:ahLst/>
            <a:cxnLst/>
            <a:rect l="l" t="t" r="r" b="b"/>
            <a:pathLst>
              <a:path w="2150745" h="3015615">
                <a:moveTo>
                  <a:pt x="0" y="0"/>
                </a:moveTo>
                <a:lnTo>
                  <a:pt x="2150287" y="0"/>
                </a:lnTo>
                <a:lnTo>
                  <a:pt x="2150287" y="3015551"/>
                </a:lnTo>
                <a:lnTo>
                  <a:pt x="0" y="3015551"/>
                </a:lnTo>
                <a:lnTo>
                  <a:pt x="0" y="0"/>
                </a:lnTo>
                <a:close/>
              </a:path>
            </a:pathLst>
          </a:custGeom>
          <a:ln w="50800">
            <a:solidFill>
              <a:srgbClr val="1CD715"/>
            </a:solidFill>
          </a:ln>
        </p:spPr>
        <p:txBody>
          <a:bodyPr wrap="square" lIns="0" tIns="0" rIns="0" bIns="0" rtlCol="0"/>
          <a:lstStyle/>
          <a:p>
            <a:endParaRPr/>
          </a:p>
        </p:txBody>
      </p:sp>
      <p:sp>
        <p:nvSpPr>
          <p:cNvPr id="17" name="object 17"/>
          <p:cNvSpPr txBox="1"/>
          <p:nvPr/>
        </p:nvSpPr>
        <p:spPr>
          <a:xfrm>
            <a:off x="10922000" y="48895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18" name="object 18"/>
          <p:cNvSpPr/>
          <p:nvPr/>
        </p:nvSpPr>
        <p:spPr>
          <a:xfrm>
            <a:off x="8539797" y="5471718"/>
            <a:ext cx="1786255" cy="1628775"/>
          </a:xfrm>
          <a:custGeom>
            <a:avLst/>
            <a:gdLst/>
            <a:ahLst/>
            <a:cxnLst/>
            <a:rect l="l" t="t" r="r" b="b"/>
            <a:pathLst>
              <a:path w="1786254" h="1628775">
                <a:moveTo>
                  <a:pt x="0" y="0"/>
                </a:moveTo>
                <a:lnTo>
                  <a:pt x="1785835" y="0"/>
                </a:lnTo>
                <a:lnTo>
                  <a:pt x="1785835" y="1628305"/>
                </a:lnTo>
                <a:lnTo>
                  <a:pt x="0" y="1628305"/>
                </a:lnTo>
                <a:lnTo>
                  <a:pt x="0" y="0"/>
                </a:lnTo>
                <a:close/>
              </a:path>
            </a:pathLst>
          </a:custGeom>
          <a:ln w="50800">
            <a:solidFill>
              <a:srgbClr val="19BE0C"/>
            </a:solidFill>
          </a:ln>
        </p:spPr>
        <p:txBody>
          <a:bodyPr wrap="square" lIns="0" tIns="0" rIns="0" bIns="0" rtlCol="0"/>
          <a:lstStyle/>
          <a:p>
            <a:endParaRPr/>
          </a:p>
        </p:txBody>
      </p:sp>
      <p:sp>
        <p:nvSpPr>
          <p:cNvPr id="19" name="object 19"/>
          <p:cNvSpPr txBox="1"/>
          <p:nvPr/>
        </p:nvSpPr>
        <p:spPr>
          <a:xfrm>
            <a:off x="9372600" y="60960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20" name="object 20"/>
          <p:cNvSpPr txBox="1"/>
          <p:nvPr/>
        </p:nvSpPr>
        <p:spPr>
          <a:xfrm>
            <a:off x="8064500" y="2667000"/>
            <a:ext cx="448945" cy="387985"/>
          </a:xfrm>
          <a:prstGeom prst="rect">
            <a:avLst/>
          </a:prstGeom>
        </p:spPr>
        <p:txBody>
          <a:bodyPr vert="horz" wrap="square" lIns="0" tIns="0" rIns="0" bIns="0" rtlCol="0">
            <a:spAutoFit/>
          </a:bodyPr>
          <a:lstStyle/>
          <a:p>
            <a:pPr marL="12700">
              <a:lnSpc>
                <a:spcPct val="100000"/>
              </a:lnSpc>
            </a:pPr>
            <a:r>
              <a:rPr sz="2400" b="1" dirty="0">
                <a:solidFill>
                  <a:srgbClr val="0ED516"/>
                </a:solidFill>
                <a:latin typeface="Arial"/>
                <a:cs typeface="Arial"/>
              </a:rPr>
              <a:t>GT</a:t>
            </a:r>
            <a:endParaRPr sz="2400">
              <a:latin typeface="Arial"/>
              <a:cs typeface="Arial"/>
            </a:endParaRPr>
          </a:p>
        </p:txBody>
      </p:sp>
      <p:sp>
        <p:nvSpPr>
          <p:cNvPr id="21" name="object 21"/>
          <p:cNvSpPr txBox="1"/>
          <p:nvPr/>
        </p:nvSpPr>
        <p:spPr>
          <a:xfrm>
            <a:off x="10744200" y="2667000"/>
            <a:ext cx="1685289"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Default</a:t>
            </a:r>
            <a:r>
              <a:rPr sz="2400" b="1" spc="-100" dirty="0">
                <a:solidFill>
                  <a:srgbClr val="FF2600"/>
                </a:solidFill>
                <a:latin typeface="Arial"/>
                <a:cs typeface="Arial"/>
              </a:rPr>
              <a:t> </a:t>
            </a:r>
            <a:r>
              <a:rPr sz="2400" b="1" dirty="0">
                <a:solidFill>
                  <a:srgbClr val="FF2600"/>
                </a:solidFill>
                <a:latin typeface="Arial"/>
                <a:cs typeface="Arial"/>
              </a:rPr>
              <a:t>box</a:t>
            </a:r>
            <a:endParaRPr sz="2400">
              <a:latin typeface="Arial"/>
              <a:cs typeface="Arial"/>
            </a:endParaRPr>
          </a:p>
        </p:txBody>
      </p:sp>
      <p:sp>
        <p:nvSpPr>
          <p:cNvPr id="22" name="object 22"/>
          <p:cNvSpPr/>
          <p:nvPr/>
        </p:nvSpPr>
        <p:spPr>
          <a:xfrm>
            <a:off x="8681122" y="5669788"/>
            <a:ext cx="1850085" cy="1620342"/>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8744622" y="5707888"/>
            <a:ext cx="1723389" cy="1493520"/>
          </a:xfrm>
          <a:custGeom>
            <a:avLst/>
            <a:gdLst/>
            <a:ahLst/>
            <a:cxnLst/>
            <a:rect l="l" t="t" r="r" b="b"/>
            <a:pathLst>
              <a:path w="1723390" h="1493520">
                <a:moveTo>
                  <a:pt x="0" y="0"/>
                </a:moveTo>
                <a:lnTo>
                  <a:pt x="1723085" y="0"/>
                </a:lnTo>
                <a:lnTo>
                  <a:pt x="1723085" y="1493342"/>
                </a:lnTo>
                <a:lnTo>
                  <a:pt x="0" y="1493342"/>
                </a:lnTo>
                <a:lnTo>
                  <a:pt x="0" y="0"/>
                </a:lnTo>
                <a:close/>
              </a:path>
            </a:pathLst>
          </a:custGeom>
          <a:ln w="50800">
            <a:solidFill>
              <a:srgbClr val="FF2600"/>
            </a:solidFill>
          </a:ln>
        </p:spPr>
        <p:txBody>
          <a:bodyPr wrap="square" lIns="0" tIns="0" rIns="0" bIns="0" rtlCol="0"/>
          <a:lstStyle/>
          <a:p>
            <a:endParaRPr/>
          </a:p>
        </p:txBody>
      </p:sp>
      <p:sp>
        <p:nvSpPr>
          <p:cNvPr id="24" name="object 24"/>
          <p:cNvSpPr/>
          <p:nvPr/>
        </p:nvSpPr>
        <p:spPr>
          <a:xfrm>
            <a:off x="10020210" y="3733215"/>
            <a:ext cx="1850085" cy="3261537"/>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0083710" y="3771315"/>
            <a:ext cx="1723389" cy="3134995"/>
          </a:xfrm>
          <a:custGeom>
            <a:avLst/>
            <a:gdLst/>
            <a:ahLst/>
            <a:cxnLst/>
            <a:rect l="l" t="t" r="r" b="b"/>
            <a:pathLst>
              <a:path w="1723390" h="3134995">
                <a:moveTo>
                  <a:pt x="0" y="0"/>
                </a:moveTo>
                <a:lnTo>
                  <a:pt x="1723085" y="0"/>
                </a:lnTo>
                <a:lnTo>
                  <a:pt x="1723085" y="3134537"/>
                </a:lnTo>
                <a:lnTo>
                  <a:pt x="0" y="3134537"/>
                </a:lnTo>
                <a:lnTo>
                  <a:pt x="0" y="0"/>
                </a:lnTo>
                <a:close/>
              </a:path>
            </a:pathLst>
          </a:custGeom>
          <a:ln w="50800">
            <a:solidFill>
              <a:srgbClr val="FF2600"/>
            </a:solidFill>
          </a:ln>
        </p:spPr>
        <p:txBody>
          <a:bodyPr wrap="square" lIns="0" tIns="0" rIns="0" bIns="0" rtlCol="0"/>
          <a:lstStyle/>
          <a:p>
            <a:endParaRPr/>
          </a:p>
        </p:txBody>
      </p:sp>
      <p:sp>
        <p:nvSpPr>
          <p:cNvPr id="26" name="object 26"/>
          <p:cNvSpPr/>
          <p:nvPr/>
        </p:nvSpPr>
        <p:spPr>
          <a:xfrm>
            <a:off x="8093824" y="3489083"/>
            <a:ext cx="1524012" cy="1488439"/>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10261600" y="3822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8" name="object 28"/>
          <p:cNvSpPr txBox="1"/>
          <p:nvPr/>
        </p:nvSpPr>
        <p:spPr>
          <a:xfrm>
            <a:off x="8813800" y="5727700"/>
            <a:ext cx="415290" cy="387985"/>
          </a:xfrm>
          <a:prstGeom prst="rect">
            <a:avLst/>
          </a:prstGeom>
        </p:spPr>
        <p:txBody>
          <a:bodyPr vert="horz" wrap="square" lIns="0" tIns="0" rIns="0" bIns="0" rtlCol="0">
            <a:spAutoFit/>
          </a:bodyPr>
          <a:lstStyle/>
          <a:p>
            <a:pPr marL="12700">
              <a:lnSpc>
                <a:spcPct val="100000"/>
              </a:lnSpc>
            </a:pPr>
            <a:r>
              <a:rPr sz="2400" b="1" dirty="0">
                <a:solidFill>
                  <a:srgbClr val="FF2600"/>
                </a:solidFill>
                <a:latin typeface="Arial"/>
                <a:cs typeface="Arial"/>
              </a:rPr>
              <a:t>TP</a:t>
            </a:r>
            <a:endParaRPr sz="2400">
              <a:latin typeface="Arial"/>
              <a:cs typeface="Arial"/>
            </a:endParaRPr>
          </a:p>
        </p:txBody>
      </p:sp>
      <p:sp>
        <p:nvSpPr>
          <p:cNvPr id="29" name="object 29"/>
          <p:cNvSpPr txBox="1"/>
          <p:nvPr/>
        </p:nvSpPr>
        <p:spPr>
          <a:xfrm>
            <a:off x="8157324" y="3527183"/>
            <a:ext cx="1397000" cy="1361440"/>
          </a:xfrm>
          <a:prstGeom prst="rect">
            <a:avLst/>
          </a:prstGeom>
          <a:ln w="50800">
            <a:solidFill>
              <a:srgbClr val="FF2600"/>
            </a:solidFill>
          </a:ln>
        </p:spPr>
        <p:txBody>
          <a:bodyPr vert="horz" wrap="square" lIns="0" tIns="28575" rIns="0" bIns="0" rtlCol="0">
            <a:spAutoFit/>
          </a:bodyPr>
          <a:lstStyle/>
          <a:p>
            <a:pPr marL="46355">
              <a:lnSpc>
                <a:spcPct val="100000"/>
              </a:lnSpc>
              <a:spcBef>
                <a:spcPts val="225"/>
              </a:spcBef>
            </a:pPr>
            <a:r>
              <a:rPr sz="2400" b="1" dirty="0">
                <a:solidFill>
                  <a:srgbClr val="FF2600"/>
                </a:solidFill>
                <a:latin typeface="Arial"/>
                <a:cs typeface="Arial"/>
              </a:rPr>
              <a:t>FP</a:t>
            </a:r>
            <a:endParaRPr sz="2400">
              <a:latin typeface="Arial"/>
              <a:cs typeface="Arial"/>
            </a:endParaRPr>
          </a:p>
        </p:txBody>
      </p:sp>
      <p:sp>
        <p:nvSpPr>
          <p:cNvPr id="30" name="object 30"/>
          <p:cNvSpPr/>
          <p:nvPr/>
        </p:nvSpPr>
        <p:spPr>
          <a:xfrm>
            <a:off x="9586239" y="4097311"/>
            <a:ext cx="2718015" cy="2533332"/>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9649739" y="4135411"/>
            <a:ext cx="2591435" cy="2406650"/>
          </a:xfrm>
          <a:custGeom>
            <a:avLst/>
            <a:gdLst/>
            <a:ahLst/>
            <a:cxnLst/>
            <a:rect l="l" t="t" r="r" b="b"/>
            <a:pathLst>
              <a:path w="2591434" h="2406650">
                <a:moveTo>
                  <a:pt x="0" y="0"/>
                </a:moveTo>
                <a:lnTo>
                  <a:pt x="2591015" y="0"/>
                </a:lnTo>
                <a:lnTo>
                  <a:pt x="2591015" y="2406332"/>
                </a:lnTo>
                <a:lnTo>
                  <a:pt x="0" y="2406332"/>
                </a:lnTo>
                <a:lnTo>
                  <a:pt x="0" y="0"/>
                </a:lnTo>
                <a:close/>
              </a:path>
            </a:pathLst>
          </a:custGeom>
          <a:ln w="50800">
            <a:solidFill>
              <a:srgbClr val="4692FD"/>
            </a:solidFill>
          </a:ln>
        </p:spPr>
        <p:txBody>
          <a:bodyPr wrap="square" lIns="0" tIns="0" rIns="0" bIns="0" rtlCol="0"/>
          <a:lstStyle/>
          <a:p>
            <a:endParaRPr/>
          </a:p>
        </p:txBody>
      </p:sp>
      <p:sp>
        <p:nvSpPr>
          <p:cNvPr id="32" name="object 32"/>
          <p:cNvSpPr txBox="1"/>
          <p:nvPr/>
        </p:nvSpPr>
        <p:spPr>
          <a:xfrm>
            <a:off x="10744200" y="4876800"/>
            <a:ext cx="398145" cy="762635"/>
          </a:xfrm>
          <a:prstGeom prst="rect">
            <a:avLst/>
          </a:prstGeom>
        </p:spPr>
        <p:txBody>
          <a:bodyPr vert="horz" wrap="square" lIns="0" tIns="0" rIns="0" bIns="0" rtlCol="0">
            <a:spAutoFit/>
          </a:bodyPr>
          <a:lstStyle/>
          <a:p>
            <a:pPr marL="12700">
              <a:lnSpc>
                <a:spcPct val="100000"/>
              </a:lnSpc>
            </a:pPr>
            <a:r>
              <a:rPr sz="4800" b="1" dirty="0">
                <a:solidFill>
                  <a:srgbClr val="3F74B4"/>
                </a:solidFill>
                <a:latin typeface="Arial"/>
                <a:cs typeface="Arial"/>
              </a:rPr>
              <a:t>?</a:t>
            </a:r>
            <a:endParaRPr sz="48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2679700">
              <a:lnSpc>
                <a:spcPct val="100000"/>
              </a:lnSpc>
            </a:pPr>
            <a:r>
              <a:rPr spc="-5" dirty="0"/>
              <a:t>SSD</a:t>
            </a:r>
            <a:r>
              <a:rPr spc="-740" dirty="0"/>
              <a:t> </a:t>
            </a:r>
            <a:r>
              <a:rPr spc="-25" dirty="0"/>
              <a:t>Architecture</a:t>
            </a:r>
          </a:p>
        </p:txBody>
      </p:sp>
      <p:sp>
        <p:nvSpPr>
          <p:cNvPr id="3" name="object 3"/>
          <p:cNvSpPr/>
          <p:nvPr/>
        </p:nvSpPr>
        <p:spPr>
          <a:xfrm>
            <a:off x="1161866" y="4536694"/>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4" name="object 4"/>
          <p:cNvSpPr/>
          <p:nvPr/>
        </p:nvSpPr>
        <p:spPr>
          <a:xfrm>
            <a:off x="1283106" y="4536694"/>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5" name="object 5"/>
          <p:cNvSpPr/>
          <p:nvPr/>
        </p:nvSpPr>
        <p:spPr>
          <a:xfrm>
            <a:off x="1165702" y="4542202"/>
            <a:ext cx="118110" cy="0"/>
          </a:xfrm>
          <a:custGeom>
            <a:avLst/>
            <a:gdLst/>
            <a:ahLst/>
            <a:cxnLst/>
            <a:rect l="l" t="t" r="r" b="b"/>
            <a:pathLst>
              <a:path w="118109">
                <a:moveTo>
                  <a:pt x="0" y="0"/>
                </a:moveTo>
                <a:lnTo>
                  <a:pt x="117660" y="0"/>
                </a:lnTo>
              </a:path>
            </a:pathLst>
          </a:custGeom>
          <a:ln w="13564">
            <a:solidFill>
              <a:srgbClr val="595959"/>
            </a:solidFill>
          </a:ln>
        </p:spPr>
        <p:txBody>
          <a:bodyPr wrap="square" lIns="0" tIns="0" rIns="0" bIns="0" rtlCol="0"/>
          <a:lstStyle/>
          <a:p>
            <a:endParaRPr/>
          </a:p>
        </p:txBody>
      </p:sp>
      <p:sp>
        <p:nvSpPr>
          <p:cNvPr id="6" name="object 6"/>
          <p:cNvSpPr/>
          <p:nvPr/>
        </p:nvSpPr>
        <p:spPr>
          <a:xfrm>
            <a:off x="1159584" y="6381549"/>
            <a:ext cx="132715" cy="0"/>
          </a:xfrm>
          <a:custGeom>
            <a:avLst/>
            <a:gdLst/>
            <a:ahLst/>
            <a:cxnLst/>
            <a:rect l="l" t="t" r="r" b="b"/>
            <a:pathLst>
              <a:path w="132715">
                <a:moveTo>
                  <a:pt x="0" y="0"/>
                </a:moveTo>
                <a:lnTo>
                  <a:pt x="132207" y="0"/>
                </a:lnTo>
              </a:path>
            </a:pathLst>
          </a:custGeom>
          <a:ln w="13564">
            <a:solidFill>
              <a:srgbClr val="595959"/>
            </a:solidFill>
          </a:ln>
        </p:spPr>
        <p:txBody>
          <a:bodyPr wrap="square" lIns="0" tIns="0" rIns="0" bIns="0" rtlCol="0"/>
          <a:lstStyle/>
          <a:p>
            <a:endParaRPr/>
          </a:p>
        </p:txBody>
      </p:sp>
      <p:sp>
        <p:nvSpPr>
          <p:cNvPr id="7" name="object 7"/>
          <p:cNvSpPr/>
          <p:nvPr/>
        </p:nvSpPr>
        <p:spPr>
          <a:xfrm>
            <a:off x="626957" y="3933286"/>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8" name="object 8"/>
          <p:cNvSpPr/>
          <p:nvPr/>
        </p:nvSpPr>
        <p:spPr>
          <a:xfrm>
            <a:off x="743152" y="3926571"/>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9" name="object 9"/>
          <p:cNvSpPr/>
          <p:nvPr/>
        </p:nvSpPr>
        <p:spPr>
          <a:xfrm>
            <a:off x="621912" y="5767570"/>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10" name="object 10"/>
          <p:cNvSpPr/>
          <p:nvPr/>
        </p:nvSpPr>
        <p:spPr>
          <a:xfrm>
            <a:off x="622939" y="3926561"/>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11" name="object 11"/>
          <p:cNvSpPr/>
          <p:nvPr/>
        </p:nvSpPr>
        <p:spPr>
          <a:xfrm>
            <a:off x="630284" y="3933033"/>
            <a:ext cx="118110" cy="0"/>
          </a:xfrm>
          <a:custGeom>
            <a:avLst/>
            <a:gdLst/>
            <a:ahLst/>
            <a:cxnLst/>
            <a:rect l="l" t="t" r="r" b="b"/>
            <a:pathLst>
              <a:path w="118109">
                <a:moveTo>
                  <a:pt x="0" y="0"/>
                </a:moveTo>
                <a:lnTo>
                  <a:pt x="117660" y="0"/>
                </a:lnTo>
              </a:path>
            </a:pathLst>
          </a:custGeom>
          <a:ln w="13564">
            <a:solidFill>
              <a:srgbClr val="595959"/>
            </a:solidFill>
          </a:ln>
        </p:spPr>
        <p:txBody>
          <a:bodyPr wrap="square" lIns="0" tIns="0" rIns="0" bIns="0" rtlCol="0"/>
          <a:lstStyle/>
          <a:p>
            <a:endParaRPr/>
          </a:p>
        </p:txBody>
      </p:sp>
      <p:sp>
        <p:nvSpPr>
          <p:cNvPr id="12" name="object 12"/>
          <p:cNvSpPr txBox="1"/>
          <p:nvPr/>
        </p:nvSpPr>
        <p:spPr>
          <a:xfrm>
            <a:off x="728844" y="5734099"/>
            <a:ext cx="38798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300</a:t>
            </a:r>
            <a:endParaRPr sz="1700">
              <a:latin typeface="Arial"/>
              <a:cs typeface="Arial"/>
            </a:endParaRPr>
          </a:p>
        </p:txBody>
      </p:sp>
      <p:sp>
        <p:nvSpPr>
          <p:cNvPr id="13" name="object 13"/>
          <p:cNvSpPr/>
          <p:nvPr/>
        </p:nvSpPr>
        <p:spPr>
          <a:xfrm>
            <a:off x="5250213" y="4746589"/>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14" name="object 14"/>
          <p:cNvSpPr/>
          <p:nvPr/>
        </p:nvSpPr>
        <p:spPr>
          <a:xfrm>
            <a:off x="5582122" y="4746589"/>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15" name="object 15"/>
          <p:cNvSpPr/>
          <p:nvPr/>
        </p:nvSpPr>
        <p:spPr>
          <a:xfrm>
            <a:off x="5247931" y="6591444"/>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16" name="object 16"/>
          <p:cNvSpPr/>
          <p:nvPr/>
        </p:nvSpPr>
        <p:spPr>
          <a:xfrm>
            <a:off x="4715287" y="4143181"/>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17" name="object 17"/>
          <p:cNvSpPr/>
          <p:nvPr/>
        </p:nvSpPr>
        <p:spPr>
          <a:xfrm>
            <a:off x="5042168" y="4136467"/>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18" name="object 18"/>
          <p:cNvSpPr/>
          <p:nvPr/>
        </p:nvSpPr>
        <p:spPr>
          <a:xfrm>
            <a:off x="4710259" y="5977470"/>
            <a:ext cx="540385" cy="615950"/>
          </a:xfrm>
          <a:custGeom>
            <a:avLst/>
            <a:gdLst/>
            <a:ahLst/>
            <a:cxnLst/>
            <a:rect l="l" t="t" r="r" b="b"/>
            <a:pathLst>
              <a:path w="540385" h="615950">
                <a:moveTo>
                  <a:pt x="539953" y="615630"/>
                </a:moveTo>
                <a:lnTo>
                  <a:pt x="0" y="0"/>
                </a:lnTo>
              </a:path>
            </a:pathLst>
          </a:custGeom>
          <a:ln w="13575">
            <a:solidFill>
              <a:srgbClr val="595959"/>
            </a:solidFill>
          </a:ln>
        </p:spPr>
        <p:txBody>
          <a:bodyPr wrap="square" lIns="0" tIns="0" rIns="0" bIns="0" rtlCol="0"/>
          <a:lstStyle/>
          <a:p>
            <a:endParaRPr/>
          </a:p>
        </p:txBody>
      </p:sp>
      <p:sp>
        <p:nvSpPr>
          <p:cNvPr id="19" name="object 19"/>
          <p:cNvSpPr/>
          <p:nvPr/>
        </p:nvSpPr>
        <p:spPr>
          <a:xfrm>
            <a:off x="4711258" y="4136456"/>
            <a:ext cx="0" cy="1846580"/>
          </a:xfrm>
          <a:custGeom>
            <a:avLst/>
            <a:gdLst/>
            <a:ahLst/>
            <a:cxnLst/>
            <a:rect l="l" t="t" r="r" b="b"/>
            <a:pathLst>
              <a:path h="1846579">
                <a:moveTo>
                  <a:pt x="0" y="0"/>
                </a:moveTo>
                <a:lnTo>
                  <a:pt x="0" y="1846464"/>
                </a:lnTo>
              </a:path>
            </a:pathLst>
          </a:custGeom>
          <a:ln w="13584">
            <a:solidFill>
              <a:srgbClr val="595959"/>
            </a:solidFill>
          </a:ln>
        </p:spPr>
        <p:txBody>
          <a:bodyPr wrap="square" lIns="0" tIns="0" rIns="0" bIns="0" rtlCol="0"/>
          <a:lstStyle/>
          <a:p>
            <a:endParaRPr/>
          </a:p>
        </p:txBody>
      </p:sp>
      <p:sp>
        <p:nvSpPr>
          <p:cNvPr id="20" name="object 20"/>
          <p:cNvSpPr/>
          <p:nvPr/>
        </p:nvSpPr>
        <p:spPr>
          <a:xfrm>
            <a:off x="5244544" y="4752097"/>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21" name="object 21"/>
          <p:cNvSpPr/>
          <p:nvPr/>
        </p:nvSpPr>
        <p:spPr>
          <a:xfrm>
            <a:off x="4711293" y="4143171"/>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22" name="object 22"/>
          <p:cNvSpPr/>
          <p:nvPr/>
        </p:nvSpPr>
        <p:spPr>
          <a:xfrm>
            <a:off x="6647981" y="5203570"/>
            <a:ext cx="0" cy="1388110"/>
          </a:xfrm>
          <a:custGeom>
            <a:avLst/>
            <a:gdLst/>
            <a:ahLst/>
            <a:cxnLst/>
            <a:rect l="l" t="t" r="r" b="b"/>
            <a:pathLst>
              <a:path h="1388109">
                <a:moveTo>
                  <a:pt x="0" y="0"/>
                </a:moveTo>
                <a:lnTo>
                  <a:pt x="0" y="1388052"/>
                </a:lnTo>
              </a:path>
            </a:pathLst>
          </a:custGeom>
          <a:ln w="13584">
            <a:solidFill>
              <a:srgbClr val="595959"/>
            </a:solidFill>
          </a:ln>
        </p:spPr>
        <p:txBody>
          <a:bodyPr wrap="square" lIns="0" tIns="0" rIns="0" bIns="0" rtlCol="0"/>
          <a:lstStyle/>
          <a:p>
            <a:endParaRPr/>
          </a:p>
        </p:txBody>
      </p:sp>
      <p:sp>
        <p:nvSpPr>
          <p:cNvPr id="23" name="object 23"/>
          <p:cNvSpPr/>
          <p:nvPr/>
        </p:nvSpPr>
        <p:spPr>
          <a:xfrm>
            <a:off x="6979925" y="5203570"/>
            <a:ext cx="0" cy="1388110"/>
          </a:xfrm>
          <a:custGeom>
            <a:avLst/>
            <a:gdLst/>
            <a:ahLst/>
            <a:cxnLst/>
            <a:rect l="l" t="t" r="r" b="b"/>
            <a:pathLst>
              <a:path h="1388109">
                <a:moveTo>
                  <a:pt x="0" y="0"/>
                </a:moveTo>
                <a:lnTo>
                  <a:pt x="0" y="1388052"/>
                </a:lnTo>
              </a:path>
            </a:pathLst>
          </a:custGeom>
          <a:ln w="13584">
            <a:solidFill>
              <a:srgbClr val="595959"/>
            </a:solidFill>
          </a:ln>
        </p:spPr>
        <p:txBody>
          <a:bodyPr wrap="square" lIns="0" tIns="0" rIns="0" bIns="0" rtlCol="0"/>
          <a:lstStyle/>
          <a:p>
            <a:endParaRPr/>
          </a:p>
        </p:txBody>
      </p:sp>
      <p:sp>
        <p:nvSpPr>
          <p:cNvPr id="24" name="object 24"/>
          <p:cNvSpPr/>
          <p:nvPr/>
        </p:nvSpPr>
        <p:spPr>
          <a:xfrm>
            <a:off x="6651831" y="5207711"/>
            <a:ext cx="118110" cy="0"/>
          </a:xfrm>
          <a:custGeom>
            <a:avLst/>
            <a:gdLst/>
            <a:ahLst/>
            <a:cxnLst/>
            <a:rect l="l" t="t" r="r" b="b"/>
            <a:pathLst>
              <a:path w="118109">
                <a:moveTo>
                  <a:pt x="0" y="0"/>
                </a:moveTo>
                <a:lnTo>
                  <a:pt x="117660" y="0"/>
                </a:lnTo>
              </a:path>
            </a:pathLst>
          </a:custGeom>
          <a:ln w="13564">
            <a:solidFill>
              <a:srgbClr val="595959"/>
            </a:solidFill>
          </a:ln>
        </p:spPr>
        <p:txBody>
          <a:bodyPr wrap="square" lIns="0" tIns="0" rIns="0" bIns="0" rtlCol="0"/>
          <a:lstStyle/>
          <a:p>
            <a:endParaRPr/>
          </a:p>
        </p:txBody>
      </p:sp>
      <p:sp>
        <p:nvSpPr>
          <p:cNvPr id="25" name="object 25"/>
          <p:cNvSpPr/>
          <p:nvPr/>
        </p:nvSpPr>
        <p:spPr>
          <a:xfrm>
            <a:off x="6645734" y="6590238"/>
            <a:ext cx="337820" cy="0"/>
          </a:xfrm>
          <a:custGeom>
            <a:avLst/>
            <a:gdLst/>
            <a:ahLst/>
            <a:cxnLst/>
            <a:rect l="l" t="t" r="r" b="b"/>
            <a:pathLst>
              <a:path w="337820">
                <a:moveTo>
                  <a:pt x="0" y="0"/>
                </a:moveTo>
                <a:lnTo>
                  <a:pt x="337542" y="0"/>
                </a:lnTo>
              </a:path>
            </a:pathLst>
          </a:custGeom>
          <a:ln w="13564">
            <a:solidFill>
              <a:srgbClr val="595959"/>
            </a:solidFill>
          </a:ln>
        </p:spPr>
        <p:txBody>
          <a:bodyPr wrap="square" lIns="0" tIns="0" rIns="0" bIns="0" rtlCol="0"/>
          <a:lstStyle/>
          <a:p>
            <a:endParaRPr/>
          </a:p>
        </p:txBody>
      </p:sp>
      <p:sp>
        <p:nvSpPr>
          <p:cNvPr id="26" name="object 26"/>
          <p:cNvSpPr/>
          <p:nvPr/>
        </p:nvSpPr>
        <p:spPr>
          <a:xfrm>
            <a:off x="6112342" y="4597741"/>
            <a:ext cx="0" cy="1388110"/>
          </a:xfrm>
          <a:custGeom>
            <a:avLst/>
            <a:gdLst/>
            <a:ahLst/>
            <a:cxnLst/>
            <a:rect l="l" t="t" r="r" b="b"/>
            <a:pathLst>
              <a:path h="1388110">
                <a:moveTo>
                  <a:pt x="0" y="0"/>
                </a:moveTo>
                <a:lnTo>
                  <a:pt x="0" y="1388052"/>
                </a:lnTo>
              </a:path>
            </a:pathLst>
          </a:custGeom>
          <a:ln w="13584">
            <a:solidFill>
              <a:srgbClr val="595959"/>
            </a:solidFill>
          </a:ln>
        </p:spPr>
        <p:txBody>
          <a:bodyPr wrap="square" lIns="0" tIns="0" rIns="0" bIns="0" rtlCol="0"/>
          <a:lstStyle/>
          <a:p>
            <a:endParaRPr/>
          </a:p>
        </p:txBody>
      </p:sp>
      <p:sp>
        <p:nvSpPr>
          <p:cNvPr id="27" name="object 27"/>
          <p:cNvSpPr/>
          <p:nvPr/>
        </p:nvSpPr>
        <p:spPr>
          <a:xfrm>
            <a:off x="6642312" y="5207711"/>
            <a:ext cx="337820" cy="0"/>
          </a:xfrm>
          <a:custGeom>
            <a:avLst/>
            <a:gdLst/>
            <a:ahLst/>
            <a:cxnLst/>
            <a:rect l="l" t="t" r="r" b="b"/>
            <a:pathLst>
              <a:path w="337820">
                <a:moveTo>
                  <a:pt x="0" y="0"/>
                </a:moveTo>
                <a:lnTo>
                  <a:pt x="337613" y="0"/>
                </a:lnTo>
              </a:path>
            </a:pathLst>
          </a:custGeom>
          <a:ln w="13564">
            <a:solidFill>
              <a:srgbClr val="595959"/>
            </a:solidFill>
          </a:ln>
        </p:spPr>
        <p:txBody>
          <a:bodyPr wrap="square" lIns="0" tIns="0" rIns="0" bIns="0" rtlCol="0"/>
          <a:lstStyle/>
          <a:p>
            <a:endParaRPr/>
          </a:p>
        </p:txBody>
      </p:sp>
      <p:sp>
        <p:nvSpPr>
          <p:cNvPr id="28" name="object 28"/>
          <p:cNvSpPr/>
          <p:nvPr/>
        </p:nvSpPr>
        <p:spPr>
          <a:xfrm>
            <a:off x="6108027" y="5975369"/>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29" name="object 29"/>
          <p:cNvSpPr/>
          <p:nvPr/>
        </p:nvSpPr>
        <p:spPr>
          <a:xfrm>
            <a:off x="6104212" y="4597751"/>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30" name="object 30"/>
          <p:cNvSpPr/>
          <p:nvPr/>
        </p:nvSpPr>
        <p:spPr>
          <a:xfrm>
            <a:off x="6104355" y="4593551"/>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31" name="object 31"/>
          <p:cNvSpPr/>
          <p:nvPr/>
        </p:nvSpPr>
        <p:spPr>
          <a:xfrm>
            <a:off x="6440756" y="4597751"/>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32" name="object 32"/>
          <p:cNvSpPr/>
          <p:nvPr/>
        </p:nvSpPr>
        <p:spPr>
          <a:xfrm>
            <a:off x="8029205" y="5626298"/>
            <a:ext cx="0" cy="963930"/>
          </a:xfrm>
          <a:custGeom>
            <a:avLst/>
            <a:gdLst/>
            <a:ahLst/>
            <a:cxnLst/>
            <a:rect l="l" t="t" r="r" b="b"/>
            <a:pathLst>
              <a:path h="963929">
                <a:moveTo>
                  <a:pt x="0" y="0"/>
                </a:moveTo>
                <a:lnTo>
                  <a:pt x="0" y="963818"/>
                </a:lnTo>
              </a:path>
            </a:pathLst>
          </a:custGeom>
          <a:ln w="13584">
            <a:solidFill>
              <a:srgbClr val="595959"/>
            </a:solidFill>
          </a:ln>
        </p:spPr>
        <p:txBody>
          <a:bodyPr wrap="square" lIns="0" tIns="0" rIns="0" bIns="0" rtlCol="0"/>
          <a:lstStyle/>
          <a:p>
            <a:endParaRPr/>
          </a:p>
        </p:txBody>
      </p:sp>
      <p:sp>
        <p:nvSpPr>
          <p:cNvPr id="33" name="object 33"/>
          <p:cNvSpPr/>
          <p:nvPr/>
        </p:nvSpPr>
        <p:spPr>
          <a:xfrm>
            <a:off x="8361150" y="5626298"/>
            <a:ext cx="0" cy="963930"/>
          </a:xfrm>
          <a:custGeom>
            <a:avLst/>
            <a:gdLst/>
            <a:ahLst/>
            <a:cxnLst/>
            <a:rect l="l" t="t" r="r" b="b"/>
            <a:pathLst>
              <a:path h="963929">
                <a:moveTo>
                  <a:pt x="0" y="0"/>
                </a:moveTo>
                <a:lnTo>
                  <a:pt x="0" y="963818"/>
                </a:lnTo>
              </a:path>
            </a:pathLst>
          </a:custGeom>
          <a:ln w="13584">
            <a:solidFill>
              <a:srgbClr val="595959"/>
            </a:solidFill>
          </a:ln>
        </p:spPr>
        <p:txBody>
          <a:bodyPr wrap="square" lIns="0" tIns="0" rIns="0" bIns="0" rtlCol="0"/>
          <a:lstStyle/>
          <a:p>
            <a:endParaRPr/>
          </a:p>
        </p:txBody>
      </p:sp>
      <p:sp>
        <p:nvSpPr>
          <p:cNvPr id="34" name="object 34"/>
          <p:cNvSpPr/>
          <p:nvPr/>
        </p:nvSpPr>
        <p:spPr>
          <a:xfrm>
            <a:off x="8033056" y="5629175"/>
            <a:ext cx="118110" cy="0"/>
          </a:xfrm>
          <a:custGeom>
            <a:avLst/>
            <a:gdLst/>
            <a:ahLst/>
            <a:cxnLst/>
            <a:rect l="l" t="t" r="r" b="b"/>
            <a:pathLst>
              <a:path w="118109">
                <a:moveTo>
                  <a:pt x="0" y="0"/>
                </a:moveTo>
                <a:lnTo>
                  <a:pt x="117660" y="0"/>
                </a:lnTo>
              </a:path>
            </a:pathLst>
          </a:custGeom>
          <a:ln w="13564">
            <a:solidFill>
              <a:srgbClr val="595959"/>
            </a:solidFill>
          </a:ln>
        </p:spPr>
        <p:txBody>
          <a:bodyPr wrap="square" lIns="0" tIns="0" rIns="0" bIns="0" rtlCol="0"/>
          <a:lstStyle/>
          <a:p>
            <a:endParaRPr/>
          </a:p>
        </p:txBody>
      </p:sp>
      <p:sp>
        <p:nvSpPr>
          <p:cNvPr id="35" name="object 35"/>
          <p:cNvSpPr/>
          <p:nvPr/>
        </p:nvSpPr>
        <p:spPr>
          <a:xfrm>
            <a:off x="8026958" y="6589575"/>
            <a:ext cx="337820" cy="0"/>
          </a:xfrm>
          <a:custGeom>
            <a:avLst/>
            <a:gdLst/>
            <a:ahLst/>
            <a:cxnLst/>
            <a:rect l="l" t="t" r="r" b="b"/>
            <a:pathLst>
              <a:path w="337820">
                <a:moveTo>
                  <a:pt x="0" y="0"/>
                </a:moveTo>
                <a:lnTo>
                  <a:pt x="337542" y="0"/>
                </a:lnTo>
              </a:path>
            </a:pathLst>
          </a:custGeom>
          <a:ln w="13564">
            <a:solidFill>
              <a:srgbClr val="595959"/>
            </a:solidFill>
          </a:ln>
        </p:spPr>
        <p:txBody>
          <a:bodyPr wrap="square" lIns="0" tIns="0" rIns="0" bIns="0" rtlCol="0"/>
          <a:lstStyle/>
          <a:p>
            <a:endParaRPr/>
          </a:p>
        </p:txBody>
      </p:sp>
      <p:sp>
        <p:nvSpPr>
          <p:cNvPr id="36" name="object 36"/>
          <p:cNvSpPr/>
          <p:nvPr/>
        </p:nvSpPr>
        <p:spPr>
          <a:xfrm>
            <a:off x="7492781" y="5010354"/>
            <a:ext cx="0" cy="963930"/>
          </a:xfrm>
          <a:custGeom>
            <a:avLst/>
            <a:gdLst/>
            <a:ahLst/>
            <a:cxnLst/>
            <a:rect l="l" t="t" r="r" b="b"/>
            <a:pathLst>
              <a:path h="963929">
                <a:moveTo>
                  <a:pt x="0" y="0"/>
                </a:moveTo>
                <a:lnTo>
                  <a:pt x="0" y="963818"/>
                </a:lnTo>
              </a:path>
            </a:pathLst>
          </a:custGeom>
          <a:ln w="13584">
            <a:solidFill>
              <a:srgbClr val="595959"/>
            </a:solidFill>
          </a:ln>
        </p:spPr>
        <p:txBody>
          <a:bodyPr wrap="square" lIns="0" tIns="0" rIns="0" bIns="0" rtlCol="0"/>
          <a:lstStyle/>
          <a:p>
            <a:endParaRPr/>
          </a:p>
        </p:txBody>
      </p:sp>
      <p:sp>
        <p:nvSpPr>
          <p:cNvPr id="37" name="object 37"/>
          <p:cNvSpPr/>
          <p:nvPr/>
        </p:nvSpPr>
        <p:spPr>
          <a:xfrm>
            <a:off x="8023572" y="5629175"/>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38" name="object 38"/>
          <p:cNvSpPr/>
          <p:nvPr/>
        </p:nvSpPr>
        <p:spPr>
          <a:xfrm>
            <a:off x="7485579" y="5010372"/>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39" name="object 39"/>
          <p:cNvSpPr/>
          <p:nvPr/>
        </p:nvSpPr>
        <p:spPr>
          <a:xfrm>
            <a:off x="7489252" y="5973955"/>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40" name="object 40"/>
          <p:cNvSpPr/>
          <p:nvPr/>
        </p:nvSpPr>
        <p:spPr>
          <a:xfrm>
            <a:off x="7489252" y="5013548"/>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41" name="object 41"/>
          <p:cNvSpPr/>
          <p:nvPr/>
        </p:nvSpPr>
        <p:spPr>
          <a:xfrm>
            <a:off x="7821196" y="5013548"/>
            <a:ext cx="540385" cy="615950"/>
          </a:xfrm>
          <a:custGeom>
            <a:avLst/>
            <a:gdLst/>
            <a:ahLst/>
            <a:cxnLst/>
            <a:rect l="l" t="t" r="r" b="b"/>
            <a:pathLst>
              <a:path w="540384" h="615950">
                <a:moveTo>
                  <a:pt x="539953" y="615630"/>
                </a:moveTo>
                <a:lnTo>
                  <a:pt x="0" y="0"/>
                </a:lnTo>
              </a:path>
            </a:pathLst>
          </a:custGeom>
          <a:ln w="13575">
            <a:solidFill>
              <a:srgbClr val="595959"/>
            </a:solidFill>
          </a:ln>
        </p:spPr>
        <p:txBody>
          <a:bodyPr wrap="square" lIns="0" tIns="0" rIns="0" bIns="0" rtlCol="0"/>
          <a:lstStyle/>
          <a:p>
            <a:endParaRPr/>
          </a:p>
        </p:txBody>
      </p:sp>
      <p:sp>
        <p:nvSpPr>
          <p:cNvPr id="42" name="object 42"/>
          <p:cNvSpPr/>
          <p:nvPr/>
        </p:nvSpPr>
        <p:spPr>
          <a:xfrm>
            <a:off x="9191331" y="6002095"/>
            <a:ext cx="0" cy="588010"/>
          </a:xfrm>
          <a:custGeom>
            <a:avLst/>
            <a:gdLst/>
            <a:ahLst/>
            <a:cxnLst/>
            <a:rect l="l" t="t" r="r" b="b"/>
            <a:pathLst>
              <a:path h="588009">
                <a:moveTo>
                  <a:pt x="0" y="0"/>
                </a:moveTo>
                <a:lnTo>
                  <a:pt x="0" y="587860"/>
                </a:lnTo>
              </a:path>
            </a:pathLst>
          </a:custGeom>
          <a:ln w="13584">
            <a:solidFill>
              <a:srgbClr val="595959"/>
            </a:solidFill>
          </a:ln>
        </p:spPr>
        <p:txBody>
          <a:bodyPr wrap="square" lIns="0" tIns="0" rIns="0" bIns="0" rtlCol="0"/>
          <a:lstStyle/>
          <a:p>
            <a:endParaRPr/>
          </a:p>
        </p:txBody>
      </p:sp>
      <p:sp>
        <p:nvSpPr>
          <p:cNvPr id="43" name="object 43"/>
          <p:cNvSpPr/>
          <p:nvPr/>
        </p:nvSpPr>
        <p:spPr>
          <a:xfrm>
            <a:off x="9523240" y="6002095"/>
            <a:ext cx="0" cy="588010"/>
          </a:xfrm>
          <a:custGeom>
            <a:avLst/>
            <a:gdLst/>
            <a:ahLst/>
            <a:cxnLst/>
            <a:rect l="l" t="t" r="r" b="b"/>
            <a:pathLst>
              <a:path h="588009">
                <a:moveTo>
                  <a:pt x="0" y="0"/>
                </a:moveTo>
                <a:lnTo>
                  <a:pt x="0" y="587860"/>
                </a:lnTo>
              </a:path>
            </a:pathLst>
          </a:custGeom>
          <a:ln w="13584">
            <a:solidFill>
              <a:srgbClr val="595959"/>
            </a:solidFill>
          </a:ln>
        </p:spPr>
        <p:txBody>
          <a:bodyPr wrap="square" lIns="0" tIns="0" rIns="0" bIns="0" rtlCol="0"/>
          <a:lstStyle/>
          <a:p>
            <a:endParaRPr/>
          </a:p>
        </p:txBody>
      </p:sp>
      <p:sp>
        <p:nvSpPr>
          <p:cNvPr id="44" name="object 44"/>
          <p:cNvSpPr/>
          <p:nvPr/>
        </p:nvSpPr>
        <p:spPr>
          <a:xfrm>
            <a:off x="9195147" y="6003850"/>
            <a:ext cx="118110" cy="0"/>
          </a:xfrm>
          <a:custGeom>
            <a:avLst/>
            <a:gdLst/>
            <a:ahLst/>
            <a:cxnLst/>
            <a:rect l="l" t="t" r="r" b="b"/>
            <a:pathLst>
              <a:path w="118109">
                <a:moveTo>
                  <a:pt x="0" y="0"/>
                </a:moveTo>
                <a:lnTo>
                  <a:pt x="117660" y="0"/>
                </a:lnTo>
              </a:path>
            </a:pathLst>
          </a:custGeom>
          <a:ln w="13564">
            <a:solidFill>
              <a:srgbClr val="595959"/>
            </a:solidFill>
          </a:ln>
        </p:spPr>
        <p:txBody>
          <a:bodyPr wrap="square" lIns="0" tIns="0" rIns="0" bIns="0" rtlCol="0"/>
          <a:lstStyle/>
          <a:p>
            <a:endParaRPr/>
          </a:p>
        </p:txBody>
      </p:sp>
      <p:sp>
        <p:nvSpPr>
          <p:cNvPr id="45" name="object 45"/>
          <p:cNvSpPr/>
          <p:nvPr/>
        </p:nvSpPr>
        <p:spPr>
          <a:xfrm>
            <a:off x="9199318" y="6589590"/>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46" name="object 46"/>
          <p:cNvSpPr/>
          <p:nvPr/>
        </p:nvSpPr>
        <p:spPr>
          <a:xfrm>
            <a:off x="9185662" y="6003850"/>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47" name="object 47"/>
          <p:cNvSpPr/>
          <p:nvPr/>
        </p:nvSpPr>
        <p:spPr>
          <a:xfrm>
            <a:off x="8905488" y="5642476"/>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48" name="object 48"/>
          <p:cNvSpPr/>
          <p:nvPr/>
        </p:nvSpPr>
        <p:spPr>
          <a:xfrm>
            <a:off x="10147267" y="6408422"/>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49" name="object 49"/>
          <p:cNvSpPr/>
          <p:nvPr/>
        </p:nvSpPr>
        <p:spPr>
          <a:xfrm>
            <a:off x="10046293" y="6480124"/>
            <a:ext cx="100965" cy="115570"/>
          </a:xfrm>
          <a:custGeom>
            <a:avLst/>
            <a:gdLst/>
            <a:ahLst/>
            <a:cxnLst/>
            <a:rect l="l" t="t" r="r" b="b"/>
            <a:pathLst>
              <a:path w="100965" h="115570">
                <a:moveTo>
                  <a:pt x="100973" y="115350"/>
                </a:moveTo>
                <a:lnTo>
                  <a:pt x="0" y="0"/>
                </a:lnTo>
              </a:path>
            </a:pathLst>
          </a:custGeom>
          <a:ln w="13575">
            <a:solidFill>
              <a:srgbClr val="595959"/>
            </a:solidFill>
          </a:ln>
        </p:spPr>
        <p:txBody>
          <a:bodyPr wrap="square" lIns="0" tIns="0" rIns="0" bIns="0" rtlCol="0"/>
          <a:lstStyle/>
          <a:p>
            <a:endParaRPr/>
          </a:p>
        </p:txBody>
      </p:sp>
      <p:sp>
        <p:nvSpPr>
          <p:cNvPr id="50" name="object 50"/>
          <p:cNvSpPr/>
          <p:nvPr/>
        </p:nvSpPr>
        <p:spPr>
          <a:xfrm>
            <a:off x="10051285" y="6294690"/>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51" name="object 51"/>
          <p:cNvSpPr/>
          <p:nvPr/>
        </p:nvSpPr>
        <p:spPr>
          <a:xfrm>
            <a:off x="2103722" y="6591444"/>
            <a:ext cx="2054225" cy="4445"/>
          </a:xfrm>
          <a:custGeom>
            <a:avLst/>
            <a:gdLst/>
            <a:ahLst/>
            <a:cxnLst/>
            <a:rect l="l" t="t" r="r" b="b"/>
            <a:pathLst>
              <a:path w="2054225" h="4445">
                <a:moveTo>
                  <a:pt x="0" y="0"/>
                </a:moveTo>
                <a:lnTo>
                  <a:pt x="2053712" y="3845"/>
                </a:lnTo>
              </a:path>
            </a:pathLst>
          </a:custGeom>
          <a:ln w="13564">
            <a:solidFill>
              <a:srgbClr val="595959"/>
            </a:solidFill>
          </a:ln>
        </p:spPr>
        <p:txBody>
          <a:bodyPr wrap="square" lIns="0" tIns="0" rIns="0" bIns="0" rtlCol="0"/>
          <a:lstStyle/>
          <a:p>
            <a:endParaRPr/>
          </a:p>
        </p:txBody>
      </p:sp>
      <p:sp>
        <p:nvSpPr>
          <p:cNvPr id="52" name="object 52"/>
          <p:cNvSpPr/>
          <p:nvPr/>
        </p:nvSpPr>
        <p:spPr>
          <a:xfrm>
            <a:off x="4156472" y="4583197"/>
            <a:ext cx="0" cy="2012950"/>
          </a:xfrm>
          <a:custGeom>
            <a:avLst/>
            <a:gdLst/>
            <a:ahLst/>
            <a:cxnLst/>
            <a:rect l="l" t="t" r="r" b="b"/>
            <a:pathLst>
              <a:path h="2012950">
                <a:moveTo>
                  <a:pt x="0" y="2012654"/>
                </a:moveTo>
                <a:lnTo>
                  <a:pt x="0" y="0"/>
                </a:lnTo>
              </a:path>
            </a:pathLst>
          </a:custGeom>
          <a:ln w="13584">
            <a:solidFill>
              <a:srgbClr val="595959"/>
            </a:solidFill>
          </a:ln>
        </p:spPr>
        <p:txBody>
          <a:bodyPr wrap="square" lIns="0" tIns="0" rIns="0" bIns="0" rtlCol="0"/>
          <a:lstStyle/>
          <a:p>
            <a:endParaRPr/>
          </a:p>
        </p:txBody>
      </p:sp>
      <p:sp>
        <p:nvSpPr>
          <p:cNvPr id="53" name="object 53"/>
          <p:cNvSpPr/>
          <p:nvPr/>
        </p:nvSpPr>
        <p:spPr>
          <a:xfrm>
            <a:off x="2078111" y="4583197"/>
            <a:ext cx="0" cy="2012950"/>
          </a:xfrm>
          <a:custGeom>
            <a:avLst/>
            <a:gdLst/>
            <a:ahLst/>
            <a:cxnLst/>
            <a:rect l="l" t="t" r="r" b="b"/>
            <a:pathLst>
              <a:path h="2012950">
                <a:moveTo>
                  <a:pt x="0" y="2012654"/>
                </a:moveTo>
                <a:lnTo>
                  <a:pt x="0" y="0"/>
                </a:lnTo>
              </a:path>
            </a:pathLst>
          </a:custGeom>
          <a:ln w="13584">
            <a:solidFill>
              <a:srgbClr val="595959"/>
            </a:solidFill>
          </a:ln>
        </p:spPr>
        <p:txBody>
          <a:bodyPr wrap="square" lIns="0" tIns="0" rIns="0" bIns="0" rtlCol="0"/>
          <a:lstStyle/>
          <a:p>
            <a:endParaRPr/>
          </a:p>
        </p:txBody>
      </p:sp>
      <p:sp>
        <p:nvSpPr>
          <p:cNvPr id="54" name="object 54"/>
          <p:cNvSpPr/>
          <p:nvPr/>
        </p:nvSpPr>
        <p:spPr>
          <a:xfrm>
            <a:off x="1504917" y="3941036"/>
            <a:ext cx="3810" cy="1962785"/>
          </a:xfrm>
          <a:custGeom>
            <a:avLst/>
            <a:gdLst/>
            <a:ahLst/>
            <a:cxnLst/>
            <a:rect l="l" t="t" r="r" b="b"/>
            <a:pathLst>
              <a:path w="3809" h="1962785">
                <a:moveTo>
                  <a:pt x="3422" y="1962669"/>
                </a:moveTo>
                <a:lnTo>
                  <a:pt x="0" y="0"/>
                </a:lnTo>
              </a:path>
            </a:pathLst>
          </a:custGeom>
          <a:ln w="13584">
            <a:solidFill>
              <a:srgbClr val="595959"/>
            </a:solidFill>
          </a:ln>
        </p:spPr>
        <p:txBody>
          <a:bodyPr wrap="square" lIns="0" tIns="0" rIns="0" bIns="0" rtlCol="0"/>
          <a:lstStyle/>
          <a:p>
            <a:endParaRPr/>
          </a:p>
        </p:txBody>
      </p:sp>
      <p:sp>
        <p:nvSpPr>
          <p:cNvPr id="55" name="object 55"/>
          <p:cNvSpPr/>
          <p:nvPr/>
        </p:nvSpPr>
        <p:spPr>
          <a:xfrm>
            <a:off x="2078111" y="4611373"/>
            <a:ext cx="2074545" cy="0"/>
          </a:xfrm>
          <a:custGeom>
            <a:avLst/>
            <a:gdLst/>
            <a:ahLst/>
            <a:cxnLst/>
            <a:rect l="l" t="t" r="r" b="b"/>
            <a:pathLst>
              <a:path w="2074545">
                <a:moveTo>
                  <a:pt x="0" y="0"/>
                </a:moveTo>
                <a:lnTo>
                  <a:pt x="2074260" y="0"/>
                </a:lnTo>
              </a:path>
            </a:pathLst>
          </a:custGeom>
          <a:ln w="13564">
            <a:solidFill>
              <a:srgbClr val="595959"/>
            </a:solidFill>
          </a:ln>
        </p:spPr>
        <p:txBody>
          <a:bodyPr wrap="square" lIns="0" tIns="0" rIns="0" bIns="0" rtlCol="0"/>
          <a:lstStyle/>
          <a:p>
            <a:endParaRPr/>
          </a:p>
        </p:txBody>
      </p:sp>
      <p:sp>
        <p:nvSpPr>
          <p:cNvPr id="56" name="object 56"/>
          <p:cNvSpPr/>
          <p:nvPr/>
        </p:nvSpPr>
        <p:spPr>
          <a:xfrm>
            <a:off x="1524274" y="3940524"/>
            <a:ext cx="2071370" cy="0"/>
          </a:xfrm>
          <a:custGeom>
            <a:avLst/>
            <a:gdLst/>
            <a:ahLst/>
            <a:cxnLst/>
            <a:rect l="l" t="t" r="r" b="b"/>
            <a:pathLst>
              <a:path w="2071370">
                <a:moveTo>
                  <a:pt x="0" y="0"/>
                </a:moveTo>
                <a:lnTo>
                  <a:pt x="2070816" y="0"/>
                </a:lnTo>
              </a:path>
            </a:pathLst>
          </a:custGeom>
          <a:ln w="13564">
            <a:solidFill>
              <a:srgbClr val="595959"/>
            </a:solidFill>
          </a:ln>
        </p:spPr>
        <p:txBody>
          <a:bodyPr wrap="square" lIns="0" tIns="0" rIns="0" bIns="0" rtlCol="0"/>
          <a:lstStyle/>
          <a:p>
            <a:endParaRPr/>
          </a:p>
        </p:txBody>
      </p:sp>
      <p:sp>
        <p:nvSpPr>
          <p:cNvPr id="57" name="object 57"/>
          <p:cNvSpPr/>
          <p:nvPr/>
        </p:nvSpPr>
        <p:spPr>
          <a:xfrm>
            <a:off x="1518640" y="3938096"/>
            <a:ext cx="560070" cy="680720"/>
          </a:xfrm>
          <a:custGeom>
            <a:avLst/>
            <a:gdLst/>
            <a:ahLst/>
            <a:cxnLst/>
            <a:rect l="l" t="t" r="r" b="b"/>
            <a:pathLst>
              <a:path w="560069" h="680720">
                <a:moveTo>
                  <a:pt x="0" y="0"/>
                </a:moveTo>
                <a:lnTo>
                  <a:pt x="559634" y="680141"/>
                </a:lnTo>
              </a:path>
            </a:pathLst>
          </a:custGeom>
          <a:ln w="13576">
            <a:solidFill>
              <a:srgbClr val="595959"/>
            </a:solidFill>
          </a:ln>
        </p:spPr>
        <p:txBody>
          <a:bodyPr wrap="square" lIns="0" tIns="0" rIns="0" bIns="0" rtlCol="0"/>
          <a:lstStyle/>
          <a:p>
            <a:endParaRPr/>
          </a:p>
        </p:txBody>
      </p:sp>
      <p:sp>
        <p:nvSpPr>
          <p:cNvPr id="58" name="object 58"/>
          <p:cNvSpPr/>
          <p:nvPr/>
        </p:nvSpPr>
        <p:spPr>
          <a:xfrm>
            <a:off x="3582041" y="3925941"/>
            <a:ext cx="574675" cy="685800"/>
          </a:xfrm>
          <a:custGeom>
            <a:avLst/>
            <a:gdLst/>
            <a:ahLst/>
            <a:cxnLst/>
            <a:rect l="l" t="t" r="r" b="b"/>
            <a:pathLst>
              <a:path w="574675" h="685800">
                <a:moveTo>
                  <a:pt x="0" y="0"/>
                </a:moveTo>
                <a:lnTo>
                  <a:pt x="574609" y="685268"/>
                </a:lnTo>
              </a:path>
            </a:pathLst>
          </a:custGeom>
          <a:ln w="13576">
            <a:solidFill>
              <a:srgbClr val="595959"/>
            </a:solidFill>
          </a:ln>
        </p:spPr>
        <p:txBody>
          <a:bodyPr wrap="square" lIns="0" tIns="0" rIns="0" bIns="0" rtlCol="0"/>
          <a:lstStyle/>
          <a:p>
            <a:endParaRPr/>
          </a:p>
        </p:txBody>
      </p:sp>
      <p:sp>
        <p:nvSpPr>
          <p:cNvPr id="59" name="object 59"/>
          <p:cNvSpPr/>
          <p:nvPr/>
        </p:nvSpPr>
        <p:spPr>
          <a:xfrm>
            <a:off x="2569916" y="3933275"/>
            <a:ext cx="0" cy="1987550"/>
          </a:xfrm>
          <a:custGeom>
            <a:avLst/>
            <a:gdLst/>
            <a:ahLst/>
            <a:cxnLst/>
            <a:rect l="l" t="t" r="r" b="b"/>
            <a:pathLst>
              <a:path h="1987550">
                <a:moveTo>
                  <a:pt x="0" y="0"/>
                </a:moveTo>
                <a:lnTo>
                  <a:pt x="0" y="1987020"/>
                </a:lnTo>
              </a:path>
            </a:pathLst>
          </a:custGeom>
          <a:ln w="13584">
            <a:solidFill>
              <a:srgbClr val="595959"/>
            </a:solidFill>
          </a:ln>
        </p:spPr>
        <p:txBody>
          <a:bodyPr wrap="square" lIns="0" tIns="0" rIns="0" bIns="0" rtlCol="0"/>
          <a:lstStyle/>
          <a:p>
            <a:endParaRPr/>
          </a:p>
        </p:txBody>
      </p:sp>
      <p:sp>
        <p:nvSpPr>
          <p:cNvPr id="60" name="object 60"/>
          <p:cNvSpPr/>
          <p:nvPr/>
        </p:nvSpPr>
        <p:spPr>
          <a:xfrm>
            <a:off x="3495286" y="4610308"/>
            <a:ext cx="0" cy="1983105"/>
          </a:xfrm>
          <a:custGeom>
            <a:avLst/>
            <a:gdLst/>
            <a:ahLst/>
            <a:cxnLst/>
            <a:rect l="l" t="t" r="r" b="b"/>
            <a:pathLst>
              <a:path h="1983104">
                <a:moveTo>
                  <a:pt x="0" y="0"/>
                </a:moveTo>
                <a:lnTo>
                  <a:pt x="0" y="1982748"/>
                </a:lnTo>
              </a:path>
            </a:pathLst>
          </a:custGeom>
          <a:ln w="13584">
            <a:solidFill>
              <a:srgbClr val="595959"/>
            </a:solidFill>
          </a:ln>
        </p:spPr>
        <p:txBody>
          <a:bodyPr wrap="square" lIns="0" tIns="0" rIns="0" bIns="0" rtlCol="0"/>
          <a:lstStyle/>
          <a:p>
            <a:endParaRPr/>
          </a:p>
        </p:txBody>
      </p:sp>
      <p:sp>
        <p:nvSpPr>
          <p:cNvPr id="61" name="object 61"/>
          <p:cNvSpPr/>
          <p:nvPr/>
        </p:nvSpPr>
        <p:spPr>
          <a:xfrm>
            <a:off x="3161081" y="6591444"/>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62" name="object 62"/>
          <p:cNvSpPr/>
          <p:nvPr/>
        </p:nvSpPr>
        <p:spPr>
          <a:xfrm>
            <a:off x="2569728" y="5923924"/>
            <a:ext cx="587375" cy="673735"/>
          </a:xfrm>
          <a:custGeom>
            <a:avLst/>
            <a:gdLst/>
            <a:ahLst/>
            <a:cxnLst/>
            <a:rect l="l" t="t" r="r" b="b"/>
            <a:pathLst>
              <a:path w="587375" h="673734">
                <a:moveTo>
                  <a:pt x="587017" y="673305"/>
                </a:moveTo>
                <a:lnTo>
                  <a:pt x="0" y="0"/>
                </a:lnTo>
              </a:path>
            </a:pathLst>
          </a:custGeom>
          <a:ln w="13575">
            <a:solidFill>
              <a:srgbClr val="595959"/>
            </a:solidFill>
          </a:ln>
        </p:spPr>
        <p:txBody>
          <a:bodyPr wrap="square" lIns="0" tIns="0" rIns="0" bIns="0" rtlCol="0"/>
          <a:lstStyle/>
          <a:p>
            <a:endParaRPr/>
          </a:p>
        </p:txBody>
      </p:sp>
      <p:sp>
        <p:nvSpPr>
          <p:cNvPr id="63" name="object 63"/>
          <p:cNvSpPr/>
          <p:nvPr/>
        </p:nvSpPr>
        <p:spPr>
          <a:xfrm>
            <a:off x="2569086" y="3927052"/>
            <a:ext cx="587375" cy="673735"/>
          </a:xfrm>
          <a:custGeom>
            <a:avLst/>
            <a:gdLst/>
            <a:ahLst/>
            <a:cxnLst/>
            <a:rect l="l" t="t" r="r" b="b"/>
            <a:pathLst>
              <a:path w="587375" h="673735">
                <a:moveTo>
                  <a:pt x="587017" y="673305"/>
                </a:moveTo>
                <a:lnTo>
                  <a:pt x="0" y="0"/>
                </a:lnTo>
              </a:path>
            </a:pathLst>
          </a:custGeom>
          <a:ln w="13575">
            <a:solidFill>
              <a:srgbClr val="595959"/>
            </a:solidFill>
          </a:ln>
        </p:spPr>
        <p:txBody>
          <a:bodyPr wrap="square" lIns="0" tIns="0" rIns="0" bIns="0" rtlCol="0"/>
          <a:lstStyle/>
          <a:p>
            <a:endParaRPr/>
          </a:p>
        </p:txBody>
      </p:sp>
      <p:sp>
        <p:nvSpPr>
          <p:cNvPr id="64" name="object 64"/>
          <p:cNvSpPr/>
          <p:nvPr/>
        </p:nvSpPr>
        <p:spPr>
          <a:xfrm>
            <a:off x="3157693" y="4619052"/>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65" name="object 65"/>
          <p:cNvSpPr/>
          <p:nvPr/>
        </p:nvSpPr>
        <p:spPr>
          <a:xfrm>
            <a:off x="2911242" y="3945747"/>
            <a:ext cx="587375" cy="673735"/>
          </a:xfrm>
          <a:custGeom>
            <a:avLst/>
            <a:gdLst/>
            <a:ahLst/>
            <a:cxnLst/>
            <a:rect l="l" t="t" r="r" b="b"/>
            <a:pathLst>
              <a:path w="587375" h="673735">
                <a:moveTo>
                  <a:pt x="587017" y="673305"/>
                </a:moveTo>
                <a:lnTo>
                  <a:pt x="0" y="0"/>
                </a:lnTo>
              </a:path>
            </a:pathLst>
          </a:custGeom>
          <a:ln w="13575">
            <a:solidFill>
              <a:srgbClr val="595959"/>
            </a:solidFill>
          </a:ln>
        </p:spPr>
        <p:txBody>
          <a:bodyPr wrap="square" lIns="0" tIns="0" rIns="0" bIns="0" rtlCol="0"/>
          <a:lstStyle/>
          <a:p>
            <a:endParaRPr/>
          </a:p>
        </p:txBody>
      </p:sp>
      <p:sp>
        <p:nvSpPr>
          <p:cNvPr id="66" name="object 66"/>
          <p:cNvSpPr/>
          <p:nvPr/>
        </p:nvSpPr>
        <p:spPr>
          <a:xfrm>
            <a:off x="2569916" y="3935340"/>
            <a:ext cx="337820" cy="0"/>
          </a:xfrm>
          <a:custGeom>
            <a:avLst/>
            <a:gdLst/>
            <a:ahLst/>
            <a:cxnLst/>
            <a:rect l="l" t="t" r="r" b="b"/>
            <a:pathLst>
              <a:path w="337819">
                <a:moveTo>
                  <a:pt x="0" y="0"/>
                </a:moveTo>
                <a:lnTo>
                  <a:pt x="337577" y="0"/>
                </a:lnTo>
              </a:path>
            </a:pathLst>
          </a:custGeom>
          <a:ln w="13564">
            <a:solidFill>
              <a:srgbClr val="595959"/>
            </a:solidFill>
          </a:ln>
        </p:spPr>
        <p:txBody>
          <a:bodyPr wrap="square" lIns="0" tIns="0" rIns="0" bIns="0" rtlCol="0"/>
          <a:lstStyle/>
          <a:p>
            <a:endParaRPr/>
          </a:p>
        </p:txBody>
      </p:sp>
      <p:sp>
        <p:nvSpPr>
          <p:cNvPr id="67" name="object 67"/>
          <p:cNvSpPr/>
          <p:nvPr/>
        </p:nvSpPr>
        <p:spPr>
          <a:xfrm>
            <a:off x="3157244" y="4608585"/>
            <a:ext cx="0" cy="1983105"/>
          </a:xfrm>
          <a:custGeom>
            <a:avLst/>
            <a:gdLst/>
            <a:ahLst/>
            <a:cxnLst/>
            <a:rect l="l" t="t" r="r" b="b"/>
            <a:pathLst>
              <a:path h="1983104">
                <a:moveTo>
                  <a:pt x="0" y="0"/>
                </a:moveTo>
                <a:lnTo>
                  <a:pt x="0" y="1982748"/>
                </a:lnTo>
              </a:path>
            </a:pathLst>
          </a:custGeom>
          <a:ln w="13584">
            <a:solidFill>
              <a:srgbClr val="595959"/>
            </a:solidFill>
          </a:ln>
        </p:spPr>
        <p:txBody>
          <a:bodyPr wrap="square" lIns="0" tIns="0" rIns="0" bIns="0" rtlCol="0"/>
          <a:lstStyle/>
          <a:p>
            <a:endParaRPr/>
          </a:p>
        </p:txBody>
      </p:sp>
      <p:sp>
        <p:nvSpPr>
          <p:cNvPr id="68" name="object 68"/>
          <p:cNvSpPr/>
          <p:nvPr/>
        </p:nvSpPr>
        <p:spPr>
          <a:xfrm>
            <a:off x="1519072" y="5916515"/>
            <a:ext cx="560070" cy="680720"/>
          </a:xfrm>
          <a:custGeom>
            <a:avLst/>
            <a:gdLst/>
            <a:ahLst/>
            <a:cxnLst/>
            <a:rect l="l" t="t" r="r" b="b"/>
            <a:pathLst>
              <a:path w="560069" h="680720">
                <a:moveTo>
                  <a:pt x="0" y="0"/>
                </a:moveTo>
                <a:lnTo>
                  <a:pt x="559634" y="680141"/>
                </a:lnTo>
              </a:path>
            </a:pathLst>
          </a:custGeom>
          <a:ln w="13576">
            <a:solidFill>
              <a:srgbClr val="595959"/>
            </a:solidFill>
          </a:ln>
        </p:spPr>
        <p:txBody>
          <a:bodyPr wrap="square" lIns="0" tIns="0" rIns="0" bIns="0" rtlCol="0"/>
          <a:lstStyle/>
          <a:p>
            <a:endParaRPr/>
          </a:p>
        </p:txBody>
      </p:sp>
      <p:sp>
        <p:nvSpPr>
          <p:cNvPr id="69" name="object 69"/>
          <p:cNvSpPr/>
          <p:nvPr/>
        </p:nvSpPr>
        <p:spPr>
          <a:xfrm>
            <a:off x="8905488" y="5642454"/>
            <a:ext cx="0" cy="588010"/>
          </a:xfrm>
          <a:custGeom>
            <a:avLst/>
            <a:gdLst/>
            <a:ahLst/>
            <a:cxnLst/>
            <a:rect l="l" t="t" r="r" b="b"/>
            <a:pathLst>
              <a:path h="588010">
                <a:moveTo>
                  <a:pt x="0" y="0"/>
                </a:moveTo>
                <a:lnTo>
                  <a:pt x="0" y="587860"/>
                </a:lnTo>
              </a:path>
            </a:pathLst>
          </a:custGeom>
          <a:ln w="13584">
            <a:solidFill>
              <a:srgbClr val="595959"/>
            </a:solidFill>
          </a:ln>
        </p:spPr>
        <p:txBody>
          <a:bodyPr wrap="square" lIns="0" tIns="0" rIns="0" bIns="0" rtlCol="0"/>
          <a:lstStyle/>
          <a:p>
            <a:endParaRPr/>
          </a:p>
        </p:txBody>
      </p:sp>
      <p:sp>
        <p:nvSpPr>
          <p:cNvPr id="70" name="object 70"/>
          <p:cNvSpPr/>
          <p:nvPr/>
        </p:nvSpPr>
        <p:spPr>
          <a:xfrm>
            <a:off x="8903777" y="6225612"/>
            <a:ext cx="291465" cy="364490"/>
          </a:xfrm>
          <a:custGeom>
            <a:avLst/>
            <a:gdLst/>
            <a:ahLst/>
            <a:cxnLst/>
            <a:rect l="l" t="t" r="r" b="b"/>
            <a:pathLst>
              <a:path w="291465" h="364490">
                <a:moveTo>
                  <a:pt x="291369" y="364422"/>
                </a:moveTo>
                <a:lnTo>
                  <a:pt x="0" y="0"/>
                </a:lnTo>
              </a:path>
            </a:pathLst>
          </a:custGeom>
          <a:ln w="13576">
            <a:solidFill>
              <a:srgbClr val="595959"/>
            </a:solidFill>
          </a:ln>
        </p:spPr>
        <p:txBody>
          <a:bodyPr wrap="square" lIns="0" tIns="0" rIns="0" bIns="0" rtlCol="0"/>
          <a:lstStyle/>
          <a:p>
            <a:endParaRPr/>
          </a:p>
        </p:txBody>
      </p:sp>
      <p:sp>
        <p:nvSpPr>
          <p:cNvPr id="71" name="object 71"/>
          <p:cNvSpPr/>
          <p:nvPr/>
        </p:nvSpPr>
        <p:spPr>
          <a:xfrm>
            <a:off x="8913190" y="5642476"/>
            <a:ext cx="291465" cy="364490"/>
          </a:xfrm>
          <a:custGeom>
            <a:avLst/>
            <a:gdLst/>
            <a:ahLst/>
            <a:cxnLst/>
            <a:rect l="l" t="t" r="r" b="b"/>
            <a:pathLst>
              <a:path w="291465" h="364489">
                <a:moveTo>
                  <a:pt x="291369" y="364422"/>
                </a:moveTo>
                <a:lnTo>
                  <a:pt x="0" y="0"/>
                </a:lnTo>
              </a:path>
            </a:pathLst>
          </a:custGeom>
          <a:ln w="13576">
            <a:solidFill>
              <a:srgbClr val="595959"/>
            </a:solidFill>
          </a:ln>
        </p:spPr>
        <p:txBody>
          <a:bodyPr wrap="square" lIns="0" tIns="0" rIns="0" bIns="0" rtlCol="0"/>
          <a:lstStyle/>
          <a:p>
            <a:endParaRPr/>
          </a:p>
        </p:txBody>
      </p:sp>
      <p:sp>
        <p:nvSpPr>
          <p:cNvPr id="72" name="object 72"/>
          <p:cNvSpPr/>
          <p:nvPr/>
        </p:nvSpPr>
        <p:spPr>
          <a:xfrm>
            <a:off x="9239358" y="5639446"/>
            <a:ext cx="291465" cy="364490"/>
          </a:xfrm>
          <a:custGeom>
            <a:avLst/>
            <a:gdLst/>
            <a:ahLst/>
            <a:cxnLst/>
            <a:rect l="l" t="t" r="r" b="b"/>
            <a:pathLst>
              <a:path w="291465" h="364489">
                <a:moveTo>
                  <a:pt x="291369" y="364422"/>
                </a:moveTo>
                <a:lnTo>
                  <a:pt x="0" y="0"/>
                </a:lnTo>
              </a:path>
            </a:pathLst>
          </a:custGeom>
          <a:ln w="13576">
            <a:solidFill>
              <a:srgbClr val="595959"/>
            </a:solidFill>
          </a:ln>
        </p:spPr>
        <p:txBody>
          <a:bodyPr wrap="square" lIns="0" tIns="0" rIns="0" bIns="0" rtlCol="0"/>
          <a:lstStyle/>
          <a:p>
            <a:endParaRPr/>
          </a:p>
        </p:txBody>
      </p:sp>
      <p:sp>
        <p:nvSpPr>
          <p:cNvPr id="73" name="object 73"/>
          <p:cNvSpPr/>
          <p:nvPr/>
        </p:nvSpPr>
        <p:spPr>
          <a:xfrm>
            <a:off x="10147267" y="6411800"/>
            <a:ext cx="0" cy="185420"/>
          </a:xfrm>
          <a:custGeom>
            <a:avLst/>
            <a:gdLst/>
            <a:ahLst/>
            <a:cxnLst/>
            <a:rect l="l" t="t" r="r" b="b"/>
            <a:pathLst>
              <a:path h="185420">
                <a:moveTo>
                  <a:pt x="0" y="0"/>
                </a:moveTo>
                <a:lnTo>
                  <a:pt x="0" y="184988"/>
                </a:lnTo>
              </a:path>
            </a:pathLst>
          </a:custGeom>
          <a:ln w="13584">
            <a:solidFill>
              <a:srgbClr val="595959"/>
            </a:solidFill>
          </a:ln>
        </p:spPr>
        <p:txBody>
          <a:bodyPr wrap="square" lIns="0" tIns="0" rIns="0" bIns="0" rtlCol="0"/>
          <a:lstStyle/>
          <a:p>
            <a:endParaRPr/>
          </a:p>
        </p:txBody>
      </p:sp>
      <p:sp>
        <p:nvSpPr>
          <p:cNvPr id="74" name="object 74"/>
          <p:cNvSpPr/>
          <p:nvPr/>
        </p:nvSpPr>
        <p:spPr>
          <a:xfrm>
            <a:off x="10147267" y="6582771"/>
            <a:ext cx="337820" cy="0"/>
          </a:xfrm>
          <a:custGeom>
            <a:avLst/>
            <a:gdLst/>
            <a:ahLst/>
            <a:cxnLst/>
            <a:rect l="l" t="t" r="r" b="b"/>
            <a:pathLst>
              <a:path w="337820">
                <a:moveTo>
                  <a:pt x="0" y="0"/>
                </a:moveTo>
                <a:lnTo>
                  <a:pt x="337577" y="0"/>
                </a:lnTo>
              </a:path>
            </a:pathLst>
          </a:custGeom>
          <a:ln w="13564">
            <a:solidFill>
              <a:srgbClr val="595959"/>
            </a:solidFill>
          </a:ln>
        </p:spPr>
        <p:txBody>
          <a:bodyPr wrap="square" lIns="0" tIns="0" rIns="0" bIns="0" rtlCol="0"/>
          <a:lstStyle/>
          <a:p>
            <a:endParaRPr/>
          </a:p>
        </p:txBody>
      </p:sp>
      <p:sp>
        <p:nvSpPr>
          <p:cNvPr id="75" name="object 75"/>
          <p:cNvSpPr/>
          <p:nvPr/>
        </p:nvSpPr>
        <p:spPr>
          <a:xfrm>
            <a:off x="10482671" y="6397662"/>
            <a:ext cx="0" cy="185420"/>
          </a:xfrm>
          <a:custGeom>
            <a:avLst/>
            <a:gdLst/>
            <a:ahLst/>
            <a:cxnLst/>
            <a:rect l="l" t="t" r="r" b="b"/>
            <a:pathLst>
              <a:path h="185420">
                <a:moveTo>
                  <a:pt x="0" y="0"/>
                </a:moveTo>
                <a:lnTo>
                  <a:pt x="0" y="184988"/>
                </a:lnTo>
              </a:path>
            </a:pathLst>
          </a:custGeom>
          <a:ln w="13584">
            <a:solidFill>
              <a:srgbClr val="595959"/>
            </a:solidFill>
          </a:ln>
        </p:spPr>
        <p:txBody>
          <a:bodyPr wrap="square" lIns="0" tIns="0" rIns="0" bIns="0" rtlCol="0"/>
          <a:lstStyle/>
          <a:p>
            <a:endParaRPr/>
          </a:p>
        </p:txBody>
      </p:sp>
      <p:sp>
        <p:nvSpPr>
          <p:cNvPr id="76" name="object 76"/>
          <p:cNvSpPr/>
          <p:nvPr/>
        </p:nvSpPr>
        <p:spPr>
          <a:xfrm>
            <a:off x="10052462" y="6309725"/>
            <a:ext cx="0" cy="185420"/>
          </a:xfrm>
          <a:custGeom>
            <a:avLst/>
            <a:gdLst/>
            <a:ahLst/>
            <a:cxnLst/>
            <a:rect l="l" t="t" r="r" b="b"/>
            <a:pathLst>
              <a:path h="185420">
                <a:moveTo>
                  <a:pt x="0" y="0"/>
                </a:moveTo>
                <a:lnTo>
                  <a:pt x="0" y="184988"/>
                </a:lnTo>
              </a:path>
            </a:pathLst>
          </a:custGeom>
          <a:ln w="13584">
            <a:solidFill>
              <a:srgbClr val="595959"/>
            </a:solidFill>
          </a:ln>
        </p:spPr>
        <p:txBody>
          <a:bodyPr wrap="square" lIns="0" tIns="0" rIns="0" bIns="0" rtlCol="0"/>
          <a:lstStyle/>
          <a:p>
            <a:endParaRPr/>
          </a:p>
        </p:txBody>
      </p:sp>
      <p:sp>
        <p:nvSpPr>
          <p:cNvPr id="77" name="object 77"/>
          <p:cNvSpPr/>
          <p:nvPr/>
        </p:nvSpPr>
        <p:spPr>
          <a:xfrm>
            <a:off x="10046293" y="6297603"/>
            <a:ext cx="100965" cy="115570"/>
          </a:xfrm>
          <a:custGeom>
            <a:avLst/>
            <a:gdLst/>
            <a:ahLst/>
            <a:cxnLst/>
            <a:rect l="l" t="t" r="r" b="b"/>
            <a:pathLst>
              <a:path w="100965" h="115570">
                <a:moveTo>
                  <a:pt x="100973" y="115347"/>
                </a:moveTo>
                <a:lnTo>
                  <a:pt x="0" y="0"/>
                </a:lnTo>
              </a:path>
            </a:pathLst>
          </a:custGeom>
          <a:ln w="13575">
            <a:solidFill>
              <a:srgbClr val="595959"/>
            </a:solidFill>
          </a:ln>
        </p:spPr>
        <p:txBody>
          <a:bodyPr wrap="square" lIns="0" tIns="0" rIns="0" bIns="0" rtlCol="0"/>
          <a:lstStyle/>
          <a:p>
            <a:endParaRPr/>
          </a:p>
        </p:txBody>
      </p:sp>
      <p:sp>
        <p:nvSpPr>
          <p:cNvPr id="78" name="object 78"/>
          <p:cNvSpPr/>
          <p:nvPr/>
        </p:nvSpPr>
        <p:spPr>
          <a:xfrm>
            <a:off x="10386795" y="6297603"/>
            <a:ext cx="100965" cy="115570"/>
          </a:xfrm>
          <a:custGeom>
            <a:avLst/>
            <a:gdLst/>
            <a:ahLst/>
            <a:cxnLst/>
            <a:rect l="l" t="t" r="r" b="b"/>
            <a:pathLst>
              <a:path w="100965" h="115570">
                <a:moveTo>
                  <a:pt x="100973" y="115347"/>
                </a:moveTo>
                <a:lnTo>
                  <a:pt x="0" y="0"/>
                </a:lnTo>
              </a:path>
            </a:pathLst>
          </a:custGeom>
          <a:ln w="13575">
            <a:solidFill>
              <a:srgbClr val="595959"/>
            </a:solidFill>
          </a:ln>
        </p:spPr>
        <p:txBody>
          <a:bodyPr wrap="square" lIns="0" tIns="0" rIns="0" bIns="0" rtlCol="0"/>
          <a:lstStyle/>
          <a:p>
            <a:endParaRPr/>
          </a:p>
        </p:txBody>
      </p:sp>
      <p:sp>
        <p:nvSpPr>
          <p:cNvPr id="79" name="object 79"/>
          <p:cNvSpPr txBox="1"/>
          <p:nvPr/>
        </p:nvSpPr>
        <p:spPr>
          <a:xfrm>
            <a:off x="11022303" y="3774750"/>
            <a:ext cx="295275" cy="2806065"/>
          </a:xfrm>
          <a:prstGeom prst="rect">
            <a:avLst/>
          </a:prstGeom>
          <a:solidFill>
            <a:srgbClr val="EEEEEE"/>
          </a:solidFill>
          <a:ln w="13584">
            <a:solidFill>
              <a:srgbClr val="595959"/>
            </a:solidFill>
          </a:ln>
        </p:spPr>
        <p:txBody>
          <a:bodyPr vert="vert270" wrap="square" lIns="0" tIns="12700" rIns="0" bIns="0" rtlCol="0">
            <a:spAutoFit/>
          </a:bodyPr>
          <a:lstStyle/>
          <a:p>
            <a:pPr marL="201930">
              <a:lnSpc>
                <a:spcPct val="100000"/>
              </a:lnSpc>
              <a:spcBef>
                <a:spcPts val="100"/>
              </a:spcBef>
            </a:pPr>
            <a:r>
              <a:rPr sz="1550" dirty="0">
                <a:latin typeface="Arial"/>
                <a:cs typeface="Arial"/>
              </a:rPr>
              <a:t>De</a:t>
            </a:r>
            <a:r>
              <a:rPr sz="1550" spc="-5" dirty="0">
                <a:latin typeface="Arial"/>
                <a:cs typeface="Arial"/>
              </a:rPr>
              <a:t>t</a:t>
            </a:r>
            <a:r>
              <a:rPr sz="1550" dirty="0">
                <a:latin typeface="Arial"/>
                <a:cs typeface="Arial"/>
              </a:rPr>
              <a:t>ec</a:t>
            </a:r>
            <a:r>
              <a:rPr sz="1550" spc="-5" dirty="0">
                <a:latin typeface="Arial"/>
                <a:cs typeface="Arial"/>
              </a:rPr>
              <a:t>t</a:t>
            </a:r>
            <a:r>
              <a:rPr sz="1550" dirty="0">
                <a:latin typeface="Arial"/>
                <a:cs typeface="Arial"/>
              </a:rPr>
              <a:t>ions</a:t>
            </a:r>
            <a:r>
              <a:rPr sz="1550" spc="-5" dirty="0">
                <a:latin typeface="Arial"/>
                <a:cs typeface="Arial"/>
              </a:rPr>
              <a:t>:</a:t>
            </a:r>
            <a:r>
              <a:rPr sz="1550" dirty="0">
                <a:latin typeface="Arial"/>
                <a:cs typeface="Arial"/>
              </a:rPr>
              <a:t>8732 </a:t>
            </a:r>
            <a:r>
              <a:rPr sz="1550" spc="5" dirty="0">
                <a:latin typeface="Arial"/>
                <a:cs typeface="Arial"/>
              </a:rPr>
              <a:t> </a:t>
            </a:r>
            <a:r>
              <a:rPr sz="1550" dirty="0">
                <a:latin typeface="Arial"/>
                <a:cs typeface="Arial"/>
              </a:rPr>
              <a:t>per Class</a:t>
            </a:r>
            <a:endParaRPr sz="1550">
              <a:latin typeface="Arial"/>
              <a:cs typeface="Arial"/>
            </a:endParaRPr>
          </a:p>
        </p:txBody>
      </p:sp>
      <p:sp>
        <p:nvSpPr>
          <p:cNvPr id="80" name="object 80"/>
          <p:cNvSpPr/>
          <p:nvPr/>
        </p:nvSpPr>
        <p:spPr>
          <a:xfrm>
            <a:off x="3021386" y="4053133"/>
            <a:ext cx="7920990" cy="0"/>
          </a:xfrm>
          <a:custGeom>
            <a:avLst/>
            <a:gdLst/>
            <a:ahLst/>
            <a:cxnLst/>
            <a:rect l="l" t="t" r="r" b="b"/>
            <a:pathLst>
              <a:path w="7920990">
                <a:moveTo>
                  <a:pt x="0" y="0"/>
                </a:moveTo>
                <a:lnTo>
                  <a:pt x="7920658" y="0"/>
                </a:lnTo>
              </a:path>
            </a:pathLst>
          </a:custGeom>
          <a:ln w="13564">
            <a:solidFill>
              <a:srgbClr val="595959"/>
            </a:solidFill>
          </a:ln>
        </p:spPr>
        <p:txBody>
          <a:bodyPr wrap="square" lIns="0" tIns="0" rIns="0" bIns="0" rtlCol="0"/>
          <a:lstStyle/>
          <a:p>
            <a:endParaRPr/>
          </a:p>
        </p:txBody>
      </p:sp>
      <p:sp>
        <p:nvSpPr>
          <p:cNvPr id="81" name="object 81"/>
          <p:cNvSpPr/>
          <p:nvPr/>
        </p:nvSpPr>
        <p:spPr>
          <a:xfrm>
            <a:off x="10942044" y="4030725"/>
            <a:ext cx="62230" cy="45085"/>
          </a:xfrm>
          <a:custGeom>
            <a:avLst/>
            <a:gdLst/>
            <a:ahLst/>
            <a:cxnLst/>
            <a:rect l="l" t="t" r="r" b="b"/>
            <a:pathLst>
              <a:path w="62229" h="45085">
                <a:moveTo>
                  <a:pt x="0" y="44812"/>
                </a:moveTo>
                <a:lnTo>
                  <a:pt x="61646" y="22407"/>
                </a:lnTo>
                <a:lnTo>
                  <a:pt x="0" y="0"/>
                </a:lnTo>
                <a:lnTo>
                  <a:pt x="0" y="44812"/>
                </a:lnTo>
                <a:close/>
              </a:path>
            </a:pathLst>
          </a:custGeom>
          <a:ln w="13571">
            <a:solidFill>
              <a:srgbClr val="595959"/>
            </a:solidFill>
          </a:ln>
        </p:spPr>
        <p:txBody>
          <a:bodyPr wrap="square" lIns="0" tIns="0" rIns="0" bIns="0" rtlCol="0"/>
          <a:lstStyle/>
          <a:p>
            <a:endParaRPr/>
          </a:p>
        </p:txBody>
      </p:sp>
      <p:sp>
        <p:nvSpPr>
          <p:cNvPr id="82" name="object 82"/>
          <p:cNvSpPr/>
          <p:nvPr/>
        </p:nvSpPr>
        <p:spPr>
          <a:xfrm>
            <a:off x="5270358" y="4400256"/>
            <a:ext cx="5681980" cy="24765"/>
          </a:xfrm>
          <a:custGeom>
            <a:avLst/>
            <a:gdLst/>
            <a:ahLst/>
            <a:cxnLst/>
            <a:rect l="l" t="t" r="r" b="b"/>
            <a:pathLst>
              <a:path w="5681980" h="24764">
                <a:moveTo>
                  <a:pt x="0" y="24430"/>
                </a:moveTo>
                <a:lnTo>
                  <a:pt x="5681705" y="0"/>
                </a:lnTo>
              </a:path>
            </a:pathLst>
          </a:custGeom>
          <a:ln w="13564">
            <a:solidFill>
              <a:srgbClr val="595959"/>
            </a:solidFill>
          </a:ln>
        </p:spPr>
        <p:txBody>
          <a:bodyPr wrap="square" lIns="0" tIns="0" rIns="0" bIns="0" rtlCol="0"/>
          <a:lstStyle/>
          <a:p>
            <a:endParaRPr/>
          </a:p>
        </p:txBody>
      </p:sp>
      <p:sp>
        <p:nvSpPr>
          <p:cNvPr id="83" name="object 83"/>
          <p:cNvSpPr/>
          <p:nvPr/>
        </p:nvSpPr>
        <p:spPr>
          <a:xfrm>
            <a:off x="10951957" y="4377852"/>
            <a:ext cx="62230" cy="45085"/>
          </a:xfrm>
          <a:custGeom>
            <a:avLst/>
            <a:gdLst/>
            <a:ahLst/>
            <a:cxnLst/>
            <a:rect l="l" t="t" r="r" b="b"/>
            <a:pathLst>
              <a:path w="62229" h="45085">
                <a:moveTo>
                  <a:pt x="213" y="44808"/>
                </a:moveTo>
                <a:lnTo>
                  <a:pt x="61753" y="22140"/>
                </a:lnTo>
                <a:lnTo>
                  <a:pt x="0" y="0"/>
                </a:lnTo>
                <a:lnTo>
                  <a:pt x="213" y="44808"/>
                </a:lnTo>
                <a:close/>
              </a:path>
            </a:pathLst>
          </a:custGeom>
          <a:ln w="13571">
            <a:solidFill>
              <a:srgbClr val="595959"/>
            </a:solidFill>
          </a:ln>
        </p:spPr>
        <p:txBody>
          <a:bodyPr wrap="square" lIns="0" tIns="0" rIns="0" bIns="0" rtlCol="0"/>
          <a:lstStyle/>
          <a:p>
            <a:endParaRPr/>
          </a:p>
        </p:txBody>
      </p:sp>
      <p:sp>
        <p:nvSpPr>
          <p:cNvPr id="84" name="object 84"/>
          <p:cNvSpPr/>
          <p:nvPr/>
        </p:nvSpPr>
        <p:spPr>
          <a:xfrm>
            <a:off x="6618281" y="4748701"/>
            <a:ext cx="4321175" cy="30480"/>
          </a:xfrm>
          <a:custGeom>
            <a:avLst/>
            <a:gdLst/>
            <a:ahLst/>
            <a:cxnLst/>
            <a:rect l="l" t="t" r="r" b="b"/>
            <a:pathLst>
              <a:path w="4321175" h="30479">
                <a:moveTo>
                  <a:pt x="0" y="30190"/>
                </a:moveTo>
                <a:lnTo>
                  <a:pt x="4321125" y="0"/>
                </a:lnTo>
              </a:path>
            </a:pathLst>
          </a:custGeom>
          <a:ln w="13564">
            <a:solidFill>
              <a:srgbClr val="595959"/>
            </a:solidFill>
          </a:ln>
        </p:spPr>
        <p:txBody>
          <a:bodyPr wrap="square" lIns="0" tIns="0" rIns="0" bIns="0" rtlCol="0"/>
          <a:lstStyle/>
          <a:p>
            <a:endParaRPr/>
          </a:p>
        </p:txBody>
      </p:sp>
      <p:sp>
        <p:nvSpPr>
          <p:cNvPr id="85" name="object 85"/>
          <p:cNvSpPr/>
          <p:nvPr/>
        </p:nvSpPr>
        <p:spPr>
          <a:xfrm>
            <a:off x="10939264" y="4726296"/>
            <a:ext cx="62230" cy="45085"/>
          </a:xfrm>
          <a:custGeom>
            <a:avLst/>
            <a:gdLst/>
            <a:ahLst/>
            <a:cxnLst/>
            <a:rect l="l" t="t" r="r" b="b"/>
            <a:pathLst>
              <a:path w="62229" h="45085">
                <a:moveTo>
                  <a:pt x="285" y="44808"/>
                </a:moveTo>
                <a:lnTo>
                  <a:pt x="61789" y="21973"/>
                </a:lnTo>
                <a:lnTo>
                  <a:pt x="0" y="0"/>
                </a:lnTo>
                <a:lnTo>
                  <a:pt x="285" y="44808"/>
                </a:lnTo>
                <a:close/>
              </a:path>
            </a:pathLst>
          </a:custGeom>
          <a:ln w="13571">
            <a:solidFill>
              <a:srgbClr val="595959"/>
            </a:solidFill>
          </a:ln>
        </p:spPr>
        <p:txBody>
          <a:bodyPr wrap="square" lIns="0" tIns="0" rIns="0" bIns="0" rtlCol="0"/>
          <a:lstStyle/>
          <a:p>
            <a:endParaRPr/>
          </a:p>
        </p:txBody>
      </p:sp>
      <p:sp>
        <p:nvSpPr>
          <p:cNvPr id="86" name="object 86"/>
          <p:cNvSpPr/>
          <p:nvPr/>
        </p:nvSpPr>
        <p:spPr>
          <a:xfrm>
            <a:off x="7986490" y="5197059"/>
            <a:ext cx="2958465" cy="13335"/>
          </a:xfrm>
          <a:custGeom>
            <a:avLst/>
            <a:gdLst/>
            <a:ahLst/>
            <a:cxnLst/>
            <a:rect l="l" t="t" r="r" b="b"/>
            <a:pathLst>
              <a:path w="2958465" h="13335">
                <a:moveTo>
                  <a:pt x="0" y="0"/>
                </a:moveTo>
                <a:lnTo>
                  <a:pt x="2958406" y="13308"/>
                </a:lnTo>
              </a:path>
            </a:pathLst>
          </a:custGeom>
          <a:ln w="13564">
            <a:solidFill>
              <a:srgbClr val="595959"/>
            </a:solidFill>
          </a:ln>
        </p:spPr>
        <p:txBody>
          <a:bodyPr wrap="square" lIns="0" tIns="0" rIns="0" bIns="0" rtlCol="0"/>
          <a:lstStyle/>
          <a:p>
            <a:endParaRPr/>
          </a:p>
        </p:txBody>
      </p:sp>
      <p:sp>
        <p:nvSpPr>
          <p:cNvPr id="87" name="object 87"/>
          <p:cNvSpPr/>
          <p:nvPr/>
        </p:nvSpPr>
        <p:spPr>
          <a:xfrm>
            <a:off x="10944825" y="5187962"/>
            <a:ext cx="62230" cy="45085"/>
          </a:xfrm>
          <a:custGeom>
            <a:avLst/>
            <a:gdLst/>
            <a:ahLst/>
            <a:cxnLst/>
            <a:rect l="l" t="t" r="r" b="b"/>
            <a:pathLst>
              <a:path w="62229" h="45085">
                <a:moveTo>
                  <a:pt x="0" y="44808"/>
                </a:moveTo>
                <a:lnTo>
                  <a:pt x="61718" y="22678"/>
                </a:lnTo>
                <a:lnTo>
                  <a:pt x="178" y="0"/>
                </a:lnTo>
                <a:lnTo>
                  <a:pt x="0" y="44808"/>
                </a:lnTo>
                <a:close/>
              </a:path>
            </a:pathLst>
          </a:custGeom>
          <a:ln w="13571">
            <a:solidFill>
              <a:srgbClr val="595959"/>
            </a:solidFill>
          </a:ln>
        </p:spPr>
        <p:txBody>
          <a:bodyPr wrap="square" lIns="0" tIns="0" rIns="0" bIns="0" rtlCol="0"/>
          <a:lstStyle/>
          <a:p>
            <a:endParaRPr/>
          </a:p>
        </p:txBody>
      </p:sp>
      <p:sp>
        <p:nvSpPr>
          <p:cNvPr id="88" name="object 88"/>
          <p:cNvSpPr/>
          <p:nvPr/>
        </p:nvSpPr>
        <p:spPr>
          <a:xfrm>
            <a:off x="9341508" y="5766527"/>
            <a:ext cx="1598295" cy="0"/>
          </a:xfrm>
          <a:custGeom>
            <a:avLst/>
            <a:gdLst/>
            <a:ahLst/>
            <a:cxnLst/>
            <a:rect l="l" t="t" r="r" b="b"/>
            <a:pathLst>
              <a:path w="1598295">
                <a:moveTo>
                  <a:pt x="0" y="0"/>
                </a:moveTo>
                <a:lnTo>
                  <a:pt x="1597825" y="0"/>
                </a:lnTo>
              </a:path>
            </a:pathLst>
          </a:custGeom>
          <a:ln w="13564">
            <a:solidFill>
              <a:srgbClr val="595959"/>
            </a:solidFill>
          </a:ln>
        </p:spPr>
        <p:txBody>
          <a:bodyPr wrap="square" lIns="0" tIns="0" rIns="0" bIns="0" rtlCol="0"/>
          <a:lstStyle/>
          <a:p>
            <a:endParaRPr/>
          </a:p>
        </p:txBody>
      </p:sp>
      <p:sp>
        <p:nvSpPr>
          <p:cNvPr id="89" name="object 89"/>
          <p:cNvSpPr/>
          <p:nvPr/>
        </p:nvSpPr>
        <p:spPr>
          <a:xfrm>
            <a:off x="10939335" y="5744123"/>
            <a:ext cx="62230" cy="45085"/>
          </a:xfrm>
          <a:custGeom>
            <a:avLst/>
            <a:gdLst/>
            <a:ahLst/>
            <a:cxnLst/>
            <a:rect l="l" t="t" r="r" b="b"/>
            <a:pathLst>
              <a:path w="62229" h="45085">
                <a:moveTo>
                  <a:pt x="0" y="44808"/>
                </a:moveTo>
                <a:lnTo>
                  <a:pt x="61646" y="22404"/>
                </a:lnTo>
                <a:lnTo>
                  <a:pt x="0" y="0"/>
                </a:lnTo>
                <a:lnTo>
                  <a:pt x="0" y="44808"/>
                </a:lnTo>
                <a:close/>
              </a:path>
            </a:pathLst>
          </a:custGeom>
          <a:ln w="13571">
            <a:solidFill>
              <a:srgbClr val="595959"/>
            </a:solidFill>
          </a:ln>
        </p:spPr>
        <p:txBody>
          <a:bodyPr wrap="square" lIns="0" tIns="0" rIns="0" bIns="0" rtlCol="0"/>
          <a:lstStyle/>
          <a:p>
            <a:endParaRPr/>
          </a:p>
        </p:txBody>
      </p:sp>
      <p:sp>
        <p:nvSpPr>
          <p:cNvPr id="90" name="object 90"/>
          <p:cNvSpPr/>
          <p:nvPr/>
        </p:nvSpPr>
        <p:spPr>
          <a:xfrm>
            <a:off x="10933202" y="6307739"/>
            <a:ext cx="62230" cy="45085"/>
          </a:xfrm>
          <a:custGeom>
            <a:avLst/>
            <a:gdLst/>
            <a:ahLst/>
            <a:cxnLst/>
            <a:rect l="l" t="t" r="r" b="b"/>
            <a:pathLst>
              <a:path w="62229" h="45085">
                <a:moveTo>
                  <a:pt x="0" y="44808"/>
                </a:moveTo>
                <a:lnTo>
                  <a:pt x="61646" y="22404"/>
                </a:lnTo>
                <a:lnTo>
                  <a:pt x="0" y="0"/>
                </a:lnTo>
                <a:lnTo>
                  <a:pt x="0" y="44808"/>
                </a:lnTo>
                <a:close/>
              </a:path>
            </a:pathLst>
          </a:custGeom>
          <a:ln w="13571">
            <a:solidFill>
              <a:srgbClr val="595959"/>
            </a:solidFill>
          </a:ln>
        </p:spPr>
        <p:txBody>
          <a:bodyPr wrap="square" lIns="0" tIns="0" rIns="0" bIns="0" rtlCol="0"/>
          <a:lstStyle/>
          <a:p>
            <a:endParaRPr/>
          </a:p>
        </p:txBody>
      </p:sp>
      <p:sp>
        <p:nvSpPr>
          <p:cNvPr id="91" name="object 91"/>
          <p:cNvSpPr txBox="1"/>
          <p:nvPr/>
        </p:nvSpPr>
        <p:spPr>
          <a:xfrm>
            <a:off x="11851630" y="3802826"/>
            <a:ext cx="299085" cy="2788920"/>
          </a:xfrm>
          <a:prstGeom prst="rect">
            <a:avLst/>
          </a:prstGeom>
          <a:solidFill>
            <a:srgbClr val="EEEEEE"/>
          </a:solidFill>
          <a:ln w="13584">
            <a:solidFill>
              <a:srgbClr val="595959"/>
            </a:solidFill>
          </a:ln>
        </p:spPr>
        <p:txBody>
          <a:bodyPr vert="vert270" wrap="square" lIns="0" tIns="14604" rIns="0" bIns="0" rtlCol="0">
            <a:spAutoFit/>
          </a:bodyPr>
          <a:lstStyle/>
          <a:p>
            <a:pPr marL="114935">
              <a:lnSpc>
                <a:spcPct val="100000"/>
              </a:lnSpc>
              <a:spcBef>
                <a:spcPts val="114"/>
              </a:spcBef>
            </a:pPr>
            <a:r>
              <a:rPr sz="1550" dirty="0">
                <a:latin typeface="Arial"/>
                <a:cs typeface="Arial"/>
              </a:rPr>
              <a:t>Non-Maximum </a:t>
            </a:r>
            <a:r>
              <a:rPr sz="1550" spc="-5" dirty="0">
                <a:latin typeface="Arial"/>
                <a:cs typeface="Arial"/>
              </a:rPr>
              <a:t>S</a:t>
            </a:r>
            <a:r>
              <a:rPr sz="1550" dirty="0">
                <a:latin typeface="Arial"/>
                <a:cs typeface="Arial"/>
              </a:rPr>
              <a:t>uppression</a:t>
            </a:r>
            <a:endParaRPr sz="1550">
              <a:latin typeface="Arial"/>
              <a:cs typeface="Arial"/>
            </a:endParaRPr>
          </a:p>
        </p:txBody>
      </p:sp>
      <p:sp>
        <p:nvSpPr>
          <p:cNvPr id="92" name="object 92"/>
          <p:cNvSpPr/>
          <p:nvPr/>
        </p:nvSpPr>
        <p:spPr>
          <a:xfrm>
            <a:off x="11401882" y="5029593"/>
            <a:ext cx="384810" cy="294005"/>
          </a:xfrm>
          <a:custGeom>
            <a:avLst/>
            <a:gdLst/>
            <a:ahLst/>
            <a:cxnLst/>
            <a:rect l="l" t="t" r="r" b="b"/>
            <a:pathLst>
              <a:path w="384809" h="294004">
                <a:moveTo>
                  <a:pt x="237464" y="0"/>
                </a:moveTo>
                <a:lnTo>
                  <a:pt x="237464" y="73482"/>
                </a:lnTo>
                <a:lnTo>
                  <a:pt x="0" y="73482"/>
                </a:lnTo>
                <a:lnTo>
                  <a:pt x="0" y="220446"/>
                </a:lnTo>
                <a:lnTo>
                  <a:pt x="237464" y="220446"/>
                </a:lnTo>
                <a:lnTo>
                  <a:pt x="237464" y="293928"/>
                </a:lnTo>
                <a:lnTo>
                  <a:pt x="384644" y="146964"/>
                </a:lnTo>
                <a:lnTo>
                  <a:pt x="237464" y="0"/>
                </a:lnTo>
                <a:close/>
              </a:path>
            </a:pathLst>
          </a:custGeom>
          <a:solidFill>
            <a:srgbClr val="EEEEEE"/>
          </a:solidFill>
        </p:spPr>
        <p:txBody>
          <a:bodyPr wrap="square" lIns="0" tIns="0" rIns="0" bIns="0" rtlCol="0"/>
          <a:lstStyle/>
          <a:p>
            <a:endParaRPr/>
          </a:p>
        </p:txBody>
      </p:sp>
      <p:sp>
        <p:nvSpPr>
          <p:cNvPr id="93" name="object 93"/>
          <p:cNvSpPr/>
          <p:nvPr/>
        </p:nvSpPr>
        <p:spPr>
          <a:xfrm>
            <a:off x="11401882" y="5029583"/>
            <a:ext cx="384810" cy="294005"/>
          </a:xfrm>
          <a:custGeom>
            <a:avLst/>
            <a:gdLst/>
            <a:ahLst/>
            <a:cxnLst/>
            <a:rect l="l" t="t" r="r" b="b"/>
            <a:pathLst>
              <a:path w="384809" h="294004">
                <a:moveTo>
                  <a:pt x="0" y="73482"/>
                </a:moveTo>
                <a:lnTo>
                  <a:pt x="237459" y="73482"/>
                </a:lnTo>
                <a:lnTo>
                  <a:pt x="237459" y="0"/>
                </a:lnTo>
                <a:lnTo>
                  <a:pt x="384641" y="146965"/>
                </a:lnTo>
                <a:lnTo>
                  <a:pt x="237459" y="293930"/>
                </a:lnTo>
                <a:lnTo>
                  <a:pt x="237459" y="220447"/>
                </a:lnTo>
                <a:lnTo>
                  <a:pt x="0" y="220447"/>
                </a:lnTo>
                <a:lnTo>
                  <a:pt x="0" y="73482"/>
                </a:lnTo>
                <a:close/>
              </a:path>
            </a:pathLst>
          </a:custGeom>
          <a:ln w="13571">
            <a:solidFill>
              <a:srgbClr val="595959"/>
            </a:solidFill>
          </a:ln>
        </p:spPr>
        <p:txBody>
          <a:bodyPr wrap="square" lIns="0" tIns="0" rIns="0" bIns="0" rtlCol="0"/>
          <a:lstStyle/>
          <a:p>
            <a:endParaRPr/>
          </a:p>
        </p:txBody>
      </p:sp>
      <p:sp>
        <p:nvSpPr>
          <p:cNvPr id="94" name="object 94"/>
          <p:cNvSpPr txBox="1"/>
          <p:nvPr/>
        </p:nvSpPr>
        <p:spPr>
          <a:xfrm>
            <a:off x="12161694" y="5048634"/>
            <a:ext cx="844550" cy="491490"/>
          </a:xfrm>
          <a:prstGeom prst="rect">
            <a:avLst/>
          </a:prstGeom>
        </p:spPr>
        <p:txBody>
          <a:bodyPr vert="horz" wrap="square" lIns="0" tIns="0" rIns="0" bIns="0" rtlCol="0">
            <a:spAutoFit/>
          </a:bodyPr>
          <a:lstStyle/>
          <a:p>
            <a:pPr algn="ctr">
              <a:lnSpc>
                <a:spcPct val="100000"/>
              </a:lnSpc>
            </a:pPr>
            <a:r>
              <a:rPr sz="1550" spc="5" dirty="0">
                <a:latin typeface="Arial"/>
                <a:cs typeface="Arial"/>
              </a:rPr>
              <a:t>74.3mAP</a:t>
            </a:r>
            <a:endParaRPr sz="1550">
              <a:latin typeface="Arial"/>
              <a:cs typeface="Arial"/>
            </a:endParaRPr>
          </a:p>
          <a:p>
            <a:pPr marL="10160" algn="ctr">
              <a:lnSpc>
                <a:spcPct val="100000"/>
              </a:lnSpc>
              <a:spcBef>
                <a:spcPts val="60"/>
              </a:spcBef>
            </a:pPr>
            <a:r>
              <a:rPr sz="1550" spc="5" dirty="0">
                <a:latin typeface="Arial"/>
                <a:cs typeface="Arial"/>
              </a:rPr>
              <a:t>46FPS</a:t>
            </a:r>
            <a:endParaRPr sz="1550">
              <a:latin typeface="Arial"/>
              <a:cs typeface="Arial"/>
            </a:endParaRPr>
          </a:p>
        </p:txBody>
      </p:sp>
      <p:sp>
        <p:nvSpPr>
          <p:cNvPr id="95" name="object 95"/>
          <p:cNvSpPr txBox="1"/>
          <p:nvPr/>
        </p:nvSpPr>
        <p:spPr>
          <a:xfrm>
            <a:off x="8877" y="4550041"/>
            <a:ext cx="295275" cy="1294130"/>
          </a:xfrm>
          <a:prstGeom prst="rect">
            <a:avLst/>
          </a:prstGeom>
          <a:solidFill>
            <a:srgbClr val="EEEEEE"/>
          </a:solidFill>
          <a:ln w="13583">
            <a:solidFill>
              <a:srgbClr val="595959"/>
            </a:solidFill>
          </a:ln>
        </p:spPr>
        <p:txBody>
          <a:bodyPr vert="vert270" wrap="square" lIns="0" tIns="12700" rIns="0" bIns="0" rtlCol="0">
            <a:spAutoFit/>
          </a:bodyPr>
          <a:lstStyle/>
          <a:p>
            <a:pPr algn="ctr">
              <a:lnSpc>
                <a:spcPct val="100000"/>
              </a:lnSpc>
              <a:spcBef>
                <a:spcPts val="100"/>
              </a:spcBef>
            </a:pPr>
            <a:r>
              <a:rPr sz="1550" spc="-5" dirty="0">
                <a:latin typeface="Arial"/>
                <a:cs typeface="Arial"/>
              </a:rPr>
              <a:t>SSD</a:t>
            </a:r>
            <a:endParaRPr sz="1550">
              <a:latin typeface="Arial"/>
              <a:cs typeface="Arial"/>
            </a:endParaRPr>
          </a:p>
        </p:txBody>
      </p:sp>
      <p:sp>
        <p:nvSpPr>
          <p:cNvPr id="96" name="object 96"/>
          <p:cNvSpPr txBox="1"/>
          <p:nvPr/>
        </p:nvSpPr>
        <p:spPr>
          <a:xfrm>
            <a:off x="2058438" y="3122513"/>
            <a:ext cx="8039100" cy="1280795"/>
          </a:xfrm>
          <a:prstGeom prst="rect">
            <a:avLst/>
          </a:prstGeom>
        </p:spPr>
        <p:txBody>
          <a:bodyPr vert="horz" wrap="square" lIns="0" tIns="0" rIns="0" bIns="0" rtlCol="0">
            <a:spAutoFit/>
          </a:bodyPr>
          <a:lstStyle/>
          <a:p>
            <a:pPr marL="3854450">
              <a:lnSpc>
                <a:spcPts val="2250"/>
              </a:lnSpc>
            </a:pPr>
            <a:r>
              <a:rPr sz="2000" spc="-5" dirty="0">
                <a:latin typeface="Arial"/>
                <a:cs typeface="Arial"/>
              </a:rPr>
              <a:t>Extra Convolutional Feature</a:t>
            </a:r>
            <a:r>
              <a:rPr sz="2000" spc="-40" dirty="0">
                <a:latin typeface="Arial"/>
                <a:cs typeface="Arial"/>
              </a:rPr>
              <a:t> </a:t>
            </a:r>
            <a:r>
              <a:rPr sz="2000" spc="-5" dirty="0">
                <a:latin typeface="Arial"/>
                <a:cs typeface="Arial"/>
              </a:rPr>
              <a:t>Maps</a:t>
            </a:r>
            <a:endParaRPr sz="2000">
              <a:latin typeface="Arial"/>
              <a:cs typeface="Arial"/>
            </a:endParaRPr>
          </a:p>
          <a:p>
            <a:pPr marL="12700">
              <a:lnSpc>
                <a:spcPts val="2250"/>
              </a:lnSpc>
            </a:pPr>
            <a:r>
              <a:rPr sz="2000" spc="-10" dirty="0">
                <a:latin typeface="Arial"/>
                <a:cs typeface="Arial"/>
              </a:rPr>
              <a:t>VGG16</a:t>
            </a:r>
            <a:endParaRPr sz="2000">
              <a:latin typeface="Arial"/>
              <a:cs typeface="Arial"/>
            </a:endParaRPr>
          </a:p>
          <a:p>
            <a:pPr marL="2719705">
              <a:lnSpc>
                <a:spcPct val="100000"/>
              </a:lnSpc>
              <a:spcBef>
                <a:spcPts val="335"/>
              </a:spcBef>
            </a:pPr>
            <a:r>
              <a:rPr sz="1700" dirty="0">
                <a:latin typeface="Arial"/>
                <a:cs typeface="Arial"/>
              </a:rPr>
              <a:t>Classifier : </a:t>
            </a:r>
            <a:r>
              <a:rPr sz="1700" spc="5" dirty="0">
                <a:latin typeface="Arial"/>
                <a:cs typeface="Arial"/>
              </a:rPr>
              <a:t>Conv:</a:t>
            </a:r>
            <a:r>
              <a:rPr sz="1700" spc="-50" dirty="0">
                <a:latin typeface="Arial"/>
                <a:cs typeface="Arial"/>
              </a:rPr>
              <a:t> </a:t>
            </a:r>
            <a:r>
              <a:rPr sz="1700" spc="5" dirty="0">
                <a:latin typeface="Arial"/>
                <a:cs typeface="Arial"/>
              </a:rPr>
              <a:t>3x3x(3x(Classes+4))</a:t>
            </a:r>
            <a:endParaRPr sz="1700">
              <a:latin typeface="Arial"/>
              <a:cs typeface="Arial"/>
            </a:endParaRPr>
          </a:p>
          <a:p>
            <a:pPr marL="4325620">
              <a:lnSpc>
                <a:spcPct val="100000"/>
              </a:lnSpc>
              <a:spcBef>
                <a:spcPts val="1085"/>
              </a:spcBef>
            </a:pPr>
            <a:r>
              <a:rPr sz="1700" dirty="0">
                <a:latin typeface="Arial"/>
                <a:cs typeface="Arial"/>
              </a:rPr>
              <a:t>Classifier : </a:t>
            </a:r>
            <a:r>
              <a:rPr sz="1700" spc="5" dirty="0">
                <a:latin typeface="Arial"/>
                <a:cs typeface="Arial"/>
              </a:rPr>
              <a:t>Conv:</a:t>
            </a:r>
            <a:r>
              <a:rPr sz="1700" spc="-50" dirty="0">
                <a:latin typeface="Arial"/>
                <a:cs typeface="Arial"/>
              </a:rPr>
              <a:t> </a:t>
            </a:r>
            <a:r>
              <a:rPr sz="1700" spc="5" dirty="0">
                <a:latin typeface="Arial"/>
                <a:cs typeface="Arial"/>
              </a:rPr>
              <a:t>3x3x(6x(Classes+4))</a:t>
            </a:r>
            <a:endParaRPr sz="1700">
              <a:latin typeface="Arial"/>
              <a:cs typeface="Arial"/>
            </a:endParaRPr>
          </a:p>
        </p:txBody>
      </p:sp>
      <p:sp>
        <p:nvSpPr>
          <p:cNvPr id="97" name="object 97"/>
          <p:cNvSpPr/>
          <p:nvPr/>
        </p:nvSpPr>
        <p:spPr>
          <a:xfrm>
            <a:off x="4671004" y="3500778"/>
            <a:ext cx="6316345" cy="253365"/>
          </a:xfrm>
          <a:custGeom>
            <a:avLst/>
            <a:gdLst/>
            <a:ahLst/>
            <a:cxnLst/>
            <a:rect l="l" t="t" r="r" b="b"/>
            <a:pathLst>
              <a:path w="6316345" h="253364">
                <a:moveTo>
                  <a:pt x="0" y="252916"/>
                </a:moveTo>
                <a:lnTo>
                  <a:pt x="2635" y="203693"/>
                </a:lnTo>
                <a:lnTo>
                  <a:pt x="9822" y="163497"/>
                </a:lnTo>
                <a:lnTo>
                  <a:pt x="20486" y="136396"/>
                </a:lnTo>
                <a:lnTo>
                  <a:pt x="33550" y="126458"/>
                </a:lnTo>
                <a:lnTo>
                  <a:pt x="3124449" y="126458"/>
                </a:lnTo>
                <a:lnTo>
                  <a:pt x="3137513" y="116520"/>
                </a:lnTo>
                <a:lnTo>
                  <a:pt x="3148177" y="89419"/>
                </a:lnTo>
                <a:lnTo>
                  <a:pt x="3155365" y="49223"/>
                </a:lnTo>
                <a:lnTo>
                  <a:pt x="3158000" y="0"/>
                </a:lnTo>
                <a:lnTo>
                  <a:pt x="3160635" y="49223"/>
                </a:lnTo>
                <a:lnTo>
                  <a:pt x="3167823" y="89419"/>
                </a:lnTo>
                <a:lnTo>
                  <a:pt x="3178487" y="116520"/>
                </a:lnTo>
                <a:lnTo>
                  <a:pt x="3191551" y="126458"/>
                </a:lnTo>
                <a:lnTo>
                  <a:pt x="6282450" y="126458"/>
                </a:lnTo>
                <a:lnTo>
                  <a:pt x="6295514" y="136396"/>
                </a:lnTo>
                <a:lnTo>
                  <a:pt x="6306178" y="163497"/>
                </a:lnTo>
                <a:lnTo>
                  <a:pt x="6313366" y="203693"/>
                </a:lnTo>
                <a:lnTo>
                  <a:pt x="6316001" y="252916"/>
                </a:lnTo>
              </a:path>
            </a:pathLst>
          </a:custGeom>
          <a:ln w="13564">
            <a:solidFill>
              <a:srgbClr val="595959"/>
            </a:solidFill>
          </a:ln>
        </p:spPr>
        <p:txBody>
          <a:bodyPr wrap="square" lIns="0" tIns="0" rIns="0" bIns="0" rtlCol="0"/>
          <a:lstStyle/>
          <a:p>
            <a:endParaRPr/>
          </a:p>
        </p:txBody>
      </p:sp>
      <p:sp>
        <p:nvSpPr>
          <p:cNvPr id="98" name="object 98"/>
          <p:cNvSpPr txBox="1"/>
          <p:nvPr/>
        </p:nvSpPr>
        <p:spPr>
          <a:xfrm>
            <a:off x="8794124" y="5372198"/>
            <a:ext cx="2214245" cy="225425"/>
          </a:xfrm>
          <a:prstGeom prst="rect">
            <a:avLst/>
          </a:prstGeom>
        </p:spPr>
        <p:txBody>
          <a:bodyPr vert="horz" wrap="square" lIns="0" tIns="0" rIns="0" bIns="0" rtlCol="0">
            <a:spAutoFit/>
          </a:bodyPr>
          <a:lstStyle/>
          <a:p>
            <a:pPr marL="12700">
              <a:lnSpc>
                <a:spcPct val="100000"/>
              </a:lnSpc>
            </a:pPr>
            <a:r>
              <a:rPr sz="1400" spc="10" dirty="0">
                <a:latin typeface="Arial"/>
                <a:cs typeface="Arial"/>
              </a:rPr>
              <a:t>Conv:</a:t>
            </a:r>
            <a:r>
              <a:rPr sz="1400" spc="-40" dirty="0">
                <a:latin typeface="Arial"/>
                <a:cs typeface="Arial"/>
              </a:rPr>
              <a:t> </a:t>
            </a:r>
            <a:r>
              <a:rPr sz="1400" spc="10" dirty="0">
                <a:latin typeface="Arial"/>
                <a:cs typeface="Arial"/>
              </a:rPr>
              <a:t>3x3x(4x(Classes+4))</a:t>
            </a:r>
            <a:endParaRPr sz="1400">
              <a:latin typeface="Arial"/>
              <a:cs typeface="Arial"/>
            </a:endParaRPr>
          </a:p>
        </p:txBody>
      </p:sp>
      <p:sp>
        <p:nvSpPr>
          <p:cNvPr id="99" name="object 99"/>
          <p:cNvSpPr txBox="1"/>
          <p:nvPr/>
        </p:nvSpPr>
        <p:spPr>
          <a:xfrm>
            <a:off x="2725924" y="5756630"/>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38</a:t>
            </a:r>
            <a:endParaRPr sz="1700">
              <a:latin typeface="Arial"/>
              <a:cs typeface="Arial"/>
            </a:endParaRPr>
          </a:p>
        </p:txBody>
      </p:sp>
      <p:sp>
        <p:nvSpPr>
          <p:cNvPr id="100" name="object 100"/>
          <p:cNvSpPr txBox="1"/>
          <p:nvPr/>
        </p:nvSpPr>
        <p:spPr>
          <a:xfrm>
            <a:off x="4828892" y="5865151"/>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19</a:t>
            </a:r>
            <a:endParaRPr sz="1700">
              <a:latin typeface="Arial"/>
              <a:cs typeface="Arial"/>
            </a:endParaRPr>
          </a:p>
        </p:txBody>
      </p:sp>
      <p:sp>
        <p:nvSpPr>
          <p:cNvPr id="101" name="object 101"/>
          <p:cNvSpPr txBox="1"/>
          <p:nvPr/>
        </p:nvSpPr>
        <p:spPr>
          <a:xfrm>
            <a:off x="6302600" y="5973799"/>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10</a:t>
            </a:r>
            <a:endParaRPr sz="1700">
              <a:latin typeface="Arial"/>
              <a:cs typeface="Arial"/>
            </a:endParaRPr>
          </a:p>
        </p:txBody>
      </p:sp>
      <p:sp>
        <p:nvSpPr>
          <p:cNvPr id="102" name="object 102"/>
          <p:cNvSpPr txBox="1"/>
          <p:nvPr/>
        </p:nvSpPr>
        <p:spPr>
          <a:xfrm>
            <a:off x="4720218" y="4997030"/>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19</a:t>
            </a:r>
            <a:endParaRPr sz="1700">
              <a:latin typeface="Arial"/>
              <a:cs typeface="Arial"/>
            </a:endParaRPr>
          </a:p>
        </p:txBody>
      </p:sp>
      <p:sp>
        <p:nvSpPr>
          <p:cNvPr id="103" name="object 103"/>
          <p:cNvSpPr txBox="1"/>
          <p:nvPr/>
        </p:nvSpPr>
        <p:spPr>
          <a:xfrm>
            <a:off x="6085252" y="5322708"/>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10</a:t>
            </a:r>
            <a:endParaRPr sz="1700">
              <a:latin typeface="Arial"/>
              <a:cs typeface="Arial"/>
            </a:endParaRPr>
          </a:p>
        </p:txBody>
      </p:sp>
      <p:sp>
        <p:nvSpPr>
          <p:cNvPr id="104" name="object 104"/>
          <p:cNvSpPr txBox="1"/>
          <p:nvPr/>
        </p:nvSpPr>
        <p:spPr>
          <a:xfrm>
            <a:off x="620169" y="4865966"/>
            <a:ext cx="38798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300</a:t>
            </a:r>
            <a:endParaRPr sz="1700">
              <a:latin typeface="Arial"/>
              <a:cs typeface="Arial"/>
            </a:endParaRPr>
          </a:p>
        </p:txBody>
      </p:sp>
      <p:sp>
        <p:nvSpPr>
          <p:cNvPr id="105" name="object 105"/>
          <p:cNvSpPr txBox="1"/>
          <p:nvPr/>
        </p:nvSpPr>
        <p:spPr>
          <a:xfrm>
            <a:off x="2617251" y="4888508"/>
            <a:ext cx="26733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38</a:t>
            </a:r>
            <a:endParaRPr sz="1700">
              <a:latin typeface="Arial"/>
              <a:cs typeface="Arial"/>
            </a:endParaRPr>
          </a:p>
        </p:txBody>
      </p:sp>
      <p:sp>
        <p:nvSpPr>
          <p:cNvPr id="106" name="object 106"/>
          <p:cNvSpPr txBox="1"/>
          <p:nvPr/>
        </p:nvSpPr>
        <p:spPr>
          <a:xfrm>
            <a:off x="7568003" y="5453798"/>
            <a:ext cx="255270" cy="704215"/>
          </a:xfrm>
          <a:prstGeom prst="rect">
            <a:avLst/>
          </a:prstGeom>
        </p:spPr>
        <p:txBody>
          <a:bodyPr vert="horz" wrap="square" lIns="0" tIns="0" rIns="0" bIns="0" rtlCol="0">
            <a:spAutoFit/>
          </a:bodyPr>
          <a:lstStyle/>
          <a:p>
            <a:pPr marL="12700">
              <a:lnSpc>
                <a:spcPct val="100000"/>
              </a:lnSpc>
            </a:pPr>
            <a:r>
              <a:rPr sz="1700" spc="5" dirty="0">
                <a:latin typeface="Arial"/>
                <a:cs typeface="Arial"/>
              </a:rPr>
              <a:t>5</a:t>
            </a:r>
            <a:endParaRPr sz="1700">
              <a:latin typeface="Arial"/>
              <a:cs typeface="Arial"/>
            </a:endParaRPr>
          </a:p>
          <a:p>
            <a:pPr marL="121285">
              <a:lnSpc>
                <a:spcPct val="100000"/>
              </a:lnSpc>
              <a:spcBef>
                <a:spcPts val="1375"/>
              </a:spcBef>
            </a:pPr>
            <a:r>
              <a:rPr sz="1700" spc="5" dirty="0">
                <a:latin typeface="Arial"/>
                <a:cs typeface="Arial"/>
              </a:rPr>
              <a:t>5</a:t>
            </a:r>
            <a:endParaRPr sz="1700">
              <a:latin typeface="Arial"/>
              <a:cs typeface="Arial"/>
            </a:endParaRPr>
          </a:p>
        </p:txBody>
      </p:sp>
      <p:sp>
        <p:nvSpPr>
          <p:cNvPr id="107" name="object 107"/>
          <p:cNvSpPr txBox="1"/>
          <p:nvPr/>
        </p:nvSpPr>
        <p:spPr>
          <a:xfrm>
            <a:off x="8980776" y="6104889"/>
            <a:ext cx="14668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3</a:t>
            </a:r>
            <a:endParaRPr sz="1700">
              <a:latin typeface="Arial"/>
              <a:cs typeface="Arial"/>
            </a:endParaRPr>
          </a:p>
        </p:txBody>
      </p:sp>
      <p:sp>
        <p:nvSpPr>
          <p:cNvPr id="108" name="object 108"/>
          <p:cNvSpPr txBox="1"/>
          <p:nvPr/>
        </p:nvSpPr>
        <p:spPr>
          <a:xfrm>
            <a:off x="10412852" y="6104889"/>
            <a:ext cx="533400" cy="271145"/>
          </a:xfrm>
          <a:prstGeom prst="rect">
            <a:avLst/>
          </a:prstGeom>
        </p:spPr>
        <p:txBody>
          <a:bodyPr vert="horz" wrap="square" lIns="0" tIns="0" rIns="0" bIns="0" rtlCol="0">
            <a:spAutoFit/>
          </a:bodyPr>
          <a:lstStyle/>
          <a:p>
            <a:pPr marL="12700">
              <a:lnSpc>
                <a:spcPct val="100000"/>
              </a:lnSpc>
              <a:tabLst>
                <a:tab pos="520065" algn="l"/>
              </a:tabLst>
            </a:pPr>
            <a:r>
              <a:rPr sz="1700" u="heavy" dirty="0">
                <a:latin typeface="Times New Roman"/>
                <a:cs typeface="Times New Roman"/>
              </a:rPr>
              <a:t> 	</a:t>
            </a:r>
            <a:endParaRPr sz="1700">
              <a:latin typeface="Times New Roman"/>
              <a:cs typeface="Times New Roman"/>
            </a:endParaRPr>
          </a:p>
        </p:txBody>
      </p:sp>
      <p:sp>
        <p:nvSpPr>
          <p:cNvPr id="109" name="object 109"/>
          <p:cNvSpPr txBox="1"/>
          <p:nvPr/>
        </p:nvSpPr>
        <p:spPr>
          <a:xfrm>
            <a:off x="10022493" y="6338365"/>
            <a:ext cx="14668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1</a:t>
            </a:r>
            <a:endParaRPr sz="1700">
              <a:latin typeface="Arial"/>
              <a:cs typeface="Arial"/>
            </a:endParaRPr>
          </a:p>
        </p:txBody>
      </p:sp>
      <p:sp>
        <p:nvSpPr>
          <p:cNvPr id="110" name="object 110"/>
          <p:cNvSpPr txBox="1"/>
          <p:nvPr/>
        </p:nvSpPr>
        <p:spPr>
          <a:xfrm>
            <a:off x="654040" y="5191517"/>
            <a:ext cx="617855" cy="269875"/>
          </a:xfrm>
          <a:prstGeom prst="rect">
            <a:avLst/>
          </a:prstGeom>
        </p:spPr>
        <p:txBody>
          <a:bodyPr vert="horz" wrap="square" lIns="0" tIns="0" rIns="0" bIns="0" rtlCol="0">
            <a:spAutoFit/>
          </a:bodyPr>
          <a:lstStyle/>
          <a:p>
            <a:pPr marL="12700">
              <a:lnSpc>
                <a:spcPct val="100000"/>
              </a:lnSpc>
            </a:pPr>
            <a:r>
              <a:rPr sz="1700" spc="5" dirty="0">
                <a:latin typeface="Arial"/>
                <a:cs typeface="Arial"/>
              </a:rPr>
              <a:t>image</a:t>
            </a:r>
            <a:endParaRPr sz="17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2800" y="2128520"/>
            <a:ext cx="3353435" cy="109220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3" name="object 3"/>
          <p:cNvSpPr txBox="1"/>
          <p:nvPr/>
        </p:nvSpPr>
        <p:spPr>
          <a:xfrm>
            <a:off x="2400300" y="622300"/>
            <a:ext cx="8203565" cy="975360"/>
          </a:xfrm>
          <a:prstGeom prst="rect">
            <a:avLst/>
          </a:prstGeom>
        </p:spPr>
        <p:txBody>
          <a:bodyPr vert="horz" wrap="square" lIns="0" tIns="0" rIns="0" bIns="0" rtlCol="0">
            <a:spAutoFit/>
          </a:bodyPr>
          <a:lstStyle/>
          <a:p>
            <a:pPr marL="12700">
              <a:lnSpc>
                <a:spcPct val="100000"/>
              </a:lnSpc>
              <a:tabLst>
                <a:tab pos="3302635" algn="l"/>
              </a:tabLst>
            </a:pPr>
            <a:r>
              <a:rPr sz="6400" spc="-5" dirty="0">
                <a:latin typeface="Gill Sans MT"/>
                <a:cs typeface="Gill Sans MT"/>
              </a:rPr>
              <a:t>Bounding	</a:t>
            </a:r>
            <a:r>
              <a:rPr sz="6400" spc="-35" dirty="0">
                <a:latin typeface="Gill Sans MT"/>
                <a:cs typeface="Gill Sans MT"/>
              </a:rPr>
              <a:t>Box</a:t>
            </a:r>
            <a:r>
              <a:rPr sz="6400" spc="-90" dirty="0">
                <a:latin typeface="Gill Sans MT"/>
                <a:cs typeface="Gill Sans MT"/>
              </a:rPr>
              <a:t> </a:t>
            </a:r>
            <a:r>
              <a:rPr sz="6400" spc="-15" dirty="0">
                <a:latin typeface="Gill Sans MT"/>
                <a:cs typeface="Gill Sans MT"/>
              </a:rPr>
              <a:t>Prediction</a:t>
            </a:r>
            <a:endParaRPr sz="6400">
              <a:latin typeface="Gill Sans MT"/>
              <a:cs typeface="Gill Sans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66700"/>
            <a:ext cx="8568055" cy="1928495"/>
          </a:xfrm>
          <a:prstGeom prst="rect">
            <a:avLst/>
          </a:prstGeom>
        </p:spPr>
        <p:txBody>
          <a:bodyPr vert="horz" wrap="square" lIns="0" tIns="0" rIns="0" bIns="0" rtlCol="0">
            <a:spAutoFit/>
          </a:bodyPr>
          <a:lstStyle/>
          <a:p>
            <a:pPr marL="12700">
              <a:lnSpc>
                <a:spcPts val="7540"/>
              </a:lnSpc>
            </a:pPr>
            <a:r>
              <a:rPr sz="6400" spc="-5" dirty="0">
                <a:latin typeface="Gill Sans MT"/>
                <a:cs typeface="Gill Sans MT"/>
              </a:rPr>
              <a:t>Contribution</a:t>
            </a:r>
            <a:r>
              <a:rPr sz="6400" spc="-55" dirty="0">
                <a:latin typeface="Gill Sans MT"/>
                <a:cs typeface="Gill Sans MT"/>
              </a:rPr>
              <a:t> </a:t>
            </a:r>
            <a:r>
              <a:rPr sz="6400" dirty="0">
                <a:latin typeface="Gill Sans MT"/>
                <a:cs typeface="Gill Sans MT"/>
              </a:rPr>
              <a:t>#3:</a:t>
            </a:r>
            <a:endParaRPr sz="6400">
              <a:latin typeface="Gill Sans MT"/>
              <a:cs typeface="Gill Sans MT"/>
            </a:endParaRPr>
          </a:p>
          <a:p>
            <a:pPr marL="12700">
              <a:lnSpc>
                <a:spcPts val="7540"/>
              </a:lnSpc>
              <a:tabLst>
                <a:tab pos="1524635" algn="l"/>
                <a:tab pos="4166235" algn="l"/>
                <a:tab pos="6268720" algn="l"/>
              </a:tabLst>
            </a:pPr>
            <a:r>
              <a:rPr sz="6400" dirty="0">
                <a:latin typeface="Gill Sans MT"/>
                <a:cs typeface="Gill Sans MT"/>
              </a:rPr>
              <a:t>The	</a:t>
            </a:r>
            <a:r>
              <a:rPr sz="6400" spc="-25" dirty="0">
                <a:latin typeface="Gill Sans MT"/>
                <a:cs typeface="Gill Sans MT"/>
              </a:rPr>
              <a:t>Devil</a:t>
            </a:r>
            <a:r>
              <a:rPr sz="6400" spc="5" dirty="0">
                <a:latin typeface="Gill Sans MT"/>
                <a:cs typeface="Gill Sans MT"/>
              </a:rPr>
              <a:t> </a:t>
            </a:r>
            <a:r>
              <a:rPr sz="6400" spc="-5" dirty="0">
                <a:latin typeface="Gill Sans MT"/>
                <a:cs typeface="Gill Sans MT"/>
              </a:rPr>
              <a:t>is	in</a:t>
            </a:r>
            <a:r>
              <a:rPr sz="6400" dirty="0">
                <a:latin typeface="Gill Sans MT"/>
                <a:cs typeface="Gill Sans MT"/>
              </a:rPr>
              <a:t> </a:t>
            </a:r>
            <a:r>
              <a:rPr sz="6400" spc="-5" dirty="0">
                <a:latin typeface="Gill Sans MT"/>
                <a:cs typeface="Gill Sans MT"/>
              </a:rPr>
              <a:t>the	Details</a:t>
            </a:r>
            <a:endParaRPr sz="6400">
              <a:latin typeface="Gill Sans MT"/>
              <a:cs typeface="Gill Sans MT"/>
            </a:endParaRPr>
          </a:p>
        </p:txBody>
      </p:sp>
      <p:sp>
        <p:nvSpPr>
          <p:cNvPr id="3" name="object 3"/>
          <p:cNvSpPr/>
          <p:nvPr/>
        </p:nvSpPr>
        <p:spPr>
          <a:xfrm>
            <a:off x="3136900" y="2527300"/>
            <a:ext cx="6731000" cy="645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12700">
              <a:lnSpc>
                <a:spcPct val="100000"/>
              </a:lnSpc>
            </a:pPr>
            <a:r>
              <a:rPr dirty="0"/>
              <a:t>Data</a:t>
            </a:r>
            <a:r>
              <a:rPr spc="-690" dirty="0"/>
              <a:t> </a:t>
            </a:r>
            <a:r>
              <a:rPr spc="-5" dirty="0"/>
              <a:t>Augmentation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12700">
              <a:lnSpc>
                <a:spcPct val="100000"/>
              </a:lnSpc>
            </a:pPr>
            <a:r>
              <a:rPr dirty="0"/>
              <a:t>Data</a:t>
            </a:r>
            <a:r>
              <a:rPr spc="-690" dirty="0"/>
              <a:t> </a:t>
            </a:r>
            <a:r>
              <a:rPr spc="-5" dirty="0"/>
              <a:t>Augmentation</a:t>
            </a:r>
          </a:p>
        </p:txBody>
      </p:sp>
      <p:sp>
        <p:nvSpPr>
          <p:cNvPr id="3" name="object 3"/>
          <p:cNvSpPr/>
          <p:nvPr/>
        </p:nvSpPr>
        <p:spPr>
          <a:xfrm>
            <a:off x="965200" y="3022600"/>
            <a:ext cx="3174611" cy="31735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99449" y="3349764"/>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5" name="object 5"/>
          <p:cNvSpPr/>
          <p:nvPr/>
        </p:nvSpPr>
        <p:spPr>
          <a:xfrm>
            <a:off x="1322235" y="4703991"/>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6" name="object 6"/>
          <p:cNvSpPr txBox="1"/>
          <p:nvPr/>
        </p:nvSpPr>
        <p:spPr>
          <a:xfrm>
            <a:off x="1892300" y="4241800"/>
            <a:ext cx="1244600" cy="12515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10"/>
              </a:spcBef>
            </a:pPr>
            <a:endParaRPr sz="3400">
              <a:latin typeface="Times New Roman"/>
              <a:cs typeface="Times New Roman"/>
            </a:endParaRPr>
          </a:p>
          <a:p>
            <a:pPr marL="12700">
              <a:lnSpc>
                <a:spcPct val="100000"/>
              </a:lnSpc>
            </a:pPr>
            <a:r>
              <a:rPr sz="2400" dirty="0">
                <a:solidFill>
                  <a:srgbClr val="FFFFFF"/>
                </a:solidFill>
                <a:latin typeface="Arial"/>
                <a:cs typeface="Arial"/>
              </a:rPr>
              <a:t>`</a:t>
            </a:r>
            <a:endParaRPr sz="24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12700">
              <a:lnSpc>
                <a:spcPct val="100000"/>
              </a:lnSpc>
            </a:pPr>
            <a:r>
              <a:rPr dirty="0"/>
              <a:t>Data</a:t>
            </a:r>
            <a:r>
              <a:rPr spc="-690" dirty="0"/>
              <a:t> </a:t>
            </a:r>
            <a:r>
              <a:rPr spc="-5" dirty="0"/>
              <a:t>Augmentation</a:t>
            </a:r>
          </a:p>
        </p:txBody>
      </p:sp>
      <p:sp>
        <p:nvSpPr>
          <p:cNvPr id="3" name="object 3"/>
          <p:cNvSpPr/>
          <p:nvPr/>
        </p:nvSpPr>
        <p:spPr>
          <a:xfrm>
            <a:off x="965200" y="3022600"/>
            <a:ext cx="3174611" cy="31735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99449" y="3349764"/>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5" name="object 5"/>
          <p:cNvSpPr/>
          <p:nvPr/>
        </p:nvSpPr>
        <p:spPr>
          <a:xfrm>
            <a:off x="1322235" y="4703991"/>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6" name="object 6"/>
          <p:cNvSpPr txBox="1"/>
          <p:nvPr/>
        </p:nvSpPr>
        <p:spPr>
          <a:xfrm>
            <a:off x="1892300" y="51054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7" name="object 7"/>
          <p:cNvSpPr/>
          <p:nvPr/>
        </p:nvSpPr>
        <p:spPr>
          <a:xfrm>
            <a:off x="5740400" y="2209800"/>
            <a:ext cx="2362200" cy="23622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742787" y="3664877"/>
            <a:ext cx="862330" cy="905510"/>
          </a:xfrm>
          <a:custGeom>
            <a:avLst/>
            <a:gdLst/>
            <a:ahLst/>
            <a:cxnLst/>
            <a:rect l="l" t="t" r="r" b="b"/>
            <a:pathLst>
              <a:path w="862329" h="905510">
                <a:moveTo>
                  <a:pt x="0" y="0"/>
                </a:moveTo>
                <a:lnTo>
                  <a:pt x="862007" y="0"/>
                </a:lnTo>
                <a:lnTo>
                  <a:pt x="862007" y="904971"/>
                </a:lnTo>
                <a:lnTo>
                  <a:pt x="0" y="904971"/>
                </a:lnTo>
                <a:lnTo>
                  <a:pt x="0" y="0"/>
                </a:lnTo>
                <a:close/>
              </a:path>
            </a:pathLst>
          </a:custGeom>
          <a:ln w="50800">
            <a:solidFill>
              <a:srgbClr val="0433FF"/>
            </a:solidFill>
          </a:ln>
        </p:spPr>
        <p:txBody>
          <a:bodyPr wrap="square" lIns="0" tIns="0" rIns="0" bIns="0" rtlCol="0"/>
          <a:lstStyle/>
          <a:p>
            <a:endParaRPr/>
          </a:p>
        </p:txBody>
      </p:sp>
      <p:sp>
        <p:nvSpPr>
          <p:cNvPr id="9" name="object 9"/>
          <p:cNvSpPr/>
          <p:nvPr/>
        </p:nvSpPr>
        <p:spPr>
          <a:xfrm>
            <a:off x="6376174" y="2447594"/>
            <a:ext cx="1601470" cy="1985645"/>
          </a:xfrm>
          <a:custGeom>
            <a:avLst/>
            <a:gdLst/>
            <a:ahLst/>
            <a:cxnLst/>
            <a:rect l="l" t="t" r="r" b="b"/>
            <a:pathLst>
              <a:path w="1601470" h="1985645">
                <a:moveTo>
                  <a:pt x="0" y="0"/>
                </a:moveTo>
                <a:lnTo>
                  <a:pt x="1601419" y="0"/>
                </a:lnTo>
                <a:lnTo>
                  <a:pt x="1601419" y="1985594"/>
                </a:lnTo>
                <a:lnTo>
                  <a:pt x="0" y="1985594"/>
                </a:lnTo>
                <a:lnTo>
                  <a:pt x="0" y="0"/>
                </a:lnTo>
                <a:close/>
              </a:path>
            </a:pathLst>
          </a:custGeom>
          <a:ln w="50799">
            <a:solidFill>
              <a:srgbClr val="FF2600"/>
            </a:solidFill>
          </a:ln>
        </p:spPr>
        <p:txBody>
          <a:bodyPr wrap="square" lIns="0" tIns="0" rIns="0" bIns="0" rtlCol="0"/>
          <a:lstStyle/>
          <a:p>
            <a:endParaRPr/>
          </a:p>
        </p:txBody>
      </p:sp>
      <p:sp>
        <p:nvSpPr>
          <p:cNvPr id="10" name="object 10"/>
          <p:cNvSpPr txBox="1"/>
          <p:nvPr/>
        </p:nvSpPr>
        <p:spPr>
          <a:xfrm>
            <a:off x="3009900" y="3251200"/>
            <a:ext cx="4229100" cy="13785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5"/>
              </a:spcBef>
            </a:pPr>
            <a:endParaRPr sz="2100">
              <a:latin typeface="Times New Roman"/>
              <a:cs typeface="Times New Roman"/>
            </a:endParaRPr>
          </a:p>
          <a:p>
            <a:pPr marR="1008380" algn="r">
              <a:lnSpc>
                <a:spcPts val="2690"/>
              </a:lnSpc>
            </a:pPr>
            <a:r>
              <a:rPr sz="2400" dirty="0">
                <a:solidFill>
                  <a:srgbClr val="FFFFFF"/>
                </a:solidFill>
                <a:latin typeface="Arial"/>
                <a:cs typeface="Arial"/>
              </a:rPr>
              <a:t>`</a:t>
            </a:r>
            <a:endParaRPr sz="2400">
              <a:latin typeface="Arial"/>
              <a:cs typeface="Arial"/>
            </a:endParaRPr>
          </a:p>
          <a:p>
            <a:pPr marL="12700">
              <a:lnSpc>
                <a:spcPts val="2690"/>
              </a:lnSpc>
            </a:pPr>
            <a:r>
              <a:rPr sz="2400" dirty="0">
                <a:solidFill>
                  <a:srgbClr val="FFFFFF"/>
                </a:solidFill>
                <a:latin typeface="Arial"/>
                <a:cs typeface="Arial"/>
              </a:rPr>
              <a:t>`</a:t>
            </a:r>
            <a:endParaRPr sz="2400">
              <a:latin typeface="Arial"/>
              <a:cs typeface="Arial"/>
            </a:endParaRPr>
          </a:p>
        </p:txBody>
      </p:sp>
      <p:sp>
        <p:nvSpPr>
          <p:cNvPr id="11" name="object 11"/>
          <p:cNvSpPr/>
          <p:nvPr/>
        </p:nvSpPr>
        <p:spPr>
          <a:xfrm>
            <a:off x="8575700" y="2209800"/>
            <a:ext cx="2368550" cy="23622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969946" y="2406357"/>
            <a:ext cx="1839595" cy="1698625"/>
          </a:xfrm>
          <a:custGeom>
            <a:avLst/>
            <a:gdLst/>
            <a:ahLst/>
            <a:cxnLst/>
            <a:rect l="l" t="t" r="r" b="b"/>
            <a:pathLst>
              <a:path w="1839595" h="1698625">
                <a:moveTo>
                  <a:pt x="1839188" y="0"/>
                </a:moveTo>
                <a:lnTo>
                  <a:pt x="0" y="0"/>
                </a:lnTo>
                <a:lnTo>
                  <a:pt x="0" y="1698307"/>
                </a:lnTo>
                <a:lnTo>
                  <a:pt x="1839188" y="1698307"/>
                </a:lnTo>
                <a:lnTo>
                  <a:pt x="1839188" y="0"/>
                </a:lnTo>
                <a:close/>
              </a:path>
            </a:pathLst>
          </a:custGeom>
          <a:ln w="50800">
            <a:solidFill>
              <a:srgbClr val="FF2600"/>
            </a:solidFill>
          </a:ln>
        </p:spPr>
        <p:txBody>
          <a:bodyPr wrap="square" lIns="0" tIns="0" rIns="0" bIns="0" rtlCol="0"/>
          <a:lstStyle/>
          <a:p>
            <a:endParaRPr/>
          </a:p>
        </p:txBody>
      </p:sp>
      <p:sp>
        <p:nvSpPr>
          <p:cNvPr id="13" name="object 13"/>
          <p:cNvSpPr/>
          <p:nvPr/>
        </p:nvSpPr>
        <p:spPr>
          <a:xfrm>
            <a:off x="5740400" y="4639233"/>
            <a:ext cx="2362200" cy="236855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6017424" y="4965700"/>
            <a:ext cx="1020444" cy="1572895"/>
          </a:xfrm>
          <a:prstGeom prst="rect">
            <a:avLst/>
          </a:prstGeom>
          <a:ln w="50800">
            <a:solidFill>
              <a:srgbClr val="0433FF"/>
            </a:solidFill>
          </a:ln>
        </p:spPr>
        <p:txBody>
          <a:bodyPr vert="horz" wrap="square" lIns="0" tIns="0" rIns="0" bIns="0" rtlCol="0">
            <a:spAutoFit/>
          </a:bodyPr>
          <a:lstStyle/>
          <a:p>
            <a:pPr>
              <a:lnSpc>
                <a:spcPct val="100000"/>
              </a:lnSpc>
            </a:pPr>
            <a:endParaRPr sz="2400">
              <a:latin typeface="Times New Roman"/>
              <a:cs typeface="Times New Roman"/>
            </a:endParaRPr>
          </a:p>
          <a:p>
            <a:pPr algn="ctr">
              <a:lnSpc>
                <a:spcPct val="100000"/>
              </a:lnSpc>
              <a:spcBef>
                <a:spcPts val="1739"/>
              </a:spcBef>
            </a:pPr>
            <a:r>
              <a:rPr sz="2400" dirty="0">
                <a:solidFill>
                  <a:srgbClr val="FFFFFF"/>
                </a:solidFill>
                <a:latin typeface="Arial"/>
                <a:cs typeface="Arial"/>
              </a:rPr>
              <a:t>`</a:t>
            </a:r>
            <a:endParaRPr sz="2400">
              <a:latin typeface="Arial"/>
              <a:cs typeface="Arial"/>
            </a:endParaRPr>
          </a:p>
        </p:txBody>
      </p:sp>
      <p:sp>
        <p:nvSpPr>
          <p:cNvPr id="15" name="object 15"/>
          <p:cNvSpPr/>
          <p:nvPr/>
        </p:nvSpPr>
        <p:spPr>
          <a:xfrm>
            <a:off x="8575814" y="4639233"/>
            <a:ext cx="2368550" cy="236855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12700">
              <a:lnSpc>
                <a:spcPct val="100000"/>
              </a:lnSpc>
            </a:pPr>
            <a:r>
              <a:rPr dirty="0"/>
              <a:t>Data</a:t>
            </a:r>
            <a:r>
              <a:rPr spc="-690" dirty="0"/>
              <a:t> </a:t>
            </a:r>
            <a:r>
              <a:rPr spc="-5" dirty="0"/>
              <a:t>Augmentation</a:t>
            </a:r>
          </a:p>
        </p:txBody>
      </p:sp>
      <p:sp>
        <p:nvSpPr>
          <p:cNvPr id="3" name="object 3"/>
          <p:cNvSpPr/>
          <p:nvPr/>
        </p:nvSpPr>
        <p:spPr>
          <a:xfrm>
            <a:off x="965200" y="3022600"/>
            <a:ext cx="3174611" cy="31735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99449" y="3349764"/>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5" name="object 5"/>
          <p:cNvSpPr/>
          <p:nvPr/>
        </p:nvSpPr>
        <p:spPr>
          <a:xfrm>
            <a:off x="1322235" y="4703991"/>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6" name="object 6"/>
          <p:cNvSpPr txBox="1"/>
          <p:nvPr/>
        </p:nvSpPr>
        <p:spPr>
          <a:xfrm>
            <a:off x="1892300" y="5105400"/>
            <a:ext cx="127000" cy="3879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Arial"/>
                <a:cs typeface="Arial"/>
              </a:rPr>
              <a:t>`</a:t>
            </a:r>
            <a:endParaRPr sz="2400">
              <a:latin typeface="Arial"/>
              <a:cs typeface="Arial"/>
            </a:endParaRPr>
          </a:p>
        </p:txBody>
      </p:sp>
      <p:sp>
        <p:nvSpPr>
          <p:cNvPr id="7" name="object 7"/>
          <p:cNvSpPr/>
          <p:nvPr/>
        </p:nvSpPr>
        <p:spPr>
          <a:xfrm>
            <a:off x="5740400" y="2209800"/>
            <a:ext cx="2362200" cy="23622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742787" y="3664877"/>
            <a:ext cx="862330" cy="905510"/>
          </a:xfrm>
          <a:custGeom>
            <a:avLst/>
            <a:gdLst/>
            <a:ahLst/>
            <a:cxnLst/>
            <a:rect l="l" t="t" r="r" b="b"/>
            <a:pathLst>
              <a:path w="862329" h="905510">
                <a:moveTo>
                  <a:pt x="0" y="0"/>
                </a:moveTo>
                <a:lnTo>
                  <a:pt x="862007" y="0"/>
                </a:lnTo>
                <a:lnTo>
                  <a:pt x="862007" y="904971"/>
                </a:lnTo>
                <a:lnTo>
                  <a:pt x="0" y="904971"/>
                </a:lnTo>
                <a:lnTo>
                  <a:pt x="0" y="0"/>
                </a:lnTo>
                <a:close/>
              </a:path>
            </a:pathLst>
          </a:custGeom>
          <a:ln w="50800">
            <a:solidFill>
              <a:srgbClr val="0433FF"/>
            </a:solidFill>
          </a:ln>
        </p:spPr>
        <p:txBody>
          <a:bodyPr wrap="square" lIns="0" tIns="0" rIns="0" bIns="0" rtlCol="0"/>
          <a:lstStyle/>
          <a:p>
            <a:endParaRPr/>
          </a:p>
        </p:txBody>
      </p:sp>
      <p:sp>
        <p:nvSpPr>
          <p:cNvPr id="9" name="object 9"/>
          <p:cNvSpPr/>
          <p:nvPr/>
        </p:nvSpPr>
        <p:spPr>
          <a:xfrm>
            <a:off x="6376174" y="2447594"/>
            <a:ext cx="1601470" cy="1985645"/>
          </a:xfrm>
          <a:custGeom>
            <a:avLst/>
            <a:gdLst/>
            <a:ahLst/>
            <a:cxnLst/>
            <a:rect l="l" t="t" r="r" b="b"/>
            <a:pathLst>
              <a:path w="1601470" h="1985645">
                <a:moveTo>
                  <a:pt x="0" y="0"/>
                </a:moveTo>
                <a:lnTo>
                  <a:pt x="1601419" y="0"/>
                </a:lnTo>
                <a:lnTo>
                  <a:pt x="1601419" y="1985594"/>
                </a:lnTo>
                <a:lnTo>
                  <a:pt x="0" y="1985594"/>
                </a:lnTo>
                <a:lnTo>
                  <a:pt x="0" y="0"/>
                </a:lnTo>
                <a:close/>
              </a:path>
            </a:pathLst>
          </a:custGeom>
          <a:ln w="50799">
            <a:solidFill>
              <a:srgbClr val="FF2600"/>
            </a:solidFill>
          </a:ln>
        </p:spPr>
        <p:txBody>
          <a:bodyPr wrap="square" lIns="0" tIns="0" rIns="0" bIns="0" rtlCol="0"/>
          <a:lstStyle/>
          <a:p>
            <a:endParaRPr/>
          </a:p>
        </p:txBody>
      </p:sp>
      <p:sp>
        <p:nvSpPr>
          <p:cNvPr id="10" name="object 10"/>
          <p:cNvSpPr txBox="1"/>
          <p:nvPr/>
        </p:nvSpPr>
        <p:spPr>
          <a:xfrm>
            <a:off x="3009900" y="3251200"/>
            <a:ext cx="4229100" cy="13785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5"/>
              </a:spcBef>
            </a:pPr>
            <a:endParaRPr sz="2100">
              <a:latin typeface="Times New Roman"/>
              <a:cs typeface="Times New Roman"/>
            </a:endParaRPr>
          </a:p>
          <a:p>
            <a:pPr marR="1008380" algn="r">
              <a:lnSpc>
                <a:spcPts val="2690"/>
              </a:lnSpc>
            </a:pPr>
            <a:r>
              <a:rPr sz="2400" dirty="0">
                <a:solidFill>
                  <a:srgbClr val="FFFFFF"/>
                </a:solidFill>
                <a:latin typeface="Arial"/>
                <a:cs typeface="Arial"/>
              </a:rPr>
              <a:t>`</a:t>
            </a:r>
            <a:endParaRPr sz="2400">
              <a:latin typeface="Arial"/>
              <a:cs typeface="Arial"/>
            </a:endParaRPr>
          </a:p>
          <a:p>
            <a:pPr marL="12700">
              <a:lnSpc>
                <a:spcPts val="2690"/>
              </a:lnSpc>
            </a:pPr>
            <a:r>
              <a:rPr sz="2400" dirty="0">
                <a:solidFill>
                  <a:srgbClr val="FFFFFF"/>
                </a:solidFill>
                <a:latin typeface="Arial"/>
                <a:cs typeface="Arial"/>
              </a:rPr>
              <a:t>`</a:t>
            </a:r>
            <a:endParaRPr sz="2400">
              <a:latin typeface="Arial"/>
              <a:cs typeface="Arial"/>
            </a:endParaRPr>
          </a:p>
        </p:txBody>
      </p:sp>
      <p:sp>
        <p:nvSpPr>
          <p:cNvPr id="11" name="object 11"/>
          <p:cNvSpPr/>
          <p:nvPr/>
        </p:nvSpPr>
        <p:spPr>
          <a:xfrm>
            <a:off x="8575700" y="2209800"/>
            <a:ext cx="2368550" cy="23622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969946" y="2406357"/>
            <a:ext cx="1839595" cy="1698625"/>
          </a:xfrm>
          <a:custGeom>
            <a:avLst/>
            <a:gdLst/>
            <a:ahLst/>
            <a:cxnLst/>
            <a:rect l="l" t="t" r="r" b="b"/>
            <a:pathLst>
              <a:path w="1839595" h="1698625">
                <a:moveTo>
                  <a:pt x="1839188" y="0"/>
                </a:moveTo>
                <a:lnTo>
                  <a:pt x="0" y="0"/>
                </a:lnTo>
                <a:lnTo>
                  <a:pt x="0" y="1698307"/>
                </a:lnTo>
                <a:lnTo>
                  <a:pt x="1839188" y="1698307"/>
                </a:lnTo>
                <a:lnTo>
                  <a:pt x="1839188" y="0"/>
                </a:lnTo>
                <a:close/>
              </a:path>
            </a:pathLst>
          </a:custGeom>
          <a:ln w="50800">
            <a:solidFill>
              <a:srgbClr val="FF2600"/>
            </a:solidFill>
          </a:ln>
        </p:spPr>
        <p:txBody>
          <a:bodyPr wrap="square" lIns="0" tIns="0" rIns="0" bIns="0" rtlCol="0"/>
          <a:lstStyle/>
          <a:p>
            <a:endParaRPr/>
          </a:p>
        </p:txBody>
      </p:sp>
      <p:sp>
        <p:nvSpPr>
          <p:cNvPr id="13" name="object 13"/>
          <p:cNvSpPr/>
          <p:nvPr/>
        </p:nvSpPr>
        <p:spPr>
          <a:xfrm>
            <a:off x="5740400" y="4639233"/>
            <a:ext cx="2362200" cy="236855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6017424" y="4965700"/>
            <a:ext cx="1020444" cy="1572895"/>
          </a:xfrm>
          <a:prstGeom prst="rect">
            <a:avLst/>
          </a:prstGeom>
          <a:ln w="50800">
            <a:solidFill>
              <a:srgbClr val="0433FF"/>
            </a:solidFill>
          </a:ln>
        </p:spPr>
        <p:txBody>
          <a:bodyPr vert="horz" wrap="square" lIns="0" tIns="0" rIns="0" bIns="0" rtlCol="0">
            <a:spAutoFit/>
          </a:bodyPr>
          <a:lstStyle/>
          <a:p>
            <a:pPr>
              <a:lnSpc>
                <a:spcPct val="100000"/>
              </a:lnSpc>
            </a:pPr>
            <a:endParaRPr sz="2400">
              <a:latin typeface="Times New Roman"/>
              <a:cs typeface="Times New Roman"/>
            </a:endParaRPr>
          </a:p>
          <a:p>
            <a:pPr algn="ctr">
              <a:lnSpc>
                <a:spcPct val="100000"/>
              </a:lnSpc>
              <a:spcBef>
                <a:spcPts val="1739"/>
              </a:spcBef>
            </a:pPr>
            <a:r>
              <a:rPr sz="2400" dirty="0">
                <a:solidFill>
                  <a:srgbClr val="FFFFFF"/>
                </a:solidFill>
                <a:latin typeface="Arial"/>
                <a:cs typeface="Arial"/>
              </a:rPr>
              <a:t>`</a:t>
            </a:r>
            <a:endParaRPr sz="2400">
              <a:latin typeface="Arial"/>
              <a:cs typeface="Arial"/>
            </a:endParaRPr>
          </a:p>
        </p:txBody>
      </p:sp>
      <p:sp>
        <p:nvSpPr>
          <p:cNvPr id="15" name="object 15"/>
          <p:cNvSpPr/>
          <p:nvPr/>
        </p:nvSpPr>
        <p:spPr>
          <a:xfrm>
            <a:off x="8575814" y="4639233"/>
            <a:ext cx="2368550" cy="2368550"/>
          </a:xfrm>
          <a:prstGeom prst="rect">
            <a:avLst/>
          </a:prstGeom>
          <a:blipFill>
            <a:blip r:embed="rId6" cstate="print"/>
            <a:stretch>
              <a:fillRect/>
            </a:stretch>
          </a:blipFill>
        </p:spPr>
        <p:txBody>
          <a:bodyPr wrap="square" lIns="0" tIns="0" rIns="0" bIns="0" rtlCol="0"/>
          <a:lstStyle/>
          <a:p>
            <a:endParaRPr/>
          </a:p>
        </p:txBody>
      </p:sp>
      <p:graphicFrame>
        <p:nvGraphicFramePr>
          <p:cNvPr id="16" name="object 16"/>
          <p:cNvGraphicFramePr>
            <a:graphicFrameLocks noGrp="1"/>
          </p:cNvGraphicFramePr>
          <p:nvPr/>
        </p:nvGraphicFramePr>
        <p:xfrm>
          <a:off x="3018447" y="7672889"/>
          <a:ext cx="6315408" cy="1543594"/>
        </p:xfrm>
        <a:graphic>
          <a:graphicData uri="http://schemas.openxmlformats.org/drawingml/2006/table">
            <a:tbl>
              <a:tblPr firstRow="1" bandRow="1">
                <a:tableStyleId>{2D5ABB26-0587-4C30-8999-92F81FD0307C}</a:tableStyleId>
              </a:tblPr>
              <a:tblGrid>
                <a:gridCol w="4592205">
                  <a:extLst>
                    <a:ext uri="{9D8B030D-6E8A-4147-A177-3AD203B41FA5}">
                      <a16:colId xmlns:a16="http://schemas.microsoft.com/office/drawing/2014/main" val="20000"/>
                    </a:ext>
                  </a:extLst>
                </a:gridCol>
                <a:gridCol w="1723203">
                  <a:extLst>
                    <a:ext uri="{9D8B030D-6E8A-4147-A177-3AD203B41FA5}">
                      <a16:colId xmlns:a16="http://schemas.microsoft.com/office/drawing/2014/main" val="20001"/>
                    </a:ext>
                  </a:extLst>
                </a:gridCol>
              </a:tblGrid>
              <a:tr h="385895">
                <a:tc>
                  <a:txBody>
                    <a:bodyPr/>
                    <a:lstStyle/>
                    <a:p>
                      <a:pPr marR="118745" algn="r">
                        <a:lnSpc>
                          <a:spcPts val="2590"/>
                        </a:lnSpc>
                      </a:pPr>
                      <a:r>
                        <a:rPr sz="2450" spc="-85" dirty="0">
                          <a:latin typeface="Century"/>
                          <a:cs typeface="Century"/>
                        </a:rPr>
                        <a:t>data</a:t>
                      </a:r>
                      <a:r>
                        <a:rPr sz="2450" spc="100" dirty="0">
                          <a:latin typeface="Century"/>
                          <a:cs typeface="Century"/>
                        </a:rPr>
                        <a:t> </a:t>
                      </a:r>
                      <a:r>
                        <a:rPr sz="2450" spc="-110" dirty="0">
                          <a:latin typeface="Century"/>
                          <a:cs typeface="Century"/>
                        </a:rPr>
                        <a:t>augmentation</a:t>
                      </a:r>
                      <a:endParaRPr sz="2450">
                        <a:latin typeface="Century"/>
                        <a:cs typeface="Century"/>
                      </a:endParaRPr>
                    </a:p>
                  </a:txBody>
                  <a:tcPr marL="0" marR="0" marT="0" marB="0">
                    <a:lnR w="12649">
                      <a:solidFill>
                        <a:srgbClr val="000000"/>
                      </a:solidFill>
                      <a:prstDash val="solid"/>
                    </a:lnR>
                    <a:lnB w="12636">
                      <a:solidFill>
                        <a:srgbClr val="000000"/>
                      </a:solidFill>
                      <a:prstDash val="solid"/>
                    </a:lnB>
                  </a:tcPr>
                </a:tc>
                <a:tc>
                  <a:txBody>
                    <a:bodyPr/>
                    <a:lstStyle/>
                    <a:p>
                      <a:pPr algn="ctr">
                        <a:lnSpc>
                          <a:spcPts val="2590"/>
                        </a:lnSpc>
                      </a:pPr>
                      <a:r>
                        <a:rPr sz="2450" spc="-140" dirty="0">
                          <a:latin typeface="Century"/>
                          <a:cs typeface="Century"/>
                        </a:rPr>
                        <a:t>SSD300</a:t>
                      </a:r>
                      <a:endParaRPr sz="2450">
                        <a:latin typeface="Century"/>
                        <a:cs typeface="Century"/>
                      </a:endParaRPr>
                    </a:p>
                  </a:txBody>
                  <a:tcPr marL="0" marR="0" marT="0" marB="0">
                    <a:lnL w="12649">
                      <a:solidFill>
                        <a:srgbClr val="000000"/>
                      </a:solidFill>
                      <a:prstDash val="solid"/>
                    </a:lnL>
                    <a:lnB w="12636">
                      <a:solidFill>
                        <a:srgbClr val="000000"/>
                      </a:solidFill>
                      <a:prstDash val="solid"/>
                    </a:lnB>
                  </a:tcPr>
                </a:tc>
                <a:extLst>
                  <a:ext uri="{0D108BD9-81ED-4DB2-BD59-A6C34878D82A}">
                    <a16:rowId xmlns:a16="http://schemas.microsoft.com/office/drawing/2014/main" val="10000"/>
                  </a:ext>
                </a:extLst>
              </a:tr>
              <a:tr h="771810">
                <a:tc>
                  <a:txBody>
                    <a:bodyPr/>
                    <a:lstStyle/>
                    <a:p>
                      <a:pPr marL="126364" indent="2405380">
                        <a:lnSpc>
                          <a:spcPts val="2585"/>
                        </a:lnSpc>
                      </a:pPr>
                      <a:r>
                        <a:rPr sz="2450" spc="-95" dirty="0">
                          <a:latin typeface="Century"/>
                          <a:cs typeface="Century"/>
                        </a:rPr>
                        <a:t>horizontal</a:t>
                      </a:r>
                      <a:r>
                        <a:rPr sz="2450" spc="80" dirty="0">
                          <a:latin typeface="Century"/>
                          <a:cs typeface="Century"/>
                        </a:rPr>
                        <a:t> </a:t>
                      </a:r>
                      <a:r>
                        <a:rPr sz="2450" spc="-95" dirty="0">
                          <a:latin typeface="Century"/>
                          <a:cs typeface="Century"/>
                        </a:rPr>
                        <a:t>flip</a:t>
                      </a:r>
                      <a:endParaRPr sz="2450">
                        <a:latin typeface="Century"/>
                        <a:cs typeface="Century"/>
                      </a:endParaRPr>
                    </a:p>
                    <a:p>
                      <a:pPr marL="126364">
                        <a:lnSpc>
                          <a:spcPts val="2995"/>
                        </a:lnSpc>
                      </a:pPr>
                      <a:r>
                        <a:rPr sz="2450" spc="-105" dirty="0">
                          <a:latin typeface="Century"/>
                          <a:cs typeface="Century"/>
                        </a:rPr>
                        <a:t>random </a:t>
                      </a:r>
                      <a:r>
                        <a:rPr sz="2450" spc="-50" dirty="0">
                          <a:latin typeface="Century"/>
                          <a:cs typeface="Century"/>
                        </a:rPr>
                        <a:t>crop </a:t>
                      </a:r>
                      <a:r>
                        <a:rPr sz="2450" spc="-100" dirty="0">
                          <a:latin typeface="Century"/>
                          <a:cs typeface="Century"/>
                        </a:rPr>
                        <a:t>&amp; </a:t>
                      </a:r>
                      <a:r>
                        <a:rPr sz="2450" spc="-50" dirty="0">
                          <a:latin typeface="Century"/>
                          <a:cs typeface="Century"/>
                        </a:rPr>
                        <a:t>color </a:t>
                      </a:r>
                      <a:r>
                        <a:rPr sz="2450" spc="215" dirty="0">
                          <a:latin typeface="Century"/>
                          <a:cs typeface="Century"/>
                        </a:rPr>
                        <a:t> </a:t>
                      </a:r>
                      <a:r>
                        <a:rPr sz="2450" spc="-75" dirty="0">
                          <a:latin typeface="Century"/>
                          <a:cs typeface="Century"/>
                        </a:rPr>
                        <a:t>distortion</a:t>
                      </a:r>
                      <a:endParaRPr sz="2450">
                        <a:latin typeface="Century"/>
                        <a:cs typeface="Century"/>
                      </a:endParaRPr>
                    </a:p>
                  </a:txBody>
                  <a:tcPr marL="0" marR="0" marT="0" marB="0">
                    <a:lnR w="12649">
                      <a:solidFill>
                        <a:srgbClr val="000000"/>
                      </a:solidFill>
                      <a:prstDash val="solid"/>
                    </a:lnR>
                    <a:lnT w="12636">
                      <a:solidFill>
                        <a:srgbClr val="000000"/>
                      </a:solidFill>
                      <a:prstDash val="solid"/>
                    </a:lnT>
                    <a:lnB w="12636">
                      <a:solidFill>
                        <a:srgbClr val="000000"/>
                      </a:solidFill>
                      <a:prstDash val="solid"/>
                    </a:lnB>
                  </a:tcPr>
                </a:tc>
                <a:tc>
                  <a:txBody>
                    <a:bodyPr/>
                    <a:lstStyle/>
                    <a:p>
                      <a:pPr marL="273685">
                        <a:lnSpc>
                          <a:spcPts val="2585"/>
                        </a:lnSpc>
                        <a:tabLst>
                          <a:tab pos="1132205" algn="l"/>
                        </a:tabLst>
                      </a:pPr>
                      <a:r>
                        <a:rPr sz="2450" spc="700" dirty="0">
                          <a:latin typeface="Arial"/>
                          <a:cs typeface="Arial"/>
                        </a:rPr>
                        <a:t>4	4</a:t>
                      </a:r>
                      <a:endParaRPr sz="2450">
                        <a:latin typeface="Arial"/>
                        <a:cs typeface="Arial"/>
                      </a:endParaRPr>
                    </a:p>
                    <a:p>
                      <a:pPr marL="1132205">
                        <a:lnSpc>
                          <a:spcPts val="2995"/>
                        </a:lnSpc>
                      </a:pPr>
                      <a:r>
                        <a:rPr sz="2450" dirty="0">
                          <a:latin typeface="Arial"/>
                          <a:cs typeface="Arial"/>
                        </a:rPr>
                        <a:t>4</a:t>
                      </a:r>
                      <a:endParaRPr sz="2450">
                        <a:latin typeface="Arial"/>
                        <a:cs typeface="Arial"/>
                      </a:endParaRPr>
                    </a:p>
                  </a:txBody>
                  <a:tcPr marL="0" marR="0" marT="0" marB="0">
                    <a:lnL w="12649">
                      <a:solidFill>
                        <a:srgbClr val="000000"/>
                      </a:solidFill>
                      <a:prstDash val="solid"/>
                    </a:lnL>
                    <a:lnT w="12636">
                      <a:solidFill>
                        <a:srgbClr val="000000"/>
                      </a:solidFill>
                      <a:prstDash val="solid"/>
                    </a:lnT>
                    <a:lnB w="12636">
                      <a:solidFill>
                        <a:srgbClr val="000000"/>
                      </a:solidFill>
                      <a:prstDash val="solid"/>
                    </a:lnB>
                  </a:tcPr>
                </a:tc>
                <a:extLst>
                  <a:ext uri="{0D108BD9-81ED-4DB2-BD59-A6C34878D82A}">
                    <a16:rowId xmlns:a16="http://schemas.microsoft.com/office/drawing/2014/main" val="10001"/>
                  </a:ext>
                </a:extLst>
              </a:tr>
              <a:tr h="385889">
                <a:tc>
                  <a:txBody>
                    <a:bodyPr/>
                    <a:lstStyle/>
                    <a:p>
                      <a:pPr marR="118745" algn="r">
                        <a:lnSpc>
                          <a:spcPts val="2590"/>
                        </a:lnSpc>
                      </a:pPr>
                      <a:r>
                        <a:rPr sz="2450" spc="-85" dirty="0">
                          <a:latin typeface="Century"/>
                          <a:cs typeface="Century"/>
                        </a:rPr>
                        <a:t>VOC2007 </a:t>
                      </a:r>
                      <a:r>
                        <a:rPr sz="2450" spc="-190" dirty="0">
                          <a:latin typeface="Courier New"/>
                          <a:cs typeface="Courier New"/>
                        </a:rPr>
                        <a:t>test</a:t>
                      </a:r>
                      <a:r>
                        <a:rPr sz="2450" spc="-480" dirty="0">
                          <a:latin typeface="Courier New"/>
                          <a:cs typeface="Courier New"/>
                        </a:rPr>
                        <a:t> </a:t>
                      </a:r>
                      <a:r>
                        <a:rPr sz="2450" spc="-20" dirty="0">
                          <a:latin typeface="Century"/>
                          <a:cs typeface="Century"/>
                        </a:rPr>
                        <a:t>mAP</a:t>
                      </a:r>
                      <a:endParaRPr sz="2450">
                        <a:latin typeface="Century"/>
                        <a:cs typeface="Century"/>
                      </a:endParaRPr>
                    </a:p>
                  </a:txBody>
                  <a:tcPr marL="0" marR="0" marT="0" marB="0">
                    <a:lnR w="12649">
                      <a:solidFill>
                        <a:srgbClr val="000000"/>
                      </a:solidFill>
                      <a:prstDash val="solid"/>
                    </a:lnR>
                    <a:lnT w="12636">
                      <a:solidFill>
                        <a:srgbClr val="000000"/>
                      </a:solidFill>
                      <a:prstDash val="solid"/>
                    </a:lnT>
                  </a:tcPr>
                </a:tc>
                <a:tc>
                  <a:txBody>
                    <a:bodyPr/>
                    <a:lstStyle/>
                    <a:p>
                      <a:pPr algn="ctr">
                        <a:lnSpc>
                          <a:spcPts val="2590"/>
                        </a:lnSpc>
                        <a:tabLst>
                          <a:tab pos="815975" algn="l"/>
                        </a:tabLst>
                      </a:pPr>
                      <a:r>
                        <a:rPr sz="2450" spc="-110" dirty="0">
                          <a:latin typeface="Century"/>
                          <a:cs typeface="Century"/>
                        </a:rPr>
                        <a:t>65.5	</a:t>
                      </a:r>
                      <a:r>
                        <a:rPr sz="2450" b="1" spc="45" dirty="0">
                          <a:latin typeface="Century Gothic"/>
                          <a:cs typeface="Century Gothic"/>
                        </a:rPr>
                        <a:t>74.3</a:t>
                      </a:r>
                      <a:endParaRPr sz="2450">
                        <a:latin typeface="Century Gothic"/>
                        <a:cs typeface="Century Gothic"/>
                      </a:endParaRPr>
                    </a:p>
                  </a:txBody>
                  <a:tcPr marL="0" marR="0" marT="0" marB="0">
                    <a:lnL w="12649">
                      <a:solidFill>
                        <a:srgbClr val="000000"/>
                      </a:solidFill>
                      <a:prstDash val="solid"/>
                    </a:lnL>
                    <a:lnT w="12636">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12700">
              <a:lnSpc>
                <a:spcPct val="100000"/>
              </a:lnSpc>
            </a:pPr>
            <a:r>
              <a:rPr dirty="0"/>
              <a:t>Data</a:t>
            </a:r>
            <a:r>
              <a:rPr spc="-690" dirty="0"/>
              <a:t> </a:t>
            </a:r>
            <a:r>
              <a:rPr spc="-5" dirty="0"/>
              <a:t>Augmentation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3344" y="2225103"/>
            <a:ext cx="3171155" cy="31723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17978" y="2553690"/>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4" name="object 4"/>
          <p:cNvSpPr/>
          <p:nvPr/>
        </p:nvSpPr>
        <p:spPr>
          <a:xfrm>
            <a:off x="1440764" y="3907916"/>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5" name="object 5"/>
          <p:cNvSpPr txBox="1"/>
          <p:nvPr/>
        </p:nvSpPr>
        <p:spPr>
          <a:xfrm>
            <a:off x="2019300" y="3454400"/>
            <a:ext cx="1231900" cy="12388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25"/>
              </a:spcBef>
            </a:pPr>
            <a:endParaRPr sz="3300">
              <a:latin typeface="Times New Roman"/>
              <a:cs typeface="Times New Roman"/>
            </a:endParaRPr>
          </a:p>
          <a:p>
            <a:pPr marL="12700">
              <a:lnSpc>
                <a:spcPct val="100000"/>
              </a:lnSpc>
            </a:pPr>
            <a:r>
              <a:rPr sz="2400" dirty="0">
                <a:solidFill>
                  <a:srgbClr val="FFFFFF"/>
                </a:solidFill>
                <a:latin typeface="Arial"/>
                <a:cs typeface="Arial"/>
              </a:rPr>
              <a:t>`</a:t>
            </a:r>
            <a:endParaRPr sz="2400">
              <a:latin typeface="Arial"/>
              <a:cs typeface="Arial"/>
            </a:endParaRPr>
          </a:p>
        </p:txBody>
      </p:sp>
      <p:sp>
        <p:nvSpPr>
          <p:cNvPr id="6" name="object 6"/>
          <p:cNvSpPr txBox="1">
            <a:spLocks noGrp="1"/>
          </p:cNvSpPr>
          <p:nvPr>
            <p:ph type="title"/>
          </p:nvPr>
        </p:nvSpPr>
        <p:spPr>
          <a:prstGeom prst="rect">
            <a:avLst/>
          </a:prstGeom>
        </p:spPr>
        <p:txBody>
          <a:bodyPr vert="horz" wrap="square" lIns="0" tIns="203200" rIns="0" bIns="0" rtlCol="0">
            <a:spAutoFit/>
          </a:bodyPr>
          <a:lstStyle/>
          <a:p>
            <a:pPr marL="12700">
              <a:lnSpc>
                <a:spcPct val="100000"/>
              </a:lnSpc>
            </a:pPr>
            <a:r>
              <a:rPr dirty="0"/>
              <a:t>Data</a:t>
            </a:r>
            <a:r>
              <a:rPr spc="-690" dirty="0"/>
              <a:t> </a:t>
            </a:r>
            <a:r>
              <a:rPr spc="-5" dirty="0"/>
              <a:t>Augmentation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3344" y="2225103"/>
            <a:ext cx="3171155" cy="31723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17978" y="2553690"/>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4" name="object 4"/>
          <p:cNvSpPr/>
          <p:nvPr/>
        </p:nvSpPr>
        <p:spPr>
          <a:xfrm>
            <a:off x="1440764" y="3907916"/>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5" name="object 5"/>
          <p:cNvSpPr txBox="1"/>
          <p:nvPr/>
        </p:nvSpPr>
        <p:spPr>
          <a:xfrm>
            <a:off x="2019300" y="3454400"/>
            <a:ext cx="1231900" cy="12388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25"/>
              </a:spcBef>
            </a:pPr>
            <a:endParaRPr sz="3300">
              <a:latin typeface="Times New Roman"/>
              <a:cs typeface="Times New Roman"/>
            </a:endParaRPr>
          </a:p>
          <a:p>
            <a:pPr marL="12700">
              <a:lnSpc>
                <a:spcPct val="100000"/>
              </a:lnSpc>
            </a:pPr>
            <a:r>
              <a:rPr sz="2400" dirty="0">
                <a:solidFill>
                  <a:srgbClr val="FFFFFF"/>
                </a:solidFill>
                <a:latin typeface="Arial"/>
                <a:cs typeface="Arial"/>
              </a:rPr>
              <a:t>`</a:t>
            </a:r>
            <a:endParaRPr sz="2400">
              <a:latin typeface="Arial"/>
              <a:cs typeface="Arial"/>
            </a:endParaRPr>
          </a:p>
        </p:txBody>
      </p:sp>
      <p:sp>
        <p:nvSpPr>
          <p:cNvPr id="6" name="object 6"/>
          <p:cNvSpPr/>
          <p:nvPr/>
        </p:nvSpPr>
        <p:spPr>
          <a:xfrm>
            <a:off x="6065227" y="2225090"/>
            <a:ext cx="3175000" cy="3175635"/>
          </a:xfrm>
          <a:custGeom>
            <a:avLst/>
            <a:gdLst/>
            <a:ahLst/>
            <a:cxnLst/>
            <a:rect l="l" t="t" r="r" b="b"/>
            <a:pathLst>
              <a:path w="3175000" h="3175635">
                <a:moveTo>
                  <a:pt x="0" y="0"/>
                </a:moveTo>
                <a:lnTo>
                  <a:pt x="3175000" y="0"/>
                </a:lnTo>
                <a:lnTo>
                  <a:pt x="3175000" y="3175012"/>
                </a:lnTo>
                <a:lnTo>
                  <a:pt x="0" y="3175012"/>
                </a:lnTo>
                <a:lnTo>
                  <a:pt x="0" y="0"/>
                </a:lnTo>
                <a:close/>
              </a:path>
            </a:pathLst>
          </a:custGeom>
          <a:solidFill>
            <a:srgbClr val="A6AAA9"/>
          </a:solidFill>
        </p:spPr>
        <p:txBody>
          <a:bodyPr wrap="square" lIns="0" tIns="0" rIns="0" bIns="0" rtlCol="0"/>
          <a:lstStyle/>
          <a:p>
            <a:endParaRPr/>
          </a:p>
        </p:txBody>
      </p:sp>
      <p:sp>
        <p:nvSpPr>
          <p:cNvPr id="7" name="object 7"/>
          <p:cNvSpPr/>
          <p:nvPr/>
        </p:nvSpPr>
        <p:spPr>
          <a:xfrm>
            <a:off x="7429500" y="2667000"/>
            <a:ext cx="1587500" cy="253941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064627" y="2882315"/>
            <a:ext cx="823594" cy="1860550"/>
          </a:xfrm>
          <a:custGeom>
            <a:avLst/>
            <a:gdLst/>
            <a:ahLst/>
            <a:cxnLst/>
            <a:rect l="l" t="t" r="r" b="b"/>
            <a:pathLst>
              <a:path w="823595" h="1860550">
                <a:moveTo>
                  <a:pt x="0" y="0"/>
                </a:moveTo>
                <a:lnTo>
                  <a:pt x="823097" y="0"/>
                </a:lnTo>
                <a:lnTo>
                  <a:pt x="823097" y="1860562"/>
                </a:lnTo>
                <a:lnTo>
                  <a:pt x="0" y="1860562"/>
                </a:lnTo>
                <a:lnTo>
                  <a:pt x="0" y="0"/>
                </a:lnTo>
                <a:close/>
              </a:path>
            </a:pathLst>
          </a:custGeom>
          <a:ln w="50800">
            <a:solidFill>
              <a:srgbClr val="FF2600"/>
            </a:solidFill>
          </a:ln>
        </p:spPr>
        <p:txBody>
          <a:bodyPr wrap="square" lIns="0" tIns="0" rIns="0" bIns="0" rtlCol="0"/>
          <a:lstStyle/>
          <a:p>
            <a:endParaRPr/>
          </a:p>
        </p:txBody>
      </p:sp>
      <p:sp>
        <p:nvSpPr>
          <p:cNvPr id="9" name="object 9"/>
          <p:cNvSpPr/>
          <p:nvPr/>
        </p:nvSpPr>
        <p:spPr>
          <a:xfrm>
            <a:off x="7597063" y="4028744"/>
            <a:ext cx="695960" cy="906780"/>
          </a:xfrm>
          <a:custGeom>
            <a:avLst/>
            <a:gdLst/>
            <a:ahLst/>
            <a:cxnLst/>
            <a:rect l="l" t="t" r="r" b="b"/>
            <a:pathLst>
              <a:path w="695959" h="906779">
                <a:moveTo>
                  <a:pt x="0" y="0"/>
                </a:moveTo>
                <a:lnTo>
                  <a:pt x="695685" y="0"/>
                </a:lnTo>
                <a:lnTo>
                  <a:pt x="695685" y="906574"/>
                </a:lnTo>
                <a:lnTo>
                  <a:pt x="0" y="906574"/>
                </a:lnTo>
                <a:lnTo>
                  <a:pt x="0" y="0"/>
                </a:lnTo>
                <a:close/>
              </a:path>
            </a:pathLst>
          </a:custGeom>
          <a:ln w="50800">
            <a:solidFill>
              <a:srgbClr val="0433FF"/>
            </a:solidFill>
          </a:ln>
        </p:spPr>
        <p:txBody>
          <a:bodyPr wrap="square" lIns="0" tIns="0" rIns="0" bIns="0" rtlCol="0"/>
          <a:lstStyle/>
          <a:p>
            <a:endParaRPr/>
          </a:p>
        </p:txBody>
      </p:sp>
      <p:sp>
        <p:nvSpPr>
          <p:cNvPr id="10" name="object 10"/>
          <p:cNvSpPr txBox="1"/>
          <p:nvPr/>
        </p:nvSpPr>
        <p:spPr>
          <a:xfrm>
            <a:off x="6065227" y="2225090"/>
            <a:ext cx="3175000" cy="3175000"/>
          </a:xfrm>
          <a:prstGeom prst="rect">
            <a:avLst/>
          </a:prstGeom>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55"/>
              </a:spcBef>
            </a:pPr>
            <a:endParaRPr sz="2300">
              <a:latin typeface="Times New Roman"/>
              <a:cs typeface="Times New Roman"/>
            </a:endParaRPr>
          </a:p>
          <a:p>
            <a:pPr marR="710565"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5"/>
              </a:spcBef>
            </a:pPr>
            <a:endParaRPr sz="2100">
              <a:latin typeface="Times New Roman"/>
              <a:cs typeface="Times New Roman"/>
            </a:endParaRPr>
          </a:p>
          <a:p>
            <a:pPr marL="594360" algn="ctr">
              <a:lnSpc>
                <a:spcPct val="100000"/>
              </a:lnSpc>
            </a:pPr>
            <a:r>
              <a:rPr sz="2400" dirty="0">
                <a:solidFill>
                  <a:srgbClr val="FFFFFF"/>
                </a:solidFill>
                <a:latin typeface="Arial"/>
                <a:cs typeface="Arial"/>
              </a:rPr>
              <a:t>`</a:t>
            </a:r>
            <a:endParaRPr sz="2400">
              <a:latin typeface="Arial"/>
              <a:cs typeface="Arial"/>
            </a:endParaRPr>
          </a:p>
        </p:txBody>
      </p:sp>
      <p:sp>
        <p:nvSpPr>
          <p:cNvPr id="11" name="object 11"/>
          <p:cNvSpPr/>
          <p:nvPr/>
        </p:nvSpPr>
        <p:spPr>
          <a:xfrm>
            <a:off x="9519628" y="2229713"/>
            <a:ext cx="3175000" cy="3175000"/>
          </a:xfrm>
          <a:custGeom>
            <a:avLst/>
            <a:gdLst/>
            <a:ahLst/>
            <a:cxnLst/>
            <a:rect l="l" t="t" r="r" b="b"/>
            <a:pathLst>
              <a:path w="3175000" h="3175000">
                <a:moveTo>
                  <a:pt x="0" y="0"/>
                </a:moveTo>
                <a:lnTo>
                  <a:pt x="3175000" y="0"/>
                </a:lnTo>
                <a:lnTo>
                  <a:pt x="3175000" y="3175000"/>
                </a:lnTo>
                <a:lnTo>
                  <a:pt x="0" y="3175000"/>
                </a:lnTo>
                <a:lnTo>
                  <a:pt x="0" y="0"/>
                </a:lnTo>
                <a:close/>
              </a:path>
            </a:pathLst>
          </a:custGeom>
          <a:solidFill>
            <a:srgbClr val="A6AAA9"/>
          </a:solidFill>
        </p:spPr>
        <p:txBody>
          <a:bodyPr wrap="square" lIns="0" tIns="0" rIns="0" bIns="0" rtlCol="0"/>
          <a:lstStyle/>
          <a:p>
            <a:endParaRPr/>
          </a:p>
        </p:txBody>
      </p:sp>
      <p:sp>
        <p:nvSpPr>
          <p:cNvPr id="12" name="object 12"/>
          <p:cNvSpPr/>
          <p:nvPr/>
        </p:nvSpPr>
        <p:spPr>
          <a:xfrm>
            <a:off x="9525000" y="2222500"/>
            <a:ext cx="1231900" cy="140940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663721" y="2248839"/>
            <a:ext cx="675005" cy="1042035"/>
          </a:xfrm>
          <a:custGeom>
            <a:avLst/>
            <a:gdLst/>
            <a:ahLst/>
            <a:cxnLst/>
            <a:rect l="l" t="t" r="r" b="b"/>
            <a:pathLst>
              <a:path w="675004" h="1042035">
                <a:moveTo>
                  <a:pt x="0" y="0"/>
                </a:moveTo>
                <a:lnTo>
                  <a:pt x="674954" y="0"/>
                </a:lnTo>
                <a:lnTo>
                  <a:pt x="674954" y="1041927"/>
                </a:lnTo>
                <a:lnTo>
                  <a:pt x="0" y="1041927"/>
                </a:lnTo>
                <a:lnTo>
                  <a:pt x="0" y="0"/>
                </a:lnTo>
                <a:close/>
              </a:path>
            </a:pathLst>
          </a:custGeom>
          <a:ln w="50800">
            <a:solidFill>
              <a:srgbClr val="FF2600"/>
            </a:solidFill>
          </a:ln>
        </p:spPr>
        <p:txBody>
          <a:bodyPr wrap="square" lIns="0" tIns="0" rIns="0" bIns="0" rtlCol="0"/>
          <a:lstStyle/>
          <a:p>
            <a:endParaRPr/>
          </a:p>
        </p:txBody>
      </p:sp>
      <p:sp>
        <p:nvSpPr>
          <p:cNvPr id="14" name="object 14"/>
          <p:cNvSpPr/>
          <p:nvPr/>
        </p:nvSpPr>
        <p:spPr>
          <a:xfrm>
            <a:off x="10286034" y="2743657"/>
            <a:ext cx="483234" cy="694690"/>
          </a:xfrm>
          <a:custGeom>
            <a:avLst/>
            <a:gdLst/>
            <a:ahLst/>
            <a:cxnLst/>
            <a:rect l="l" t="t" r="r" b="b"/>
            <a:pathLst>
              <a:path w="483234" h="694689">
                <a:moveTo>
                  <a:pt x="0" y="0"/>
                </a:moveTo>
                <a:lnTo>
                  <a:pt x="482874" y="0"/>
                </a:lnTo>
                <a:lnTo>
                  <a:pt x="482874" y="694449"/>
                </a:lnTo>
                <a:lnTo>
                  <a:pt x="0" y="694449"/>
                </a:lnTo>
                <a:lnTo>
                  <a:pt x="0" y="0"/>
                </a:lnTo>
                <a:close/>
              </a:path>
            </a:pathLst>
          </a:custGeom>
          <a:ln w="50800">
            <a:solidFill>
              <a:srgbClr val="0433FF"/>
            </a:solidFill>
          </a:ln>
        </p:spPr>
        <p:txBody>
          <a:bodyPr wrap="square" lIns="0" tIns="0" rIns="0" bIns="0" rtlCol="0"/>
          <a:lstStyle/>
          <a:p>
            <a:endParaRPr/>
          </a:p>
        </p:txBody>
      </p:sp>
      <p:sp>
        <p:nvSpPr>
          <p:cNvPr id="15" name="object 15"/>
          <p:cNvSpPr txBox="1"/>
          <p:nvPr/>
        </p:nvSpPr>
        <p:spPr>
          <a:xfrm>
            <a:off x="9519628" y="2229713"/>
            <a:ext cx="3175000" cy="3175000"/>
          </a:xfrm>
          <a:prstGeom prst="rect">
            <a:avLst/>
          </a:prstGeom>
        </p:spPr>
        <p:txBody>
          <a:bodyPr vert="horz" wrap="square" lIns="0" tIns="3175" rIns="0" bIns="0" rtlCol="0">
            <a:spAutoFit/>
          </a:bodyPr>
          <a:lstStyle/>
          <a:p>
            <a:pPr>
              <a:lnSpc>
                <a:spcPct val="100000"/>
              </a:lnSpc>
              <a:spcBef>
                <a:spcPts val="25"/>
              </a:spcBef>
            </a:pPr>
            <a:endParaRPr sz="2450">
              <a:latin typeface="Times New Roman"/>
              <a:cs typeface="Times New Roman"/>
            </a:endParaRPr>
          </a:p>
          <a:p>
            <a:pPr marL="436880">
              <a:lnSpc>
                <a:spcPts val="2690"/>
              </a:lnSpc>
            </a:pPr>
            <a:r>
              <a:rPr sz="2400" dirty="0">
                <a:solidFill>
                  <a:srgbClr val="FFFFFF"/>
                </a:solidFill>
                <a:latin typeface="Arial"/>
                <a:cs typeface="Arial"/>
              </a:rPr>
              <a:t>`</a:t>
            </a:r>
            <a:endParaRPr sz="2400">
              <a:latin typeface="Arial"/>
              <a:cs typeface="Arial"/>
            </a:endParaRPr>
          </a:p>
          <a:p>
            <a:pPr marL="957580">
              <a:lnSpc>
                <a:spcPts val="2690"/>
              </a:lnSpc>
            </a:pPr>
            <a:r>
              <a:rPr sz="2400" dirty="0">
                <a:solidFill>
                  <a:srgbClr val="FFFFFF"/>
                </a:solidFill>
                <a:latin typeface="Arial"/>
                <a:cs typeface="Arial"/>
              </a:rPr>
              <a:t>`</a:t>
            </a:r>
            <a:endParaRPr sz="2400">
              <a:latin typeface="Arial"/>
              <a:cs typeface="Arial"/>
            </a:endParaRPr>
          </a:p>
        </p:txBody>
      </p:sp>
      <p:sp>
        <p:nvSpPr>
          <p:cNvPr id="16" name="object 16"/>
          <p:cNvSpPr txBox="1"/>
          <p:nvPr/>
        </p:nvSpPr>
        <p:spPr>
          <a:xfrm>
            <a:off x="6045200" y="5575300"/>
            <a:ext cx="6793865" cy="1121410"/>
          </a:xfrm>
          <a:prstGeom prst="rect">
            <a:avLst/>
          </a:prstGeom>
        </p:spPr>
        <p:txBody>
          <a:bodyPr vert="horz" wrap="square" lIns="0" tIns="0" rIns="0" bIns="0" rtlCol="0">
            <a:spAutoFit/>
          </a:bodyPr>
          <a:lstStyle/>
          <a:p>
            <a:pPr marL="12700">
              <a:lnSpc>
                <a:spcPts val="4310"/>
              </a:lnSpc>
            </a:pPr>
            <a:r>
              <a:rPr sz="3600" spc="-5" dirty="0">
                <a:latin typeface="Arial"/>
                <a:cs typeface="Arial"/>
              </a:rPr>
              <a:t>Random </a:t>
            </a:r>
            <a:r>
              <a:rPr sz="3600" spc="20" dirty="0">
                <a:latin typeface="Arial"/>
                <a:cs typeface="Arial"/>
              </a:rPr>
              <a:t>expansion </a:t>
            </a:r>
            <a:r>
              <a:rPr sz="3600" spc="15" dirty="0">
                <a:latin typeface="Arial"/>
                <a:cs typeface="Arial"/>
              </a:rPr>
              <a:t>creates</a:t>
            </a:r>
            <a:r>
              <a:rPr sz="3600" spc="-30" dirty="0">
                <a:latin typeface="Arial"/>
                <a:cs typeface="Arial"/>
              </a:rPr>
              <a:t> </a:t>
            </a:r>
            <a:r>
              <a:rPr sz="3600" spc="-20" dirty="0">
                <a:latin typeface="Arial"/>
                <a:cs typeface="Arial"/>
              </a:rPr>
              <a:t>more</a:t>
            </a:r>
            <a:endParaRPr sz="3600">
              <a:latin typeface="Arial"/>
              <a:cs typeface="Arial"/>
            </a:endParaRPr>
          </a:p>
          <a:p>
            <a:pPr marL="12700">
              <a:lnSpc>
                <a:spcPts val="4310"/>
              </a:lnSpc>
            </a:pPr>
            <a:r>
              <a:rPr sz="3600" b="1" dirty="0">
                <a:latin typeface="Arial"/>
                <a:cs typeface="Arial"/>
              </a:rPr>
              <a:t>small </a:t>
            </a:r>
            <a:r>
              <a:rPr sz="3600" spc="20" dirty="0">
                <a:latin typeface="Arial"/>
                <a:cs typeface="Arial"/>
              </a:rPr>
              <a:t>training</a:t>
            </a:r>
            <a:r>
              <a:rPr sz="3600" spc="-30" dirty="0">
                <a:latin typeface="Arial"/>
                <a:cs typeface="Arial"/>
              </a:rPr>
              <a:t> </a:t>
            </a:r>
            <a:r>
              <a:rPr sz="3600" spc="20" dirty="0">
                <a:latin typeface="Arial"/>
                <a:cs typeface="Arial"/>
              </a:rPr>
              <a:t>examples</a:t>
            </a:r>
            <a:endParaRPr sz="3600">
              <a:latin typeface="Arial"/>
              <a:cs typeface="Arial"/>
            </a:endParaRPr>
          </a:p>
        </p:txBody>
      </p:sp>
      <p:sp>
        <p:nvSpPr>
          <p:cNvPr id="17" name="object 17"/>
          <p:cNvSpPr txBox="1">
            <a:spLocks noGrp="1"/>
          </p:cNvSpPr>
          <p:nvPr>
            <p:ph type="title"/>
          </p:nvPr>
        </p:nvSpPr>
        <p:spPr>
          <a:prstGeom prst="rect">
            <a:avLst/>
          </a:prstGeom>
        </p:spPr>
        <p:txBody>
          <a:bodyPr vert="horz" wrap="square" lIns="0" tIns="203200" rIns="0" bIns="0" rtlCol="0">
            <a:spAutoFit/>
          </a:bodyPr>
          <a:lstStyle/>
          <a:p>
            <a:pPr marL="12700">
              <a:lnSpc>
                <a:spcPct val="100000"/>
              </a:lnSpc>
            </a:pPr>
            <a:r>
              <a:rPr dirty="0"/>
              <a:t>Data</a:t>
            </a:r>
            <a:r>
              <a:rPr spc="-690" dirty="0"/>
              <a:t> </a:t>
            </a:r>
            <a:r>
              <a:rPr spc="-5" dirty="0"/>
              <a:t>Augmentation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3344" y="2225103"/>
            <a:ext cx="3171155" cy="31723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17978" y="2553690"/>
            <a:ext cx="1539875" cy="2159000"/>
          </a:xfrm>
          <a:custGeom>
            <a:avLst/>
            <a:gdLst/>
            <a:ahLst/>
            <a:cxnLst/>
            <a:rect l="l" t="t" r="r" b="b"/>
            <a:pathLst>
              <a:path w="1539875" h="2159000">
                <a:moveTo>
                  <a:pt x="0" y="0"/>
                </a:moveTo>
                <a:lnTo>
                  <a:pt x="1539519" y="0"/>
                </a:lnTo>
                <a:lnTo>
                  <a:pt x="1539519" y="2159000"/>
                </a:lnTo>
                <a:lnTo>
                  <a:pt x="0" y="2159000"/>
                </a:lnTo>
                <a:lnTo>
                  <a:pt x="0" y="0"/>
                </a:lnTo>
                <a:close/>
              </a:path>
            </a:pathLst>
          </a:custGeom>
          <a:ln w="50800">
            <a:solidFill>
              <a:srgbClr val="FF2600"/>
            </a:solidFill>
          </a:ln>
        </p:spPr>
        <p:txBody>
          <a:bodyPr wrap="square" lIns="0" tIns="0" rIns="0" bIns="0" rtlCol="0"/>
          <a:lstStyle/>
          <a:p>
            <a:endParaRPr/>
          </a:p>
        </p:txBody>
      </p:sp>
      <p:sp>
        <p:nvSpPr>
          <p:cNvPr id="4" name="object 4"/>
          <p:cNvSpPr/>
          <p:nvPr/>
        </p:nvSpPr>
        <p:spPr>
          <a:xfrm>
            <a:off x="1440764" y="3907916"/>
            <a:ext cx="1278890" cy="1165860"/>
          </a:xfrm>
          <a:custGeom>
            <a:avLst/>
            <a:gdLst/>
            <a:ahLst/>
            <a:cxnLst/>
            <a:rect l="l" t="t" r="r" b="b"/>
            <a:pathLst>
              <a:path w="1278889" h="1165860">
                <a:moveTo>
                  <a:pt x="0" y="0"/>
                </a:moveTo>
                <a:lnTo>
                  <a:pt x="1278585" y="0"/>
                </a:lnTo>
                <a:lnTo>
                  <a:pt x="1278585" y="1165791"/>
                </a:lnTo>
                <a:lnTo>
                  <a:pt x="0" y="1165791"/>
                </a:lnTo>
                <a:lnTo>
                  <a:pt x="0" y="0"/>
                </a:lnTo>
                <a:close/>
              </a:path>
            </a:pathLst>
          </a:custGeom>
          <a:ln w="50800">
            <a:solidFill>
              <a:srgbClr val="0433FF"/>
            </a:solidFill>
          </a:ln>
        </p:spPr>
        <p:txBody>
          <a:bodyPr wrap="square" lIns="0" tIns="0" rIns="0" bIns="0" rtlCol="0"/>
          <a:lstStyle/>
          <a:p>
            <a:endParaRPr/>
          </a:p>
        </p:txBody>
      </p:sp>
      <p:sp>
        <p:nvSpPr>
          <p:cNvPr id="5" name="object 5"/>
          <p:cNvSpPr txBox="1"/>
          <p:nvPr/>
        </p:nvSpPr>
        <p:spPr>
          <a:xfrm>
            <a:off x="2019300" y="3454400"/>
            <a:ext cx="1231900" cy="1238885"/>
          </a:xfrm>
          <a:prstGeom prst="rect">
            <a:avLst/>
          </a:prstGeom>
        </p:spPr>
        <p:txBody>
          <a:bodyPr vert="horz" wrap="square" lIns="0" tIns="0" rIns="0" bIns="0" rtlCol="0">
            <a:spAutoFit/>
          </a:bodyPr>
          <a:lstStyle/>
          <a:p>
            <a:pPr marR="5080"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25"/>
              </a:spcBef>
            </a:pPr>
            <a:endParaRPr sz="3300">
              <a:latin typeface="Times New Roman"/>
              <a:cs typeface="Times New Roman"/>
            </a:endParaRPr>
          </a:p>
          <a:p>
            <a:pPr marL="12700">
              <a:lnSpc>
                <a:spcPct val="100000"/>
              </a:lnSpc>
            </a:pPr>
            <a:r>
              <a:rPr sz="2400" dirty="0">
                <a:solidFill>
                  <a:srgbClr val="FFFFFF"/>
                </a:solidFill>
                <a:latin typeface="Arial"/>
                <a:cs typeface="Arial"/>
              </a:rPr>
              <a:t>`</a:t>
            </a:r>
            <a:endParaRPr sz="2400">
              <a:latin typeface="Arial"/>
              <a:cs typeface="Arial"/>
            </a:endParaRPr>
          </a:p>
        </p:txBody>
      </p:sp>
      <p:sp>
        <p:nvSpPr>
          <p:cNvPr id="6" name="object 6"/>
          <p:cNvSpPr/>
          <p:nvPr/>
        </p:nvSpPr>
        <p:spPr>
          <a:xfrm>
            <a:off x="6065227" y="2225090"/>
            <a:ext cx="3175000" cy="3175635"/>
          </a:xfrm>
          <a:custGeom>
            <a:avLst/>
            <a:gdLst/>
            <a:ahLst/>
            <a:cxnLst/>
            <a:rect l="l" t="t" r="r" b="b"/>
            <a:pathLst>
              <a:path w="3175000" h="3175635">
                <a:moveTo>
                  <a:pt x="0" y="0"/>
                </a:moveTo>
                <a:lnTo>
                  <a:pt x="3175000" y="0"/>
                </a:lnTo>
                <a:lnTo>
                  <a:pt x="3175000" y="3175012"/>
                </a:lnTo>
                <a:lnTo>
                  <a:pt x="0" y="3175012"/>
                </a:lnTo>
                <a:lnTo>
                  <a:pt x="0" y="0"/>
                </a:lnTo>
                <a:close/>
              </a:path>
            </a:pathLst>
          </a:custGeom>
          <a:solidFill>
            <a:srgbClr val="A6AAA9"/>
          </a:solidFill>
        </p:spPr>
        <p:txBody>
          <a:bodyPr wrap="square" lIns="0" tIns="0" rIns="0" bIns="0" rtlCol="0"/>
          <a:lstStyle/>
          <a:p>
            <a:endParaRPr/>
          </a:p>
        </p:txBody>
      </p:sp>
      <p:sp>
        <p:nvSpPr>
          <p:cNvPr id="7" name="object 7"/>
          <p:cNvSpPr/>
          <p:nvPr/>
        </p:nvSpPr>
        <p:spPr>
          <a:xfrm>
            <a:off x="7429500" y="2667000"/>
            <a:ext cx="1587500" cy="253941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064627" y="2882315"/>
            <a:ext cx="823594" cy="1860550"/>
          </a:xfrm>
          <a:custGeom>
            <a:avLst/>
            <a:gdLst/>
            <a:ahLst/>
            <a:cxnLst/>
            <a:rect l="l" t="t" r="r" b="b"/>
            <a:pathLst>
              <a:path w="823595" h="1860550">
                <a:moveTo>
                  <a:pt x="0" y="0"/>
                </a:moveTo>
                <a:lnTo>
                  <a:pt x="823097" y="0"/>
                </a:lnTo>
                <a:lnTo>
                  <a:pt x="823097" y="1860562"/>
                </a:lnTo>
                <a:lnTo>
                  <a:pt x="0" y="1860562"/>
                </a:lnTo>
                <a:lnTo>
                  <a:pt x="0" y="0"/>
                </a:lnTo>
                <a:close/>
              </a:path>
            </a:pathLst>
          </a:custGeom>
          <a:ln w="50800">
            <a:solidFill>
              <a:srgbClr val="FF2600"/>
            </a:solidFill>
          </a:ln>
        </p:spPr>
        <p:txBody>
          <a:bodyPr wrap="square" lIns="0" tIns="0" rIns="0" bIns="0" rtlCol="0"/>
          <a:lstStyle/>
          <a:p>
            <a:endParaRPr/>
          </a:p>
        </p:txBody>
      </p:sp>
      <p:sp>
        <p:nvSpPr>
          <p:cNvPr id="9" name="object 9"/>
          <p:cNvSpPr/>
          <p:nvPr/>
        </p:nvSpPr>
        <p:spPr>
          <a:xfrm>
            <a:off x="7597063" y="4028744"/>
            <a:ext cx="695960" cy="906780"/>
          </a:xfrm>
          <a:custGeom>
            <a:avLst/>
            <a:gdLst/>
            <a:ahLst/>
            <a:cxnLst/>
            <a:rect l="l" t="t" r="r" b="b"/>
            <a:pathLst>
              <a:path w="695959" h="906779">
                <a:moveTo>
                  <a:pt x="0" y="0"/>
                </a:moveTo>
                <a:lnTo>
                  <a:pt x="695685" y="0"/>
                </a:lnTo>
                <a:lnTo>
                  <a:pt x="695685" y="906574"/>
                </a:lnTo>
                <a:lnTo>
                  <a:pt x="0" y="906574"/>
                </a:lnTo>
                <a:lnTo>
                  <a:pt x="0" y="0"/>
                </a:lnTo>
                <a:close/>
              </a:path>
            </a:pathLst>
          </a:custGeom>
          <a:ln w="50800">
            <a:solidFill>
              <a:srgbClr val="0433FF"/>
            </a:solidFill>
          </a:ln>
        </p:spPr>
        <p:txBody>
          <a:bodyPr wrap="square" lIns="0" tIns="0" rIns="0" bIns="0" rtlCol="0"/>
          <a:lstStyle/>
          <a:p>
            <a:endParaRPr/>
          </a:p>
        </p:txBody>
      </p:sp>
      <p:sp>
        <p:nvSpPr>
          <p:cNvPr id="10" name="object 10"/>
          <p:cNvSpPr txBox="1"/>
          <p:nvPr/>
        </p:nvSpPr>
        <p:spPr>
          <a:xfrm>
            <a:off x="6065227" y="2225090"/>
            <a:ext cx="3175000" cy="3175000"/>
          </a:xfrm>
          <a:prstGeom prst="rect">
            <a:avLst/>
          </a:prstGeom>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55"/>
              </a:spcBef>
            </a:pPr>
            <a:endParaRPr sz="2300">
              <a:latin typeface="Times New Roman"/>
              <a:cs typeface="Times New Roman"/>
            </a:endParaRPr>
          </a:p>
          <a:p>
            <a:pPr marR="710565" algn="r">
              <a:lnSpc>
                <a:spcPct val="100000"/>
              </a:lnSpc>
            </a:pPr>
            <a:r>
              <a:rPr sz="2400" dirty="0">
                <a:solidFill>
                  <a:srgbClr val="FFFFFF"/>
                </a:solidFill>
                <a:latin typeface="Arial"/>
                <a:cs typeface="Arial"/>
              </a:rPr>
              <a:t>`</a:t>
            </a:r>
            <a:endParaRPr sz="2400">
              <a:latin typeface="Arial"/>
              <a:cs typeface="Arial"/>
            </a:endParaRPr>
          </a:p>
          <a:p>
            <a:pPr>
              <a:lnSpc>
                <a:spcPct val="100000"/>
              </a:lnSpc>
              <a:spcBef>
                <a:spcPts val="5"/>
              </a:spcBef>
            </a:pPr>
            <a:endParaRPr sz="2100">
              <a:latin typeface="Times New Roman"/>
              <a:cs typeface="Times New Roman"/>
            </a:endParaRPr>
          </a:p>
          <a:p>
            <a:pPr marL="594360" algn="ctr">
              <a:lnSpc>
                <a:spcPct val="100000"/>
              </a:lnSpc>
            </a:pPr>
            <a:r>
              <a:rPr sz="2400" dirty="0">
                <a:solidFill>
                  <a:srgbClr val="FFFFFF"/>
                </a:solidFill>
                <a:latin typeface="Arial"/>
                <a:cs typeface="Arial"/>
              </a:rPr>
              <a:t>`</a:t>
            </a:r>
            <a:endParaRPr sz="2400">
              <a:latin typeface="Arial"/>
              <a:cs typeface="Arial"/>
            </a:endParaRPr>
          </a:p>
        </p:txBody>
      </p:sp>
      <p:sp>
        <p:nvSpPr>
          <p:cNvPr id="11" name="object 11"/>
          <p:cNvSpPr/>
          <p:nvPr/>
        </p:nvSpPr>
        <p:spPr>
          <a:xfrm>
            <a:off x="9519628" y="2229713"/>
            <a:ext cx="3175000" cy="3175000"/>
          </a:xfrm>
          <a:custGeom>
            <a:avLst/>
            <a:gdLst/>
            <a:ahLst/>
            <a:cxnLst/>
            <a:rect l="l" t="t" r="r" b="b"/>
            <a:pathLst>
              <a:path w="3175000" h="3175000">
                <a:moveTo>
                  <a:pt x="0" y="0"/>
                </a:moveTo>
                <a:lnTo>
                  <a:pt x="3175000" y="0"/>
                </a:lnTo>
                <a:lnTo>
                  <a:pt x="3175000" y="3175000"/>
                </a:lnTo>
                <a:lnTo>
                  <a:pt x="0" y="3175000"/>
                </a:lnTo>
                <a:lnTo>
                  <a:pt x="0" y="0"/>
                </a:lnTo>
                <a:close/>
              </a:path>
            </a:pathLst>
          </a:custGeom>
          <a:solidFill>
            <a:srgbClr val="A6AAA9"/>
          </a:solidFill>
        </p:spPr>
        <p:txBody>
          <a:bodyPr wrap="square" lIns="0" tIns="0" rIns="0" bIns="0" rtlCol="0"/>
          <a:lstStyle/>
          <a:p>
            <a:endParaRPr/>
          </a:p>
        </p:txBody>
      </p:sp>
      <p:sp>
        <p:nvSpPr>
          <p:cNvPr id="12" name="object 12"/>
          <p:cNvSpPr/>
          <p:nvPr/>
        </p:nvSpPr>
        <p:spPr>
          <a:xfrm>
            <a:off x="9525000" y="2222500"/>
            <a:ext cx="1231900" cy="140940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663721" y="2248839"/>
            <a:ext cx="675005" cy="1042035"/>
          </a:xfrm>
          <a:custGeom>
            <a:avLst/>
            <a:gdLst/>
            <a:ahLst/>
            <a:cxnLst/>
            <a:rect l="l" t="t" r="r" b="b"/>
            <a:pathLst>
              <a:path w="675004" h="1042035">
                <a:moveTo>
                  <a:pt x="0" y="0"/>
                </a:moveTo>
                <a:lnTo>
                  <a:pt x="674954" y="0"/>
                </a:lnTo>
                <a:lnTo>
                  <a:pt x="674954" y="1041927"/>
                </a:lnTo>
                <a:lnTo>
                  <a:pt x="0" y="1041927"/>
                </a:lnTo>
                <a:lnTo>
                  <a:pt x="0" y="0"/>
                </a:lnTo>
                <a:close/>
              </a:path>
            </a:pathLst>
          </a:custGeom>
          <a:ln w="50800">
            <a:solidFill>
              <a:srgbClr val="FF2600"/>
            </a:solidFill>
          </a:ln>
        </p:spPr>
        <p:txBody>
          <a:bodyPr wrap="square" lIns="0" tIns="0" rIns="0" bIns="0" rtlCol="0"/>
          <a:lstStyle/>
          <a:p>
            <a:endParaRPr/>
          </a:p>
        </p:txBody>
      </p:sp>
      <p:sp>
        <p:nvSpPr>
          <p:cNvPr id="14" name="object 14"/>
          <p:cNvSpPr/>
          <p:nvPr/>
        </p:nvSpPr>
        <p:spPr>
          <a:xfrm>
            <a:off x="10286034" y="2743657"/>
            <a:ext cx="483234" cy="694690"/>
          </a:xfrm>
          <a:custGeom>
            <a:avLst/>
            <a:gdLst/>
            <a:ahLst/>
            <a:cxnLst/>
            <a:rect l="l" t="t" r="r" b="b"/>
            <a:pathLst>
              <a:path w="483234" h="694689">
                <a:moveTo>
                  <a:pt x="0" y="0"/>
                </a:moveTo>
                <a:lnTo>
                  <a:pt x="482874" y="0"/>
                </a:lnTo>
                <a:lnTo>
                  <a:pt x="482874" y="694449"/>
                </a:lnTo>
                <a:lnTo>
                  <a:pt x="0" y="694449"/>
                </a:lnTo>
                <a:lnTo>
                  <a:pt x="0" y="0"/>
                </a:lnTo>
                <a:close/>
              </a:path>
            </a:pathLst>
          </a:custGeom>
          <a:ln w="50800">
            <a:solidFill>
              <a:srgbClr val="0433FF"/>
            </a:solidFill>
          </a:ln>
        </p:spPr>
        <p:txBody>
          <a:bodyPr wrap="square" lIns="0" tIns="0" rIns="0" bIns="0" rtlCol="0"/>
          <a:lstStyle/>
          <a:p>
            <a:endParaRPr/>
          </a:p>
        </p:txBody>
      </p:sp>
      <p:sp>
        <p:nvSpPr>
          <p:cNvPr id="15" name="object 15"/>
          <p:cNvSpPr txBox="1"/>
          <p:nvPr/>
        </p:nvSpPr>
        <p:spPr>
          <a:xfrm>
            <a:off x="9519628" y="2229713"/>
            <a:ext cx="3175000" cy="3175000"/>
          </a:xfrm>
          <a:prstGeom prst="rect">
            <a:avLst/>
          </a:prstGeom>
        </p:spPr>
        <p:txBody>
          <a:bodyPr vert="horz" wrap="square" lIns="0" tIns="3175" rIns="0" bIns="0" rtlCol="0">
            <a:spAutoFit/>
          </a:bodyPr>
          <a:lstStyle/>
          <a:p>
            <a:pPr>
              <a:lnSpc>
                <a:spcPct val="100000"/>
              </a:lnSpc>
              <a:spcBef>
                <a:spcPts val="25"/>
              </a:spcBef>
            </a:pPr>
            <a:endParaRPr sz="2450">
              <a:latin typeface="Times New Roman"/>
              <a:cs typeface="Times New Roman"/>
            </a:endParaRPr>
          </a:p>
          <a:p>
            <a:pPr marL="436880">
              <a:lnSpc>
                <a:spcPts val="2690"/>
              </a:lnSpc>
            </a:pPr>
            <a:r>
              <a:rPr sz="2400" dirty="0">
                <a:solidFill>
                  <a:srgbClr val="FFFFFF"/>
                </a:solidFill>
                <a:latin typeface="Arial"/>
                <a:cs typeface="Arial"/>
              </a:rPr>
              <a:t>`</a:t>
            </a:r>
            <a:endParaRPr sz="2400">
              <a:latin typeface="Arial"/>
              <a:cs typeface="Arial"/>
            </a:endParaRPr>
          </a:p>
          <a:p>
            <a:pPr marL="957580">
              <a:lnSpc>
                <a:spcPts val="2690"/>
              </a:lnSpc>
            </a:pPr>
            <a:r>
              <a:rPr sz="2400" dirty="0">
                <a:solidFill>
                  <a:srgbClr val="FFFFFF"/>
                </a:solidFill>
                <a:latin typeface="Arial"/>
                <a:cs typeface="Arial"/>
              </a:rPr>
              <a:t>`</a:t>
            </a:r>
            <a:endParaRPr sz="2400">
              <a:latin typeface="Arial"/>
              <a:cs typeface="Arial"/>
            </a:endParaRPr>
          </a:p>
        </p:txBody>
      </p:sp>
      <p:sp>
        <p:nvSpPr>
          <p:cNvPr id="16" name="object 16"/>
          <p:cNvSpPr txBox="1"/>
          <p:nvPr/>
        </p:nvSpPr>
        <p:spPr>
          <a:xfrm>
            <a:off x="6045200" y="5575300"/>
            <a:ext cx="6793865" cy="1121410"/>
          </a:xfrm>
          <a:prstGeom prst="rect">
            <a:avLst/>
          </a:prstGeom>
        </p:spPr>
        <p:txBody>
          <a:bodyPr vert="horz" wrap="square" lIns="0" tIns="0" rIns="0" bIns="0" rtlCol="0">
            <a:spAutoFit/>
          </a:bodyPr>
          <a:lstStyle/>
          <a:p>
            <a:pPr marL="12700">
              <a:lnSpc>
                <a:spcPts val="4310"/>
              </a:lnSpc>
            </a:pPr>
            <a:r>
              <a:rPr sz="3600" spc="-5" dirty="0">
                <a:latin typeface="Arial"/>
                <a:cs typeface="Arial"/>
              </a:rPr>
              <a:t>Random </a:t>
            </a:r>
            <a:r>
              <a:rPr sz="3600" spc="20" dirty="0">
                <a:latin typeface="Arial"/>
                <a:cs typeface="Arial"/>
              </a:rPr>
              <a:t>expansion </a:t>
            </a:r>
            <a:r>
              <a:rPr sz="3600" spc="15" dirty="0">
                <a:latin typeface="Arial"/>
                <a:cs typeface="Arial"/>
              </a:rPr>
              <a:t>creates</a:t>
            </a:r>
            <a:r>
              <a:rPr sz="3600" spc="-30" dirty="0">
                <a:latin typeface="Arial"/>
                <a:cs typeface="Arial"/>
              </a:rPr>
              <a:t> </a:t>
            </a:r>
            <a:r>
              <a:rPr sz="3600" spc="-20" dirty="0">
                <a:latin typeface="Arial"/>
                <a:cs typeface="Arial"/>
              </a:rPr>
              <a:t>more</a:t>
            </a:r>
            <a:endParaRPr sz="3600">
              <a:latin typeface="Arial"/>
              <a:cs typeface="Arial"/>
            </a:endParaRPr>
          </a:p>
          <a:p>
            <a:pPr marL="12700">
              <a:lnSpc>
                <a:spcPts val="4310"/>
              </a:lnSpc>
            </a:pPr>
            <a:r>
              <a:rPr sz="3600" b="1" dirty="0">
                <a:latin typeface="Arial"/>
                <a:cs typeface="Arial"/>
              </a:rPr>
              <a:t>small </a:t>
            </a:r>
            <a:r>
              <a:rPr sz="3600" spc="20" dirty="0">
                <a:latin typeface="Arial"/>
                <a:cs typeface="Arial"/>
              </a:rPr>
              <a:t>training</a:t>
            </a:r>
            <a:r>
              <a:rPr sz="3600" spc="-30" dirty="0">
                <a:latin typeface="Arial"/>
                <a:cs typeface="Arial"/>
              </a:rPr>
              <a:t> </a:t>
            </a:r>
            <a:r>
              <a:rPr sz="3600" spc="20" dirty="0">
                <a:latin typeface="Arial"/>
                <a:cs typeface="Arial"/>
              </a:rPr>
              <a:t>examples</a:t>
            </a:r>
            <a:endParaRPr sz="3600">
              <a:latin typeface="Arial"/>
              <a:cs typeface="Arial"/>
            </a:endParaRPr>
          </a:p>
        </p:txBody>
      </p:sp>
      <p:sp>
        <p:nvSpPr>
          <p:cNvPr id="17" name="object 17"/>
          <p:cNvSpPr txBox="1">
            <a:spLocks noGrp="1"/>
          </p:cNvSpPr>
          <p:nvPr>
            <p:ph type="title"/>
          </p:nvPr>
        </p:nvSpPr>
        <p:spPr>
          <a:prstGeom prst="rect">
            <a:avLst/>
          </a:prstGeom>
        </p:spPr>
        <p:txBody>
          <a:bodyPr vert="horz" wrap="square" lIns="0" tIns="203200" rIns="0" bIns="0" rtlCol="0">
            <a:spAutoFit/>
          </a:bodyPr>
          <a:lstStyle/>
          <a:p>
            <a:pPr marL="12700">
              <a:lnSpc>
                <a:spcPct val="100000"/>
              </a:lnSpc>
            </a:pPr>
            <a:r>
              <a:rPr dirty="0"/>
              <a:t>Data</a:t>
            </a:r>
            <a:r>
              <a:rPr spc="-690" dirty="0"/>
              <a:t> </a:t>
            </a:r>
            <a:r>
              <a:rPr spc="-5" dirty="0"/>
              <a:t>Augmentation</a:t>
            </a:r>
          </a:p>
        </p:txBody>
      </p:sp>
      <p:graphicFrame>
        <p:nvGraphicFramePr>
          <p:cNvPr id="18" name="object 18"/>
          <p:cNvGraphicFramePr>
            <a:graphicFrameLocks noGrp="1"/>
          </p:cNvGraphicFramePr>
          <p:nvPr/>
        </p:nvGraphicFramePr>
        <p:xfrm>
          <a:off x="2502877" y="7254591"/>
          <a:ext cx="7168787" cy="1935601"/>
        </p:xfrm>
        <a:graphic>
          <a:graphicData uri="http://schemas.openxmlformats.org/drawingml/2006/table">
            <a:tbl>
              <a:tblPr firstRow="1" bandRow="1">
                <a:tableStyleId>{2D5ABB26-0587-4C30-8999-92F81FD0307C}</a:tableStyleId>
              </a:tblPr>
              <a:tblGrid>
                <a:gridCol w="4616157">
                  <a:extLst>
                    <a:ext uri="{9D8B030D-6E8A-4147-A177-3AD203B41FA5}">
                      <a16:colId xmlns:a16="http://schemas.microsoft.com/office/drawing/2014/main" val="20000"/>
                    </a:ext>
                  </a:extLst>
                </a:gridCol>
                <a:gridCol w="2552630">
                  <a:extLst>
                    <a:ext uri="{9D8B030D-6E8A-4147-A177-3AD203B41FA5}">
                      <a16:colId xmlns:a16="http://schemas.microsoft.com/office/drawing/2014/main" val="20001"/>
                    </a:ext>
                  </a:extLst>
                </a:gridCol>
              </a:tblGrid>
              <a:tr h="388408">
                <a:tc>
                  <a:txBody>
                    <a:bodyPr/>
                    <a:lstStyle/>
                    <a:p>
                      <a:pPr marR="119380" algn="r">
                        <a:lnSpc>
                          <a:spcPts val="2605"/>
                        </a:lnSpc>
                      </a:pPr>
                      <a:r>
                        <a:rPr sz="2500" spc="-80" dirty="0">
                          <a:latin typeface="Century"/>
                          <a:cs typeface="Century"/>
                        </a:rPr>
                        <a:t>data</a:t>
                      </a:r>
                      <a:r>
                        <a:rPr sz="2500" spc="90" dirty="0">
                          <a:latin typeface="Century"/>
                          <a:cs typeface="Century"/>
                        </a:rPr>
                        <a:t> </a:t>
                      </a:r>
                      <a:r>
                        <a:rPr sz="2500" spc="-105" dirty="0">
                          <a:latin typeface="Century"/>
                          <a:cs typeface="Century"/>
                        </a:rPr>
                        <a:t>augmentation</a:t>
                      </a:r>
                      <a:endParaRPr sz="2500">
                        <a:latin typeface="Century"/>
                        <a:cs typeface="Century"/>
                      </a:endParaRPr>
                    </a:p>
                  </a:txBody>
                  <a:tcPr marL="0" marR="0" marT="0" marB="0">
                    <a:lnR w="12715">
                      <a:solidFill>
                        <a:srgbClr val="000000"/>
                      </a:solidFill>
                      <a:prstDash val="solid"/>
                    </a:lnR>
                    <a:lnB w="12718">
                      <a:solidFill>
                        <a:srgbClr val="000000"/>
                      </a:solidFill>
                      <a:prstDash val="solid"/>
                    </a:lnB>
                  </a:tcPr>
                </a:tc>
                <a:tc>
                  <a:txBody>
                    <a:bodyPr/>
                    <a:lstStyle/>
                    <a:p>
                      <a:pPr algn="ctr">
                        <a:lnSpc>
                          <a:spcPts val="2605"/>
                        </a:lnSpc>
                      </a:pPr>
                      <a:r>
                        <a:rPr sz="2500" spc="-140" dirty="0">
                          <a:latin typeface="Century"/>
                          <a:cs typeface="Century"/>
                        </a:rPr>
                        <a:t>SSD300</a:t>
                      </a:r>
                      <a:endParaRPr sz="2500">
                        <a:latin typeface="Century"/>
                        <a:cs typeface="Century"/>
                      </a:endParaRPr>
                    </a:p>
                  </a:txBody>
                  <a:tcPr marL="0" marR="0" marT="0" marB="0">
                    <a:lnL w="12715">
                      <a:solidFill>
                        <a:srgbClr val="000000"/>
                      </a:solidFill>
                      <a:prstDash val="solid"/>
                    </a:lnL>
                    <a:lnB w="12718">
                      <a:solidFill>
                        <a:srgbClr val="000000"/>
                      </a:solidFill>
                      <a:prstDash val="solid"/>
                    </a:lnB>
                  </a:tcPr>
                </a:tc>
                <a:extLst>
                  <a:ext uri="{0D108BD9-81ED-4DB2-BD59-A6C34878D82A}">
                    <a16:rowId xmlns:a16="http://schemas.microsoft.com/office/drawing/2014/main" val="10000"/>
                  </a:ext>
                </a:extLst>
              </a:tr>
              <a:tr h="1158815">
                <a:tc>
                  <a:txBody>
                    <a:bodyPr/>
                    <a:lstStyle/>
                    <a:p>
                      <a:pPr marL="127000" indent="2417445">
                        <a:lnSpc>
                          <a:spcPts val="2605"/>
                        </a:lnSpc>
                      </a:pPr>
                      <a:r>
                        <a:rPr sz="2500" spc="-90" dirty="0">
                          <a:latin typeface="Century"/>
                          <a:cs typeface="Century"/>
                        </a:rPr>
                        <a:t>horizontal</a:t>
                      </a:r>
                      <a:r>
                        <a:rPr sz="2500" spc="70" dirty="0">
                          <a:latin typeface="Century"/>
                          <a:cs typeface="Century"/>
                        </a:rPr>
                        <a:t> </a:t>
                      </a:r>
                      <a:r>
                        <a:rPr sz="2500" spc="-95" dirty="0">
                          <a:latin typeface="Century"/>
                          <a:cs typeface="Century"/>
                        </a:rPr>
                        <a:t>flip</a:t>
                      </a:r>
                      <a:endParaRPr sz="2500">
                        <a:latin typeface="Century"/>
                        <a:cs typeface="Century"/>
                      </a:endParaRPr>
                    </a:p>
                    <a:p>
                      <a:pPr marL="127000">
                        <a:lnSpc>
                          <a:spcPct val="100000"/>
                        </a:lnSpc>
                        <a:spcBef>
                          <a:spcPts val="5"/>
                        </a:spcBef>
                      </a:pPr>
                      <a:r>
                        <a:rPr sz="2500" spc="-100" dirty="0">
                          <a:latin typeface="Century"/>
                          <a:cs typeface="Century"/>
                        </a:rPr>
                        <a:t>random </a:t>
                      </a:r>
                      <a:r>
                        <a:rPr sz="2500" spc="-45" dirty="0">
                          <a:latin typeface="Century"/>
                          <a:cs typeface="Century"/>
                        </a:rPr>
                        <a:t>crop </a:t>
                      </a:r>
                      <a:r>
                        <a:rPr sz="2500" spc="-90" dirty="0">
                          <a:latin typeface="Century"/>
                          <a:cs typeface="Century"/>
                        </a:rPr>
                        <a:t>&amp; </a:t>
                      </a:r>
                      <a:r>
                        <a:rPr sz="2500" spc="-45" dirty="0">
                          <a:latin typeface="Century"/>
                          <a:cs typeface="Century"/>
                        </a:rPr>
                        <a:t>color </a:t>
                      </a:r>
                      <a:r>
                        <a:rPr sz="2500" spc="125" dirty="0">
                          <a:latin typeface="Century"/>
                          <a:cs typeface="Century"/>
                        </a:rPr>
                        <a:t> </a:t>
                      </a:r>
                      <a:r>
                        <a:rPr sz="2500" spc="-70" dirty="0">
                          <a:latin typeface="Century"/>
                          <a:cs typeface="Century"/>
                        </a:rPr>
                        <a:t>distortion</a:t>
                      </a:r>
                      <a:endParaRPr sz="2500">
                        <a:latin typeface="Century"/>
                        <a:cs typeface="Century"/>
                      </a:endParaRPr>
                    </a:p>
                    <a:p>
                      <a:pPr marL="1941830">
                        <a:lnSpc>
                          <a:spcPct val="100000"/>
                        </a:lnSpc>
                        <a:spcBef>
                          <a:spcPts val="5"/>
                        </a:spcBef>
                      </a:pPr>
                      <a:r>
                        <a:rPr sz="2500" spc="-100" dirty="0">
                          <a:latin typeface="Century"/>
                          <a:cs typeface="Century"/>
                        </a:rPr>
                        <a:t>random</a:t>
                      </a:r>
                      <a:r>
                        <a:rPr sz="2500" spc="85" dirty="0">
                          <a:latin typeface="Century"/>
                          <a:cs typeface="Century"/>
                        </a:rPr>
                        <a:t> </a:t>
                      </a:r>
                      <a:r>
                        <a:rPr sz="2500" spc="-100" dirty="0">
                          <a:latin typeface="Century"/>
                          <a:cs typeface="Century"/>
                        </a:rPr>
                        <a:t>expansion</a:t>
                      </a:r>
                      <a:endParaRPr sz="2500">
                        <a:latin typeface="Century"/>
                        <a:cs typeface="Century"/>
                      </a:endParaRPr>
                    </a:p>
                  </a:txBody>
                  <a:tcPr marL="0" marR="0" marT="0" marB="0">
                    <a:lnR w="12715">
                      <a:solidFill>
                        <a:srgbClr val="000000"/>
                      </a:solidFill>
                      <a:prstDash val="solid"/>
                    </a:lnR>
                    <a:lnT w="12718">
                      <a:solidFill>
                        <a:srgbClr val="000000"/>
                      </a:solidFill>
                      <a:prstDash val="solid"/>
                    </a:lnT>
                    <a:lnB w="12718">
                      <a:solidFill>
                        <a:srgbClr val="000000"/>
                      </a:solidFill>
                      <a:prstDash val="solid"/>
                    </a:lnB>
                  </a:tcPr>
                </a:tc>
                <a:tc>
                  <a:txBody>
                    <a:bodyPr/>
                    <a:lstStyle/>
                    <a:p>
                      <a:pPr marR="309880" algn="r">
                        <a:lnSpc>
                          <a:spcPts val="2605"/>
                        </a:lnSpc>
                        <a:tabLst>
                          <a:tab pos="820419" algn="l"/>
                          <a:tab pos="1682750" algn="l"/>
                        </a:tabLst>
                      </a:pPr>
                      <a:r>
                        <a:rPr sz="2500" dirty="0">
                          <a:latin typeface="Arial"/>
                          <a:cs typeface="Arial"/>
                        </a:rPr>
                        <a:t>4	4	4</a:t>
                      </a:r>
                      <a:endParaRPr sz="2500">
                        <a:latin typeface="Arial"/>
                        <a:cs typeface="Arial"/>
                      </a:endParaRPr>
                    </a:p>
                    <a:p>
                      <a:pPr marR="309880" algn="r">
                        <a:lnSpc>
                          <a:spcPct val="100000"/>
                        </a:lnSpc>
                        <a:spcBef>
                          <a:spcPts val="5"/>
                        </a:spcBef>
                        <a:tabLst>
                          <a:tab pos="862330" algn="l"/>
                        </a:tabLst>
                      </a:pPr>
                      <a:r>
                        <a:rPr sz="2500" dirty="0">
                          <a:latin typeface="Arial"/>
                          <a:cs typeface="Arial"/>
                        </a:rPr>
                        <a:t>4	4</a:t>
                      </a:r>
                      <a:endParaRPr sz="2500">
                        <a:latin typeface="Arial"/>
                        <a:cs typeface="Arial"/>
                      </a:endParaRPr>
                    </a:p>
                    <a:p>
                      <a:pPr marR="309880" algn="r">
                        <a:lnSpc>
                          <a:spcPct val="100000"/>
                        </a:lnSpc>
                        <a:spcBef>
                          <a:spcPts val="5"/>
                        </a:spcBef>
                      </a:pPr>
                      <a:r>
                        <a:rPr sz="2500" dirty="0">
                          <a:latin typeface="Arial"/>
                          <a:cs typeface="Arial"/>
                        </a:rPr>
                        <a:t>4</a:t>
                      </a:r>
                      <a:endParaRPr sz="2500">
                        <a:latin typeface="Arial"/>
                        <a:cs typeface="Arial"/>
                      </a:endParaRPr>
                    </a:p>
                  </a:txBody>
                  <a:tcPr marL="0" marR="0" marT="0" marB="0">
                    <a:lnL w="12715">
                      <a:solidFill>
                        <a:srgbClr val="000000"/>
                      </a:solidFill>
                      <a:prstDash val="solid"/>
                    </a:lnL>
                    <a:lnT w="12718">
                      <a:solidFill>
                        <a:srgbClr val="000000"/>
                      </a:solidFill>
                      <a:prstDash val="solid"/>
                    </a:lnT>
                    <a:lnB w="12718">
                      <a:solidFill>
                        <a:srgbClr val="000000"/>
                      </a:solidFill>
                      <a:prstDash val="solid"/>
                    </a:lnB>
                  </a:tcPr>
                </a:tc>
                <a:extLst>
                  <a:ext uri="{0D108BD9-81ED-4DB2-BD59-A6C34878D82A}">
                    <a16:rowId xmlns:a16="http://schemas.microsoft.com/office/drawing/2014/main" val="10001"/>
                  </a:ext>
                </a:extLst>
              </a:tr>
              <a:tr h="388378">
                <a:tc>
                  <a:txBody>
                    <a:bodyPr/>
                    <a:lstStyle/>
                    <a:p>
                      <a:pPr marR="119380" algn="r">
                        <a:lnSpc>
                          <a:spcPts val="2605"/>
                        </a:lnSpc>
                      </a:pPr>
                      <a:r>
                        <a:rPr sz="2500" spc="-80" dirty="0">
                          <a:latin typeface="Century"/>
                          <a:cs typeface="Century"/>
                        </a:rPr>
                        <a:t>VOC2007 </a:t>
                      </a:r>
                      <a:r>
                        <a:rPr sz="2500" spc="-185" dirty="0">
                          <a:latin typeface="Courier New"/>
                          <a:cs typeface="Courier New"/>
                        </a:rPr>
                        <a:t>test</a:t>
                      </a:r>
                      <a:r>
                        <a:rPr sz="2500" spc="-525" dirty="0">
                          <a:latin typeface="Courier New"/>
                          <a:cs typeface="Courier New"/>
                        </a:rPr>
                        <a:t> </a:t>
                      </a:r>
                      <a:r>
                        <a:rPr sz="2500" spc="-10" dirty="0">
                          <a:latin typeface="Century"/>
                          <a:cs typeface="Century"/>
                        </a:rPr>
                        <a:t>mAP</a:t>
                      </a:r>
                      <a:endParaRPr sz="2500">
                        <a:latin typeface="Century"/>
                        <a:cs typeface="Century"/>
                      </a:endParaRPr>
                    </a:p>
                  </a:txBody>
                  <a:tcPr marL="0" marR="0" marT="0" marB="0">
                    <a:lnR w="12715">
                      <a:solidFill>
                        <a:srgbClr val="000000"/>
                      </a:solidFill>
                      <a:prstDash val="solid"/>
                    </a:lnR>
                    <a:lnT w="12718">
                      <a:solidFill>
                        <a:srgbClr val="000000"/>
                      </a:solidFill>
                      <a:prstDash val="solid"/>
                    </a:lnT>
                  </a:tcPr>
                </a:tc>
                <a:tc>
                  <a:txBody>
                    <a:bodyPr/>
                    <a:lstStyle/>
                    <a:p>
                      <a:pPr algn="ctr">
                        <a:lnSpc>
                          <a:spcPts val="2605"/>
                        </a:lnSpc>
                        <a:tabLst>
                          <a:tab pos="820419" algn="l"/>
                          <a:tab pos="1640839" algn="l"/>
                        </a:tabLst>
                      </a:pPr>
                      <a:r>
                        <a:rPr sz="2500" spc="-105" dirty="0">
                          <a:latin typeface="Century"/>
                          <a:cs typeface="Century"/>
                        </a:rPr>
                        <a:t>65.5	74.3	</a:t>
                      </a:r>
                      <a:r>
                        <a:rPr sz="2500" b="1" spc="55" dirty="0">
                          <a:latin typeface="Century Gothic"/>
                          <a:cs typeface="Century Gothic"/>
                        </a:rPr>
                        <a:t>77.2</a:t>
                      </a:r>
                      <a:endParaRPr sz="2500">
                        <a:latin typeface="Century Gothic"/>
                        <a:cs typeface="Century Gothic"/>
                      </a:endParaRPr>
                    </a:p>
                  </a:txBody>
                  <a:tcPr marL="0" marR="0" marT="0" marB="0">
                    <a:lnL w="12715">
                      <a:solidFill>
                        <a:srgbClr val="000000"/>
                      </a:solidFill>
                      <a:prstDash val="solid"/>
                    </a:lnL>
                    <a:lnT w="12718">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graphicFrame>
        <p:nvGraphicFramePr>
          <p:cNvPr id="3" name="object 3"/>
          <p:cNvGraphicFramePr>
            <a:graphicFrameLocks noGrp="1"/>
          </p:cNvGraphicFramePr>
          <p:nvPr/>
        </p:nvGraphicFramePr>
        <p:xfrm>
          <a:off x="31955" y="3256578"/>
          <a:ext cx="12950402" cy="3410919"/>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35940">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1"/>
                  </a:ext>
                </a:extLst>
              </a:tr>
              <a:tr h="856538">
                <a:tc>
                  <a:txBody>
                    <a:bodyPr/>
                    <a:lstStyle/>
                    <a:p>
                      <a:pPr marL="190500">
                        <a:lnSpc>
                          <a:spcPts val="2860"/>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p>
                      <a:pPr marL="190500">
                        <a:lnSpc>
                          <a:spcPct val="100000"/>
                        </a:lnSpc>
                        <a:spcBef>
                          <a:spcPts val="70"/>
                        </a:spcBef>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276860">
                        <a:lnSpc>
                          <a:spcPts val="2860"/>
                        </a:lnSpc>
                      </a:pPr>
                      <a:r>
                        <a:rPr sz="2700" spc="125" dirty="0">
                          <a:latin typeface="PMingLiU"/>
                          <a:cs typeface="PMingLiU"/>
                        </a:rPr>
                        <a:t>52.7</a:t>
                      </a:r>
                      <a:endParaRPr sz="2700">
                        <a:latin typeface="PMingLiU"/>
                        <a:cs typeface="PMingLiU"/>
                      </a:endParaRPr>
                    </a:p>
                    <a:p>
                      <a:pPr marL="276860">
                        <a:lnSpc>
                          <a:spcPct val="100000"/>
                        </a:lnSpc>
                        <a:spcBef>
                          <a:spcPts val="70"/>
                        </a:spcBef>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155</a:t>
                      </a:r>
                      <a:endParaRPr sz="2700">
                        <a:latin typeface="PMingLiU"/>
                        <a:cs typeface="PMingLiU"/>
                      </a:endParaRPr>
                    </a:p>
                    <a:p>
                      <a:pPr algn="ctr">
                        <a:lnSpc>
                          <a:spcPct val="100000"/>
                        </a:lnSpc>
                        <a:spcBef>
                          <a:spcPts val="70"/>
                        </a:spcBef>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98</a:t>
                      </a:r>
                      <a:endParaRPr sz="2700">
                        <a:latin typeface="PMingLiU"/>
                        <a:cs typeface="PMingLiU"/>
                      </a:endParaRPr>
                    </a:p>
                    <a:p>
                      <a:pPr algn="ctr">
                        <a:lnSpc>
                          <a:spcPct val="100000"/>
                        </a:lnSpc>
                        <a:spcBef>
                          <a:spcPts val="70"/>
                        </a:spcBef>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688340">
                        <a:lnSpc>
                          <a:spcPts val="2860"/>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p>
                      <a:pPr marL="688340">
                        <a:lnSpc>
                          <a:spcPct val="100000"/>
                        </a:lnSpc>
                        <a:spcBef>
                          <a:spcPts val="70"/>
                        </a:spcBef>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2"/>
                  </a:ext>
                </a:extLst>
              </a:tr>
              <a:tr h="1690166">
                <a:tc>
                  <a:txBody>
                    <a:bodyPr/>
                    <a:lstStyle/>
                    <a:p>
                      <a:pPr marL="190500" algn="just">
                        <a:lnSpc>
                          <a:spcPts val="2860"/>
                        </a:lnSpc>
                      </a:pPr>
                      <a:r>
                        <a:rPr sz="2700" spc="150" dirty="0">
                          <a:latin typeface="PMingLiU"/>
                          <a:cs typeface="PMingLiU"/>
                        </a:rPr>
                        <a:t>SSD300</a:t>
                      </a:r>
                      <a:endParaRPr sz="2700">
                        <a:latin typeface="PMingLiU"/>
                        <a:cs typeface="PMingLiU"/>
                      </a:endParaRPr>
                    </a:p>
                    <a:p>
                      <a:pPr marL="190500" marR="2778760" algn="just">
                        <a:lnSpc>
                          <a:spcPct val="102200"/>
                        </a:lnSpc>
                      </a:pPr>
                      <a:r>
                        <a:rPr sz="2700" dirty="0">
                          <a:latin typeface="PMingLiU"/>
                          <a:cs typeface="PMingLiU"/>
                        </a:rPr>
                        <a:t>SSD512  SSD300  SSD512</a:t>
                      </a:r>
                      <a:endParaRPr sz="2700">
                        <a:latin typeface="PMingLiU"/>
                        <a:cs typeface="PMingLiU"/>
                      </a:endParaRPr>
                    </a:p>
                  </a:txBody>
                  <a:tcPr marL="0" marR="0" marT="0" marB="0">
                    <a:lnR w="15268">
                      <a:solidFill>
                        <a:srgbClr val="000000"/>
                      </a:solidFill>
                      <a:prstDash val="solid"/>
                    </a:lnR>
                    <a:lnT w="15276">
                      <a:solidFill>
                        <a:srgbClr val="000000"/>
                      </a:solidFill>
                      <a:prstDash val="solid"/>
                    </a:lnT>
                  </a:tcPr>
                </a:tc>
                <a:tc>
                  <a:txBody>
                    <a:bodyPr/>
                    <a:lstStyle/>
                    <a:p>
                      <a:pPr marL="276860">
                        <a:lnSpc>
                          <a:spcPts val="2860"/>
                        </a:lnSpc>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p>
                      <a:pPr marL="276860">
                        <a:lnSpc>
                          <a:spcPct val="100000"/>
                        </a:lnSpc>
                        <a:spcBef>
                          <a:spcPts val="70"/>
                        </a:spcBef>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347980">
                        <a:lnSpc>
                          <a:spcPts val="2860"/>
                        </a:lnSpc>
                      </a:pPr>
                      <a:r>
                        <a:rPr sz="2700" spc="120" dirty="0">
                          <a:latin typeface="PMingLiU"/>
                          <a:cs typeface="PMingLiU"/>
                        </a:rPr>
                        <a:t>46</a:t>
                      </a:r>
                      <a:endParaRPr sz="2700">
                        <a:latin typeface="PMingLiU"/>
                        <a:cs typeface="PMingLiU"/>
                      </a:endParaRPr>
                    </a:p>
                    <a:p>
                      <a:pPr marL="347980">
                        <a:lnSpc>
                          <a:spcPct val="100000"/>
                        </a:lnSpc>
                        <a:spcBef>
                          <a:spcPts val="70"/>
                        </a:spcBef>
                      </a:pPr>
                      <a:r>
                        <a:rPr sz="2700" spc="120" dirty="0">
                          <a:latin typeface="PMingLiU"/>
                          <a:cs typeface="PMingLiU"/>
                        </a:rPr>
                        <a:t>19</a:t>
                      </a:r>
                      <a:endParaRPr sz="2700">
                        <a:latin typeface="PMingLiU"/>
                        <a:cs typeface="PMingLiU"/>
                      </a:endParaRPr>
                    </a:p>
                    <a:p>
                      <a:pPr marL="347980">
                        <a:lnSpc>
                          <a:spcPct val="100000"/>
                        </a:lnSpc>
                        <a:spcBef>
                          <a:spcPts val="70"/>
                        </a:spcBef>
                      </a:pPr>
                      <a:r>
                        <a:rPr sz="2700" spc="120" dirty="0">
                          <a:latin typeface="PMingLiU"/>
                          <a:cs typeface="PMingLiU"/>
                        </a:rPr>
                        <a:t>59</a:t>
                      </a:r>
                      <a:endParaRPr sz="2700">
                        <a:latin typeface="PMingLiU"/>
                        <a:cs typeface="PMingLiU"/>
                      </a:endParaRPr>
                    </a:p>
                    <a:p>
                      <a:pPr marL="347980">
                        <a:lnSpc>
                          <a:spcPct val="100000"/>
                        </a:lnSpc>
                        <a:spcBef>
                          <a:spcPts val="70"/>
                        </a:spcBef>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p>
                      <a:pPr algn="ctr">
                        <a:lnSpc>
                          <a:spcPct val="100000"/>
                        </a:lnSpc>
                        <a:spcBef>
                          <a:spcPts val="70"/>
                        </a:spcBef>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688340">
                        <a:lnSpc>
                          <a:spcPts val="2860"/>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p>
                      <a:pPr marL="688340">
                        <a:lnSpc>
                          <a:spcPct val="100000"/>
                        </a:lnSpc>
                        <a:spcBef>
                          <a:spcPts val="70"/>
                        </a:spcBef>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12800" y="2128520"/>
            <a:ext cx="3353435" cy="109220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4" name="object 4"/>
          <p:cNvSpPr txBox="1">
            <a:spLocks noGrp="1"/>
          </p:cNvSpPr>
          <p:nvPr>
            <p:ph type="title"/>
          </p:nvPr>
        </p:nvSpPr>
        <p:spPr>
          <a:xfrm>
            <a:off x="2400300" y="622300"/>
            <a:ext cx="8203565" cy="975360"/>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
        <p:nvSpPr>
          <p:cNvPr id="5" name="object 5"/>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6" name="object 6"/>
          <p:cNvSpPr txBox="1"/>
          <p:nvPr/>
        </p:nvSpPr>
        <p:spPr>
          <a:xfrm>
            <a:off x="2044700" y="7620000"/>
            <a:ext cx="2846070" cy="575310"/>
          </a:xfrm>
          <a:prstGeom prst="rect">
            <a:avLst/>
          </a:prstGeom>
        </p:spPr>
        <p:txBody>
          <a:bodyPr vert="horz" wrap="square" lIns="0" tIns="0" rIns="0" bIns="0" rtlCol="0">
            <a:spAutoFit/>
          </a:bodyPr>
          <a:lstStyle/>
          <a:p>
            <a:pPr marL="12700">
              <a:lnSpc>
                <a:spcPct val="100000"/>
              </a:lnSpc>
            </a:pPr>
            <a:r>
              <a:rPr sz="3600" dirty="0">
                <a:latin typeface="Arial"/>
                <a:cs typeface="Arial"/>
              </a:rPr>
              <a:t>Is it </a:t>
            </a:r>
            <a:r>
              <a:rPr sz="3600" spc="-5" dirty="0">
                <a:latin typeface="Arial"/>
                <a:cs typeface="Arial"/>
              </a:rPr>
              <a:t>a </a:t>
            </a:r>
            <a:r>
              <a:rPr sz="3600" dirty="0">
                <a:latin typeface="Arial"/>
                <a:cs typeface="Arial"/>
              </a:rPr>
              <a:t>cat?</a:t>
            </a:r>
            <a:r>
              <a:rPr sz="3600" spc="-90" dirty="0">
                <a:latin typeface="Arial"/>
                <a:cs typeface="Arial"/>
              </a:rPr>
              <a:t> </a:t>
            </a:r>
            <a:r>
              <a:rPr sz="3600" b="1" dirty="0">
                <a:solidFill>
                  <a:srgbClr val="EC5D57"/>
                </a:solidFill>
                <a:latin typeface="Arial"/>
                <a:cs typeface="Arial"/>
              </a:rPr>
              <a:t>No</a:t>
            </a:r>
            <a:endParaRPr sz="3600">
              <a:latin typeface="Arial"/>
              <a:cs typeface="Arial"/>
            </a:endParaRPr>
          </a:p>
        </p:txBody>
      </p:sp>
      <p:sp>
        <p:nvSpPr>
          <p:cNvPr id="7" name="object 7"/>
          <p:cNvSpPr/>
          <p:nvPr/>
        </p:nvSpPr>
        <p:spPr>
          <a:xfrm>
            <a:off x="2413546" y="6985203"/>
            <a:ext cx="240665" cy="542290"/>
          </a:xfrm>
          <a:custGeom>
            <a:avLst/>
            <a:gdLst/>
            <a:ahLst/>
            <a:cxnLst/>
            <a:rect l="l" t="t" r="r" b="b"/>
            <a:pathLst>
              <a:path w="240664" h="542290">
                <a:moveTo>
                  <a:pt x="0" y="271037"/>
                </a:moveTo>
                <a:lnTo>
                  <a:pt x="240042" y="271037"/>
                </a:lnTo>
              </a:path>
            </a:pathLst>
          </a:custGeom>
          <a:ln w="542075">
            <a:solidFill>
              <a:srgbClr val="000000"/>
            </a:solidFill>
          </a:ln>
        </p:spPr>
        <p:txBody>
          <a:bodyPr wrap="square" lIns="0" tIns="0" rIns="0" bIns="0" rtlCol="0"/>
          <a:lstStyle/>
          <a:p>
            <a:endParaRPr/>
          </a:p>
        </p:txBody>
      </p:sp>
      <p:sp>
        <p:nvSpPr>
          <p:cNvPr id="8" name="object 8"/>
          <p:cNvSpPr/>
          <p:nvPr/>
        </p:nvSpPr>
        <p:spPr>
          <a:xfrm>
            <a:off x="2592704" y="7490980"/>
            <a:ext cx="111760" cy="136525"/>
          </a:xfrm>
          <a:custGeom>
            <a:avLst/>
            <a:gdLst/>
            <a:ahLst/>
            <a:cxnLst/>
            <a:rect l="l" t="t" r="r" b="b"/>
            <a:pathLst>
              <a:path w="111760" h="136525">
                <a:moveTo>
                  <a:pt x="111480" y="0"/>
                </a:moveTo>
                <a:lnTo>
                  <a:pt x="0" y="49364"/>
                </a:lnTo>
                <a:lnTo>
                  <a:pt x="105105" y="136169"/>
                </a:lnTo>
                <a:lnTo>
                  <a:pt x="111480" y="0"/>
                </a:lnTo>
                <a:close/>
              </a:path>
            </a:pathLst>
          </a:custGeom>
          <a:solidFill>
            <a:srgbClr val="000000"/>
          </a:solid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sp>
        <p:nvSpPr>
          <p:cNvPr id="3" name="object 3"/>
          <p:cNvSpPr/>
          <p:nvPr/>
        </p:nvSpPr>
        <p:spPr>
          <a:xfrm>
            <a:off x="4210062"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 name="object 4"/>
          <p:cNvSpPr/>
          <p:nvPr/>
        </p:nvSpPr>
        <p:spPr>
          <a:xfrm>
            <a:off x="5407812"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5" name="object 5"/>
          <p:cNvSpPr/>
          <p:nvPr/>
        </p:nvSpPr>
        <p:spPr>
          <a:xfrm>
            <a:off x="6472974"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6" name="object 6"/>
          <p:cNvSpPr/>
          <p:nvPr/>
        </p:nvSpPr>
        <p:spPr>
          <a:xfrm>
            <a:off x="8394700"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7" name="object 7"/>
          <p:cNvSpPr/>
          <p:nvPr/>
        </p:nvSpPr>
        <p:spPr>
          <a:xfrm>
            <a:off x="10105187"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8" name="object 8"/>
          <p:cNvSpPr/>
          <p:nvPr/>
        </p:nvSpPr>
        <p:spPr>
          <a:xfrm>
            <a:off x="4210062"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9" name="object 9"/>
          <p:cNvSpPr/>
          <p:nvPr/>
        </p:nvSpPr>
        <p:spPr>
          <a:xfrm>
            <a:off x="5407812"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0" name="object 10"/>
          <p:cNvSpPr/>
          <p:nvPr/>
        </p:nvSpPr>
        <p:spPr>
          <a:xfrm>
            <a:off x="6472974"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1" name="object 11"/>
          <p:cNvSpPr/>
          <p:nvPr/>
        </p:nvSpPr>
        <p:spPr>
          <a:xfrm>
            <a:off x="8394700"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2" name="object 12"/>
          <p:cNvSpPr/>
          <p:nvPr/>
        </p:nvSpPr>
        <p:spPr>
          <a:xfrm>
            <a:off x="10105187"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3" name="object 13"/>
          <p:cNvSpPr/>
          <p:nvPr/>
        </p:nvSpPr>
        <p:spPr>
          <a:xfrm>
            <a:off x="31955" y="4120794"/>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sp>
        <p:nvSpPr>
          <p:cNvPr id="14" name="object 14"/>
          <p:cNvSpPr/>
          <p:nvPr/>
        </p:nvSpPr>
        <p:spPr>
          <a:xfrm>
            <a:off x="4210062"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5" name="object 15"/>
          <p:cNvSpPr/>
          <p:nvPr/>
        </p:nvSpPr>
        <p:spPr>
          <a:xfrm>
            <a:off x="5407812"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6" name="object 16"/>
          <p:cNvSpPr/>
          <p:nvPr/>
        </p:nvSpPr>
        <p:spPr>
          <a:xfrm>
            <a:off x="6472974"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7" name="object 17"/>
          <p:cNvSpPr/>
          <p:nvPr/>
        </p:nvSpPr>
        <p:spPr>
          <a:xfrm>
            <a:off x="8394700"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8" name="object 18"/>
          <p:cNvSpPr/>
          <p:nvPr/>
        </p:nvSpPr>
        <p:spPr>
          <a:xfrm>
            <a:off x="10105187"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9" name="object 19"/>
          <p:cNvSpPr/>
          <p:nvPr/>
        </p:nvSpPr>
        <p:spPr>
          <a:xfrm>
            <a:off x="4210062"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0" name="object 20"/>
          <p:cNvSpPr/>
          <p:nvPr/>
        </p:nvSpPr>
        <p:spPr>
          <a:xfrm>
            <a:off x="5407812"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1" name="object 21"/>
          <p:cNvSpPr/>
          <p:nvPr/>
        </p:nvSpPr>
        <p:spPr>
          <a:xfrm>
            <a:off x="6472974"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2" name="object 22"/>
          <p:cNvSpPr/>
          <p:nvPr/>
        </p:nvSpPr>
        <p:spPr>
          <a:xfrm>
            <a:off x="8394700"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3" name="object 23"/>
          <p:cNvSpPr/>
          <p:nvPr/>
        </p:nvSpPr>
        <p:spPr>
          <a:xfrm>
            <a:off x="10105187"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4" name="object 24"/>
          <p:cNvSpPr/>
          <p:nvPr/>
        </p:nvSpPr>
        <p:spPr>
          <a:xfrm>
            <a:off x="31955" y="4977333"/>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sp>
        <p:nvSpPr>
          <p:cNvPr id="25" name="object 25"/>
          <p:cNvSpPr/>
          <p:nvPr/>
        </p:nvSpPr>
        <p:spPr>
          <a:xfrm>
            <a:off x="4210062"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6" name="object 26"/>
          <p:cNvSpPr/>
          <p:nvPr/>
        </p:nvSpPr>
        <p:spPr>
          <a:xfrm>
            <a:off x="5407812"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7" name="object 27"/>
          <p:cNvSpPr/>
          <p:nvPr/>
        </p:nvSpPr>
        <p:spPr>
          <a:xfrm>
            <a:off x="6472974"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8" name="object 28"/>
          <p:cNvSpPr/>
          <p:nvPr/>
        </p:nvSpPr>
        <p:spPr>
          <a:xfrm>
            <a:off x="8394700"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9" name="object 29"/>
          <p:cNvSpPr/>
          <p:nvPr/>
        </p:nvSpPr>
        <p:spPr>
          <a:xfrm>
            <a:off x="10105187"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0" name="object 30"/>
          <p:cNvSpPr/>
          <p:nvPr/>
        </p:nvSpPr>
        <p:spPr>
          <a:xfrm>
            <a:off x="4210062"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1" name="object 31"/>
          <p:cNvSpPr/>
          <p:nvPr/>
        </p:nvSpPr>
        <p:spPr>
          <a:xfrm>
            <a:off x="5407812"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2" name="object 32"/>
          <p:cNvSpPr/>
          <p:nvPr/>
        </p:nvSpPr>
        <p:spPr>
          <a:xfrm>
            <a:off x="6472974"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3" name="object 33"/>
          <p:cNvSpPr/>
          <p:nvPr/>
        </p:nvSpPr>
        <p:spPr>
          <a:xfrm>
            <a:off x="8394700"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4" name="object 34"/>
          <p:cNvSpPr/>
          <p:nvPr/>
        </p:nvSpPr>
        <p:spPr>
          <a:xfrm>
            <a:off x="10105187"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5" name="object 35"/>
          <p:cNvSpPr/>
          <p:nvPr/>
        </p:nvSpPr>
        <p:spPr>
          <a:xfrm>
            <a:off x="4210062"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6" name="object 36"/>
          <p:cNvSpPr/>
          <p:nvPr/>
        </p:nvSpPr>
        <p:spPr>
          <a:xfrm>
            <a:off x="5407812"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7" name="object 37"/>
          <p:cNvSpPr/>
          <p:nvPr/>
        </p:nvSpPr>
        <p:spPr>
          <a:xfrm>
            <a:off x="6472974"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8" name="object 38"/>
          <p:cNvSpPr/>
          <p:nvPr/>
        </p:nvSpPr>
        <p:spPr>
          <a:xfrm>
            <a:off x="8394700"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9" name="object 39"/>
          <p:cNvSpPr/>
          <p:nvPr/>
        </p:nvSpPr>
        <p:spPr>
          <a:xfrm>
            <a:off x="10105187"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0" name="object 40"/>
          <p:cNvSpPr/>
          <p:nvPr/>
        </p:nvSpPr>
        <p:spPr>
          <a:xfrm>
            <a:off x="4210062"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1" name="object 41"/>
          <p:cNvSpPr/>
          <p:nvPr/>
        </p:nvSpPr>
        <p:spPr>
          <a:xfrm>
            <a:off x="5407812"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2" name="object 42"/>
          <p:cNvSpPr/>
          <p:nvPr/>
        </p:nvSpPr>
        <p:spPr>
          <a:xfrm>
            <a:off x="6472974"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3" name="object 43"/>
          <p:cNvSpPr/>
          <p:nvPr/>
        </p:nvSpPr>
        <p:spPr>
          <a:xfrm>
            <a:off x="8394700"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4" name="object 44"/>
          <p:cNvSpPr/>
          <p:nvPr/>
        </p:nvSpPr>
        <p:spPr>
          <a:xfrm>
            <a:off x="10105187"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5" name="object 45"/>
          <p:cNvSpPr/>
          <p:nvPr/>
        </p:nvSpPr>
        <p:spPr>
          <a:xfrm>
            <a:off x="4220499" y="3624364"/>
            <a:ext cx="2245995" cy="502920"/>
          </a:xfrm>
          <a:custGeom>
            <a:avLst/>
            <a:gdLst/>
            <a:ahLst/>
            <a:cxnLst/>
            <a:rect l="l" t="t" r="r" b="b"/>
            <a:pathLst>
              <a:path w="2245995" h="502920">
                <a:moveTo>
                  <a:pt x="1917461" y="73586"/>
                </a:moveTo>
                <a:lnTo>
                  <a:pt x="1977165" y="88004"/>
                </a:lnTo>
                <a:lnTo>
                  <a:pt x="2030898" y="103173"/>
                </a:lnTo>
                <a:lnTo>
                  <a:pt x="2078661" y="119013"/>
                </a:lnTo>
                <a:lnTo>
                  <a:pt x="2120454" y="135445"/>
                </a:lnTo>
                <a:lnTo>
                  <a:pt x="2156276" y="152391"/>
                </a:lnTo>
                <a:lnTo>
                  <a:pt x="2210010" y="187507"/>
                </a:lnTo>
                <a:lnTo>
                  <a:pt x="2239862" y="223728"/>
                </a:lnTo>
                <a:lnTo>
                  <a:pt x="2245832" y="242057"/>
                </a:lnTo>
                <a:lnTo>
                  <a:pt x="2245832" y="260424"/>
                </a:lnTo>
                <a:lnTo>
                  <a:pt x="2227921" y="296962"/>
                </a:lnTo>
                <a:lnTo>
                  <a:pt x="2186128" y="332709"/>
                </a:lnTo>
                <a:lnTo>
                  <a:pt x="2120454" y="367035"/>
                </a:lnTo>
                <a:lnTo>
                  <a:pt x="2078661" y="383468"/>
                </a:lnTo>
                <a:lnTo>
                  <a:pt x="2030898" y="399307"/>
                </a:lnTo>
                <a:lnTo>
                  <a:pt x="1977165" y="414476"/>
                </a:lnTo>
                <a:lnTo>
                  <a:pt x="1917461" y="428894"/>
                </a:lnTo>
                <a:lnTo>
                  <a:pt x="1875540" y="437805"/>
                </a:lnTo>
                <a:lnTo>
                  <a:pt x="1832122" y="446141"/>
                </a:lnTo>
                <a:lnTo>
                  <a:pt x="1787306" y="453902"/>
                </a:lnTo>
                <a:lnTo>
                  <a:pt x="1741191" y="461088"/>
                </a:lnTo>
                <a:lnTo>
                  <a:pt x="1693879" y="467699"/>
                </a:lnTo>
                <a:lnTo>
                  <a:pt x="1645468" y="473735"/>
                </a:lnTo>
                <a:lnTo>
                  <a:pt x="1596059" y="479197"/>
                </a:lnTo>
                <a:lnTo>
                  <a:pt x="1545750" y="484084"/>
                </a:lnTo>
                <a:lnTo>
                  <a:pt x="1494644" y="488395"/>
                </a:lnTo>
                <a:lnTo>
                  <a:pt x="1442838" y="492132"/>
                </a:lnTo>
                <a:lnTo>
                  <a:pt x="1390433" y="495294"/>
                </a:lnTo>
                <a:lnTo>
                  <a:pt x="1337528" y="497881"/>
                </a:lnTo>
                <a:lnTo>
                  <a:pt x="1284225" y="499893"/>
                </a:lnTo>
                <a:lnTo>
                  <a:pt x="1230622" y="501330"/>
                </a:lnTo>
                <a:lnTo>
                  <a:pt x="1176819" y="502193"/>
                </a:lnTo>
                <a:lnTo>
                  <a:pt x="1122916" y="502480"/>
                </a:lnTo>
                <a:lnTo>
                  <a:pt x="1069013" y="502193"/>
                </a:lnTo>
                <a:lnTo>
                  <a:pt x="1015210" y="501330"/>
                </a:lnTo>
                <a:lnTo>
                  <a:pt x="961607" y="499893"/>
                </a:lnTo>
                <a:lnTo>
                  <a:pt x="908303" y="497881"/>
                </a:lnTo>
                <a:lnTo>
                  <a:pt x="855399" y="495294"/>
                </a:lnTo>
                <a:lnTo>
                  <a:pt x="802993" y="492132"/>
                </a:lnTo>
                <a:lnTo>
                  <a:pt x="751187" y="488395"/>
                </a:lnTo>
                <a:lnTo>
                  <a:pt x="700080" y="484084"/>
                </a:lnTo>
                <a:lnTo>
                  <a:pt x="649772" y="479197"/>
                </a:lnTo>
                <a:lnTo>
                  <a:pt x="600362" y="473735"/>
                </a:lnTo>
                <a:lnTo>
                  <a:pt x="551951" y="467699"/>
                </a:lnTo>
                <a:lnTo>
                  <a:pt x="504638" y="461088"/>
                </a:lnTo>
                <a:lnTo>
                  <a:pt x="458523" y="453902"/>
                </a:lnTo>
                <a:lnTo>
                  <a:pt x="413706" y="446141"/>
                </a:lnTo>
                <a:lnTo>
                  <a:pt x="370287" y="437805"/>
                </a:lnTo>
                <a:lnTo>
                  <a:pt x="328366" y="428894"/>
                </a:lnTo>
                <a:lnTo>
                  <a:pt x="268663" y="414476"/>
                </a:lnTo>
                <a:lnTo>
                  <a:pt x="214930" y="399307"/>
                </a:lnTo>
                <a:lnTo>
                  <a:pt x="167168" y="383468"/>
                </a:lnTo>
                <a:lnTo>
                  <a:pt x="125376" y="367035"/>
                </a:lnTo>
                <a:lnTo>
                  <a:pt x="89554" y="350090"/>
                </a:lnTo>
                <a:lnTo>
                  <a:pt x="35821" y="314974"/>
                </a:lnTo>
                <a:lnTo>
                  <a:pt x="5970" y="278752"/>
                </a:lnTo>
                <a:lnTo>
                  <a:pt x="0" y="260424"/>
                </a:lnTo>
                <a:lnTo>
                  <a:pt x="0" y="242057"/>
                </a:lnTo>
                <a:lnTo>
                  <a:pt x="17910" y="205519"/>
                </a:lnTo>
                <a:lnTo>
                  <a:pt x="59702" y="169771"/>
                </a:lnTo>
                <a:lnTo>
                  <a:pt x="125376" y="135445"/>
                </a:lnTo>
                <a:lnTo>
                  <a:pt x="167168" y="119013"/>
                </a:lnTo>
                <a:lnTo>
                  <a:pt x="214930" y="103173"/>
                </a:lnTo>
                <a:lnTo>
                  <a:pt x="268663" y="88004"/>
                </a:lnTo>
                <a:lnTo>
                  <a:pt x="328366" y="73586"/>
                </a:lnTo>
                <a:lnTo>
                  <a:pt x="370287" y="64675"/>
                </a:lnTo>
                <a:lnTo>
                  <a:pt x="413706" y="56339"/>
                </a:lnTo>
                <a:lnTo>
                  <a:pt x="458523" y="48578"/>
                </a:lnTo>
                <a:lnTo>
                  <a:pt x="504638" y="41392"/>
                </a:lnTo>
                <a:lnTo>
                  <a:pt x="551951" y="34781"/>
                </a:lnTo>
                <a:lnTo>
                  <a:pt x="600362" y="28744"/>
                </a:lnTo>
                <a:lnTo>
                  <a:pt x="649772" y="23283"/>
                </a:lnTo>
                <a:lnTo>
                  <a:pt x="700080" y="18396"/>
                </a:lnTo>
                <a:lnTo>
                  <a:pt x="751187" y="14084"/>
                </a:lnTo>
                <a:lnTo>
                  <a:pt x="802993" y="10348"/>
                </a:lnTo>
                <a:lnTo>
                  <a:pt x="855399" y="7186"/>
                </a:lnTo>
                <a:lnTo>
                  <a:pt x="908303" y="4599"/>
                </a:lnTo>
                <a:lnTo>
                  <a:pt x="961607" y="2587"/>
                </a:lnTo>
                <a:lnTo>
                  <a:pt x="1015210" y="1149"/>
                </a:lnTo>
                <a:lnTo>
                  <a:pt x="1069013" y="287"/>
                </a:lnTo>
                <a:lnTo>
                  <a:pt x="1122916" y="0"/>
                </a:lnTo>
                <a:lnTo>
                  <a:pt x="1176819" y="287"/>
                </a:lnTo>
                <a:lnTo>
                  <a:pt x="1230622" y="1149"/>
                </a:lnTo>
                <a:lnTo>
                  <a:pt x="1284225" y="2587"/>
                </a:lnTo>
                <a:lnTo>
                  <a:pt x="1337528" y="4599"/>
                </a:lnTo>
                <a:lnTo>
                  <a:pt x="1390433" y="7186"/>
                </a:lnTo>
                <a:lnTo>
                  <a:pt x="1442838" y="10348"/>
                </a:lnTo>
                <a:lnTo>
                  <a:pt x="1494644" y="14084"/>
                </a:lnTo>
                <a:lnTo>
                  <a:pt x="1545750" y="18396"/>
                </a:lnTo>
                <a:lnTo>
                  <a:pt x="1596059" y="23283"/>
                </a:lnTo>
                <a:lnTo>
                  <a:pt x="1645468" y="28744"/>
                </a:lnTo>
                <a:lnTo>
                  <a:pt x="1693879" y="34781"/>
                </a:lnTo>
                <a:lnTo>
                  <a:pt x="1741191" y="41392"/>
                </a:lnTo>
                <a:lnTo>
                  <a:pt x="1787306" y="48578"/>
                </a:lnTo>
                <a:lnTo>
                  <a:pt x="1832122" y="56339"/>
                </a:lnTo>
                <a:lnTo>
                  <a:pt x="1875540" y="64675"/>
                </a:lnTo>
                <a:lnTo>
                  <a:pt x="1917461" y="73586"/>
                </a:lnTo>
                <a:close/>
              </a:path>
            </a:pathLst>
          </a:custGeom>
          <a:ln w="50800">
            <a:solidFill>
              <a:srgbClr val="DE6A10"/>
            </a:solidFill>
          </a:ln>
        </p:spPr>
        <p:txBody>
          <a:bodyPr wrap="square" lIns="0" tIns="0" rIns="0" bIns="0" rtlCol="0"/>
          <a:lstStyle/>
          <a:p>
            <a:endParaRPr/>
          </a:p>
        </p:txBody>
      </p:sp>
      <p:graphicFrame>
        <p:nvGraphicFramePr>
          <p:cNvPr id="46" name="object 46"/>
          <p:cNvGraphicFramePr>
            <a:graphicFrameLocks noGrp="1"/>
          </p:cNvGraphicFramePr>
          <p:nvPr/>
        </p:nvGraphicFramePr>
        <p:xfrm>
          <a:off x="31955" y="3256578"/>
          <a:ext cx="12950402" cy="3674879"/>
        </p:xfrm>
        <a:graphic>
          <a:graphicData uri="http://schemas.openxmlformats.org/drawingml/2006/table">
            <a:tbl>
              <a:tblPr firstRow="1" bandRow="1">
                <a:tableStyleId>{2D5ABB26-0587-4C30-8999-92F81FD0307C}</a:tableStyleId>
              </a:tblPr>
              <a:tblGrid>
                <a:gridCol w="4035714">
                  <a:extLst>
                    <a:ext uri="{9D8B030D-6E8A-4147-A177-3AD203B41FA5}">
                      <a16:colId xmlns:a16="http://schemas.microsoft.com/office/drawing/2014/main" val="20000"/>
                    </a:ext>
                  </a:extLst>
                </a:gridCol>
                <a:gridCol w="142392">
                  <a:extLst>
                    <a:ext uri="{9D8B030D-6E8A-4147-A177-3AD203B41FA5}">
                      <a16:colId xmlns:a16="http://schemas.microsoft.com/office/drawing/2014/main" val="20001"/>
                    </a:ext>
                  </a:extLst>
                </a:gridCol>
                <a:gridCol w="1197749">
                  <a:extLst>
                    <a:ext uri="{9D8B030D-6E8A-4147-A177-3AD203B41FA5}">
                      <a16:colId xmlns:a16="http://schemas.microsoft.com/office/drawing/2014/main" val="20002"/>
                    </a:ext>
                  </a:extLst>
                </a:gridCol>
                <a:gridCol w="1065161">
                  <a:extLst>
                    <a:ext uri="{9D8B030D-6E8A-4147-A177-3AD203B41FA5}">
                      <a16:colId xmlns:a16="http://schemas.microsoft.com/office/drawing/2014/main" val="20003"/>
                    </a:ext>
                  </a:extLst>
                </a:gridCol>
                <a:gridCol w="1921725">
                  <a:extLst>
                    <a:ext uri="{9D8B030D-6E8A-4147-A177-3AD203B41FA5}">
                      <a16:colId xmlns:a16="http://schemas.microsoft.com/office/drawing/2014/main" val="20004"/>
                    </a:ext>
                  </a:extLst>
                </a:gridCol>
                <a:gridCol w="1710486">
                  <a:extLst>
                    <a:ext uri="{9D8B030D-6E8A-4147-A177-3AD203B41FA5}">
                      <a16:colId xmlns:a16="http://schemas.microsoft.com/office/drawing/2014/main" val="20005"/>
                    </a:ext>
                  </a:extLst>
                </a:gridCol>
                <a:gridCol w="2877175">
                  <a:extLst>
                    <a:ext uri="{9D8B030D-6E8A-4147-A177-3AD203B41FA5}">
                      <a16:colId xmlns:a16="http://schemas.microsoft.com/office/drawing/2014/main" val="20006"/>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B w="15276">
                      <a:solidFill>
                        <a:srgbClr val="000000"/>
                      </a:solidFill>
                      <a:prstDash val="solid"/>
                    </a:lnB>
                  </a:tcPr>
                </a:tc>
                <a:tc>
                  <a:txBody>
                    <a:bodyPr/>
                    <a:lstStyle/>
                    <a:p>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B w="15276">
                      <a:solidFill>
                        <a:srgbClr val="000000"/>
                      </a:solidFill>
                      <a:prstDash val="solid"/>
                    </a:lnB>
                  </a:tcPr>
                </a:tc>
                <a:tc>
                  <a:txBody>
                    <a:bodyPr/>
                    <a:lstStyle/>
                    <a:p>
                      <a:pPr marL="6985"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B w="15276">
                      <a:solidFill>
                        <a:srgbClr val="000000"/>
                      </a:solidFill>
                      <a:prstDash val="solid"/>
                    </a:lnB>
                  </a:tcPr>
                </a:tc>
                <a:extLst>
                  <a:ext uri="{0D108BD9-81ED-4DB2-BD59-A6C34878D82A}">
                    <a16:rowId xmlns:a16="http://schemas.microsoft.com/office/drawing/2014/main" val="10000"/>
                  </a:ext>
                </a:extLst>
              </a:tr>
              <a:tr h="485975">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T w="15276">
                      <a:solidFill>
                        <a:srgbClr val="000000"/>
                      </a:solidFill>
                      <a:prstDash val="solid"/>
                    </a:lnT>
                  </a:tcPr>
                </a:tc>
                <a:tc>
                  <a:txBody>
                    <a:bodyPr/>
                    <a:lstStyle/>
                    <a:p>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T w="15276">
                      <a:solidFill>
                        <a:srgbClr val="000000"/>
                      </a:solidFill>
                      <a:prstDash val="solid"/>
                    </a:lnT>
                  </a:tcPr>
                </a:tc>
                <a:tc>
                  <a:txBody>
                    <a:bodyPr/>
                    <a:lstStyle/>
                    <a:p>
                      <a:pPr marL="7620"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T w="15276">
                      <a:solidFill>
                        <a:srgbClr val="000000"/>
                      </a:solidFill>
                      <a:prstDash val="solid"/>
                    </a:lnT>
                  </a:tcPr>
                </a:tc>
                <a:extLst>
                  <a:ext uri="{0D108BD9-81ED-4DB2-BD59-A6C34878D82A}">
                    <a16:rowId xmlns:a16="http://schemas.microsoft.com/office/drawing/2014/main" val="10001"/>
                  </a:ext>
                </a:extLst>
              </a:tr>
              <a:tr h="428268">
                <a:tc>
                  <a:txBody>
                    <a:bodyPr/>
                    <a:lstStyle/>
                    <a:p>
                      <a:pPr marL="190500">
                        <a:lnSpc>
                          <a:spcPts val="2525"/>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txBody>
                  <a:tcPr marL="0" marR="0" marT="0" marB="0"/>
                </a:tc>
                <a:tc>
                  <a:txBody>
                    <a:bodyPr/>
                    <a:lstStyle/>
                    <a:p>
                      <a:endParaRPr sz="2700">
                        <a:latin typeface="PMingLiU"/>
                        <a:cs typeface="PMingLiU"/>
                      </a:endParaRPr>
                    </a:p>
                  </a:txBody>
                  <a:tcPr marL="0" marR="0" marT="0" marB="0"/>
                </a:tc>
                <a:tc>
                  <a:txBody>
                    <a:bodyPr/>
                    <a:lstStyle/>
                    <a:p>
                      <a:pPr algn="ctr">
                        <a:lnSpc>
                          <a:spcPts val="2525"/>
                        </a:lnSpc>
                      </a:pPr>
                      <a:r>
                        <a:rPr sz="2700" spc="125" dirty="0">
                          <a:latin typeface="PMingLiU"/>
                          <a:cs typeface="PMingLiU"/>
                        </a:rPr>
                        <a:t>52.7</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155</a:t>
                      </a:r>
                      <a:endParaRPr sz="2700">
                        <a:latin typeface="PMingLiU"/>
                        <a:cs typeface="PMingLiU"/>
                      </a:endParaRPr>
                    </a:p>
                  </a:txBody>
                  <a:tcPr marL="0" marR="0" marT="0" marB="0"/>
                </a:tc>
                <a:tc>
                  <a:txBody>
                    <a:bodyPr/>
                    <a:lstStyle/>
                    <a:p>
                      <a:pPr algn="ctr">
                        <a:lnSpc>
                          <a:spcPts val="252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98</a:t>
                      </a:r>
                      <a:endParaRPr sz="2700">
                        <a:latin typeface="PMingLiU"/>
                        <a:cs typeface="PMingLiU"/>
                      </a:endParaRPr>
                    </a:p>
                  </a:txBody>
                  <a:tcPr marL="0" marR="0" marT="0" marB="0"/>
                </a:tc>
                <a:tc>
                  <a:txBody>
                    <a:bodyPr/>
                    <a:lstStyle/>
                    <a:p>
                      <a:pPr marL="7620" algn="ctr">
                        <a:lnSpc>
                          <a:spcPts val="252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tc>
                <a:extLst>
                  <a:ext uri="{0D108BD9-81ED-4DB2-BD59-A6C34878D82A}">
                    <a16:rowId xmlns:a16="http://schemas.microsoft.com/office/drawing/2014/main" val="10002"/>
                  </a:ext>
                </a:extLst>
              </a:tr>
              <a:tr h="468953">
                <a:tc>
                  <a:txBody>
                    <a:bodyPr/>
                    <a:lstStyle/>
                    <a:p>
                      <a:pPr marL="190500">
                        <a:lnSpc>
                          <a:spcPts val="2465"/>
                        </a:lnSpc>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tc>
                <a:tc>
                  <a:txBody>
                    <a:bodyPr/>
                    <a:lstStyle/>
                    <a:p>
                      <a:endParaRPr sz="2700">
                        <a:latin typeface="PMingLiU"/>
                        <a:cs typeface="PMingLiU"/>
                      </a:endParaRPr>
                    </a:p>
                  </a:txBody>
                  <a:tcPr marL="0" marR="0" marT="0" marB="0"/>
                </a:tc>
                <a:tc>
                  <a:txBody>
                    <a:bodyPr/>
                    <a:lstStyle/>
                    <a:p>
                      <a:pPr algn="ctr">
                        <a:lnSpc>
                          <a:spcPts val="2465"/>
                        </a:lnSpc>
                      </a:pPr>
                      <a:r>
                        <a:rPr sz="2700" spc="125" dirty="0">
                          <a:latin typeface="PMingLiU"/>
                          <a:cs typeface="PMingLiU"/>
                        </a:rPr>
                        <a:t>66.4</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21</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98</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tc>
                <a:extLst>
                  <a:ext uri="{0D108BD9-81ED-4DB2-BD59-A6C34878D82A}">
                    <a16:rowId xmlns:a16="http://schemas.microsoft.com/office/drawing/2014/main" val="10003"/>
                  </a:ext>
                </a:extLst>
              </a:tr>
              <a:tr h="548640">
                <a:tc>
                  <a:txBody>
                    <a:bodyPr/>
                    <a:lstStyle/>
                    <a:p>
                      <a:pPr marL="190500">
                        <a:lnSpc>
                          <a:spcPts val="2385"/>
                        </a:lnSpc>
                        <a:tabLst>
                          <a:tab pos="2977515" algn="l"/>
                        </a:tabLst>
                      </a:pPr>
                      <a:r>
                        <a:rPr sz="2700" spc="150" dirty="0">
                          <a:latin typeface="PMingLiU"/>
                          <a:cs typeface="PMingLiU"/>
                        </a:rPr>
                        <a:t>SSD300	</a:t>
                      </a:r>
                      <a:r>
                        <a:rPr sz="5400" b="1" baseline="-8487" dirty="0">
                          <a:latin typeface="Arial"/>
                          <a:cs typeface="Arial"/>
                        </a:rPr>
                        <a:t>6.6x</a:t>
                      </a:r>
                      <a:endParaRPr sz="5400" baseline="-8487">
                        <a:latin typeface="Arial"/>
                        <a:cs typeface="Arial"/>
                      </a:endParaRPr>
                    </a:p>
                  </a:txBody>
                  <a:tcPr marL="0" marR="0" marT="0" marB="0">
                    <a:lnR w="50800">
                      <a:solidFill>
                        <a:srgbClr val="000000"/>
                      </a:solidFill>
                      <a:prstDash val="solid"/>
                    </a:lnR>
                  </a:tcPr>
                </a:tc>
                <a:tc>
                  <a:txBody>
                    <a:bodyPr/>
                    <a:lstStyle/>
                    <a:p>
                      <a:endParaRPr sz="5400" baseline="-8487">
                        <a:latin typeface="Arial"/>
                        <a:cs typeface="Arial"/>
                      </a:endParaRPr>
                    </a:p>
                  </a:txBody>
                  <a:tcPr marL="0" marR="0" marT="0" marB="0">
                    <a:lnL w="50800">
                      <a:solidFill>
                        <a:srgbClr val="000000"/>
                      </a:solidFill>
                      <a:prstDash val="solid"/>
                    </a:lnL>
                  </a:tcPr>
                </a:tc>
                <a:tc>
                  <a:txBody>
                    <a:bodyPr/>
                    <a:lstStyle/>
                    <a:p>
                      <a:pPr algn="ctr">
                        <a:lnSpc>
                          <a:spcPts val="2205"/>
                        </a:lnSpc>
                      </a:pPr>
                      <a:r>
                        <a:rPr sz="2700" spc="125" dirty="0">
                          <a:latin typeface="PMingLiU"/>
                          <a:cs typeface="PMingLiU"/>
                        </a:rPr>
                        <a:t>74.3</a:t>
                      </a:r>
                      <a:endParaRPr sz="2700">
                        <a:latin typeface="PMingLiU"/>
                        <a:cs typeface="PMingLiU"/>
                      </a:endParaRPr>
                    </a:p>
                  </a:txBody>
                  <a:tcPr marL="0" marR="0" marT="0" marB="0"/>
                </a:tc>
                <a:tc>
                  <a:txBody>
                    <a:bodyPr/>
                    <a:lstStyle/>
                    <a:p>
                      <a:pPr algn="ctr">
                        <a:lnSpc>
                          <a:spcPts val="2205"/>
                        </a:lnSpc>
                      </a:pPr>
                      <a:r>
                        <a:rPr sz="2700" spc="120" dirty="0">
                          <a:latin typeface="PMingLiU"/>
                          <a:cs typeface="PMingLiU"/>
                        </a:rPr>
                        <a:t>46</a:t>
                      </a:r>
                      <a:endParaRPr sz="2700">
                        <a:latin typeface="PMingLiU"/>
                        <a:cs typeface="PMingLiU"/>
                      </a:endParaRPr>
                    </a:p>
                  </a:txBody>
                  <a:tcPr marL="0" marR="0" marT="0" marB="0"/>
                </a:tc>
                <a:tc>
                  <a:txBody>
                    <a:bodyPr/>
                    <a:lstStyle/>
                    <a:p>
                      <a:pPr algn="ctr">
                        <a:lnSpc>
                          <a:spcPts val="220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205"/>
                        </a:lnSpc>
                      </a:pPr>
                      <a:r>
                        <a:rPr sz="2700" spc="120" dirty="0">
                          <a:latin typeface="PMingLiU"/>
                          <a:cs typeface="PMingLiU"/>
                        </a:rPr>
                        <a:t>8732</a:t>
                      </a:r>
                      <a:endParaRPr sz="2700">
                        <a:latin typeface="PMingLiU"/>
                        <a:cs typeface="PMingLiU"/>
                      </a:endParaRPr>
                    </a:p>
                  </a:txBody>
                  <a:tcPr marL="0" marR="0" marT="0" marB="0"/>
                </a:tc>
                <a:tc>
                  <a:txBody>
                    <a:bodyPr/>
                    <a:lstStyle/>
                    <a:p>
                      <a:pPr marL="7620" algn="ctr">
                        <a:lnSpc>
                          <a:spcPts val="220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tc>
                <a:extLst>
                  <a:ext uri="{0D108BD9-81ED-4DB2-BD59-A6C34878D82A}">
                    <a16:rowId xmlns:a16="http://schemas.microsoft.com/office/drawing/2014/main" val="10004"/>
                  </a:ext>
                </a:extLst>
              </a:tr>
              <a:tr h="396254">
                <a:tc>
                  <a:txBody>
                    <a:bodyPr/>
                    <a:lstStyle/>
                    <a:p>
                      <a:pPr marL="190500">
                        <a:lnSpc>
                          <a:spcPts val="2270"/>
                        </a:lnSpc>
                      </a:pPr>
                      <a:r>
                        <a:rPr sz="2700" spc="150" dirty="0">
                          <a:latin typeface="PMingLiU"/>
                          <a:cs typeface="PMingLiU"/>
                        </a:rPr>
                        <a:t>SSD512</a:t>
                      </a:r>
                      <a:endParaRPr sz="2700">
                        <a:latin typeface="PMingLiU"/>
                        <a:cs typeface="PMingLiU"/>
                      </a:endParaRPr>
                    </a:p>
                  </a:txBody>
                  <a:tcPr marL="0" marR="0" marT="0" marB="0"/>
                </a:tc>
                <a:tc gridSpan="2">
                  <a:txBody>
                    <a:bodyPr/>
                    <a:lstStyle/>
                    <a:p>
                      <a:pPr marL="426720">
                        <a:lnSpc>
                          <a:spcPts val="2270"/>
                        </a:lnSpc>
                      </a:pPr>
                      <a:r>
                        <a:rPr sz="2700" spc="125" dirty="0">
                          <a:latin typeface="PMingLiU"/>
                          <a:cs typeface="PMingLiU"/>
                        </a:rPr>
                        <a:t>76.8</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270"/>
                        </a:lnSpc>
                      </a:pPr>
                      <a:r>
                        <a:rPr sz="2700" spc="120" dirty="0">
                          <a:latin typeface="PMingLiU"/>
                          <a:cs typeface="PMingLiU"/>
                        </a:rPr>
                        <a:t>19</a:t>
                      </a:r>
                      <a:endParaRPr sz="2700">
                        <a:latin typeface="PMingLiU"/>
                        <a:cs typeface="PMingLiU"/>
                      </a:endParaRPr>
                    </a:p>
                  </a:txBody>
                  <a:tcPr marL="0" marR="0" marT="0" marB="0"/>
                </a:tc>
                <a:tc>
                  <a:txBody>
                    <a:bodyPr/>
                    <a:lstStyle/>
                    <a:p>
                      <a:pPr algn="ctr">
                        <a:lnSpc>
                          <a:spcPts val="2270"/>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270"/>
                        </a:lnSpc>
                      </a:pPr>
                      <a:r>
                        <a:rPr sz="2700" spc="120" dirty="0">
                          <a:latin typeface="PMingLiU"/>
                          <a:cs typeface="PMingLiU"/>
                        </a:rPr>
                        <a:t>24564</a:t>
                      </a:r>
                      <a:endParaRPr sz="2700">
                        <a:latin typeface="PMingLiU"/>
                        <a:cs typeface="PMingLiU"/>
                      </a:endParaRPr>
                    </a:p>
                  </a:txBody>
                  <a:tcPr marL="0" marR="0" marT="0" marB="0"/>
                </a:tc>
                <a:tc>
                  <a:txBody>
                    <a:bodyPr/>
                    <a:lstStyle/>
                    <a:p>
                      <a:pPr marL="7620" algn="ctr">
                        <a:lnSpc>
                          <a:spcPts val="2270"/>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tc>
                <a:extLst>
                  <a:ext uri="{0D108BD9-81ED-4DB2-BD59-A6C34878D82A}">
                    <a16:rowId xmlns:a16="http://schemas.microsoft.com/office/drawing/2014/main" val="10005"/>
                  </a:ext>
                </a:extLst>
              </a:tr>
              <a:tr h="420630">
                <a:tc>
                  <a:txBody>
                    <a:bodyPr/>
                    <a:lstStyle/>
                    <a:p>
                      <a:pPr marL="190500">
                        <a:lnSpc>
                          <a:spcPts val="2465"/>
                        </a:lnSpc>
                      </a:pPr>
                      <a:r>
                        <a:rPr sz="2700" spc="150" dirty="0">
                          <a:latin typeface="PMingLiU"/>
                          <a:cs typeface="PMingLiU"/>
                        </a:rPr>
                        <a:t>SSD300</a:t>
                      </a:r>
                      <a:endParaRPr sz="2700">
                        <a:latin typeface="PMingLiU"/>
                        <a:cs typeface="PMingLiU"/>
                      </a:endParaRPr>
                    </a:p>
                  </a:txBody>
                  <a:tcPr marL="0" marR="0" marT="0" marB="0"/>
                </a:tc>
                <a:tc gridSpan="2">
                  <a:txBody>
                    <a:bodyPr/>
                    <a:lstStyle/>
                    <a:p>
                      <a:pPr marL="426720">
                        <a:lnSpc>
                          <a:spcPts val="2465"/>
                        </a:lnSpc>
                      </a:pPr>
                      <a:r>
                        <a:rPr sz="2700" spc="125" dirty="0">
                          <a:latin typeface="PMingLiU"/>
                          <a:cs typeface="PMingLiU"/>
                        </a:rPr>
                        <a:t>74.3</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465"/>
                        </a:lnSpc>
                      </a:pPr>
                      <a:r>
                        <a:rPr sz="2700" spc="120" dirty="0">
                          <a:latin typeface="PMingLiU"/>
                          <a:cs typeface="PMingLiU"/>
                        </a:rPr>
                        <a:t>59</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8732</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tc>
                <a:extLst>
                  <a:ext uri="{0D108BD9-81ED-4DB2-BD59-A6C34878D82A}">
                    <a16:rowId xmlns:a16="http://schemas.microsoft.com/office/drawing/2014/main" val="10006"/>
                  </a:ext>
                </a:extLst>
              </a:tr>
              <a:tr h="497884">
                <a:tc>
                  <a:txBody>
                    <a:bodyPr/>
                    <a:lstStyle/>
                    <a:p>
                      <a:pPr marL="190500">
                        <a:lnSpc>
                          <a:spcPts val="2465"/>
                        </a:lnSpc>
                      </a:pPr>
                      <a:r>
                        <a:rPr sz="2700" spc="150" dirty="0">
                          <a:latin typeface="PMingLiU"/>
                          <a:cs typeface="PMingLiU"/>
                        </a:rPr>
                        <a:t>SSD512</a:t>
                      </a:r>
                      <a:endParaRPr sz="2700">
                        <a:latin typeface="PMingLiU"/>
                        <a:cs typeface="PMingLiU"/>
                      </a:endParaRPr>
                    </a:p>
                  </a:txBody>
                  <a:tcPr marL="0" marR="0" marT="0" marB="0"/>
                </a:tc>
                <a:tc gridSpan="2">
                  <a:txBody>
                    <a:bodyPr/>
                    <a:lstStyle/>
                    <a:p>
                      <a:pPr marL="426720">
                        <a:lnSpc>
                          <a:spcPts val="2465"/>
                        </a:lnSpc>
                      </a:pPr>
                      <a:r>
                        <a:rPr sz="2700" spc="125" dirty="0">
                          <a:latin typeface="PMingLiU"/>
                          <a:cs typeface="PMingLiU"/>
                        </a:rPr>
                        <a:t>76.8</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465"/>
                        </a:lnSpc>
                      </a:pPr>
                      <a:r>
                        <a:rPr sz="2700" spc="120" dirty="0">
                          <a:latin typeface="PMingLiU"/>
                          <a:cs typeface="PMingLiU"/>
                        </a:rPr>
                        <a:t>22</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24564</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tc>
                <a:extLst>
                  <a:ext uri="{0D108BD9-81ED-4DB2-BD59-A6C34878D82A}">
                    <a16:rowId xmlns:a16="http://schemas.microsoft.com/office/drawing/2014/main" val="10007"/>
                  </a:ext>
                </a:extLst>
              </a:tr>
            </a:tbl>
          </a:graphicData>
        </a:graphic>
      </p:graphicFrame>
      <p:sp>
        <p:nvSpPr>
          <p:cNvPr id="47" name="object 47"/>
          <p:cNvSpPr/>
          <p:nvPr/>
        </p:nvSpPr>
        <p:spPr>
          <a:xfrm>
            <a:off x="3960990" y="4880089"/>
            <a:ext cx="213360" cy="213360"/>
          </a:xfrm>
          <a:custGeom>
            <a:avLst/>
            <a:gdLst/>
            <a:ahLst/>
            <a:cxnLst/>
            <a:rect l="l" t="t" r="r" b="b"/>
            <a:pathLst>
              <a:path w="213360" h="213360">
                <a:moveTo>
                  <a:pt x="106679" y="0"/>
                </a:moveTo>
                <a:lnTo>
                  <a:pt x="0" y="213360"/>
                </a:lnTo>
                <a:lnTo>
                  <a:pt x="213360" y="213360"/>
                </a:lnTo>
                <a:lnTo>
                  <a:pt x="106679" y="0"/>
                </a:lnTo>
                <a:close/>
              </a:path>
            </a:pathLst>
          </a:custGeom>
          <a:solidFill>
            <a:srgbClr val="000000"/>
          </a:solidFill>
        </p:spPr>
        <p:txBody>
          <a:bodyPr wrap="square" lIns="0" tIns="0" rIns="0" bIns="0" rtlCol="0"/>
          <a:lstStyle/>
          <a:p>
            <a:endParaRPr/>
          </a:p>
        </p:txBody>
      </p:sp>
      <p:sp>
        <p:nvSpPr>
          <p:cNvPr id="48" name="object 48"/>
          <p:cNvSpPr/>
          <p:nvPr/>
        </p:nvSpPr>
        <p:spPr>
          <a:xfrm>
            <a:off x="4220499" y="4927294"/>
            <a:ext cx="2245995" cy="502920"/>
          </a:xfrm>
          <a:custGeom>
            <a:avLst/>
            <a:gdLst/>
            <a:ahLst/>
            <a:cxnLst/>
            <a:rect l="l" t="t" r="r" b="b"/>
            <a:pathLst>
              <a:path w="2245995" h="502920">
                <a:moveTo>
                  <a:pt x="1917461" y="73586"/>
                </a:moveTo>
                <a:lnTo>
                  <a:pt x="1977165" y="88004"/>
                </a:lnTo>
                <a:lnTo>
                  <a:pt x="2030898" y="103173"/>
                </a:lnTo>
                <a:lnTo>
                  <a:pt x="2078661" y="119013"/>
                </a:lnTo>
                <a:lnTo>
                  <a:pt x="2120454" y="135445"/>
                </a:lnTo>
                <a:lnTo>
                  <a:pt x="2156276" y="152391"/>
                </a:lnTo>
                <a:lnTo>
                  <a:pt x="2210010" y="187507"/>
                </a:lnTo>
                <a:lnTo>
                  <a:pt x="2239862" y="223728"/>
                </a:lnTo>
                <a:lnTo>
                  <a:pt x="2245832" y="242057"/>
                </a:lnTo>
                <a:lnTo>
                  <a:pt x="2245832" y="260424"/>
                </a:lnTo>
                <a:lnTo>
                  <a:pt x="2227921" y="296962"/>
                </a:lnTo>
                <a:lnTo>
                  <a:pt x="2186128" y="332709"/>
                </a:lnTo>
                <a:lnTo>
                  <a:pt x="2120454" y="367035"/>
                </a:lnTo>
                <a:lnTo>
                  <a:pt x="2078661" y="383468"/>
                </a:lnTo>
                <a:lnTo>
                  <a:pt x="2030898" y="399307"/>
                </a:lnTo>
                <a:lnTo>
                  <a:pt x="1977165" y="414476"/>
                </a:lnTo>
                <a:lnTo>
                  <a:pt x="1917461" y="428894"/>
                </a:lnTo>
                <a:lnTo>
                  <a:pt x="1875540" y="437805"/>
                </a:lnTo>
                <a:lnTo>
                  <a:pt x="1832122" y="446141"/>
                </a:lnTo>
                <a:lnTo>
                  <a:pt x="1787306" y="453902"/>
                </a:lnTo>
                <a:lnTo>
                  <a:pt x="1741191" y="461088"/>
                </a:lnTo>
                <a:lnTo>
                  <a:pt x="1693879" y="467699"/>
                </a:lnTo>
                <a:lnTo>
                  <a:pt x="1645468" y="473735"/>
                </a:lnTo>
                <a:lnTo>
                  <a:pt x="1596059" y="479197"/>
                </a:lnTo>
                <a:lnTo>
                  <a:pt x="1545750" y="484084"/>
                </a:lnTo>
                <a:lnTo>
                  <a:pt x="1494644" y="488395"/>
                </a:lnTo>
                <a:lnTo>
                  <a:pt x="1442838" y="492132"/>
                </a:lnTo>
                <a:lnTo>
                  <a:pt x="1390433" y="495294"/>
                </a:lnTo>
                <a:lnTo>
                  <a:pt x="1337528" y="497881"/>
                </a:lnTo>
                <a:lnTo>
                  <a:pt x="1284225" y="499893"/>
                </a:lnTo>
                <a:lnTo>
                  <a:pt x="1230622" y="501330"/>
                </a:lnTo>
                <a:lnTo>
                  <a:pt x="1176819" y="502193"/>
                </a:lnTo>
                <a:lnTo>
                  <a:pt x="1122916" y="502480"/>
                </a:lnTo>
                <a:lnTo>
                  <a:pt x="1069013" y="502193"/>
                </a:lnTo>
                <a:lnTo>
                  <a:pt x="1015210" y="501330"/>
                </a:lnTo>
                <a:lnTo>
                  <a:pt x="961607" y="499893"/>
                </a:lnTo>
                <a:lnTo>
                  <a:pt x="908303" y="497881"/>
                </a:lnTo>
                <a:lnTo>
                  <a:pt x="855399" y="495294"/>
                </a:lnTo>
                <a:lnTo>
                  <a:pt x="802993" y="492132"/>
                </a:lnTo>
                <a:lnTo>
                  <a:pt x="751187" y="488395"/>
                </a:lnTo>
                <a:lnTo>
                  <a:pt x="700080" y="484084"/>
                </a:lnTo>
                <a:lnTo>
                  <a:pt x="649772" y="479197"/>
                </a:lnTo>
                <a:lnTo>
                  <a:pt x="600362" y="473735"/>
                </a:lnTo>
                <a:lnTo>
                  <a:pt x="551951" y="467699"/>
                </a:lnTo>
                <a:lnTo>
                  <a:pt x="504638" y="461088"/>
                </a:lnTo>
                <a:lnTo>
                  <a:pt x="458523" y="453902"/>
                </a:lnTo>
                <a:lnTo>
                  <a:pt x="413706" y="446141"/>
                </a:lnTo>
                <a:lnTo>
                  <a:pt x="370287" y="437805"/>
                </a:lnTo>
                <a:lnTo>
                  <a:pt x="328366" y="428894"/>
                </a:lnTo>
                <a:lnTo>
                  <a:pt x="268663" y="414476"/>
                </a:lnTo>
                <a:lnTo>
                  <a:pt x="214930" y="399307"/>
                </a:lnTo>
                <a:lnTo>
                  <a:pt x="167168" y="383468"/>
                </a:lnTo>
                <a:lnTo>
                  <a:pt x="125376" y="367035"/>
                </a:lnTo>
                <a:lnTo>
                  <a:pt x="89554" y="350090"/>
                </a:lnTo>
                <a:lnTo>
                  <a:pt x="35821" y="314974"/>
                </a:lnTo>
                <a:lnTo>
                  <a:pt x="5970" y="278752"/>
                </a:lnTo>
                <a:lnTo>
                  <a:pt x="0" y="260424"/>
                </a:lnTo>
                <a:lnTo>
                  <a:pt x="0" y="242057"/>
                </a:lnTo>
                <a:lnTo>
                  <a:pt x="17910" y="205519"/>
                </a:lnTo>
                <a:lnTo>
                  <a:pt x="59702" y="169771"/>
                </a:lnTo>
                <a:lnTo>
                  <a:pt x="125376" y="135445"/>
                </a:lnTo>
                <a:lnTo>
                  <a:pt x="167168" y="119013"/>
                </a:lnTo>
                <a:lnTo>
                  <a:pt x="214930" y="103173"/>
                </a:lnTo>
                <a:lnTo>
                  <a:pt x="268663" y="88004"/>
                </a:lnTo>
                <a:lnTo>
                  <a:pt x="328366" y="73586"/>
                </a:lnTo>
                <a:lnTo>
                  <a:pt x="370287" y="64675"/>
                </a:lnTo>
                <a:lnTo>
                  <a:pt x="413706" y="56339"/>
                </a:lnTo>
                <a:lnTo>
                  <a:pt x="458523" y="48578"/>
                </a:lnTo>
                <a:lnTo>
                  <a:pt x="504638" y="41392"/>
                </a:lnTo>
                <a:lnTo>
                  <a:pt x="551951" y="34781"/>
                </a:lnTo>
                <a:lnTo>
                  <a:pt x="600362" y="28744"/>
                </a:lnTo>
                <a:lnTo>
                  <a:pt x="649772" y="23283"/>
                </a:lnTo>
                <a:lnTo>
                  <a:pt x="700080" y="18396"/>
                </a:lnTo>
                <a:lnTo>
                  <a:pt x="751187" y="14084"/>
                </a:lnTo>
                <a:lnTo>
                  <a:pt x="802993" y="10348"/>
                </a:lnTo>
                <a:lnTo>
                  <a:pt x="855399" y="7186"/>
                </a:lnTo>
                <a:lnTo>
                  <a:pt x="908303" y="4599"/>
                </a:lnTo>
                <a:lnTo>
                  <a:pt x="961607" y="2587"/>
                </a:lnTo>
                <a:lnTo>
                  <a:pt x="1015210" y="1149"/>
                </a:lnTo>
                <a:lnTo>
                  <a:pt x="1069013" y="287"/>
                </a:lnTo>
                <a:lnTo>
                  <a:pt x="1122916" y="0"/>
                </a:lnTo>
                <a:lnTo>
                  <a:pt x="1176819" y="287"/>
                </a:lnTo>
                <a:lnTo>
                  <a:pt x="1230622" y="1149"/>
                </a:lnTo>
                <a:lnTo>
                  <a:pt x="1284225" y="2587"/>
                </a:lnTo>
                <a:lnTo>
                  <a:pt x="1337528" y="4599"/>
                </a:lnTo>
                <a:lnTo>
                  <a:pt x="1390433" y="7186"/>
                </a:lnTo>
                <a:lnTo>
                  <a:pt x="1442838" y="10348"/>
                </a:lnTo>
                <a:lnTo>
                  <a:pt x="1494644" y="14084"/>
                </a:lnTo>
                <a:lnTo>
                  <a:pt x="1545750" y="18396"/>
                </a:lnTo>
                <a:lnTo>
                  <a:pt x="1596059" y="23283"/>
                </a:lnTo>
                <a:lnTo>
                  <a:pt x="1645468" y="28744"/>
                </a:lnTo>
                <a:lnTo>
                  <a:pt x="1693879" y="34781"/>
                </a:lnTo>
                <a:lnTo>
                  <a:pt x="1741191" y="41392"/>
                </a:lnTo>
                <a:lnTo>
                  <a:pt x="1787306" y="48578"/>
                </a:lnTo>
                <a:lnTo>
                  <a:pt x="1832122" y="56339"/>
                </a:lnTo>
                <a:lnTo>
                  <a:pt x="1875540" y="64675"/>
                </a:lnTo>
                <a:lnTo>
                  <a:pt x="1917461" y="73586"/>
                </a:lnTo>
                <a:close/>
              </a:path>
            </a:pathLst>
          </a:custGeom>
          <a:ln w="50800">
            <a:solidFill>
              <a:srgbClr val="DE6A10"/>
            </a:solidFill>
          </a:ln>
        </p:spPr>
        <p:txBody>
          <a:bodyPr wrap="square" lIns="0" tIns="0" rIns="0" bIns="0" rtlCol="0"/>
          <a:lstStyle/>
          <a:p>
            <a:endParaRPr/>
          </a:p>
        </p:txBody>
      </p:sp>
      <p:sp>
        <p:nvSpPr>
          <p:cNvPr id="49" name="object 49"/>
          <p:cNvSpPr/>
          <p:nvPr/>
        </p:nvSpPr>
        <p:spPr>
          <a:xfrm>
            <a:off x="10337127" y="3642851"/>
            <a:ext cx="2475865" cy="502920"/>
          </a:xfrm>
          <a:custGeom>
            <a:avLst/>
            <a:gdLst/>
            <a:ahLst/>
            <a:cxnLst/>
            <a:rect l="l" t="t" r="r" b="b"/>
            <a:pathLst>
              <a:path w="2475865" h="502920">
                <a:moveTo>
                  <a:pt x="2113368" y="73526"/>
                </a:moveTo>
                <a:lnTo>
                  <a:pt x="2173706" y="86660"/>
                </a:lnTo>
                <a:lnTo>
                  <a:pt x="2228559" y="100424"/>
                </a:lnTo>
                <a:lnTo>
                  <a:pt x="2277926" y="114760"/>
                </a:lnTo>
                <a:lnTo>
                  <a:pt x="2321808" y="129607"/>
                </a:lnTo>
                <a:lnTo>
                  <a:pt x="2360205" y="144905"/>
                </a:lnTo>
                <a:lnTo>
                  <a:pt x="2420542" y="176613"/>
                </a:lnTo>
                <a:lnTo>
                  <a:pt x="2458939" y="209403"/>
                </a:lnTo>
                <a:lnTo>
                  <a:pt x="2475395" y="242795"/>
                </a:lnTo>
                <a:lnTo>
                  <a:pt x="2475395" y="259566"/>
                </a:lnTo>
                <a:lnTo>
                  <a:pt x="2442483" y="309457"/>
                </a:lnTo>
                <a:lnTo>
                  <a:pt x="2393116" y="341767"/>
                </a:lnTo>
                <a:lnTo>
                  <a:pt x="2321808" y="372753"/>
                </a:lnTo>
                <a:lnTo>
                  <a:pt x="2277926" y="387600"/>
                </a:lnTo>
                <a:lnTo>
                  <a:pt x="2228559" y="401936"/>
                </a:lnTo>
                <a:lnTo>
                  <a:pt x="2173706" y="415700"/>
                </a:lnTo>
                <a:lnTo>
                  <a:pt x="2113368" y="428834"/>
                </a:lnTo>
                <a:lnTo>
                  <a:pt x="2071194" y="437003"/>
                </a:lnTo>
                <a:lnTo>
                  <a:pt x="2027631" y="444692"/>
                </a:lnTo>
                <a:lnTo>
                  <a:pt x="1982765" y="451901"/>
                </a:lnTo>
                <a:lnTo>
                  <a:pt x="1936680" y="458629"/>
                </a:lnTo>
                <a:lnTo>
                  <a:pt x="1889459" y="464876"/>
                </a:lnTo>
                <a:lnTo>
                  <a:pt x="1841187" y="470643"/>
                </a:lnTo>
                <a:lnTo>
                  <a:pt x="1791948" y="475929"/>
                </a:lnTo>
                <a:lnTo>
                  <a:pt x="1741826" y="480735"/>
                </a:lnTo>
                <a:lnTo>
                  <a:pt x="1690904" y="485060"/>
                </a:lnTo>
                <a:lnTo>
                  <a:pt x="1639268" y="488904"/>
                </a:lnTo>
                <a:lnTo>
                  <a:pt x="1587001" y="492268"/>
                </a:lnTo>
                <a:lnTo>
                  <a:pt x="1534188" y="495152"/>
                </a:lnTo>
                <a:lnTo>
                  <a:pt x="1480911" y="497554"/>
                </a:lnTo>
                <a:lnTo>
                  <a:pt x="1427257" y="499477"/>
                </a:lnTo>
                <a:lnTo>
                  <a:pt x="1373308" y="500918"/>
                </a:lnTo>
                <a:lnTo>
                  <a:pt x="1319149" y="501879"/>
                </a:lnTo>
                <a:lnTo>
                  <a:pt x="1264863" y="502360"/>
                </a:lnTo>
                <a:lnTo>
                  <a:pt x="1210536" y="502360"/>
                </a:lnTo>
                <a:lnTo>
                  <a:pt x="1156250" y="501879"/>
                </a:lnTo>
                <a:lnTo>
                  <a:pt x="1102091" y="500918"/>
                </a:lnTo>
                <a:lnTo>
                  <a:pt x="1048142" y="499477"/>
                </a:lnTo>
                <a:lnTo>
                  <a:pt x="994487" y="497554"/>
                </a:lnTo>
                <a:lnTo>
                  <a:pt x="941211" y="495152"/>
                </a:lnTo>
                <a:lnTo>
                  <a:pt x="888397" y="492268"/>
                </a:lnTo>
                <a:lnTo>
                  <a:pt x="836130" y="488904"/>
                </a:lnTo>
                <a:lnTo>
                  <a:pt x="784494" y="485060"/>
                </a:lnTo>
                <a:lnTo>
                  <a:pt x="733573" y="480735"/>
                </a:lnTo>
                <a:lnTo>
                  <a:pt x="683450" y="475929"/>
                </a:lnTo>
                <a:lnTo>
                  <a:pt x="634211" y="470643"/>
                </a:lnTo>
                <a:lnTo>
                  <a:pt x="585938" y="464876"/>
                </a:lnTo>
                <a:lnTo>
                  <a:pt x="538717" y="458629"/>
                </a:lnTo>
                <a:lnTo>
                  <a:pt x="492632" y="451901"/>
                </a:lnTo>
                <a:lnTo>
                  <a:pt x="447766" y="444692"/>
                </a:lnTo>
                <a:lnTo>
                  <a:pt x="404203" y="437003"/>
                </a:lnTo>
                <a:lnTo>
                  <a:pt x="362028" y="428834"/>
                </a:lnTo>
                <a:lnTo>
                  <a:pt x="301690" y="415700"/>
                </a:lnTo>
                <a:lnTo>
                  <a:pt x="246837" y="401936"/>
                </a:lnTo>
                <a:lnTo>
                  <a:pt x="197470" y="387600"/>
                </a:lnTo>
                <a:lnTo>
                  <a:pt x="153587" y="372753"/>
                </a:lnTo>
                <a:lnTo>
                  <a:pt x="115190" y="357455"/>
                </a:lnTo>
                <a:lnTo>
                  <a:pt x="54852" y="325747"/>
                </a:lnTo>
                <a:lnTo>
                  <a:pt x="16455" y="292957"/>
                </a:lnTo>
                <a:lnTo>
                  <a:pt x="0" y="242795"/>
                </a:lnTo>
                <a:lnTo>
                  <a:pt x="5485" y="226054"/>
                </a:lnTo>
                <a:lnTo>
                  <a:pt x="32911" y="192903"/>
                </a:lnTo>
                <a:lnTo>
                  <a:pt x="82279" y="160594"/>
                </a:lnTo>
                <a:lnTo>
                  <a:pt x="153587" y="129607"/>
                </a:lnTo>
                <a:lnTo>
                  <a:pt x="197470" y="114760"/>
                </a:lnTo>
                <a:lnTo>
                  <a:pt x="246837" y="100424"/>
                </a:lnTo>
                <a:lnTo>
                  <a:pt x="301690" y="86660"/>
                </a:lnTo>
                <a:lnTo>
                  <a:pt x="362028" y="73526"/>
                </a:lnTo>
                <a:lnTo>
                  <a:pt x="404203" y="65356"/>
                </a:lnTo>
                <a:lnTo>
                  <a:pt x="447766" y="57667"/>
                </a:lnTo>
                <a:lnTo>
                  <a:pt x="492632" y="50459"/>
                </a:lnTo>
                <a:lnTo>
                  <a:pt x="538717" y="43731"/>
                </a:lnTo>
                <a:lnTo>
                  <a:pt x="585938" y="37484"/>
                </a:lnTo>
                <a:lnTo>
                  <a:pt x="634211" y="31717"/>
                </a:lnTo>
                <a:lnTo>
                  <a:pt x="683450" y="26431"/>
                </a:lnTo>
                <a:lnTo>
                  <a:pt x="733573" y="21625"/>
                </a:lnTo>
                <a:lnTo>
                  <a:pt x="784494" y="17300"/>
                </a:lnTo>
                <a:lnTo>
                  <a:pt x="836130" y="13455"/>
                </a:lnTo>
                <a:lnTo>
                  <a:pt x="888397" y="10091"/>
                </a:lnTo>
                <a:lnTo>
                  <a:pt x="941211" y="7208"/>
                </a:lnTo>
                <a:lnTo>
                  <a:pt x="994487" y="4805"/>
                </a:lnTo>
                <a:lnTo>
                  <a:pt x="1048142" y="2883"/>
                </a:lnTo>
                <a:lnTo>
                  <a:pt x="1102091" y="1441"/>
                </a:lnTo>
                <a:lnTo>
                  <a:pt x="1156250" y="480"/>
                </a:lnTo>
                <a:lnTo>
                  <a:pt x="1210536" y="0"/>
                </a:lnTo>
                <a:lnTo>
                  <a:pt x="1264863" y="0"/>
                </a:lnTo>
                <a:lnTo>
                  <a:pt x="1319149" y="480"/>
                </a:lnTo>
                <a:lnTo>
                  <a:pt x="1373308" y="1441"/>
                </a:lnTo>
                <a:lnTo>
                  <a:pt x="1427257" y="2883"/>
                </a:lnTo>
                <a:lnTo>
                  <a:pt x="1480911" y="4805"/>
                </a:lnTo>
                <a:lnTo>
                  <a:pt x="1534188" y="7208"/>
                </a:lnTo>
                <a:lnTo>
                  <a:pt x="1587001" y="10091"/>
                </a:lnTo>
                <a:lnTo>
                  <a:pt x="1639268" y="13455"/>
                </a:lnTo>
                <a:lnTo>
                  <a:pt x="1690904" y="17300"/>
                </a:lnTo>
                <a:lnTo>
                  <a:pt x="1741826" y="21625"/>
                </a:lnTo>
                <a:lnTo>
                  <a:pt x="1791948" y="26431"/>
                </a:lnTo>
                <a:lnTo>
                  <a:pt x="1841187" y="31717"/>
                </a:lnTo>
                <a:lnTo>
                  <a:pt x="1889459" y="37484"/>
                </a:lnTo>
                <a:lnTo>
                  <a:pt x="1936680" y="43731"/>
                </a:lnTo>
                <a:lnTo>
                  <a:pt x="1982765" y="50459"/>
                </a:lnTo>
                <a:lnTo>
                  <a:pt x="2027631" y="57667"/>
                </a:lnTo>
                <a:lnTo>
                  <a:pt x="2071194" y="65356"/>
                </a:lnTo>
                <a:lnTo>
                  <a:pt x="2113368" y="73526"/>
                </a:lnTo>
                <a:close/>
              </a:path>
            </a:pathLst>
          </a:custGeom>
          <a:ln w="50799">
            <a:solidFill>
              <a:srgbClr val="DE6A10"/>
            </a:solidFill>
          </a:ln>
        </p:spPr>
        <p:txBody>
          <a:bodyPr wrap="square" lIns="0" tIns="0" rIns="0" bIns="0" rtlCol="0"/>
          <a:lstStyle/>
          <a:p>
            <a:endParaRPr/>
          </a:p>
        </p:txBody>
      </p:sp>
      <p:sp>
        <p:nvSpPr>
          <p:cNvPr id="50" name="object 50"/>
          <p:cNvSpPr/>
          <p:nvPr/>
        </p:nvSpPr>
        <p:spPr>
          <a:xfrm>
            <a:off x="10337127" y="4909880"/>
            <a:ext cx="2475865" cy="502920"/>
          </a:xfrm>
          <a:custGeom>
            <a:avLst/>
            <a:gdLst/>
            <a:ahLst/>
            <a:cxnLst/>
            <a:rect l="l" t="t" r="r" b="b"/>
            <a:pathLst>
              <a:path w="2475865" h="502920">
                <a:moveTo>
                  <a:pt x="2113368" y="73526"/>
                </a:moveTo>
                <a:lnTo>
                  <a:pt x="2173706" y="86660"/>
                </a:lnTo>
                <a:lnTo>
                  <a:pt x="2228559" y="100424"/>
                </a:lnTo>
                <a:lnTo>
                  <a:pt x="2277926" y="114760"/>
                </a:lnTo>
                <a:lnTo>
                  <a:pt x="2321808" y="129607"/>
                </a:lnTo>
                <a:lnTo>
                  <a:pt x="2360205" y="144905"/>
                </a:lnTo>
                <a:lnTo>
                  <a:pt x="2420542" y="176613"/>
                </a:lnTo>
                <a:lnTo>
                  <a:pt x="2458939" y="209403"/>
                </a:lnTo>
                <a:lnTo>
                  <a:pt x="2475395" y="242795"/>
                </a:lnTo>
                <a:lnTo>
                  <a:pt x="2475395" y="259566"/>
                </a:lnTo>
                <a:lnTo>
                  <a:pt x="2442483" y="309457"/>
                </a:lnTo>
                <a:lnTo>
                  <a:pt x="2393116" y="341767"/>
                </a:lnTo>
                <a:lnTo>
                  <a:pt x="2321808" y="372753"/>
                </a:lnTo>
                <a:lnTo>
                  <a:pt x="2277926" y="387600"/>
                </a:lnTo>
                <a:lnTo>
                  <a:pt x="2228559" y="401936"/>
                </a:lnTo>
                <a:lnTo>
                  <a:pt x="2173706" y="415700"/>
                </a:lnTo>
                <a:lnTo>
                  <a:pt x="2113368" y="428834"/>
                </a:lnTo>
                <a:lnTo>
                  <a:pt x="2071194" y="437003"/>
                </a:lnTo>
                <a:lnTo>
                  <a:pt x="2027631" y="444692"/>
                </a:lnTo>
                <a:lnTo>
                  <a:pt x="1982765" y="451901"/>
                </a:lnTo>
                <a:lnTo>
                  <a:pt x="1936680" y="458629"/>
                </a:lnTo>
                <a:lnTo>
                  <a:pt x="1889459" y="464876"/>
                </a:lnTo>
                <a:lnTo>
                  <a:pt x="1841187" y="470643"/>
                </a:lnTo>
                <a:lnTo>
                  <a:pt x="1791948" y="475929"/>
                </a:lnTo>
                <a:lnTo>
                  <a:pt x="1741826" y="480735"/>
                </a:lnTo>
                <a:lnTo>
                  <a:pt x="1690904" y="485060"/>
                </a:lnTo>
                <a:lnTo>
                  <a:pt x="1639268" y="488904"/>
                </a:lnTo>
                <a:lnTo>
                  <a:pt x="1587001" y="492268"/>
                </a:lnTo>
                <a:lnTo>
                  <a:pt x="1534188" y="495152"/>
                </a:lnTo>
                <a:lnTo>
                  <a:pt x="1480911" y="497554"/>
                </a:lnTo>
                <a:lnTo>
                  <a:pt x="1427257" y="499477"/>
                </a:lnTo>
                <a:lnTo>
                  <a:pt x="1373308" y="500918"/>
                </a:lnTo>
                <a:lnTo>
                  <a:pt x="1319149" y="501879"/>
                </a:lnTo>
                <a:lnTo>
                  <a:pt x="1264863" y="502360"/>
                </a:lnTo>
                <a:lnTo>
                  <a:pt x="1210536" y="502360"/>
                </a:lnTo>
                <a:lnTo>
                  <a:pt x="1156250" y="501879"/>
                </a:lnTo>
                <a:lnTo>
                  <a:pt x="1102091" y="500918"/>
                </a:lnTo>
                <a:lnTo>
                  <a:pt x="1048142" y="499477"/>
                </a:lnTo>
                <a:lnTo>
                  <a:pt x="994487" y="497554"/>
                </a:lnTo>
                <a:lnTo>
                  <a:pt x="941211" y="495152"/>
                </a:lnTo>
                <a:lnTo>
                  <a:pt x="888397" y="492268"/>
                </a:lnTo>
                <a:lnTo>
                  <a:pt x="836130" y="488904"/>
                </a:lnTo>
                <a:lnTo>
                  <a:pt x="784494" y="485060"/>
                </a:lnTo>
                <a:lnTo>
                  <a:pt x="733573" y="480735"/>
                </a:lnTo>
                <a:lnTo>
                  <a:pt x="683450" y="475929"/>
                </a:lnTo>
                <a:lnTo>
                  <a:pt x="634211" y="470643"/>
                </a:lnTo>
                <a:lnTo>
                  <a:pt x="585938" y="464876"/>
                </a:lnTo>
                <a:lnTo>
                  <a:pt x="538717" y="458629"/>
                </a:lnTo>
                <a:lnTo>
                  <a:pt x="492632" y="451901"/>
                </a:lnTo>
                <a:lnTo>
                  <a:pt x="447766" y="444692"/>
                </a:lnTo>
                <a:lnTo>
                  <a:pt x="404203" y="437003"/>
                </a:lnTo>
                <a:lnTo>
                  <a:pt x="362028" y="428834"/>
                </a:lnTo>
                <a:lnTo>
                  <a:pt x="301690" y="415700"/>
                </a:lnTo>
                <a:lnTo>
                  <a:pt x="246837" y="401936"/>
                </a:lnTo>
                <a:lnTo>
                  <a:pt x="197470" y="387600"/>
                </a:lnTo>
                <a:lnTo>
                  <a:pt x="153587" y="372753"/>
                </a:lnTo>
                <a:lnTo>
                  <a:pt x="115190" y="357455"/>
                </a:lnTo>
                <a:lnTo>
                  <a:pt x="54852" y="325747"/>
                </a:lnTo>
                <a:lnTo>
                  <a:pt x="16455" y="292957"/>
                </a:lnTo>
                <a:lnTo>
                  <a:pt x="0" y="242795"/>
                </a:lnTo>
                <a:lnTo>
                  <a:pt x="5485" y="226054"/>
                </a:lnTo>
                <a:lnTo>
                  <a:pt x="32911" y="192903"/>
                </a:lnTo>
                <a:lnTo>
                  <a:pt x="82279" y="160594"/>
                </a:lnTo>
                <a:lnTo>
                  <a:pt x="153587" y="129607"/>
                </a:lnTo>
                <a:lnTo>
                  <a:pt x="197470" y="114760"/>
                </a:lnTo>
                <a:lnTo>
                  <a:pt x="246837" y="100424"/>
                </a:lnTo>
                <a:lnTo>
                  <a:pt x="301690" y="86660"/>
                </a:lnTo>
                <a:lnTo>
                  <a:pt x="362028" y="73526"/>
                </a:lnTo>
                <a:lnTo>
                  <a:pt x="404203" y="65356"/>
                </a:lnTo>
                <a:lnTo>
                  <a:pt x="447766" y="57667"/>
                </a:lnTo>
                <a:lnTo>
                  <a:pt x="492632" y="50459"/>
                </a:lnTo>
                <a:lnTo>
                  <a:pt x="538717" y="43731"/>
                </a:lnTo>
                <a:lnTo>
                  <a:pt x="585938" y="37484"/>
                </a:lnTo>
                <a:lnTo>
                  <a:pt x="634211" y="31717"/>
                </a:lnTo>
                <a:lnTo>
                  <a:pt x="683450" y="26431"/>
                </a:lnTo>
                <a:lnTo>
                  <a:pt x="733573" y="21625"/>
                </a:lnTo>
                <a:lnTo>
                  <a:pt x="784494" y="17300"/>
                </a:lnTo>
                <a:lnTo>
                  <a:pt x="836130" y="13455"/>
                </a:lnTo>
                <a:lnTo>
                  <a:pt x="888397" y="10091"/>
                </a:lnTo>
                <a:lnTo>
                  <a:pt x="941211" y="7208"/>
                </a:lnTo>
                <a:lnTo>
                  <a:pt x="994487" y="4805"/>
                </a:lnTo>
                <a:lnTo>
                  <a:pt x="1048142" y="2883"/>
                </a:lnTo>
                <a:lnTo>
                  <a:pt x="1102091" y="1441"/>
                </a:lnTo>
                <a:lnTo>
                  <a:pt x="1156250" y="480"/>
                </a:lnTo>
                <a:lnTo>
                  <a:pt x="1210536" y="0"/>
                </a:lnTo>
                <a:lnTo>
                  <a:pt x="1264863" y="0"/>
                </a:lnTo>
                <a:lnTo>
                  <a:pt x="1319149" y="480"/>
                </a:lnTo>
                <a:lnTo>
                  <a:pt x="1373308" y="1441"/>
                </a:lnTo>
                <a:lnTo>
                  <a:pt x="1427257" y="2883"/>
                </a:lnTo>
                <a:lnTo>
                  <a:pt x="1480911" y="4805"/>
                </a:lnTo>
                <a:lnTo>
                  <a:pt x="1534188" y="7208"/>
                </a:lnTo>
                <a:lnTo>
                  <a:pt x="1587001" y="10091"/>
                </a:lnTo>
                <a:lnTo>
                  <a:pt x="1639268" y="13455"/>
                </a:lnTo>
                <a:lnTo>
                  <a:pt x="1690904" y="17300"/>
                </a:lnTo>
                <a:lnTo>
                  <a:pt x="1741826" y="21625"/>
                </a:lnTo>
                <a:lnTo>
                  <a:pt x="1791948" y="26431"/>
                </a:lnTo>
                <a:lnTo>
                  <a:pt x="1841187" y="31717"/>
                </a:lnTo>
                <a:lnTo>
                  <a:pt x="1889459" y="37484"/>
                </a:lnTo>
                <a:lnTo>
                  <a:pt x="1936680" y="43731"/>
                </a:lnTo>
                <a:lnTo>
                  <a:pt x="1982765" y="50459"/>
                </a:lnTo>
                <a:lnTo>
                  <a:pt x="2027631" y="57667"/>
                </a:lnTo>
                <a:lnTo>
                  <a:pt x="2071194" y="65356"/>
                </a:lnTo>
                <a:lnTo>
                  <a:pt x="2113368" y="73526"/>
                </a:lnTo>
                <a:close/>
              </a:path>
            </a:pathLst>
          </a:custGeom>
          <a:ln w="50799">
            <a:solidFill>
              <a:srgbClr val="DE6A10"/>
            </a:solidFill>
          </a:ln>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graphicFrame>
        <p:nvGraphicFramePr>
          <p:cNvPr id="3" name="object 3"/>
          <p:cNvGraphicFramePr>
            <a:graphicFrameLocks noGrp="1"/>
          </p:cNvGraphicFramePr>
          <p:nvPr/>
        </p:nvGraphicFramePr>
        <p:xfrm>
          <a:off x="31955" y="3256578"/>
          <a:ext cx="12950402" cy="3410919"/>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35940">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1"/>
                  </a:ext>
                </a:extLst>
              </a:tr>
              <a:tr h="856538">
                <a:tc>
                  <a:txBody>
                    <a:bodyPr/>
                    <a:lstStyle/>
                    <a:p>
                      <a:pPr marL="190500">
                        <a:lnSpc>
                          <a:spcPts val="2860"/>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p>
                      <a:pPr marL="190500">
                        <a:lnSpc>
                          <a:spcPct val="100000"/>
                        </a:lnSpc>
                        <a:spcBef>
                          <a:spcPts val="70"/>
                        </a:spcBef>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276860">
                        <a:lnSpc>
                          <a:spcPts val="2860"/>
                        </a:lnSpc>
                      </a:pPr>
                      <a:r>
                        <a:rPr sz="2700" spc="125" dirty="0">
                          <a:latin typeface="PMingLiU"/>
                          <a:cs typeface="PMingLiU"/>
                        </a:rPr>
                        <a:t>52.7</a:t>
                      </a:r>
                      <a:endParaRPr sz="2700">
                        <a:latin typeface="PMingLiU"/>
                        <a:cs typeface="PMingLiU"/>
                      </a:endParaRPr>
                    </a:p>
                    <a:p>
                      <a:pPr marL="276860">
                        <a:lnSpc>
                          <a:spcPct val="100000"/>
                        </a:lnSpc>
                        <a:spcBef>
                          <a:spcPts val="70"/>
                        </a:spcBef>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155</a:t>
                      </a:r>
                      <a:endParaRPr sz="2700">
                        <a:latin typeface="PMingLiU"/>
                        <a:cs typeface="PMingLiU"/>
                      </a:endParaRPr>
                    </a:p>
                    <a:p>
                      <a:pPr algn="ctr">
                        <a:lnSpc>
                          <a:spcPct val="100000"/>
                        </a:lnSpc>
                        <a:spcBef>
                          <a:spcPts val="70"/>
                        </a:spcBef>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98</a:t>
                      </a:r>
                      <a:endParaRPr sz="2700">
                        <a:latin typeface="PMingLiU"/>
                        <a:cs typeface="PMingLiU"/>
                      </a:endParaRPr>
                    </a:p>
                    <a:p>
                      <a:pPr algn="ctr">
                        <a:lnSpc>
                          <a:spcPct val="100000"/>
                        </a:lnSpc>
                        <a:spcBef>
                          <a:spcPts val="70"/>
                        </a:spcBef>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688340">
                        <a:lnSpc>
                          <a:spcPts val="2860"/>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p>
                      <a:pPr marL="688340">
                        <a:lnSpc>
                          <a:spcPct val="100000"/>
                        </a:lnSpc>
                        <a:spcBef>
                          <a:spcPts val="70"/>
                        </a:spcBef>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2"/>
                  </a:ext>
                </a:extLst>
              </a:tr>
              <a:tr h="1690166">
                <a:tc>
                  <a:txBody>
                    <a:bodyPr/>
                    <a:lstStyle/>
                    <a:p>
                      <a:pPr marL="190500" algn="just">
                        <a:lnSpc>
                          <a:spcPts val="2860"/>
                        </a:lnSpc>
                      </a:pPr>
                      <a:r>
                        <a:rPr sz="2700" spc="150" dirty="0">
                          <a:latin typeface="PMingLiU"/>
                          <a:cs typeface="PMingLiU"/>
                        </a:rPr>
                        <a:t>SSD300</a:t>
                      </a:r>
                      <a:endParaRPr sz="2700">
                        <a:latin typeface="PMingLiU"/>
                        <a:cs typeface="PMingLiU"/>
                      </a:endParaRPr>
                    </a:p>
                    <a:p>
                      <a:pPr marL="190500" marR="2778760" algn="just">
                        <a:lnSpc>
                          <a:spcPct val="102200"/>
                        </a:lnSpc>
                      </a:pPr>
                      <a:r>
                        <a:rPr sz="2700" dirty="0">
                          <a:latin typeface="PMingLiU"/>
                          <a:cs typeface="PMingLiU"/>
                        </a:rPr>
                        <a:t>SSD512  SSD300  SSD512</a:t>
                      </a:r>
                      <a:endParaRPr sz="2700">
                        <a:latin typeface="PMingLiU"/>
                        <a:cs typeface="PMingLiU"/>
                      </a:endParaRPr>
                    </a:p>
                  </a:txBody>
                  <a:tcPr marL="0" marR="0" marT="0" marB="0">
                    <a:lnR w="15268">
                      <a:solidFill>
                        <a:srgbClr val="000000"/>
                      </a:solidFill>
                      <a:prstDash val="solid"/>
                    </a:lnR>
                    <a:lnT w="15276">
                      <a:solidFill>
                        <a:srgbClr val="000000"/>
                      </a:solidFill>
                      <a:prstDash val="solid"/>
                    </a:lnT>
                  </a:tcPr>
                </a:tc>
                <a:tc>
                  <a:txBody>
                    <a:bodyPr/>
                    <a:lstStyle/>
                    <a:p>
                      <a:pPr marL="276860">
                        <a:lnSpc>
                          <a:spcPts val="2860"/>
                        </a:lnSpc>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p>
                      <a:pPr marL="276860">
                        <a:lnSpc>
                          <a:spcPct val="100000"/>
                        </a:lnSpc>
                        <a:spcBef>
                          <a:spcPts val="70"/>
                        </a:spcBef>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347980">
                        <a:lnSpc>
                          <a:spcPts val="2860"/>
                        </a:lnSpc>
                      </a:pPr>
                      <a:r>
                        <a:rPr sz="2700" spc="120" dirty="0">
                          <a:latin typeface="PMingLiU"/>
                          <a:cs typeface="PMingLiU"/>
                        </a:rPr>
                        <a:t>46</a:t>
                      </a:r>
                      <a:endParaRPr sz="2700">
                        <a:latin typeface="PMingLiU"/>
                        <a:cs typeface="PMingLiU"/>
                      </a:endParaRPr>
                    </a:p>
                    <a:p>
                      <a:pPr marL="347980">
                        <a:lnSpc>
                          <a:spcPct val="100000"/>
                        </a:lnSpc>
                        <a:spcBef>
                          <a:spcPts val="70"/>
                        </a:spcBef>
                      </a:pPr>
                      <a:r>
                        <a:rPr sz="2700" spc="120" dirty="0">
                          <a:latin typeface="PMingLiU"/>
                          <a:cs typeface="PMingLiU"/>
                        </a:rPr>
                        <a:t>19</a:t>
                      </a:r>
                      <a:endParaRPr sz="2700">
                        <a:latin typeface="PMingLiU"/>
                        <a:cs typeface="PMingLiU"/>
                      </a:endParaRPr>
                    </a:p>
                    <a:p>
                      <a:pPr marL="347980">
                        <a:lnSpc>
                          <a:spcPct val="100000"/>
                        </a:lnSpc>
                        <a:spcBef>
                          <a:spcPts val="70"/>
                        </a:spcBef>
                      </a:pPr>
                      <a:r>
                        <a:rPr sz="2700" spc="120" dirty="0">
                          <a:latin typeface="PMingLiU"/>
                          <a:cs typeface="PMingLiU"/>
                        </a:rPr>
                        <a:t>59</a:t>
                      </a:r>
                      <a:endParaRPr sz="2700">
                        <a:latin typeface="PMingLiU"/>
                        <a:cs typeface="PMingLiU"/>
                      </a:endParaRPr>
                    </a:p>
                    <a:p>
                      <a:pPr marL="347980">
                        <a:lnSpc>
                          <a:spcPct val="100000"/>
                        </a:lnSpc>
                        <a:spcBef>
                          <a:spcPts val="70"/>
                        </a:spcBef>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p>
                      <a:pPr algn="ctr">
                        <a:lnSpc>
                          <a:spcPct val="100000"/>
                        </a:lnSpc>
                        <a:spcBef>
                          <a:spcPts val="70"/>
                        </a:spcBef>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688340">
                        <a:lnSpc>
                          <a:spcPts val="2860"/>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p>
                      <a:pPr marL="688340">
                        <a:lnSpc>
                          <a:spcPct val="100000"/>
                        </a:lnSpc>
                        <a:spcBef>
                          <a:spcPts val="70"/>
                        </a:spcBef>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sp>
        <p:nvSpPr>
          <p:cNvPr id="3" name="object 3"/>
          <p:cNvSpPr/>
          <p:nvPr/>
        </p:nvSpPr>
        <p:spPr>
          <a:xfrm>
            <a:off x="4210062"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 name="object 4"/>
          <p:cNvSpPr/>
          <p:nvPr/>
        </p:nvSpPr>
        <p:spPr>
          <a:xfrm>
            <a:off x="5407812"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5" name="object 5"/>
          <p:cNvSpPr/>
          <p:nvPr/>
        </p:nvSpPr>
        <p:spPr>
          <a:xfrm>
            <a:off x="6472974"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6" name="object 6"/>
          <p:cNvSpPr/>
          <p:nvPr/>
        </p:nvSpPr>
        <p:spPr>
          <a:xfrm>
            <a:off x="8394700"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7" name="object 7"/>
          <p:cNvSpPr/>
          <p:nvPr/>
        </p:nvSpPr>
        <p:spPr>
          <a:xfrm>
            <a:off x="10105187" y="325657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8" name="object 8"/>
          <p:cNvSpPr/>
          <p:nvPr/>
        </p:nvSpPr>
        <p:spPr>
          <a:xfrm>
            <a:off x="4210062"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9" name="object 9"/>
          <p:cNvSpPr/>
          <p:nvPr/>
        </p:nvSpPr>
        <p:spPr>
          <a:xfrm>
            <a:off x="5407812"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0" name="object 10"/>
          <p:cNvSpPr/>
          <p:nvPr/>
        </p:nvSpPr>
        <p:spPr>
          <a:xfrm>
            <a:off x="6472974"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1" name="object 11"/>
          <p:cNvSpPr/>
          <p:nvPr/>
        </p:nvSpPr>
        <p:spPr>
          <a:xfrm>
            <a:off x="8394700"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2" name="object 12"/>
          <p:cNvSpPr/>
          <p:nvPr/>
        </p:nvSpPr>
        <p:spPr>
          <a:xfrm>
            <a:off x="10105187" y="369249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3" name="object 13"/>
          <p:cNvSpPr/>
          <p:nvPr/>
        </p:nvSpPr>
        <p:spPr>
          <a:xfrm>
            <a:off x="31955" y="4120794"/>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sp>
        <p:nvSpPr>
          <p:cNvPr id="14" name="object 14"/>
          <p:cNvSpPr/>
          <p:nvPr/>
        </p:nvSpPr>
        <p:spPr>
          <a:xfrm>
            <a:off x="4210062"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5" name="object 15"/>
          <p:cNvSpPr/>
          <p:nvPr/>
        </p:nvSpPr>
        <p:spPr>
          <a:xfrm>
            <a:off x="5407812"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6" name="object 16"/>
          <p:cNvSpPr/>
          <p:nvPr/>
        </p:nvSpPr>
        <p:spPr>
          <a:xfrm>
            <a:off x="6472974"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7" name="object 17"/>
          <p:cNvSpPr/>
          <p:nvPr/>
        </p:nvSpPr>
        <p:spPr>
          <a:xfrm>
            <a:off x="8394700"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8" name="object 18"/>
          <p:cNvSpPr/>
          <p:nvPr/>
        </p:nvSpPr>
        <p:spPr>
          <a:xfrm>
            <a:off x="10105187" y="4128433"/>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19" name="object 19"/>
          <p:cNvSpPr/>
          <p:nvPr/>
        </p:nvSpPr>
        <p:spPr>
          <a:xfrm>
            <a:off x="4210062"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0" name="object 20"/>
          <p:cNvSpPr/>
          <p:nvPr/>
        </p:nvSpPr>
        <p:spPr>
          <a:xfrm>
            <a:off x="5407812"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1" name="object 21"/>
          <p:cNvSpPr/>
          <p:nvPr/>
        </p:nvSpPr>
        <p:spPr>
          <a:xfrm>
            <a:off x="6472974"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2" name="object 22"/>
          <p:cNvSpPr/>
          <p:nvPr/>
        </p:nvSpPr>
        <p:spPr>
          <a:xfrm>
            <a:off x="8394700"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3" name="object 23"/>
          <p:cNvSpPr/>
          <p:nvPr/>
        </p:nvSpPr>
        <p:spPr>
          <a:xfrm>
            <a:off x="10105187" y="4549070"/>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4" name="object 24"/>
          <p:cNvSpPr/>
          <p:nvPr/>
        </p:nvSpPr>
        <p:spPr>
          <a:xfrm>
            <a:off x="31955" y="4977333"/>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sp>
        <p:nvSpPr>
          <p:cNvPr id="25" name="object 25"/>
          <p:cNvSpPr/>
          <p:nvPr/>
        </p:nvSpPr>
        <p:spPr>
          <a:xfrm>
            <a:off x="4210062"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6" name="object 26"/>
          <p:cNvSpPr/>
          <p:nvPr/>
        </p:nvSpPr>
        <p:spPr>
          <a:xfrm>
            <a:off x="5407812"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7" name="object 27"/>
          <p:cNvSpPr/>
          <p:nvPr/>
        </p:nvSpPr>
        <p:spPr>
          <a:xfrm>
            <a:off x="6472974"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8" name="object 28"/>
          <p:cNvSpPr/>
          <p:nvPr/>
        </p:nvSpPr>
        <p:spPr>
          <a:xfrm>
            <a:off x="8394700"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29" name="object 29"/>
          <p:cNvSpPr/>
          <p:nvPr/>
        </p:nvSpPr>
        <p:spPr>
          <a:xfrm>
            <a:off x="10105187" y="498497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0" name="object 30"/>
          <p:cNvSpPr/>
          <p:nvPr/>
        </p:nvSpPr>
        <p:spPr>
          <a:xfrm>
            <a:off x="4210062"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1" name="object 31"/>
          <p:cNvSpPr/>
          <p:nvPr/>
        </p:nvSpPr>
        <p:spPr>
          <a:xfrm>
            <a:off x="5407812"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2" name="object 32"/>
          <p:cNvSpPr/>
          <p:nvPr/>
        </p:nvSpPr>
        <p:spPr>
          <a:xfrm>
            <a:off x="6472974"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3" name="object 33"/>
          <p:cNvSpPr/>
          <p:nvPr/>
        </p:nvSpPr>
        <p:spPr>
          <a:xfrm>
            <a:off x="8394700"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4" name="object 34"/>
          <p:cNvSpPr/>
          <p:nvPr/>
        </p:nvSpPr>
        <p:spPr>
          <a:xfrm>
            <a:off x="10105187" y="5405608"/>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5" name="object 35"/>
          <p:cNvSpPr/>
          <p:nvPr/>
        </p:nvSpPr>
        <p:spPr>
          <a:xfrm>
            <a:off x="4210062"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6" name="object 36"/>
          <p:cNvSpPr/>
          <p:nvPr/>
        </p:nvSpPr>
        <p:spPr>
          <a:xfrm>
            <a:off x="5407812"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7" name="object 37"/>
          <p:cNvSpPr/>
          <p:nvPr/>
        </p:nvSpPr>
        <p:spPr>
          <a:xfrm>
            <a:off x="6472974"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8" name="object 38"/>
          <p:cNvSpPr/>
          <p:nvPr/>
        </p:nvSpPr>
        <p:spPr>
          <a:xfrm>
            <a:off x="8394700"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39" name="object 39"/>
          <p:cNvSpPr/>
          <p:nvPr/>
        </p:nvSpPr>
        <p:spPr>
          <a:xfrm>
            <a:off x="10105187" y="5826232"/>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0" name="object 40"/>
          <p:cNvSpPr/>
          <p:nvPr/>
        </p:nvSpPr>
        <p:spPr>
          <a:xfrm>
            <a:off x="4210062"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1" name="object 41"/>
          <p:cNvSpPr/>
          <p:nvPr/>
        </p:nvSpPr>
        <p:spPr>
          <a:xfrm>
            <a:off x="5407812"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2" name="object 42"/>
          <p:cNvSpPr/>
          <p:nvPr/>
        </p:nvSpPr>
        <p:spPr>
          <a:xfrm>
            <a:off x="6472974"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3" name="object 43"/>
          <p:cNvSpPr/>
          <p:nvPr/>
        </p:nvSpPr>
        <p:spPr>
          <a:xfrm>
            <a:off x="8394700"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4" name="object 44"/>
          <p:cNvSpPr/>
          <p:nvPr/>
        </p:nvSpPr>
        <p:spPr>
          <a:xfrm>
            <a:off x="10105187" y="6246869"/>
            <a:ext cx="0" cy="421005"/>
          </a:xfrm>
          <a:custGeom>
            <a:avLst/>
            <a:gdLst/>
            <a:ahLst/>
            <a:cxnLst/>
            <a:rect l="l" t="t" r="r" b="b"/>
            <a:pathLst>
              <a:path h="421004">
                <a:moveTo>
                  <a:pt x="0" y="420630"/>
                </a:moveTo>
                <a:lnTo>
                  <a:pt x="0" y="0"/>
                </a:lnTo>
              </a:path>
            </a:pathLst>
          </a:custGeom>
          <a:ln w="15268">
            <a:solidFill>
              <a:srgbClr val="000000"/>
            </a:solidFill>
          </a:ln>
        </p:spPr>
        <p:txBody>
          <a:bodyPr wrap="square" lIns="0" tIns="0" rIns="0" bIns="0" rtlCol="0"/>
          <a:lstStyle/>
          <a:p>
            <a:endParaRPr/>
          </a:p>
        </p:txBody>
      </p:sp>
      <p:sp>
        <p:nvSpPr>
          <p:cNvPr id="45" name="object 45"/>
          <p:cNvSpPr/>
          <p:nvPr/>
        </p:nvSpPr>
        <p:spPr>
          <a:xfrm>
            <a:off x="8414530" y="4986732"/>
            <a:ext cx="1673225" cy="819785"/>
          </a:xfrm>
          <a:custGeom>
            <a:avLst/>
            <a:gdLst/>
            <a:ahLst/>
            <a:cxnLst/>
            <a:rect l="l" t="t" r="r" b="b"/>
            <a:pathLst>
              <a:path w="1673225" h="819785">
                <a:moveTo>
                  <a:pt x="1428578" y="119843"/>
                </a:moveTo>
                <a:lnTo>
                  <a:pt x="1477487" y="145911"/>
                </a:lnTo>
                <a:lnTo>
                  <a:pt x="1520961" y="173458"/>
                </a:lnTo>
                <a:lnTo>
                  <a:pt x="1559000" y="202310"/>
                </a:lnTo>
                <a:lnTo>
                  <a:pt x="1591606" y="232292"/>
                </a:lnTo>
                <a:lnTo>
                  <a:pt x="1618777" y="263232"/>
                </a:lnTo>
                <a:lnTo>
                  <a:pt x="1640514" y="294954"/>
                </a:lnTo>
                <a:lnTo>
                  <a:pt x="1667686" y="360051"/>
                </a:lnTo>
                <a:lnTo>
                  <a:pt x="1673120" y="393078"/>
                </a:lnTo>
                <a:lnTo>
                  <a:pt x="1673120" y="426192"/>
                </a:lnTo>
                <a:lnTo>
                  <a:pt x="1656817" y="491985"/>
                </a:lnTo>
                <a:lnTo>
                  <a:pt x="1618777" y="556039"/>
                </a:lnTo>
                <a:lnTo>
                  <a:pt x="1591606" y="586978"/>
                </a:lnTo>
                <a:lnTo>
                  <a:pt x="1559000" y="616961"/>
                </a:lnTo>
                <a:lnTo>
                  <a:pt x="1520961" y="645813"/>
                </a:lnTo>
                <a:lnTo>
                  <a:pt x="1477487" y="673359"/>
                </a:lnTo>
                <a:lnTo>
                  <a:pt x="1428578" y="699428"/>
                </a:lnTo>
                <a:lnTo>
                  <a:pt x="1388393" y="717865"/>
                </a:lnTo>
                <a:lnTo>
                  <a:pt x="1346414" y="734766"/>
                </a:lnTo>
                <a:lnTo>
                  <a:pt x="1302797" y="750130"/>
                </a:lnTo>
                <a:lnTo>
                  <a:pt x="1257698" y="763958"/>
                </a:lnTo>
                <a:lnTo>
                  <a:pt x="1211272" y="776250"/>
                </a:lnTo>
                <a:lnTo>
                  <a:pt x="1163677" y="787005"/>
                </a:lnTo>
                <a:lnTo>
                  <a:pt x="1115067" y="796224"/>
                </a:lnTo>
                <a:lnTo>
                  <a:pt x="1065600" y="803906"/>
                </a:lnTo>
                <a:lnTo>
                  <a:pt x="1015430" y="810052"/>
                </a:lnTo>
                <a:lnTo>
                  <a:pt x="964714" y="814661"/>
                </a:lnTo>
                <a:lnTo>
                  <a:pt x="913608" y="817734"/>
                </a:lnTo>
                <a:lnTo>
                  <a:pt x="862268" y="819270"/>
                </a:lnTo>
                <a:lnTo>
                  <a:pt x="810850" y="819270"/>
                </a:lnTo>
                <a:lnTo>
                  <a:pt x="759510" y="817734"/>
                </a:lnTo>
                <a:lnTo>
                  <a:pt x="708404" y="814661"/>
                </a:lnTo>
                <a:lnTo>
                  <a:pt x="657689" y="810052"/>
                </a:lnTo>
                <a:lnTo>
                  <a:pt x="607519" y="803906"/>
                </a:lnTo>
                <a:lnTo>
                  <a:pt x="558051" y="796224"/>
                </a:lnTo>
                <a:lnTo>
                  <a:pt x="509442" y="787005"/>
                </a:lnTo>
                <a:lnTo>
                  <a:pt x="461846" y="776250"/>
                </a:lnTo>
                <a:lnTo>
                  <a:pt x="415421" y="763958"/>
                </a:lnTo>
                <a:lnTo>
                  <a:pt x="370322" y="750130"/>
                </a:lnTo>
                <a:lnTo>
                  <a:pt x="326705" y="734766"/>
                </a:lnTo>
                <a:lnTo>
                  <a:pt x="284726" y="717865"/>
                </a:lnTo>
                <a:lnTo>
                  <a:pt x="244542" y="699428"/>
                </a:lnTo>
                <a:lnTo>
                  <a:pt x="195633" y="673359"/>
                </a:lnTo>
                <a:lnTo>
                  <a:pt x="152159" y="645813"/>
                </a:lnTo>
                <a:lnTo>
                  <a:pt x="114119" y="616961"/>
                </a:lnTo>
                <a:lnTo>
                  <a:pt x="81514" y="586978"/>
                </a:lnTo>
                <a:lnTo>
                  <a:pt x="54342" y="556039"/>
                </a:lnTo>
                <a:lnTo>
                  <a:pt x="32605" y="524317"/>
                </a:lnTo>
                <a:lnTo>
                  <a:pt x="5434" y="459219"/>
                </a:lnTo>
                <a:lnTo>
                  <a:pt x="0" y="393078"/>
                </a:lnTo>
                <a:lnTo>
                  <a:pt x="5434" y="360051"/>
                </a:lnTo>
                <a:lnTo>
                  <a:pt x="32605" y="294954"/>
                </a:lnTo>
                <a:lnTo>
                  <a:pt x="54342" y="263232"/>
                </a:lnTo>
                <a:lnTo>
                  <a:pt x="81514" y="232292"/>
                </a:lnTo>
                <a:lnTo>
                  <a:pt x="114119" y="202310"/>
                </a:lnTo>
                <a:lnTo>
                  <a:pt x="152159" y="173458"/>
                </a:lnTo>
                <a:lnTo>
                  <a:pt x="195633" y="145911"/>
                </a:lnTo>
                <a:lnTo>
                  <a:pt x="244542" y="119843"/>
                </a:lnTo>
                <a:lnTo>
                  <a:pt x="284726" y="101406"/>
                </a:lnTo>
                <a:lnTo>
                  <a:pt x="326705" y="84505"/>
                </a:lnTo>
                <a:lnTo>
                  <a:pt x="370322" y="69140"/>
                </a:lnTo>
                <a:lnTo>
                  <a:pt x="415421" y="55312"/>
                </a:lnTo>
                <a:lnTo>
                  <a:pt x="461846" y="43020"/>
                </a:lnTo>
                <a:lnTo>
                  <a:pt x="509442" y="32265"/>
                </a:lnTo>
                <a:lnTo>
                  <a:pt x="558051" y="23046"/>
                </a:lnTo>
                <a:lnTo>
                  <a:pt x="607519" y="15364"/>
                </a:lnTo>
                <a:lnTo>
                  <a:pt x="657689" y="9218"/>
                </a:lnTo>
                <a:lnTo>
                  <a:pt x="708404" y="4609"/>
                </a:lnTo>
                <a:lnTo>
                  <a:pt x="759510" y="1536"/>
                </a:lnTo>
                <a:lnTo>
                  <a:pt x="810850" y="0"/>
                </a:lnTo>
                <a:lnTo>
                  <a:pt x="862268" y="0"/>
                </a:lnTo>
                <a:lnTo>
                  <a:pt x="913608" y="1536"/>
                </a:lnTo>
                <a:lnTo>
                  <a:pt x="964714" y="4609"/>
                </a:lnTo>
                <a:lnTo>
                  <a:pt x="1015430" y="9218"/>
                </a:lnTo>
                <a:lnTo>
                  <a:pt x="1065600" y="15364"/>
                </a:lnTo>
                <a:lnTo>
                  <a:pt x="1115067" y="23046"/>
                </a:lnTo>
                <a:lnTo>
                  <a:pt x="1163677" y="32265"/>
                </a:lnTo>
                <a:lnTo>
                  <a:pt x="1211272" y="43020"/>
                </a:lnTo>
                <a:lnTo>
                  <a:pt x="1257698" y="55312"/>
                </a:lnTo>
                <a:lnTo>
                  <a:pt x="1302797" y="69140"/>
                </a:lnTo>
                <a:lnTo>
                  <a:pt x="1346414" y="84505"/>
                </a:lnTo>
                <a:lnTo>
                  <a:pt x="1388393" y="101406"/>
                </a:lnTo>
                <a:lnTo>
                  <a:pt x="1428578" y="119843"/>
                </a:lnTo>
                <a:close/>
              </a:path>
            </a:pathLst>
          </a:custGeom>
          <a:ln w="50800">
            <a:solidFill>
              <a:srgbClr val="DE6A10"/>
            </a:solidFill>
          </a:ln>
        </p:spPr>
        <p:txBody>
          <a:bodyPr wrap="square" lIns="0" tIns="0" rIns="0" bIns="0" rtlCol="0"/>
          <a:lstStyle/>
          <a:p>
            <a:endParaRPr/>
          </a:p>
        </p:txBody>
      </p:sp>
      <p:graphicFrame>
        <p:nvGraphicFramePr>
          <p:cNvPr id="46" name="object 46"/>
          <p:cNvGraphicFramePr>
            <a:graphicFrameLocks noGrp="1"/>
          </p:cNvGraphicFramePr>
          <p:nvPr/>
        </p:nvGraphicFramePr>
        <p:xfrm>
          <a:off x="31955" y="3256578"/>
          <a:ext cx="12950402" cy="3538198"/>
        </p:xfrm>
        <a:graphic>
          <a:graphicData uri="http://schemas.openxmlformats.org/drawingml/2006/table">
            <a:tbl>
              <a:tblPr firstRow="1" bandRow="1">
                <a:tableStyleId>{2D5ABB26-0587-4C30-8999-92F81FD0307C}</a:tableStyleId>
              </a:tblPr>
              <a:tblGrid>
                <a:gridCol w="4005996">
                  <a:extLst>
                    <a:ext uri="{9D8B030D-6E8A-4147-A177-3AD203B41FA5}">
                      <a16:colId xmlns:a16="http://schemas.microsoft.com/office/drawing/2014/main" val="20000"/>
                    </a:ext>
                  </a:extLst>
                </a:gridCol>
                <a:gridCol w="172110">
                  <a:extLst>
                    <a:ext uri="{9D8B030D-6E8A-4147-A177-3AD203B41FA5}">
                      <a16:colId xmlns:a16="http://schemas.microsoft.com/office/drawing/2014/main" val="20001"/>
                    </a:ext>
                  </a:extLst>
                </a:gridCol>
                <a:gridCol w="1197749">
                  <a:extLst>
                    <a:ext uri="{9D8B030D-6E8A-4147-A177-3AD203B41FA5}">
                      <a16:colId xmlns:a16="http://schemas.microsoft.com/office/drawing/2014/main" val="20002"/>
                    </a:ext>
                  </a:extLst>
                </a:gridCol>
                <a:gridCol w="1065161">
                  <a:extLst>
                    <a:ext uri="{9D8B030D-6E8A-4147-A177-3AD203B41FA5}">
                      <a16:colId xmlns:a16="http://schemas.microsoft.com/office/drawing/2014/main" val="20003"/>
                    </a:ext>
                  </a:extLst>
                </a:gridCol>
                <a:gridCol w="1921725">
                  <a:extLst>
                    <a:ext uri="{9D8B030D-6E8A-4147-A177-3AD203B41FA5}">
                      <a16:colId xmlns:a16="http://schemas.microsoft.com/office/drawing/2014/main" val="20004"/>
                    </a:ext>
                  </a:extLst>
                </a:gridCol>
                <a:gridCol w="1710486">
                  <a:extLst>
                    <a:ext uri="{9D8B030D-6E8A-4147-A177-3AD203B41FA5}">
                      <a16:colId xmlns:a16="http://schemas.microsoft.com/office/drawing/2014/main" val="20005"/>
                    </a:ext>
                  </a:extLst>
                </a:gridCol>
                <a:gridCol w="2877175">
                  <a:extLst>
                    <a:ext uri="{9D8B030D-6E8A-4147-A177-3AD203B41FA5}">
                      <a16:colId xmlns:a16="http://schemas.microsoft.com/office/drawing/2014/main" val="20006"/>
                    </a:ext>
                  </a:extLst>
                </a:gridCol>
              </a:tblGrid>
              <a:tr h="428275">
                <a:tc gridSpan="2">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B w="15276">
                      <a:solidFill>
                        <a:srgbClr val="000000"/>
                      </a:solidFill>
                      <a:prstDash val="solid"/>
                    </a:lnB>
                  </a:tcPr>
                </a:tc>
                <a:tc hMerge="1">
                  <a:txBody>
                    <a:bodyPr/>
                    <a:lstStyle/>
                    <a:p>
                      <a:endParaRPr/>
                    </a:p>
                  </a:txBody>
                  <a:tcPr marL="0" marR="0" marT="0" marB="0"/>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B w="15276">
                      <a:solidFill>
                        <a:srgbClr val="000000"/>
                      </a:solidFill>
                      <a:prstDash val="solid"/>
                    </a:lnB>
                  </a:tcPr>
                </a:tc>
                <a:tc>
                  <a:txBody>
                    <a:bodyPr/>
                    <a:lstStyle/>
                    <a:p>
                      <a:pPr marL="6985"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B w="15276">
                      <a:solidFill>
                        <a:srgbClr val="000000"/>
                      </a:solidFill>
                      <a:prstDash val="solid"/>
                    </a:lnB>
                  </a:tcPr>
                </a:tc>
                <a:extLst>
                  <a:ext uri="{0D108BD9-81ED-4DB2-BD59-A6C34878D82A}">
                    <a16:rowId xmlns:a16="http://schemas.microsoft.com/office/drawing/2014/main" val="10000"/>
                  </a:ext>
                </a:extLst>
              </a:tr>
              <a:tr h="485975">
                <a:tc gridSpan="2">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T w="15276">
                      <a:solidFill>
                        <a:srgbClr val="000000"/>
                      </a:solidFill>
                      <a:prstDash val="solid"/>
                    </a:lnT>
                  </a:tcPr>
                </a:tc>
                <a:tc hMerge="1">
                  <a:txBody>
                    <a:bodyPr/>
                    <a:lstStyle/>
                    <a:p>
                      <a:endParaRPr/>
                    </a:p>
                  </a:txBody>
                  <a:tcPr marL="0" marR="0" marT="0" marB="0"/>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T w="15276">
                      <a:solidFill>
                        <a:srgbClr val="000000"/>
                      </a:solidFill>
                      <a:prstDash val="solid"/>
                    </a:lnT>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T w="15276">
                      <a:solidFill>
                        <a:srgbClr val="000000"/>
                      </a:solidFill>
                      <a:prstDash val="solid"/>
                    </a:lnT>
                  </a:tcPr>
                </a:tc>
                <a:tc>
                  <a:txBody>
                    <a:bodyPr/>
                    <a:lstStyle/>
                    <a:p>
                      <a:pPr marL="7620"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T w="15276">
                      <a:solidFill>
                        <a:srgbClr val="000000"/>
                      </a:solidFill>
                      <a:prstDash val="solid"/>
                    </a:lnT>
                  </a:tcPr>
                </a:tc>
                <a:extLst>
                  <a:ext uri="{0D108BD9-81ED-4DB2-BD59-A6C34878D82A}">
                    <a16:rowId xmlns:a16="http://schemas.microsoft.com/office/drawing/2014/main" val="10001"/>
                  </a:ext>
                </a:extLst>
              </a:tr>
              <a:tr h="428268">
                <a:tc gridSpan="2">
                  <a:txBody>
                    <a:bodyPr/>
                    <a:lstStyle/>
                    <a:p>
                      <a:pPr marL="190500">
                        <a:lnSpc>
                          <a:spcPts val="2525"/>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525"/>
                        </a:lnSpc>
                      </a:pPr>
                      <a:r>
                        <a:rPr sz="2700" spc="125" dirty="0">
                          <a:latin typeface="PMingLiU"/>
                          <a:cs typeface="PMingLiU"/>
                        </a:rPr>
                        <a:t>52.7</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155</a:t>
                      </a:r>
                      <a:endParaRPr sz="2700">
                        <a:latin typeface="PMingLiU"/>
                        <a:cs typeface="PMingLiU"/>
                      </a:endParaRPr>
                    </a:p>
                  </a:txBody>
                  <a:tcPr marL="0" marR="0" marT="0" marB="0"/>
                </a:tc>
                <a:tc>
                  <a:txBody>
                    <a:bodyPr/>
                    <a:lstStyle/>
                    <a:p>
                      <a:pPr algn="ctr">
                        <a:lnSpc>
                          <a:spcPts val="252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98</a:t>
                      </a:r>
                      <a:endParaRPr sz="2700">
                        <a:latin typeface="PMingLiU"/>
                        <a:cs typeface="PMingLiU"/>
                      </a:endParaRPr>
                    </a:p>
                  </a:txBody>
                  <a:tcPr marL="0" marR="0" marT="0" marB="0"/>
                </a:tc>
                <a:tc>
                  <a:txBody>
                    <a:bodyPr/>
                    <a:lstStyle/>
                    <a:p>
                      <a:pPr marL="7620" algn="ctr">
                        <a:lnSpc>
                          <a:spcPts val="252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tc>
                <a:extLst>
                  <a:ext uri="{0D108BD9-81ED-4DB2-BD59-A6C34878D82A}">
                    <a16:rowId xmlns:a16="http://schemas.microsoft.com/office/drawing/2014/main" val="10002"/>
                  </a:ext>
                </a:extLst>
              </a:tr>
              <a:tr h="428268">
                <a:tc gridSpan="2">
                  <a:txBody>
                    <a:bodyPr/>
                    <a:lstStyle/>
                    <a:p>
                      <a:pPr marL="190500">
                        <a:lnSpc>
                          <a:spcPts val="2465"/>
                        </a:lnSpc>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465"/>
                        </a:lnSpc>
                      </a:pPr>
                      <a:r>
                        <a:rPr sz="2700" spc="125" dirty="0">
                          <a:latin typeface="PMingLiU"/>
                          <a:cs typeface="PMingLiU"/>
                        </a:rPr>
                        <a:t>66.4</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21</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98</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tc>
                <a:extLst>
                  <a:ext uri="{0D108BD9-81ED-4DB2-BD59-A6C34878D82A}">
                    <a16:rowId xmlns:a16="http://schemas.microsoft.com/office/drawing/2014/main" val="10003"/>
                  </a:ext>
                </a:extLst>
              </a:tr>
              <a:tr h="414514">
                <a:tc gridSpan="2">
                  <a:txBody>
                    <a:bodyPr/>
                    <a:lstStyle/>
                    <a:p>
                      <a:pPr marL="190500">
                        <a:lnSpc>
                          <a:spcPts val="2525"/>
                        </a:lnSpc>
                      </a:pPr>
                      <a:r>
                        <a:rPr sz="2700" spc="150" dirty="0">
                          <a:latin typeface="PMingLiU"/>
                          <a:cs typeface="PMingLiU"/>
                        </a:rPr>
                        <a:t>SSD300</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525"/>
                        </a:lnSpc>
                      </a:pPr>
                      <a:r>
                        <a:rPr sz="2700" spc="125" dirty="0">
                          <a:latin typeface="PMingLiU"/>
                          <a:cs typeface="PMingLiU"/>
                        </a:rPr>
                        <a:t>74.3</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46</a:t>
                      </a:r>
                      <a:endParaRPr sz="2700">
                        <a:latin typeface="PMingLiU"/>
                        <a:cs typeface="PMingLiU"/>
                      </a:endParaRPr>
                    </a:p>
                  </a:txBody>
                  <a:tcPr marL="0" marR="0" marT="0" marB="0"/>
                </a:tc>
                <a:tc>
                  <a:txBody>
                    <a:bodyPr/>
                    <a:lstStyle/>
                    <a:p>
                      <a:pPr algn="ctr">
                        <a:lnSpc>
                          <a:spcPts val="2525"/>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525"/>
                        </a:lnSpc>
                      </a:pPr>
                      <a:r>
                        <a:rPr sz="2700" spc="120" dirty="0">
                          <a:latin typeface="PMingLiU"/>
                          <a:cs typeface="PMingLiU"/>
                        </a:rPr>
                        <a:t>8732</a:t>
                      </a:r>
                      <a:endParaRPr sz="2700">
                        <a:latin typeface="PMingLiU"/>
                        <a:cs typeface="PMingLiU"/>
                      </a:endParaRPr>
                    </a:p>
                  </a:txBody>
                  <a:tcPr marL="0" marR="0" marT="0" marB="0"/>
                </a:tc>
                <a:tc>
                  <a:txBody>
                    <a:bodyPr/>
                    <a:lstStyle/>
                    <a:p>
                      <a:pPr marL="7620" algn="ctr">
                        <a:lnSpc>
                          <a:spcPts val="252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tc>
                <a:extLst>
                  <a:ext uri="{0D108BD9-81ED-4DB2-BD59-A6C34878D82A}">
                    <a16:rowId xmlns:a16="http://schemas.microsoft.com/office/drawing/2014/main" val="10004"/>
                  </a:ext>
                </a:extLst>
              </a:tr>
              <a:tr h="434384">
                <a:tc>
                  <a:txBody>
                    <a:bodyPr/>
                    <a:lstStyle/>
                    <a:p>
                      <a:pPr marL="190500">
                        <a:lnSpc>
                          <a:spcPts val="2750"/>
                        </a:lnSpc>
                        <a:tabLst>
                          <a:tab pos="2939415" algn="l"/>
                        </a:tabLst>
                      </a:pPr>
                      <a:r>
                        <a:rPr sz="2700" spc="150" dirty="0">
                          <a:latin typeface="PMingLiU"/>
                          <a:cs typeface="PMingLiU"/>
                        </a:rPr>
                        <a:t>SSD512	</a:t>
                      </a:r>
                      <a:r>
                        <a:rPr sz="5400" b="1" baseline="-3086" dirty="0">
                          <a:latin typeface="Arial"/>
                          <a:cs typeface="Arial"/>
                        </a:rPr>
                        <a:t>10%</a:t>
                      </a:r>
                      <a:endParaRPr sz="5400" baseline="-3086">
                        <a:latin typeface="Arial"/>
                        <a:cs typeface="Arial"/>
                      </a:endParaRPr>
                    </a:p>
                  </a:txBody>
                  <a:tcPr marL="0" marR="0" marT="0" marB="0">
                    <a:lnR w="50800">
                      <a:solidFill>
                        <a:srgbClr val="000000"/>
                      </a:solidFill>
                      <a:prstDash val="solid"/>
                    </a:lnR>
                  </a:tcPr>
                </a:tc>
                <a:tc gridSpan="2">
                  <a:txBody>
                    <a:bodyPr/>
                    <a:lstStyle/>
                    <a:p>
                      <a:pPr marL="431165">
                        <a:lnSpc>
                          <a:spcPts val="2570"/>
                        </a:lnSpc>
                      </a:pPr>
                      <a:r>
                        <a:rPr sz="2700" spc="125" dirty="0">
                          <a:latin typeface="PMingLiU"/>
                          <a:cs typeface="PMingLiU"/>
                        </a:rPr>
                        <a:t>76.8</a:t>
                      </a:r>
                      <a:endParaRPr sz="2700">
                        <a:latin typeface="PMingLiU"/>
                        <a:cs typeface="PMingLiU"/>
                      </a:endParaRPr>
                    </a:p>
                  </a:txBody>
                  <a:tcPr marL="0" marR="0" marT="0" marB="0">
                    <a:lnL w="50800">
                      <a:solidFill>
                        <a:srgbClr val="000000"/>
                      </a:solidFill>
                      <a:prstDash val="solid"/>
                    </a:lnL>
                  </a:tcPr>
                </a:tc>
                <a:tc hMerge="1">
                  <a:txBody>
                    <a:bodyPr/>
                    <a:lstStyle/>
                    <a:p>
                      <a:endParaRPr/>
                    </a:p>
                  </a:txBody>
                  <a:tcPr marL="0" marR="0" marT="0" marB="0"/>
                </a:tc>
                <a:tc>
                  <a:txBody>
                    <a:bodyPr/>
                    <a:lstStyle/>
                    <a:p>
                      <a:pPr algn="ctr">
                        <a:lnSpc>
                          <a:spcPts val="2570"/>
                        </a:lnSpc>
                      </a:pPr>
                      <a:r>
                        <a:rPr sz="2700" spc="120" dirty="0">
                          <a:latin typeface="PMingLiU"/>
                          <a:cs typeface="PMingLiU"/>
                        </a:rPr>
                        <a:t>19</a:t>
                      </a:r>
                      <a:endParaRPr sz="2700">
                        <a:latin typeface="PMingLiU"/>
                        <a:cs typeface="PMingLiU"/>
                      </a:endParaRPr>
                    </a:p>
                  </a:txBody>
                  <a:tcPr marL="0" marR="0" marT="0" marB="0"/>
                </a:tc>
                <a:tc>
                  <a:txBody>
                    <a:bodyPr/>
                    <a:lstStyle/>
                    <a:p>
                      <a:pPr algn="ctr">
                        <a:lnSpc>
                          <a:spcPts val="2570"/>
                        </a:lnSpc>
                      </a:pPr>
                      <a:r>
                        <a:rPr sz="2700" dirty="0">
                          <a:latin typeface="PMingLiU"/>
                          <a:cs typeface="PMingLiU"/>
                        </a:rPr>
                        <a:t>1</a:t>
                      </a:r>
                      <a:endParaRPr sz="2700">
                        <a:latin typeface="PMingLiU"/>
                        <a:cs typeface="PMingLiU"/>
                      </a:endParaRPr>
                    </a:p>
                  </a:txBody>
                  <a:tcPr marL="0" marR="0" marT="0" marB="0"/>
                </a:tc>
                <a:tc>
                  <a:txBody>
                    <a:bodyPr/>
                    <a:lstStyle/>
                    <a:p>
                      <a:pPr algn="ctr">
                        <a:lnSpc>
                          <a:spcPts val="2570"/>
                        </a:lnSpc>
                      </a:pPr>
                      <a:r>
                        <a:rPr sz="2700" spc="120" dirty="0">
                          <a:latin typeface="PMingLiU"/>
                          <a:cs typeface="PMingLiU"/>
                        </a:rPr>
                        <a:t>24564</a:t>
                      </a:r>
                      <a:endParaRPr sz="2700">
                        <a:latin typeface="PMingLiU"/>
                        <a:cs typeface="PMingLiU"/>
                      </a:endParaRPr>
                    </a:p>
                  </a:txBody>
                  <a:tcPr marL="0" marR="0" marT="0" marB="0"/>
                </a:tc>
                <a:tc>
                  <a:txBody>
                    <a:bodyPr/>
                    <a:lstStyle/>
                    <a:p>
                      <a:pPr marL="7620" algn="ctr">
                        <a:lnSpc>
                          <a:spcPts val="2570"/>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tc>
                <a:extLst>
                  <a:ext uri="{0D108BD9-81ED-4DB2-BD59-A6C34878D82A}">
                    <a16:rowId xmlns:a16="http://schemas.microsoft.com/office/drawing/2014/main" val="10005"/>
                  </a:ext>
                </a:extLst>
              </a:tr>
              <a:tr h="420630">
                <a:tc>
                  <a:txBody>
                    <a:bodyPr/>
                    <a:lstStyle/>
                    <a:p>
                      <a:pPr marL="190500">
                        <a:lnSpc>
                          <a:spcPts val="2465"/>
                        </a:lnSpc>
                      </a:pPr>
                      <a:r>
                        <a:rPr sz="2700" spc="150" dirty="0">
                          <a:latin typeface="PMingLiU"/>
                          <a:cs typeface="PMingLiU"/>
                        </a:rPr>
                        <a:t>SSD300</a:t>
                      </a:r>
                      <a:endParaRPr sz="2700">
                        <a:latin typeface="PMingLiU"/>
                        <a:cs typeface="PMingLiU"/>
                      </a:endParaRPr>
                    </a:p>
                  </a:txBody>
                  <a:tcPr marL="0" marR="0" marT="0" marB="0"/>
                </a:tc>
                <a:tc gridSpan="2">
                  <a:txBody>
                    <a:bodyPr/>
                    <a:lstStyle/>
                    <a:p>
                      <a:pPr marL="456565">
                        <a:lnSpc>
                          <a:spcPts val="2465"/>
                        </a:lnSpc>
                      </a:pPr>
                      <a:r>
                        <a:rPr sz="2700" spc="125" dirty="0">
                          <a:latin typeface="PMingLiU"/>
                          <a:cs typeface="PMingLiU"/>
                        </a:rPr>
                        <a:t>74.3</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465"/>
                        </a:lnSpc>
                      </a:pPr>
                      <a:r>
                        <a:rPr sz="2700" spc="120" dirty="0">
                          <a:latin typeface="PMingLiU"/>
                          <a:cs typeface="PMingLiU"/>
                        </a:rPr>
                        <a:t>59</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8732</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tc>
                <a:extLst>
                  <a:ext uri="{0D108BD9-81ED-4DB2-BD59-A6C34878D82A}">
                    <a16:rowId xmlns:a16="http://schemas.microsoft.com/office/drawing/2014/main" val="10006"/>
                  </a:ext>
                </a:extLst>
              </a:tr>
              <a:tr h="497884">
                <a:tc>
                  <a:txBody>
                    <a:bodyPr/>
                    <a:lstStyle/>
                    <a:p>
                      <a:pPr marL="190500">
                        <a:lnSpc>
                          <a:spcPts val="2465"/>
                        </a:lnSpc>
                      </a:pPr>
                      <a:r>
                        <a:rPr sz="2700" spc="150" dirty="0">
                          <a:latin typeface="PMingLiU"/>
                          <a:cs typeface="PMingLiU"/>
                        </a:rPr>
                        <a:t>SSD512</a:t>
                      </a:r>
                      <a:endParaRPr sz="2700">
                        <a:latin typeface="PMingLiU"/>
                        <a:cs typeface="PMingLiU"/>
                      </a:endParaRPr>
                    </a:p>
                  </a:txBody>
                  <a:tcPr marL="0" marR="0" marT="0" marB="0"/>
                </a:tc>
                <a:tc gridSpan="2">
                  <a:txBody>
                    <a:bodyPr/>
                    <a:lstStyle/>
                    <a:p>
                      <a:pPr marL="456565">
                        <a:lnSpc>
                          <a:spcPts val="2465"/>
                        </a:lnSpc>
                      </a:pPr>
                      <a:r>
                        <a:rPr sz="2700" spc="125" dirty="0">
                          <a:latin typeface="PMingLiU"/>
                          <a:cs typeface="PMingLiU"/>
                        </a:rPr>
                        <a:t>76.8</a:t>
                      </a:r>
                      <a:endParaRPr sz="2700">
                        <a:latin typeface="PMingLiU"/>
                        <a:cs typeface="PMingLiU"/>
                      </a:endParaRPr>
                    </a:p>
                  </a:txBody>
                  <a:tcPr marL="0" marR="0" marT="0" marB="0"/>
                </a:tc>
                <a:tc hMerge="1">
                  <a:txBody>
                    <a:bodyPr/>
                    <a:lstStyle/>
                    <a:p>
                      <a:endParaRPr/>
                    </a:p>
                  </a:txBody>
                  <a:tcPr marL="0" marR="0" marT="0" marB="0"/>
                </a:tc>
                <a:tc>
                  <a:txBody>
                    <a:bodyPr/>
                    <a:lstStyle/>
                    <a:p>
                      <a:pPr algn="ctr">
                        <a:lnSpc>
                          <a:spcPts val="2465"/>
                        </a:lnSpc>
                      </a:pPr>
                      <a:r>
                        <a:rPr sz="2700" spc="120" dirty="0">
                          <a:latin typeface="PMingLiU"/>
                          <a:cs typeface="PMingLiU"/>
                        </a:rPr>
                        <a:t>22</a:t>
                      </a:r>
                      <a:endParaRPr sz="2700">
                        <a:latin typeface="PMingLiU"/>
                        <a:cs typeface="PMingLiU"/>
                      </a:endParaRPr>
                    </a:p>
                  </a:txBody>
                  <a:tcPr marL="0" marR="0" marT="0" marB="0"/>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tc>
                <a:tc>
                  <a:txBody>
                    <a:bodyPr/>
                    <a:lstStyle/>
                    <a:p>
                      <a:pPr algn="ctr">
                        <a:lnSpc>
                          <a:spcPts val="2465"/>
                        </a:lnSpc>
                      </a:pPr>
                      <a:r>
                        <a:rPr sz="2700" spc="120" dirty="0">
                          <a:latin typeface="PMingLiU"/>
                          <a:cs typeface="PMingLiU"/>
                        </a:rPr>
                        <a:t>24564</a:t>
                      </a:r>
                      <a:endParaRPr sz="2700">
                        <a:latin typeface="PMingLiU"/>
                        <a:cs typeface="PMingLiU"/>
                      </a:endParaRPr>
                    </a:p>
                  </a:txBody>
                  <a:tcPr marL="0" marR="0" marT="0" marB="0"/>
                </a:tc>
                <a:tc>
                  <a:txBody>
                    <a:bodyPr/>
                    <a:lstStyle/>
                    <a:p>
                      <a:pPr marL="7620" algn="ctr">
                        <a:lnSpc>
                          <a:spcPts val="2465"/>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tc>
                <a:extLst>
                  <a:ext uri="{0D108BD9-81ED-4DB2-BD59-A6C34878D82A}">
                    <a16:rowId xmlns:a16="http://schemas.microsoft.com/office/drawing/2014/main" val="10007"/>
                  </a:ext>
                </a:extLst>
              </a:tr>
            </a:tbl>
          </a:graphicData>
        </a:graphic>
      </p:graphicFrame>
      <p:sp>
        <p:nvSpPr>
          <p:cNvPr id="47" name="object 47"/>
          <p:cNvSpPr/>
          <p:nvPr/>
        </p:nvSpPr>
        <p:spPr>
          <a:xfrm>
            <a:off x="3931272" y="5266829"/>
            <a:ext cx="213360" cy="213360"/>
          </a:xfrm>
          <a:custGeom>
            <a:avLst/>
            <a:gdLst/>
            <a:ahLst/>
            <a:cxnLst/>
            <a:rect l="l" t="t" r="r" b="b"/>
            <a:pathLst>
              <a:path w="213360" h="213360">
                <a:moveTo>
                  <a:pt x="106680" y="0"/>
                </a:moveTo>
                <a:lnTo>
                  <a:pt x="0" y="213360"/>
                </a:lnTo>
                <a:lnTo>
                  <a:pt x="213360" y="213360"/>
                </a:lnTo>
                <a:lnTo>
                  <a:pt x="106680" y="0"/>
                </a:lnTo>
                <a:close/>
              </a:path>
            </a:pathLst>
          </a:custGeom>
          <a:solidFill>
            <a:srgbClr val="000000"/>
          </a:solidFill>
        </p:spPr>
        <p:txBody>
          <a:bodyPr wrap="square" lIns="0" tIns="0" rIns="0" bIns="0" rtlCol="0"/>
          <a:lstStyle/>
          <a:p>
            <a:endParaRPr/>
          </a:p>
        </p:txBody>
      </p:sp>
      <p:sp>
        <p:nvSpPr>
          <p:cNvPr id="48" name="object 48"/>
          <p:cNvSpPr/>
          <p:nvPr/>
        </p:nvSpPr>
        <p:spPr>
          <a:xfrm>
            <a:off x="4202731" y="4475200"/>
            <a:ext cx="2245995" cy="502920"/>
          </a:xfrm>
          <a:custGeom>
            <a:avLst/>
            <a:gdLst/>
            <a:ahLst/>
            <a:cxnLst/>
            <a:rect l="l" t="t" r="r" b="b"/>
            <a:pathLst>
              <a:path w="2245995" h="502920">
                <a:moveTo>
                  <a:pt x="1917461" y="73586"/>
                </a:moveTo>
                <a:lnTo>
                  <a:pt x="1977165" y="88004"/>
                </a:lnTo>
                <a:lnTo>
                  <a:pt x="2030898" y="103173"/>
                </a:lnTo>
                <a:lnTo>
                  <a:pt x="2078661" y="119013"/>
                </a:lnTo>
                <a:lnTo>
                  <a:pt x="2120454" y="135445"/>
                </a:lnTo>
                <a:lnTo>
                  <a:pt x="2156276" y="152391"/>
                </a:lnTo>
                <a:lnTo>
                  <a:pt x="2210010" y="187507"/>
                </a:lnTo>
                <a:lnTo>
                  <a:pt x="2239862" y="223728"/>
                </a:lnTo>
                <a:lnTo>
                  <a:pt x="2245832" y="242057"/>
                </a:lnTo>
                <a:lnTo>
                  <a:pt x="2245832" y="260424"/>
                </a:lnTo>
                <a:lnTo>
                  <a:pt x="2227921" y="296962"/>
                </a:lnTo>
                <a:lnTo>
                  <a:pt x="2186128" y="332709"/>
                </a:lnTo>
                <a:lnTo>
                  <a:pt x="2120454" y="367035"/>
                </a:lnTo>
                <a:lnTo>
                  <a:pt x="2078661" y="383468"/>
                </a:lnTo>
                <a:lnTo>
                  <a:pt x="2030898" y="399307"/>
                </a:lnTo>
                <a:lnTo>
                  <a:pt x="1977165" y="414476"/>
                </a:lnTo>
                <a:lnTo>
                  <a:pt x="1917461" y="428894"/>
                </a:lnTo>
                <a:lnTo>
                  <a:pt x="1875540" y="437805"/>
                </a:lnTo>
                <a:lnTo>
                  <a:pt x="1832122" y="446141"/>
                </a:lnTo>
                <a:lnTo>
                  <a:pt x="1787306" y="453902"/>
                </a:lnTo>
                <a:lnTo>
                  <a:pt x="1741191" y="461088"/>
                </a:lnTo>
                <a:lnTo>
                  <a:pt x="1693879" y="467699"/>
                </a:lnTo>
                <a:lnTo>
                  <a:pt x="1645468" y="473735"/>
                </a:lnTo>
                <a:lnTo>
                  <a:pt x="1596059" y="479197"/>
                </a:lnTo>
                <a:lnTo>
                  <a:pt x="1545750" y="484084"/>
                </a:lnTo>
                <a:lnTo>
                  <a:pt x="1494644" y="488395"/>
                </a:lnTo>
                <a:lnTo>
                  <a:pt x="1442838" y="492132"/>
                </a:lnTo>
                <a:lnTo>
                  <a:pt x="1390433" y="495294"/>
                </a:lnTo>
                <a:lnTo>
                  <a:pt x="1337528" y="497881"/>
                </a:lnTo>
                <a:lnTo>
                  <a:pt x="1284225" y="499893"/>
                </a:lnTo>
                <a:lnTo>
                  <a:pt x="1230622" y="501330"/>
                </a:lnTo>
                <a:lnTo>
                  <a:pt x="1176819" y="502193"/>
                </a:lnTo>
                <a:lnTo>
                  <a:pt x="1122916" y="502480"/>
                </a:lnTo>
                <a:lnTo>
                  <a:pt x="1069013" y="502193"/>
                </a:lnTo>
                <a:lnTo>
                  <a:pt x="1015210" y="501330"/>
                </a:lnTo>
                <a:lnTo>
                  <a:pt x="961607" y="499893"/>
                </a:lnTo>
                <a:lnTo>
                  <a:pt x="908303" y="497881"/>
                </a:lnTo>
                <a:lnTo>
                  <a:pt x="855399" y="495294"/>
                </a:lnTo>
                <a:lnTo>
                  <a:pt x="802993" y="492132"/>
                </a:lnTo>
                <a:lnTo>
                  <a:pt x="751187" y="488395"/>
                </a:lnTo>
                <a:lnTo>
                  <a:pt x="700080" y="484084"/>
                </a:lnTo>
                <a:lnTo>
                  <a:pt x="649772" y="479197"/>
                </a:lnTo>
                <a:lnTo>
                  <a:pt x="600362" y="473735"/>
                </a:lnTo>
                <a:lnTo>
                  <a:pt x="551951" y="467699"/>
                </a:lnTo>
                <a:lnTo>
                  <a:pt x="504638" y="461088"/>
                </a:lnTo>
                <a:lnTo>
                  <a:pt x="458523" y="453902"/>
                </a:lnTo>
                <a:lnTo>
                  <a:pt x="413706" y="446141"/>
                </a:lnTo>
                <a:lnTo>
                  <a:pt x="370287" y="437805"/>
                </a:lnTo>
                <a:lnTo>
                  <a:pt x="328366" y="428894"/>
                </a:lnTo>
                <a:lnTo>
                  <a:pt x="268663" y="414476"/>
                </a:lnTo>
                <a:lnTo>
                  <a:pt x="214930" y="399307"/>
                </a:lnTo>
                <a:lnTo>
                  <a:pt x="167168" y="383468"/>
                </a:lnTo>
                <a:lnTo>
                  <a:pt x="125376" y="367035"/>
                </a:lnTo>
                <a:lnTo>
                  <a:pt x="89554" y="350090"/>
                </a:lnTo>
                <a:lnTo>
                  <a:pt x="35821" y="314974"/>
                </a:lnTo>
                <a:lnTo>
                  <a:pt x="5970" y="278752"/>
                </a:lnTo>
                <a:lnTo>
                  <a:pt x="0" y="260424"/>
                </a:lnTo>
                <a:lnTo>
                  <a:pt x="0" y="242057"/>
                </a:lnTo>
                <a:lnTo>
                  <a:pt x="17910" y="205519"/>
                </a:lnTo>
                <a:lnTo>
                  <a:pt x="59702" y="169771"/>
                </a:lnTo>
                <a:lnTo>
                  <a:pt x="125376" y="135445"/>
                </a:lnTo>
                <a:lnTo>
                  <a:pt x="167168" y="119013"/>
                </a:lnTo>
                <a:lnTo>
                  <a:pt x="214930" y="103173"/>
                </a:lnTo>
                <a:lnTo>
                  <a:pt x="268663" y="88004"/>
                </a:lnTo>
                <a:lnTo>
                  <a:pt x="328366" y="73586"/>
                </a:lnTo>
                <a:lnTo>
                  <a:pt x="370287" y="64675"/>
                </a:lnTo>
                <a:lnTo>
                  <a:pt x="413706" y="56339"/>
                </a:lnTo>
                <a:lnTo>
                  <a:pt x="458523" y="48578"/>
                </a:lnTo>
                <a:lnTo>
                  <a:pt x="504638" y="41392"/>
                </a:lnTo>
                <a:lnTo>
                  <a:pt x="551951" y="34781"/>
                </a:lnTo>
                <a:lnTo>
                  <a:pt x="600362" y="28744"/>
                </a:lnTo>
                <a:lnTo>
                  <a:pt x="649772" y="23283"/>
                </a:lnTo>
                <a:lnTo>
                  <a:pt x="700080" y="18396"/>
                </a:lnTo>
                <a:lnTo>
                  <a:pt x="751187" y="14084"/>
                </a:lnTo>
                <a:lnTo>
                  <a:pt x="802993" y="10348"/>
                </a:lnTo>
                <a:lnTo>
                  <a:pt x="855399" y="7186"/>
                </a:lnTo>
                <a:lnTo>
                  <a:pt x="908303" y="4599"/>
                </a:lnTo>
                <a:lnTo>
                  <a:pt x="961607" y="2587"/>
                </a:lnTo>
                <a:lnTo>
                  <a:pt x="1015210" y="1149"/>
                </a:lnTo>
                <a:lnTo>
                  <a:pt x="1069013" y="287"/>
                </a:lnTo>
                <a:lnTo>
                  <a:pt x="1122916" y="0"/>
                </a:lnTo>
                <a:lnTo>
                  <a:pt x="1176819" y="287"/>
                </a:lnTo>
                <a:lnTo>
                  <a:pt x="1230622" y="1149"/>
                </a:lnTo>
                <a:lnTo>
                  <a:pt x="1284225" y="2587"/>
                </a:lnTo>
                <a:lnTo>
                  <a:pt x="1337528" y="4599"/>
                </a:lnTo>
                <a:lnTo>
                  <a:pt x="1390433" y="7186"/>
                </a:lnTo>
                <a:lnTo>
                  <a:pt x="1442838" y="10348"/>
                </a:lnTo>
                <a:lnTo>
                  <a:pt x="1494644" y="14084"/>
                </a:lnTo>
                <a:lnTo>
                  <a:pt x="1545750" y="18396"/>
                </a:lnTo>
                <a:lnTo>
                  <a:pt x="1596059" y="23283"/>
                </a:lnTo>
                <a:lnTo>
                  <a:pt x="1645468" y="28744"/>
                </a:lnTo>
                <a:lnTo>
                  <a:pt x="1693879" y="34781"/>
                </a:lnTo>
                <a:lnTo>
                  <a:pt x="1741191" y="41392"/>
                </a:lnTo>
                <a:lnTo>
                  <a:pt x="1787306" y="48578"/>
                </a:lnTo>
                <a:lnTo>
                  <a:pt x="1832122" y="56339"/>
                </a:lnTo>
                <a:lnTo>
                  <a:pt x="1875540" y="64675"/>
                </a:lnTo>
                <a:lnTo>
                  <a:pt x="1917461" y="73586"/>
                </a:lnTo>
                <a:close/>
              </a:path>
            </a:pathLst>
          </a:custGeom>
          <a:ln w="50800">
            <a:solidFill>
              <a:srgbClr val="DE6A10"/>
            </a:solidFill>
          </a:ln>
        </p:spPr>
        <p:txBody>
          <a:bodyPr wrap="square" lIns="0" tIns="0" rIns="0" bIns="0" rtlCol="0"/>
          <a:lstStyle/>
          <a:p>
            <a:endParaRPr/>
          </a:p>
        </p:txBody>
      </p:sp>
      <p:sp>
        <p:nvSpPr>
          <p:cNvPr id="49" name="object 49"/>
          <p:cNvSpPr/>
          <p:nvPr/>
        </p:nvSpPr>
        <p:spPr>
          <a:xfrm>
            <a:off x="4202731" y="5314048"/>
            <a:ext cx="2245995" cy="502920"/>
          </a:xfrm>
          <a:custGeom>
            <a:avLst/>
            <a:gdLst/>
            <a:ahLst/>
            <a:cxnLst/>
            <a:rect l="l" t="t" r="r" b="b"/>
            <a:pathLst>
              <a:path w="2245995" h="502920">
                <a:moveTo>
                  <a:pt x="1917461" y="73586"/>
                </a:moveTo>
                <a:lnTo>
                  <a:pt x="1977165" y="88004"/>
                </a:lnTo>
                <a:lnTo>
                  <a:pt x="2030898" y="103173"/>
                </a:lnTo>
                <a:lnTo>
                  <a:pt x="2078661" y="119013"/>
                </a:lnTo>
                <a:lnTo>
                  <a:pt x="2120454" y="135445"/>
                </a:lnTo>
                <a:lnTo>
                  <a:pt x="2156276" y="152391"/>
                </a:lnTo>
                <a:lnTo>
                  <a:pt x="2210010" y="187507"/>
                </a:lnTo>
                <a:lnTo>
                  <a:pt x="2239862" y="223728"/>
                </a:lnTo>
                <a:lnTo>
                  <a:pt x="2245832" y="242057"/>
                </a:lnTo>
                <a:lnTo>
                  <a:pt x="2245832" y="260424"/>
                </a:lnTo>
                <a:lnTo>
                  <a:pt x="2227921" y="296962"/>
                </a:lnTo>
                <a:lnTo>
                  <a:pt x="2186128" y="332709"/>
                </a:lnTo>
                <a:lnTo>
                  <a:pt x="2120454" y="367035"/>
                </a:lnTo>
                <a:lnTo>
                  <a:pt x="2078661" y="383468"/>
                </a:lnTo>
                <a:lnTo>
                  <a:pt x="2030898" y="399307"/>
                </a:lnTo>
                <a:lnTo>
                  <a:pt x="1977165" y="414476"/>
                </a:lnTo>
                <a:lnTo>
                  <a:pt x="1917461" y="428894"/>
                </a:lnTo>
                <a:lnTo>
                  <a:pt x="1875540" y="437805"/>
                </a:lnTo>
                <a:lnTo>
                  <a:pt x="1832122" y="446141"/>
                </a:lnTo>
                <a:lnTo>
                  <a:pt x="1787306" y="453902"/>
                </a:lnTo>
                <a:lnTo>
                  <a:pt x="1741191" y="461088"/>
                </a:lnTo>
                <a:lnTo>
                  <a:pt x="1693879" y="467699"/>
                </a:lnTo>
                <a:lnTo>
                  <a:pt x="1645468" y="473735"/>
                </a:lnTo>
                <a:lnTo>
                  <a:pt x="1596059" y="479197"/>
                </a:lnTo>
                <a:lnTo>
                  <a:pt x="1545750" y="484084"/>
                </a:lnTo>
                <a:lnTo>
                  <a:pt x="1494644" y="488395"/>
                </a:lnTo>
                <a:lnTo>
                  <a:pt x="1442838" y="492132"/>
                </a:lnTo>
                <a:lnTo>
                  <a:pt x="1390433" y="495294"/>
                </a:lnTo>
                <a:lnTo>
                  <a:pt x="1337528" y="497881"/>
                </a:lnTo>
                <a:lnTo>
                  <a:pt x="1284225" y="499893"/>
                </a:lnTo>
                <a:lnTo>
                  <a:pt x="1230622" y="501330"/>
                </a:lnTo>
                <a:lnTo>
                  <a:pt x="1176819" y="502193"/>
                </a:lnTo>
                <a:lnTo>
                  <a:pt x="1122916" y="502480"/>
                </a:lnTo>
                <a:lnTo>
                  <a:pt x="1069013" y="502193"/>
                </a:lnTo>
                <a:lnTo>
                  <a:pt x="1015210" y="501330"/>
                </a:lnTo>
                <a:lnTo>
                  <a:pt x="961607" y="499893"/>
                </a:lnTo>
                <a:lnTo>
                  <a:pt x="908303" y="497881"/>
                </a:lnTo>
                <a:lnTo>
                  <a:pt x="855399" y="495294"/>
                </a:lnTo>
                <a:lnTo>
                  <a:pt x="802993" y="492132"/>
                </a:lnTo>
                <a:lnTo>
                  <a:pt x="751187" y="488395"/>
                </a:lnTo>
                <a:lnTo>
                  <a:pt x="700080" y="484084"/>
                </a:lnTo>
                <a:lnTo>
                  <a:pt x="649772" y="479197"/>
                </a:lnTo>
                <a:lnTo>
                  <a:pt x="600362" y="473735"/>
                </a:lnTo>
                <a:lnTo>
                  <a:pt x="551951" y="467699"/>
                </a:lnTo>
                <a:lnTo>
                  <a:pt x="504638" y="461088"/>
                </a:lnTo>
                <a:lnTo>
                  <a:pt x="458523" y="453902"/>
                </a:lnTo>
                <a:lnTo>
                  <a:pt x="413706" y="446141"/>
                </a:lnTo>
                <a:lnTo>
                  <a:pt x="370287" y="437805"/>
                </a:lnTo>
                <a:lnTo>
                  <a:pt x="328366" y="428894"/>
                </a:lnTo>
                <a:lnTo>
                  <a:pt x="268663" y="414476"/>
                </a:lnTo>
                <a:lnTo>
                  <a:pt x="214930" y="399307"/>
                </a:lnTo>
                <a:lnTo>
                  <a:pt x="167168" y="383468"/>
                </a:lnTo>
                <a:lnTo>
                  <a:pt x="125376" y="367035"/>
                </a:lnTo>
                <a:lnTo>
                  <a:pt x="89554" y="350090"/>
                </a:lnTo>
                <a:lnTo>
                  <a:pt x="35821" y="314974"/>
                </a:lnTo>
                <a:lnTo>
                  <a:pt x="5970" y="278752"/>
                </a:lnTo>
                <a:lnTo>
                  <a:pt x="0" y="260424"/>
                </a:lnTo>
                <a:lnTo>
                  <a:pt x="0" y="242057"/>
                </a:lnTo>
                <a:lnTo>
                  <a:pt x="17910" y="205519"/>
                </a:lnTo>
                <a:lnTo>
                  <a:pt x="59702" y="169771"/>
                </a:lnTo>
                <a:lnTo>
                  <a:pt x="125376" y="135445"/>
                </a:lnTo>
                <a:lnTo>
                  <a:pt x="167168" y="119013"/>
                </a:lnTo>
                <a:lnTo>
                  <a:pt x="214930" y="103173"/>
                </a:lnTo>
                <a:lnTo>
                  <a:pt x="268663" y="88004"/>
                </a:lnTo>
                <a:lnTo>
                  <a:pt x="328366" y="73586"/>
                </a:lnTo>
                <a:lnTo>
                  <a:pt x="370287" y="64675"/>
                </a:lnTo>
                <a:lnTo>
                  <a:pt x="413706" y="56339"/>
                </a:lnTo>
                <a:lnTo>
                  <a:pt x="458523" y="48578"/>
                </a:lnTo>
                <a:lnTo>
                  <a:pt x="504638" y="41392"/>
                </a:lnTo>
                <a:lnTo>
                  <a:pt x="551951" y="34781"/>
                </a:lnTo>
                <a:lnTo>
                  <a:pt x="600362" y="28744"/>
                </a:lnTo>
                <a:lnTo>
                  <a:pt x="649772" y="23283"/>
                </a:lnTo>
                <a:lnTo>
                  <a:pt x="700080" y="18396"/>
                </a:lnTo>
                <a:lnTo>
                  <a:pt x="751187" y="14084"/>
                </a:lnTo>
                <a:lnTo>
                  <a:pt x="802993" y="10348"/>
                </a:lnTo>
                <a:lnTo>
                  <a:pt x="855399" y="7186"/>
                </a:lnTo>
                <a:lnTo>
                  <a:pt x="908303" y="4599"/>
                </a:lnTo>
                <a:lnTo>
                  <a:pt x="961607" y="2587"/>
                </a:lnTo>
                <a:lnTo>
                  <a:pt x="1015210" y="1149"/>
                </a:lnTo>
                <a:lnTo>
                  <a:pt x="1069013" y="287"/>
                </a:lnTo>
                <a:lnTo>
                  <a:pt x="1122916" y="0"/>
                </a:lnTo>
                <a:lnTo>
                  <a:pt x="1176819" y="287"/>
                </a:lnTo>
                <a:lnTo>
                  <a:pt x="1230622" y="1149"/>
                </a:lnTo>
                <a:lnTo>
                  <a:pt x="1284225" y="2587"/>
                </a:lnTo>
                <a:lnTo>
                  <a:pt x="1337528" y="4599"/>
                </a:lnTo>
                <a:lnTo>
                  <a:pt x="1390433" y="7186"/>
                </a:lnTo>
                <a:lnTo>
                  <a:pt x="1442838" y="10348"/>
                </a:lnTo>
                <a:lnTo>
                  <a:pt x="1494644" y="14084"/>
                </a:lnTo>
                <a:lnTo>
                  <a:pt x="1545750" y="18396"/>
                </a:lnTo>
                <a:lnTo>
                  <a:pt x="1596059" y="23283"/>
                </a:lnTo>
                <a:lnTo>
                  <a:pt x="1645468" y="28744"/>
                </a:lnTo>
                <a:lnTo>
                  <a:pt x="1693879" y="34781"/>
                </a:lnTo>
                <a:lnTo>
                  <a:pt x="1741191" y="41392"/>
                </a:lnTo>
                <a:lnTo>
                  <a:pt x="1787306" y="48578"/>
                </a:lnTo>
                <a:lnTo>
                  <a:pt x="1832122" y="56339"/>
                </a:lnTo>
                <a:lnTo>
                  <a:pt x="1875540" y="64675"/>
                </a:lnTo>
                <a:lnTo>
                  <a:pt x="1917461" y="73586"/>
                </a:lnTo>
                <a:close/>
              </a:path>
            </a:pathLst>
          </a:custGeom>
          <a:ln w="50800">
            <a:solidFill>
              <a:srgbClr val="DE6A10"/>
            </a:solidFill>
          </a:ln>
        </p:spPr>
        <p:txBody>
          <a:bodyPr wrap="square" lIns="0" tIns="0" rIns="0" bIns="0" rtlCol="0"/>
          <a:lstStyle/>
          <a:p>
            <a:endParaRPr/>
          </a:p>
        </p:txBody>
      </p:sp>
      <p:sp>
        <p:nvSpPr>
          <p:cNvPr id="50" name="object 50"/>
          <p:cNvSpPr/>
          <p:nvPr/>
        </p:nvSpPr>
        <p:spPr>
          <a:xfrm>
            <a:off x="8414530" y="4153739"/>
            <a:ext cx="1673225" cy="819785"/>
          </a:xfrm>
          <a:custGeom>
            <a:avLst/>
            <a:gdLst/>
            <a:ahLst/>
            <a:cxnLst/>
            <a:rect l="l" t="t" r="r" b="b"/>
            <a:pathLst>
              <a:path w="1673225" h="819785">
                <a:moveTo>
                  <a:pt x="1428578" y="119843"/>
                </a:moveTo>
                <a:lnTo>
                  <a:pt x="1477487" y="145911"/>
                </a:lnTo>
                <a:lnTo>
                  <a:pt x="1520961" y="173458"/>
                </a:lnTo>
                <a:lnTo>
                  <a:pt x="1559000" y="202310"/>
                </a:lnTo>
                <a:lnTo>
                  <a:pt x="1591606" y="232292"/>
                </a:lnTo>
                <a:lnTo>
                  <a:pt x="1618777" y="263232"/>
                </a:lnTo>
                <a:lnTo>
                  <a:pt x="1640514" y="294954"/>
                </a:lnTo>
                <a:lnTo>
                  <a:pt x="1667686" y="360051"/>
                </a:lnTo>
                <a:lnTo>
                  <a:pt x="1673120" y="393078"/>
                </a:lnTo>
                <a:lnTo>
                  <a:pt x="1673120" y="426192"/>
                </a:lnTo>
                <a:lnTo>
                  <a:pt x="1656817" y="491985"/>
                </a:lnTo>
                <a:lnTo>
                  <a:pt x="1618777" y="556039"/>
                </a:lnTo>
                <a:lnTo>
                  <a:pt x="1591606" y="586978"/>
                </a:lnTo>
                <a:lnTo>
                  <a:pt x="1559000" y="616961"/>
                </a:lnTo>
                <a:lnTo>
                  <a:pt x="1520961" y="645813"/>
                </a:lnTo>
                <a:lnTo>
                  <a:pt x="1477487" y="673359"/>
                </a:lnTo>
                <a:lnTo>
                  <a:pt x="1428578" y="699428"/>
                </a:lnTo>
                <a:lnTo>
                  <a:pt x="1388393" y="717865"/>
                </a:lnTo>
                <a:lnTo>
                  <a:pt x="1346414" y="734766"/>
                </a:lnTo>
                <a:lnTo>
                  <a:pt x="1302797" y="750130"/>
                </a:lnTo>
                <a:lnTo>
                  <a:pt x="1257698" y="763958"/>
                </a:lnTo>
                <a:lnTo>
                  <a:pt x="1211272" y="776250"/>
                </a:lnTo>
                <a:lnTo>
                  <a:pt x="1163677" y="787005"/>
                </a:lnTo>
                <a:lnTo>
                  <a:pt x="1115067" y="796224"/>
                </a:lnTo>
                <a:lnTo>
                  <a:pt x="1065600" y="803906"/>
                </a:lnTo>
                <a:lnTo>
                  <a:pt x="1015430" y="810052"/>
                </a:lnTo>
                <a:lnTo>
                  <a:pt x="964714" y="814661"/>
                </a:lnTo>
                <a:lnTo>
                  <a:pt x="913608" y="817734"/>
                </a:lnTo>
                <a:lnTo>
                  <a:pt x="862268" y="819270"/>
                </a:lnTo>
                <a:lnTo>
                  <a:pt x="810850" y="819270"/>
                </a:lnTo>
                <a:lnTo>
                  <a:pt x="759510" y="817734"/>
                </a:lnTo>
                <a:lnTo>
                  <a:pt x="708404" y="814661"/>
                </a:lnTo>
                <a:lnTo>
                  <a:pt x="657689" y="810052"/>
                </a:lnTo>
                <a:lnTo>
                  <a:pt x="607519" y="803906"/>
                </a:lnTo>
                <a:lnTo>
                  <a:pt x="558051" y="796224"/>
                </a:lnTo>
                <a:lnTo>
                  <a:pt x="509442" y="787005"/>
                </a:lnTo>
                <a:lnTo>
                  <a:pt x="461846" y="776250"/>
                </a:lnTo>
                <a:lnTo>
                  <a:pt x="415421" y="763958"/>
                </a:lnTo>
                <a:lnTo>
                  <a:pt x="370322" y="750130"/>
                </a:lnTo>
                <a:lnTo>
                  <a:pt x="326705" y="734766"/>
                </a:lnTo>
                <a:lnTo>
                  <a:pt x="284726" y="717865"/>
                </a:lnTo>
                <a:lnTo>
                  <a:pt x="244542" y="699428"/>
                </a:lnTo>
                <a:lnTo>
                  <a:pt x="195633" y="673359"/>
                </a:lnTo>
                <a:lnTo>
                  <a:pt x="152159" y="645813"/>
                </a:lnTo>
                <a:lnTo>
                  <a:pt x="114119" y="616961"/>
                </a:lnTo>
                <a:lnTo>
                  <a:pt x="81514" y="586978"/>
                </a:lnTo>
                <a:lnTo>
                  <a:pt x="54342" y="556039"/>
                </a:lnTo>
                <a:lnTo>
                  <a:pt x="32605" y="524317"/>
                </a:lnTo>
                <a:lnTo>
                  <a:pt x="5434" y="459219"/>
                </a:lnTo>
                <a:lnTo>
                  <a:pt x="0" y="393078"/>
                </a:lnTo>
                <a:lnTo>
                  <a:pt x="5434" y="360051"/>
                </a:lnTo>
                <a:lnTo>
                  <a:pt x="32605" y="294954"/>
                </a:lnTo>
                <a:lnTo>
                  <a:pt x="54342" y="263232"/>
                </a:lnTo>
                <a:lnTo>
                  <a:pt x="81514" y="232292"/>
                </a:lnTo>
                <a:lnTo>
                  <a:pt x="114119" y="202310"/>
                </a:lnTo>
                <a:lnTo>
                  <a:pt x="152159" y="173458"/>
                </a:lnTo>
                <a:lnTo>
                  <a:pt x="195633" y="145911"/>
                </a:lnTo>
                <a:lnTo>
                  <a:pt x="244542" y="119843"/>
                </a:lnTo>
                <a:lnTo>
                  <a:pt x="284726" y="101406"/>
                </a:lnTo>
                <a:lnTo>
                  <a:pt x="326705" y="84505"/>
                </a:lnTo>
                <a:lnTo>
                  <a:pt x="370322" y="69140"/>
                </a:lnTo>
                <a:lnTo>
                  <a:pt x="415421" y="55312"/>
                </a:lnTo>
                <a:lnTo>
                  <a:pt x="461846" y="43020"/>
                </a:lnTo>
                <a:lnTo>
                  <a:pt x="509442" y="32265"/>
                </a:lnTo>
                <a:lnTo>
                  <a:pt x="558051" y="23046"/>
                </a:lnTo>
                <a:lnTo>
                  <a:pt x="607519" y="15364"/>
                </a:lnTo>
                <a:lnTo>
                  <a:pt x="657689" y="9218"/>
                </a:lnTo>
                <a:lnTo>
                  <a:pt x="708404" y="4609"/>
                </a:lnTo>
                <a:lnTo>
                  <a:pt x="759510" y="1536"/>
                </a:lnTo>
                <a:lnTo>
                  <a:pt x="810850" y="0"/>
                </a:lnTo>
                <a:lnTo>
                  <a:pt x="862268" y="0"/>
                </a:lnTo>
                <a:lnTo>
                  <a:pt x="913608" y="1536"/>
                </a:lnTo>
                <a:lnTo>
                  <a:pt x="964714" y="4609"/>
                </a:lnTo>
                <a:lnTo>
                  <a:pt x="1015430" y="9218"/>
                </a:lnTo>
                <a:lnTo>
                  <a:pt x="1065600" y="15364"/>
                </a:lnTo>
                <a:lnTo>
                  <a:pt x="1115067" y="23046"/>
                </a:lnTo>
                <a:lnTo>
                  <a:pt x="1163677" y="32265"/>
                </a:lnTo>
                <a:lnTo>
                  <a:pt x="1211272" y="43020"/>
                </a:lnTo>
                <a:lnTo>
                  <a:pt x="1257698" y="55312"/>
                </a:lnTo>
                <a:lnTo>
                  <a:pt x="1302797" y="69140"/>
                </a:lnTo>
                <a:lnTo>
                  <a:pt x="1346414" y="84505"/>
                </a:lnTo>
                <a:lnTo>
                  <a:pt x="1388393" y="101406"/>
                </a:lnTo>
                <a:lnTo>
                  <a:pt x="1428578" y="119843"/>
                </a:lnTo>
                <a:close/>
              </a:path>
            </a:pathLst>
          </a:custGeom>
          <a:ln w="50800">
            <a:solidFill>
              <a:srgbClr val="DE6A10"/>
            </a:solidFill>
          </a:ln>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graphicFrame>
        <p:nvGraphicFramePr>
          <p:cNvPr id="3" name="object 3"/>
          <p:cNvGraphicFramePr>
            <a:graphicFrameLocks noGrp="1"/>
          </p:cNvGraphicFramePr>
          <p:nvPr/>
        </p:nvGraphicFramePr>
        <p:xfrm>
          <a:off x="31955" y="3256578"/>
          <a:ext cx="12950402" cy="3410919"/>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35940">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1"/>
                  </a:ext>
                </a:extLst>
              </a:tr>
              <a:tr h="856538">
                <a:tc>
                  <a:txBody>
                    <a:bodyPr/>
                    <a:lstStyle/>
                    <a:p>
                      <a:pPr marL="190500">
                        <a:lnSpc>
                          <a:spcPts val="2860"/>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p>
                      <a:pPr marL="190500">
                        <a:lnSpc>
                          <a:spcPct val="100000"/>
                        </a:lnSpc>
                        <a:spcBef>
                          <a:spcPts val="70"/>
                        </a:spcBef>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276860">
                        <a:lnSpc>
                          <a:spcPts val="2860"/>
                        </a:lnSpc>
                      </a:pPr>
                      <a:r>
                        <a:rPr sz="2700" spc="125" dirty="0">
                          <a:latin typeface="PMingLiU"/>
                          <a:cs typeface="PMingLiU"/>
                        </a:rPr>
                        <a:t>52.7</a:t>
                      </a:r>
                      <a:endParaRPr sz="2700">
                        <a:latin typeface="PMingLiU"/>
                        <a:cs typeface="PMingLiU"/>
                      </a:endParaRPr>
                    </a:p>
                    <a:p>
                      <a:pPr marL="276860">
                        <a:lnSpc>
                          <a:spcPct val="100000"/>
                        </a:lnSpc>
                        <a:spcBef>
                          <a:spcPts val="70"/>
                        </a:spcBef>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155</a:t>
                      </a:r>
                      <a:endParaRPr sz="2700">
                        <a:latin typeface="PMingLiU"/>
                        <a:cs typeface="PMingLiU"/>
                      </a:endParaRPr>
                    </a:p>
                    <a:p>
                      <a:pPr algn="ctr">
                        <a:lnSpc>
                          <a:spcPct val="100000"/>
                        </a:lnSpc>
                        <a:spcBef>
                          <a:spcPts val="70"/>
                        </a:spcBef>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98</a:t>
                      </a:r>
                      <a:endParaRPr sz="2700">
                        <a:latin typeface="PMingLiU"/>
                        <a:cs typeface="PMingLiU"/>
                      </a:endParaRPr>
                    </a:p>
                    <a:p>
                      <a:pPr algn="ctr">
                        <a:lnSpc>
                          <a:spcPct val="100000"/>
                        </a:lnSpc>
                        <a:spcBef>
                          <a:spcPts val="70"/>
                        </a:spcBef>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688340">
                        <a:lnSpc>
                          <a:spcPts val="2860"/>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p>
                      <a:pPr marL="688340">
                        <a:lnSpc>
                          <a:spcPct val="100000"/>
                        </a:lnSpc>
                        <a:spcBef>
                          <a:spcPts val="70"/>
                        </a:spcBef>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2"/>
                  </a:ext>
                </a:extLst>
              </a:tr>
              <a:tr h="1690166">
                <a:tc>
                  <a:txBody>
                    <a:bodyPr/>
                    <a:lstStyle/>
                    <a:p>
                      <a:pPr marL="190500" algn="just">
                        <a:lnSpc>
                          <a:spcPts val="2860"/>
                        </a:lnSpc>
                      </a:pPr>
                      <a:r>
                        <a:rPr sz="2700" spc="150" dirty="0">
                          <a:latin typeface="PMingLiU"/>
                          <a:cs typeface="PMingLiU"/>
                        </a:rPr>
                        <a:t>SSD300</a:t>
                      </a:r>
                      <a:endParaRPr sz="2700">
                        <a:latin typeface="PMingLiU"/>
                        <a:cs typeface="PMingLiU"/>
                      </a:endParaRPr>
                    </a:p>
                    <a:p>
                      <a:pPr marL="190500" marR="2778760" algn="just">
                        <a:lnSpc>
                          <a:spcPct val="102200"/>
                        </a:lnSpc>
                      </a:pPr>
                      <a:r>
                        <a:rPr sz="2700" dirty="0">
                          <a:latin typeface="PMingLiU"/>
                          <a:cs typeface="PMingLiU"/>
                        </a:rPr>
                        <a:t>SSD512  SSD300  SSD512</a:t>
                      </a:r>
                      <a:endParaRPr sz="2700">
                        <a:latin typeface="PMingLiU"/>
                        <a:cs typeface="PMingLiU"/>
                      </a:endParaRPr>
                    </a:p>
                  </a:txBody>
                  <a:tcPr marL="0" marR="0" marT="0" marB="0">
                    <a:lnR w="15268">
                      <a:solidFill>
                        <a:srgbClr val="000000"/>
                      </a:solidFill>
                      <a:prstDash val="solid"/>
                    </a:lnR>
                    <a:lnT w="15276">
                      <a:solidFill>
                        <a:srgbClr val="000000"/>
                      </a:solidFill>
                      <a:prstDash val="solid"/>
                    </a:lnT>
                  </a:tcPr>
                </a:tc>
                <a:tc>
                  <a:txBody>
                    <a:bodyPr/>
                    <a:lstStyle/>
                    <a:p>
                      <a:pPr marL="276860">
                        <a:lnSpc>
                          <a:spcPts val="2860"/>
                        </a:lnSpc>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p>
                      <a:pPr marL="276860">
                        <a:lnSpc>
                          <a:spcPct val="100000"/>
                        </a:lnSpc>
                        <a:spcBef>
                          <a:spcPts val="70"/>
                        </a:spcBef>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347980">
                        <a:lnSpc>
                          <a:spcPts val="2860"/>
                        </a:lnSpc>
                      </a:pPr>
                      <a:r>
                        <a:rPr sz="2700" spc="120" dirty="0">
                          <a:latin typeface="PMingLiU"/>
                          <a:cs typeface="PMingLiU"/>
                        </a:rPr>
                        <a:t>46</a:t>
                      </a:r>
                      <a:endParaRPr sz="2700">
                        <a:latin typeface="PMingLiU"/>
                        <a:cs typeface="PMingLiU"/>
                      </a:endParaRPr>
                    </a:p>
                    <a:p>
                      <a:pPr marL="347980">
                        <a:lnSpc>
                          <a:spcPct val="100000"/>
                        </a:lnSpc>
                        <a:spcBef>
                          <a:spcPts val="70"/>
                        </a:spcBef>
                      </a:pPr>
                      <a:r>
                        <a:rPr sz="2700" spc="120" dirty="0">
                          <a:latin typeface="PMingLiU"/>
                          <a:cs typeface="PMingLiU"/>
                        </a:rPr>
                        <a:t>19</a:t>
                      </a:r>
                      <a:endParaRPr sz="2700">
                        <a:latin typeface="PMingLiU"/>
                        <a:cs typeface="PMingLiU"/>
                      </a:endParaRPr>
                    </a:p>
                    <a:p>
                      <a:pPr marL="347980">
                        <a:lnSpc>
                          <a:spcPct val="100000"/>
                        </a:lnSpc>
                        <a:spcBef>
                          <a:spcPts val="70"/>
                        </a:spcBef>
                      </a:pPr>
                      <a:r>
                        <a:rPr sz="2700" spc="120" dirty="0">
                          <a:latin typeface="PMingLiU"/>
                          <a:cs typeface="PMingLiU"/>
                        </a:rPr>
                        <a:t>59</a:t>
                      </a:r>
                      <a:endParaRPr sz="2700">
                        <a:latin typeface="PMingLiU"/>
                        <a:cs typeface="PMingLiU"/>
                      </a:endParaRPr>
                    </a:p>
                    <a:p>
                      <a:pPr marL="347980">
                        <a:lnSpc>
                          <a:spcPct val="100000"/>
                        </a:lnSpc>
                        <a:spcBef>
                          <a:spcPts val="70"/>
                        </a:spcBef>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p>
                      <a:pPr algn="ctr">
                        <a:lnSpc>
                          <a:spcPct val="100000"/>
                        </a:lnSpc>
                        <a:spcBef>
                          <a:spcPts val="70"/>
                        </a:spcBef>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688340">
                        <a:lnSpc>
                          <a:spcPts val="2860"/>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p>
                      <a:pPr marL="688340">
                        <a:lnSpc>
                          <a:spcPct val="100000"/>
                        </a:lnSpc>
                        <a:spcBef>
                          <a:spcPts val="70"/>
                        </a:spcBef>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sp>
        <p:nvSpPr>
          <p:cNvPr id="3" name="object 3"/>
          <p:cNvSpPr/>
          <p:nvPr/>
        </p:nvSpPr>
        <p:spPr>
          <a:xfrm>
            <a:off x="31955" y="4120794"/>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sp>
        <p:nvSpPr>
          <p:cNvPr id="4" name="object 4"/>
          <p:cNvSpPr/>
          <p:nvPr/>
        </p:nvSpPr>
        <p:spPr>
          <a:xfrm>
            <a:off x="31955" y="4977333"/>
            <a:ext cx="12950825" cy="0"/>
          </a:xfrm>
          <a:custGeom>
            <a:avLst/>
            <a:gdLst/>
            <a:ahLst/>
            <a:cxnLst/>
            <a:rect l="l" t="t" r="r" b="b"/>
            <a:pathLst>
              <a:path w="12950825">
                <a:moveTo>
                  <a:pt x="0" y="0"/>
                </a:moveTo>
                <a:lnTo>
                  <a:pt x="12950406" y="0"/>
                </a:lnTo>
              </a:path>
            </a:pathLst>
          </a:custGeom>
          <a:ln w="15276">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1955" y="3256578"/>
          <a:ext cx="12950402" cy="3538198"/>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85975">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1"/>
                  </a:ext>
                </a:extLst>
              </a:tr>
              <a:tr h="428268">
                <a:tc>
                  <a:txBody>
                    <a:bodyPr/>
                    <a:lstStyle/>
                    <a:p>
                      <a:pPr marL="190500">
                        <a:lnSpc>
                          <a:spcPts val="2525"/>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txBody>
                  <a:tcPr marL="0" marR="0" marT="0" marB="0">
                    <a:lnR w="15268">
                      <a:solidFill>
                        <a:srgbClr val="000000"/>
                      </a:solidFill>
                      <a:prstDash val="solid"/>
                    </a:lnR>
                  </a:tcPr>
                </a:tc>
                <a:tc>
                  <a:txBody>
                    <a:bodyPr/>
                    <a:lstStyle/>
                    <a:p>
                      <a:pPr algn="ctr">
                        <a:lnSpc>
                          <a:spcPts val="2525"/>
                        </a:lnSpc>
                      </a:pPr>
                      <a:r>
                        <a:rPr sz="2700" spc="125" dirty="0">
                          <a:latin typeface="PMingLiU"/>
                          <a:cs typeface="PMingLiU"/>
                        </a:rPr>
                        <a:t>52.7</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155</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2"/>
                  </a:ext>
                </a:extLst>
              </a:tr>
              <a:tr h="428268">
                <a:tc>
                  <a:txBody>
                    <a:bodyPr/>
                    <a:lstStyle/>
                    <a:p>
                      <a:pPr marL="190500">
                        <a:lnSpc>
                          <a:spcPts val="2465"/>
                        </a:lnSpc>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tcPr>
                </a:tc>
                <a:tc>
                  <a:txBody>
                    <a:bodyPr/>
                    <a:lstStyle/>
                    <a:p>
                      <a:pPr algn="ctr">
                        <a:lnSpc>
                          <a:spcPts val="2465"/>
                        </a:lnSpc>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3"/>
                  </a:ext>
                </a:extLst>
              </a:tr>
              <a:tr h="428268">
                <a:tc>
                  <a:txBody>
                    <a:bodyPr/>
                    <a:lstStyle/>
                    <a:p>
                      <a:pPr marL="190500">
                        <a:lnSpc>
                          <a:spcPts val="2525"/>
                        </a:lnSpc>
                      </a:pPr>
                      <a:r>
                        <a:rPr sz="2700" spc="150" dirty="0">
                          <a:latin typeface="PMingLiU"/>
                          <a:cs typeface="PMingLiU"/>
                        </a:rPr>
                        <a:t>SSD300</a:t>
                      </a:r>
                      <a:endParaRPr sz="2700">
                        <a:latin typeface="PMingLiU"/>
                        <a:cs typeface="PMingLiU"/>
                      </a:endParaRPr>
                    </a:p>
                  </a:txBody>
                  <a:tcPr marL="0" marR="0" marT="0" marB="0">
                    <a:lnR w="15268">
                      <a:solidFill>
                        <a:srgbClr val="000000"/>
                      </a:solidFill>
                      <a:prstDash val="solid"/>
                    </a:lnR>
                  </a:tcPr>
                </a:tc>
                <a:tc>
                  <a:txBody>
                    <a:bodyPr/>
                    <a:lstStyle/>
                    <a:p>
                      <a:pPr algn="ctr">
                        <a:lnSpc>
                          <a:spcPts val="2525"/>
                        </a:lnSpc>
                      </a:pPr>
                      <a:r>
                        <a:rPr sz="2700" spc="125" dirty="0">
                          <a:latin typeface="PMingLiU"/>
                          <a:cs typeface="PMingLiU"/>
                        </a:rPr>
                        <a:t>74.3</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46</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8732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52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4"/>
                  </a:ext>
                </a:extLst>
              </a:tr>
              <a:tr h="420630">
                <a:tc>
                  <a:txBody>
                    <a:bodyPr/>
                    <a:lstStyle/>
                    <a:p>
                      <a:pPr marL="190500">
                        <a:lnSpc>
                          <a:spcPts val="2465"/>
                        </a:lnSpc>
                      </a:pPr>
                      <a:r>
                        <a:rPr sz="2700" spc="150" dirty="0">
                          <a:latin typeface="PMingLiU"/>
                          <a:cs typeface="PMingLiU"/>
                        </a:rPr>
                        <a:t>SSD512</a:t>
                      </a:r>
                      <a:endParaRPr sz="2700">
                        <a:latin typeface="PMingLiU"/>
                        <a:cs typeface="PMingLiU"/>
                      </a:endParaRPr>
                    </a:p>
                  </a:txBody>
                  <a:tcPr marL="0" marR="0" marT="0" marB="0">
                    <a:lnR w="15268">
                      <a:solidFill>
                        <a:srgbClr val="000000"/>
                      </a:solidFill>
                      <a:prstDash val="solid"/>
                    </a:lnR>
                  </a:tcPr>
                </a:tc>
                <a:tc>
                  <a:txBody>
                    <a:bodyPr/>
                    <a:lstStyle/>
                    <a:p>
                      <a:pPr algn="ctr">
                        <a:lnSpc>
                          <a:spcPts val="2465"/>
                        </a:lnSpc>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19</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5"/>
                  </a:ext>
                </a:extLst>
              </a:tr>
              <a:tr h="420630">
                <a:tc>
                  <a:txBody>
                    <a:bodyPr/>
                    <a:lstStyle/>
                    <a:p>
                      <a:pPr marL="190500">
                        <a:lnSpc>
                          <a:spcPts val="2465"/>
                        </a:lnSpc>
                      </a:pPr>
                      <a:r>
                        <a:rPr sz="2700" spc="150" dirty="0">
                          <a:latin typeface="PMingLiU"/>
                          <a:cs typeface="PMingLiU"/>
                        </a:rPr>
                        <a:t>SSD300</a:t>
                      </a:r>
                      <a:endParaRPr sz="2700">
                        <a:latin typeface="PMingLiU"/>
                        <a:cs typeface="PMingLiU"/>
                      </a:endParaRPr>
                    </a:p>
                  </a:txBody>
                  <a:tcPr marL="0" marR="0" marT="0" marB="0">
                    <a:lnR w="15268">
                      <a:solidFill>
                        <a:srgbClr val="000000"/>
                      </a:solidFill>
                      <a:prstDash val="solid"/>
                    </a:lnR>
                  </a:tcPr>
                </a:tc>
                <a:tc>
                  <a:txBody>
                    <a:bodyPr/>
                    <a:lstStyle/>
                    <a:p>
                      <a:pPr algn="ctr">
                        <a:lnSpc>
                          <a:spcPts val="2465"/>
                        </a:lnSpc>
                      </a:pPr>
                      <a:r>
                        <a:rPr sz="2700" spc="125" dirty="0">
                          <a:latin typeface="PMingLiU"/>
                          <a:cs typeface="PMingLiU"/>
                        </a:rPr>
                        <a:t>74.3</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59</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8732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6"/>
                  </a:ext>
                </a:extLst>
              </a:tr>
              <a:tr h="497884">
                <a:tc>
                  <a:txBody>
                    <a:bodyPr/>
                    <a:lstStyle/>
                    <a:p>
                      <a:pPr marL="190500">
                        <a:lnSpc>
                          <a:spcPts val="2465"/>
                        </a:lnSpc>
                      </a:pPr>
                      <a:r>
                        <a:rPr sz="2700" spc="150" dirty="0">
                          <a:latin typeface="PMingLiU"/>
                          <a:cs typeface="PMingLiU"/>
                        </a:rPr>
                        <a:t>SSD512</a:t>
                      </a:r>
                      <a:endParaRPr sz="2700">
                        <a:latin typeface="PMingLiU"/>
                        <a:cs typeface="PMingLiU"/>
                      </a:endParaRPr>
                    </a:p>
                  </a:txBody>
                  <a:tcPr marL="0" marR="0" marT="0" marB="0">
                    <a:lnR w="15268">
                      <a:solidFill>
                        <a:srgbClr val="000000"/>
                      </a:solidFill>
                      <a:prstDash val="solid"/>
                    </a:lnR>
                  </a:tcPr>
                </a:tc>
                <a:tc>
                  <a:txBody>
                    <a:bodyPr/>
                    <a:lstStyle/>
                    <a:p>
                      <a:pPr algn="ctr">
                        <a:lnSpc>
                          <a:spcPts val="2465"/>
                        </a:lnSpc>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tcPr>
                </a:tc>
                <a:tc>
                  <a:txBody>
                    <a:bodyPr/>
                    <a:lstStyle/>
                    <a:p>
                      <a:pPr algn="ctr">
                        <a:lnSpc>
                          <a:spcPts val="2465"/>
                        </a:lnSpc>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tcPr>
                </a:tc>
                <a:extLst>
                  <a:ext uri="{0D108BD9-81ED-4DB2-BD59-A6C34878D82A}">
                    <a16:rowId xmlns:a16="http://schemas.microsoft.com/office/drawing/2014/main" val="10007"/>
                  </a:ext>
                </a:extLst>
              </a:tr>
            </a:tbl>
          </a:graphicData>
        </a:graphic>
      </p:graphicFrame>
      <p:sp>
        <p:nvSpPr>
          <p:cNvPr id="6" name="object 6"/>
          <p:cNvSpPr/>
          <p:nvPr/>
        </p:nvSpPr>
        <p:spPr>
          <a:xfrm>
            <a:off x="7025166" y="5767717"/>
            <a:ext cx="812800" cy="904875"/>
          </a:xfrm>
          <a:custGeom>
            <a:avLst/>
            <a:gdLst/>
            <a:ahLst/>
            <a:cxnLst/>
            <a:rect l="l" t="t" r="r" b="b"/>
            <a:pathLst>
              <a:path w="812800" h="904875">
                <a:moveTo>
                  <a:pt x="694117" y="132433"/>
                </a:moveTo>
                <a:lnTo>
                  <a:pt x="723780" y="169146"/>
                </a:lnTo>
                <a:lnTo>
                  <a:pt x="749205" y="208394"/>
                </a:lnTo>
                <a:lnTo>
                  <a:pt x="770393" y="249789"/>
                </a:lnTo>
                <a:lnTo>
                  <a:pt x="787344" y="292938"/>
                </a:lnTo>
                <a:lnTo>
                  <a:pt x="800057" y="337453"/>
                </a:lnTo>
                <a:lnTo>
                  <a:pt x="808532" y="382943"/>
                </a:lnTo>
                <a:lnTo>
                  <a:pt x="812769" y="429019"/>
                </a:lnTo>
                <a:lnTo>
                  <a:pt x="812769" y="475289"/>
                </a:lnTo>
                <a:lnTo>
                  <a:pt x="808532" y="521364"/>
                </a:lnTo>
                <a:lnTo>
                  <a:pt x="800057" y="566854"/>
                </a:lnTo>
                <a:lnTo>
                  <a:pt x="787344" y="611369"/>
                </a:lnTo>
                <a:lnTo>
                  <a:pt x="770393" y="654519"/>
                </a:lnTo>
                <a:lnTo>
                  <a:pt x="749205" y="695913"/>
                </a:lnTo>
                <a:lnTo>
                  <a:pt x="723780" y="735162"/>
                </a:lnTo>
                <a:lnTo>
                  <a:pt x="694117" y="771875"/>
                </a:lnTo>
                <a:lnTo>
                  <a:pt x="658625" y="807010"/>
                </a:lnTo>
                <a:lnTo>
                  <a:pt x="620543" y="836740"/>
                </a:lnTo>
                <a:lnTo>
                  <a:pt x="580302" y="861064"/>
                </a:lnTo>
                <a:lnTo>
                  <a:pt x="538334" y="879983"/>
                </a:lnTo>
                <a:lnTo>
                  <a:pt x="495071" y="893497"/>
                </a:lnTo>
                <a:lnTo>
                  <a:pt x="450943" y="901605"/>
                </a:lnTo>
                <a:lnTo>
                  <a:pt x="406385" y="904308"/>
                </a:lnTo>
                <a:lnTo>
                  <a:pt x="361826" y="901605"/>
                </a:lnTo>
                <a:lnTo>
                  <a:pt x="317699" y="893497"/>
                </a:lnTo>
                <a:lnTo>
                  <a:pt x="274435" y="879983"/>
                </a:lnTo>
                <a:lnTo>
                  <a:pt x="232467" y="861064"/>
                </a:lnTo>
                <a:lnTo>
                  <a:pt x="192226" y="836740"/>
                </a:lnTo>
                <a:lnTo>
                  <a:pt x="154144" y="807010"/>
                </a:lnTo>
                <a:lnTo>
                  <a:pt x="118652" y="771875"/>
                </a:lnTo>
                <a:lnTo>
                  <a:pt x="88989" y="735162"/>
                </a:lnTo>
                <a:lnTo>
                  <a:pt x="63564" y="695913"/>
                </a:lnTo>
                <a:lnTo>
                  <a:pt x="42376" y="654519"/>
                </a:lnTo>
                <a:lnTo>
                  <a:pt x="25425" y="611369"/>
                </a:lnTo>
                <a:lnTo>
                  <a:pt x="12712" y="566854"/>
                </a:lnTo>
                <a:lnTo>
                  <a:pt x="4237" y="521364"/>
                </a:lnTo>
                <a:lnTo>
                  <a:pt x="0" y="475289"/>
                </a:lnTo>
                <a:lnTo>
                  <a:pt x="0" y="429019"/>
                </a:lnTo>
                <a:lnTo>
                  <a:pt x="4237" y="382943"/>
                </a:lnTo>
                <a:lnTo>
                  <a:pt x="12712" y="337453"/>
                </a:lnTo>
                <a:lnTo>
                  <a:pt x="25425" y="292938"/>
                </a:lnTo>
                <a:lnTo>
                  <a:pt x="42376" y="249789"/>
                </a:lnTo>
                <a:lnTo>
                  <a:pt x="63564" y="208394"/>
                </a:lnTo>
                <a:lnTo>
                  <a:pt x="88989" y="169146"/>
                </a:lnTo>
                <a:lnTo>
                  <a:pt x="118652" y="132433"/>
                </a:lnTo>
                <a:lnTo>
                  <a:pt x="154144" y="97297"/>
                </a:lnTo>
                <a:lnTo>
                  <a:pt x="192226" y="67567"/>
                </a:lnTo>
                <a:lnTo>
                  <a:pt x="232467" y="43243"/>
                </a:lnTo>
                <a:lnTo>
                  <a:pt x="274435" y="24324"/>
                </a:lnTo>
                <a:lnTo>
                  <a:pt x="317699" y="10810"/>
                </a:lnTo>
                <a:lnTo>
                  <a:pt x="361826" y="2702"/>
                </a:lnTo>
                <a:lnTo>
                  <a:pt x="406385" y="0"/>
                </a:lnTo>
                <a:lnTo>
                  <a:pt x="450943" y="2702"/>
                </a:lnTo>
                <a:lnTo>
                  <a:pt x="495071" y="10810"/>
                </a:lnTo>
                <a:lnTo>
                  <a:pt x="538334" y="24324"/>
                </a:lnTo>
                <a:lnTo>
                  <a:pt x="580302" y="43243"/>
                </a:lnTo>
                <a:lnTo>
                  <a:pt x="620543" y="67567"/>
                </a:lnTo>
                <a:lnTo>
                  <a:pt x="658625" y="97297"/>
                </a:lnTo>
                <a:lnTo>
                  <a:pt x="694117" y="132433"/>
                </a:lnTo>
                <a:close/>
              </a:path>
            </a:pathLst>
          </a:custGeom>
          <a:ln w="50800">
            <a:solidFill>
              <a:srgbClr val="DE6A10"/>
            </a:solidFill>
          </a:ln>
        </p:spPr>
        <p:txBody>
          <a:bodyPr wrap="square" lIns="0" tIns="0" rIns="0" bIns="0" rtlCol="0"/>
          <a:lstStyle/>
          <a:p>
            <a:endParaRPr/>
          </a:p>
        </p:txBody>
      </p:sp>
      <p:sp>
        <p:nvSpPr>
          <p:cNvPr id="7" name="object 7"/>
          <p:cNvSpPr/>
          <p:nvPr/>
        </p:nvSpPr>
        <p:spPr>
          <a:xfrm>
            <a:off x="5505458" y="5767717"/>
            <a:ext cx="812800" cy="904875"/>
          </a:xfrm>
          <a:custGeom>
            <a:avLst/>
            <a:gdLst/>
            <a:ahLst/>
            <a:cxnLst/>
            <a:rect l="l" t="t" r="r" b="b"/>
            <a:pathLst>
              <a:path w="812800" h="904875">
                <a:moveTo>
                  <a:pt x="694117" y="132433"/>
                </a:moveTo>
                <a:lnTo>
                  <a:pt x="723780" y="169146"/>
                </a:lnTo>
                <a:lnTo>
                  <a:pt x="749205" y="208394"/>
                </a:lnTo>
                <a:lnTo>
                  <a:pt x="770393" y="249789"/>
                </a:lnTo>
                <a:lnTo>
                  <a:pt x="787344" y="292938"/>
                </a:lnTo>
                <a:lnTo>
                  <a:pt x="800057" y="337453"/>
                </a:lnTo>
                <a:lnTo>
                  <a:pt x="808532" y="382943"/>
                </a:lnTo>
                <a:lnTo>
                  <a:pt x="812769" y="429019"/>
                </a:lnTo>
                <a:lnTo>
                  <a:pt x="812769" y="475289"/>
                </a:lnTo>
                <a:lnTo>
                  <a:pt x="808532" y="521364"/>
                </a:lnTo>
                <a:lnTo>
                  <a:pt x="800057" y="566854"/>
                </a:lnTo>
                <a:lnTo>
                  <a:pt x="787344" y="611369"/>
                </a:lnTo>
                <a:lnTo>
                  <a:pt x="770393" y="654519"/>
                </a:lnTo>
                <a:lnTo>
                  <a:pt x="749205" y="695913"/>
                </a:lnTo>
                <a:lnTo>
                  <a:pt x="723780" y="735162"/>
                </a:lnTo>
                <a:lnTo>
                  <a:pt x="694117" y="771875"/>
                </a:lnTo>
                <a:lnTo>
                  <a:pt x="658625" y="807010"/>
                </a:lnTo>
                <a:lnTo>
                  <a:pt x="620543" y="836740"/>
                </a:lnTo>
                <a:lnTo>
                  <a:pt x="580302" y="861064"/>
                </a:lnTo>
                <a:lnTo>
                  <a:pt x="538334" y="879983"/>
                </a:lnTo>
                <a:lnTo>
                  <a:pt x="495071" y="893497"/>
                </a:lnTo>
                <a:lnTo>
                  <a:pt x="450943" y="901605"/>
                </a:lnTo>
                <a:lnTo>
                  <a:pt x="406385" y="904308"/>
                </a:lnTo>
                <a:lnTo>
                  <a:pt x="361826" y="901605"/>
                </a:lnTo>
                <a:lnTo>
                  <a:pt x="317699" y="893497"/>
                </a:lnTo>
                <a:lnTo>
                  <a:pt x="274435" y="879983"/>
                </a:lnTo>
                <a:lnTo>
                  <a:pt x="232467" y="861064"/>
                </a:lnTo>
                <a:lnTo>
                  <a:pt x="192226" y="836740"/>
                </a:lnTo>
                <a:lnTo>
                  <a:pt x="154144" y="807010"/>
                </a:lnTo>
                <a:lnTo>
                  <a:pt x="118652" y="771875"/>
                </a:lnTo>
                <a:lnTo>
                  <a:pt x="88989" y="735162"/>
                </a:lnTo>
                <a:lnTo>
                  <a:pt x="63564" y="695913"/>
                </a:lnTo>
                <a:lnTo>
                  <a:pt x="42376" y="654519"/>
                </a:lnTo>
                <a:lnTo>
                  <a:pt x="25425" y="611369"/>
                </a:lnTo>
                <a:lnTo>
                  <a:pt x="12712" y="566854"/>
                </a:lnTo>
                <a:lnTo>
                  <a:pt x="4237" y="521364"/>
                </a:lnTo>
                <a:lnTo>
                  <a:pt x="0" y="475289"/>
                </a:lnTo>
                <a:lnTo>
                  <a:pt x="0" y="429019"/>
                </a:lnTo>
                <a:lnTo>
                  <a:pt x="4237" y="382943"/>
                </a:lnTo>
                <a:lnTo>
                  <a:pt x="12712" y="337453"/>
                </a:lnTo>
                <a:lnTo>
                  <a:pt x="25425" y="292938"/>
                </a:lnTo>
                <a:lnTo>
                  <a:pt x="42376" y="249789"/>
                </a:lnTo>
                <a:lnTo>
                  <a:pt x="63564" y="208394"/>
                </a:lnTo>
                <a:lnTo>
                  <a:pt x="88989" y="169146"/>
                </a:lnTo>
                <a:lnTo>
                  <a:pt x="118652" y="132433"/>
                </a:lnTo>
                <a:lnTo>
                  <a:pt x="154144" y="97297"/>
                </a:lnTo>
                <a:lnTo>
                  <a:pt x="192226" y="67567"/>
                </a:lnTo>
                <a:lnTo>
                  <a:pt x="232467" y="43243"/>
                </a:lnTo>
                <a:lnTo>
                  <a:pt x="274435" y="24324"/>
                </a:lnTo>
                <a:lnTo>
                  <a:pt x="317699" y="10810"/>
                </a:lnTo>
                <a:lnTo>
                  <a:pt x="361826" y="2702"/>
                </a:lnTo>
                <a:lnTo>
                  <a:pt x="406385" y="0"/>
                </a:lnTo>
                <a:lnTo>
                  <a:pt x="450943" y="2702"/>
                </a:lnTo>
                <a:lnTo>
                  <a:pt x="495071" y="10810"/>
                </a:lnTo>
                <a:lnTo>
                  <a:pt x="538334" y="24324"/>
                </a:lnTo>
                <a:lnTo>
                  <a:pt x="580302" y="43243"/>
                </a:lnTo>
                <a:lnTo>
                  <a:pt x="620543" y="67567"/>
                </a:lnTo>
                <a:lnTo>
                  <a:pt x="658625" y="97297"/>
                </a:lnTo>
                <a:lnTo>
                  <a:pt x="694117" y="132433"/>
                </a:lnTo>
                <a:close/>
              </a:path>
            </a:pathLst>
          </a:custGeom>
          <a:ln w="50800">
            <a:solidFill>
              <a:srgbClr val="DE6A10"/>
            </a:solidFill>
          </a:ln>
        </p:spPr>
        <p:txBody>
          <a:bodyPr wrap="square" lIns="0" tIns="0" rIns="0" bIns="0" rtlCol="0"/>
          <a:lstStyle/>
          <a:p>
            <a:endParaRPr/>
          </a:p>
        </p:txBody>
      </p:sp>
      <p:sp>
        <p:nvSpPr>
          <p:cNvPr id="8" name="object 8"/>
          <p:cNvSpPr/>
          <p:nvPr/>
        </p:nvSpPr>
        <p:spPr>
          <a:xfrm>
            <a:off x="5505458" y="4899443"/>
            <a:ext cx="812800" cy="904875"/>
          </a:xfrm>
          <a:custGeom>
            <a:avLst/>
            <a:gdLst/>
            <a:ahLst/>
            <a:cxnLst/>
            <a:rect l="l" t="t" r="r" b="b"/>
            <a:pathLst>
              <a:path w="812800" h="904875">
                <a:moveTo>
                  <a:pt x="694117" y="132433"/>
                </a:moveTo>
                <a:lnTo>
                  <a:pt x="723780" y="169146"/>
                </a:lnTo>
                <a:lnTo>
                  <a:pt x="749205" y="208394"/>
                </a:lnTo>
                <a:lnTo>
                  <a:pt x="770393" y="249789"/>
                </a:lnTo>
                <a:lnTo>
                  <a:pt x="787344" y="292938"/>
                </a:lnTo>
                <a:lnTo>
                  <a:pt x="800057" y="337453"/>
                </a:lnTo>
                <a:lnTo>
                  <a:pt x="808532" y="382943"/>
                </a:lnTo>
                <a:lnTo>
                  <a:pt x="812769" y="429019"/>
                </a:lnTo>
                <a:lnTo>
                  <a:pt x="812769" y="475289"/>
                </a:lnTo>
                <a:lnTo>
                  <a:pt x="808532" y="521364"/>
                </a:lnTo>
                <a:lnTo>
                  <a:pt x="800057" y="566854"/>
                </a:lnTo>
                <a:lnTo>
                  <a:pt x="787344" y="611369"/>
                </a:lnTo>
                <a:lnTo>
                  <a:pt x="770393" y="654519"/>
                </a:lnTo>
                <a:lnTo>
                  <a:pt x="749205" y="695913"/>
                </a:lnTo>
                <a:lnTo>
                  <a:pt x="723780" y="735162"/>
                </a:lnTo>
                <a:lnTo>
                  <a:pt x="694117" y="771875"/>
                </a:lnTo>
                <a:lnTo>
                  <a:pt x="658625" y="807010"/>
                </a:lnTo>
                <a:lnTo>
                  <a:pt x="620543" y="836740"/>
                </a:lnTo>
                <a:lnTo>
                  <a:pt x="580302" y="861064"/>
                </a:lnTo>
                <a:lnTo>
                  <a:pt x="538334" y="879983"/>
                </a:lnTo>
                <a:lnTo>
                  <a:pt x="495071" y="893497"/>
                </a:lnTo>
                <a:lnTo>
                  <a:pt x="450943" y="901605"/>
                </a:lnTo>
                <a:lnTo>
                  <a:pt x="406385" y="904308"/>
                </a:lnTo>
                <a:lnTo>
                  <a:pt x="361826" y="901605"/>
                </a:lnTo>
                <a:lnTo>
                  <a:pt x="317699" y="893497"/>
                </a:lnTo>
                <a:lnTo>
                  <a:pt x="274435" y="879983"/>
                </a:lnTo>
                <a:lnTo>
                  <a:pt x="232467" y="861064"/>
                </a:lnTo>
                <a:lnTo>
                  <a:pt x="192226" y="836740"/>
                </a:lnTo>
                <a:lnTo>
                  <a:pt x="154144" y="807010"/>
                </a:lnTo>
                <a:lnTo>
                  <a:pt x="118652" y="771875"/>
                </a:lnTo>
                <a:lnTo>
                  <a:pt x="88989" y="735162"/>
                </a:lnTo>
                <a:lnTo>
                  <a:pt x="63564" y="695913"/>
                </a:lnTo>
                <a:lnTo>
                  <a:pt x="42376" y="654519"/>
                </a:lnTo>
                <a:lnTo>
                  <a:pt x="25425" y="611369"/>
                </a:lnTo>
                <a:lnTo>
                  <a:pt x="12712" y="566854"/>
                </a:lnTo>
                <a:lnTo>
                  <a:pt x="4237" y="521364"/>
                </a:lnTo>
                <a:lnTo>
                  <a:pt x="0" y="475289"/>
                </a:lnTo>
                <a:lnTo>
                  <a:pt x="0" y="429019"/>
                </a:lnTo>
                <a:lnTo>
                  <a:pt x="4237" y="382943"/>
                </a:lnTo>
                <a:lnTo>
                  <a:pt x="12712" y="337453"/>
                </a:lnTo>
                <a:lnTo>
                  <a:pt x="25425" y="292938"/>
                </a:lnTo>
                <a:lnTo>
                  <a:pt x="42376" y="249789"/>
                </a:lnTo>
                <a:lnTo>
                  <a:pt x="63564" y="208394"/>
                </a:lnTo>
                <a:lnTo>
                  <a:pt x="88989" y="169146"/>
                </a:lnTo>
                <a:lnTo>
                  <a:pt x="118652" y="132433"/>
                </a:lnTo>
                <a:lnTo>
                  <a:pt x="154144" y="97297"/>
                </a:lnTo>
                <a:lnTo>
                  <a:pt x="192226" y="67567"/>
                </a:lnTo>
                <a:lnTo>
                  <a:pt x="232467" y="43243"/>
                </a:lnTo>
                <a:lnTo>
                  <a:pt x="274435" y="24324"/>
                </a:lnTo>
                <a:lnTo>
                  <a:pt x="317699" y="10810"/>
                </a:lnTo>
                <a:lnTo>
                  <a:pt x="361826" y="2702"/>
                </a:lnTo>
                <a:lnTo>
                  <a:pt x="406385" y="0"/>
                </a:lnTo>
                <a:lnTo>
                  <a:pt x="450943" y="2702"/>
                </a:lnTo>
                <a:lnTo>
                  <a:pt x="495071" y="10810"/>
                </a:lnTo>
                <a:lnTo>
                  <a:pt x="538334" y="24324"/>
                </a:lnTo>
                <a:lnTo>
                  <a:pt x="580302" y="43243"/>
                </a:lnTo>
                <a:lnTo>
                  <a:pt x="620543" y="67567"/>
                </a:lnTo>
                <a:lnTo>
                  <a:pt x="658625" y="97297"/>
                </a:lnTo>
                <a:lnTo>
                  <a:pt x="694117" y="132433"/>
                </a:lnTo>
                <a:close/>
              </a:path>
            </a:pathLst>
          </a:custGeom>
          <a:ln w="50800">
            <a:solidFill>
              <a:srgbClr val="DE6A10"/>
            </a:solidFill>
          </a:ln>
        </p:spPr>
        <p:txBody>
          <a:bodyPr wrap="square" lIns="0" tIns="0" rIns="0" bIns="0" rtlCol="0"/>
          <a:lstStyle/>
          <a:p>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graphicFrame>
        <p:nvGraphicFramePr>
          <p:cNvPr id="3" name="object 3"/>
          <p:cNvGraphicFramePr>
            <a:graphicFrameLocks noGrp="1"/>
          </p:cNvGraphicFramePr>
          <p:nvPr/>
        </p:nvGraphicFramePr>
        <p:xfrm>
          <a:off x="31955" y="3256578"/>
          <a:ext cx="12950402" cy="3410919"/>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35940">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1"/>
                  </a:ext>
                </a:extLst>
              </a:tr>
              <a:tr h="856538">
                <a:tc>
                  <a:txBody>
                    <a:bodyPr/>
                    <a:lstStyle/>
                    <a:p>
                      <a:pPr marL="190500">
                        <a:lnSpc>
                          <a:spcPts val="2860"/>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p>
                      <a:pPr marL="190500">
                        <a:lnSpc>
                          <a:spcPct val="100000"/>
                        </a:lnSpc>
                        <a:spcBef>
                          <a:spcPts val="70"/>
                        </a:spcBef>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276860">
                        <a:lnSpc>
                          <a:spcPts val="2860"/>
                        </a:lnSpc>
                      </a:pPr>
                      <a:r>
                        <a:rPr sz="2700" spc="125" dirty="0">
                          <a:latin typeface="PMingLiU"/>
                          <a:cs typeface="PMingLiU"/>
                        </a:rPr>
                        <a:t>52.7</a:t>
                      </a:r>
                      <a:endParaRPr sz="2700">
                        <a:latin typeface="PMingLiU"/>
                        <a:cs typeface="PMingLiU"/>
                      </a:endParaRPr>
                    </a:p>
                    <a:p>
                      <a:pPr marL="276860">
                        <a:lnSpc>
                          <a:spcPct val="100000"/>
                        </a:lnSpc>
                        <a:spcBef>
                          <a:spcPts val="70"/>
                        </a:spcBef>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155</a:t>
                      </a:r>
                      <a:endParaRPr sz="2700">
                        <a:latin typeface="PMingLiU"/>
                        <a:cs typeface="PMingLiU"/>
                      </a:endParaRPr>
                    </a:p>
                    <a:p>
                      <a:pPr algn="ctr">
                        <a:lnSpc>
                          <a:spcPct val="100000"/>
                        </a:lnSpc>
                        <a:spcBef>
                          <a:spcPts val="70"/>
                        </a:spcBef>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98</a:t>
                      </a:r>
                      <a:endParaRPr sz="2700">
                        <a:latin typeface="PMingLiU"/>
                        <a:cs typeface="PMingLiU"/>
                      </a:endParaRPr>
                    </a:p>
                    <a:p>
                      <a:pPr algn="ctr">
                        <a:lnSpc>
                          <a:spcPct val="100000"/>
                        </a:lnSpc>
                        <a:spcBef>
                          <a:spcPts val="70"/>
                        </a:spcBef>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688340">
                        <a:lnSpc>
                          <a:spcPts val="2860"/>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p>
                      <a:pPr marL="688340">
                        <a:lnSpc>
                          <a:spcPct val="100000"/>
                        </a:lnSpc>
                        <a:spcBef>
                          <a:spcPts val="70"/>
                        </a:spcBef>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2"/>
                  </a:ext>
                </a:extLst>
              </a:tr>
              <a:tr h="1690166">
                <a:tc>
                  <a:txBody>
                    <a:bodyPr/>
                    <a:lstStyle/>
                    <a:p>
                      <a:pPr marL="190500" algn="just">
                        <a:lnSpc>
                          <a:spcPts val="2860"/>
                        </a:lnSpc>
                      </a:pPr>
                      <a:r>
                        <a:rPr sz="2700" spc="150" dirty="0">
                          <a:latin typeface="PMingLiU"/>
                          <a:cs typeface="PMingLiU"/>
                        </a:rPr>
                        <a:t>SSD300</a:t>
                      </a:r>
                      <a:endParaRPr sz="2700">
                        <a:latin typeface="PMingLiU"/>
                        <a:cs typeface="PMingLiU"/>
                      </a:endParaRPr>
                    </a:p>
                    <a:p>
                      <a:pPr marL="190500" marR="2778760" algn="just">
                        <a:lnSpc>
                          <a:spcPct val="102200"/>
                        </a:lnSpc>
                      </a:pPr>
                      <a:r>
                        <a:rPr sz="2700" dirty="0">
                          <a:latin typeface="PMingLiU"/>
                          <a:cs typeface="PMingLiU"/>
                        </a:rPr>
                        <a:t>SSD512  SSD300  SSD512</a:t>
                      </a:r>
                      <a:endParaRPr sz="2700">
                        <a:latin typeface="PMingLiU"/>
                        <a:cs typeface="PMingLiU"/>
                      </a:endParaRPr>
                    </a:p>
                  </a:txBody>
                  <a:tcPr marL="0" marR="0" marT="0" marB="0">
                    <a:lnR w="15268">
                      <a:solidFill>
                        <a:srgbClr val="000000"/>
                      </a:solidFill>
                      <a:prstDash val="solid"/>
                    </a:lnR>
                    <a:lnT w="15276">
                      <a:solidFill>
                        <a:srgbClr val="000000"/>
                      </a:solidFill>
                      <a:prstDash val="solid"/>
                    </a:lnT>
                  </a:tcPr>
                </a:tc>
                <a:tc>
                  <a:txBody>
                    <a:bodyPr/>
                    <a:lstStyle/>
                    <a:p>
                      <a:pPr marL="276860">
                        <a:lnSpc>
                          <a:spcPts val="2860"/>
                        </a:lnSpc>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p>
                      <a:pPr marL="276860">
                        <a:lnSpc>
                          <a:spcPct val="100000"/>
                        </a:lnSpc>
                        <a:spcBef>
                          <a:spcPts val="70"/>
                        </a:spcBef>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347980">
                        <a:lnSpc>
                          <a:spcPts val="2860"/>
                        </a:lnSpc>
                      </a:pPr>
                      <a:r>
                        <a:rPr sz="2700" spc="120" dirty="0">
                          <a:latin typeface="PMingLiU"/>
                          <a:cs typeface="PMingLiU"/>
                        </a:rPr>
                        <a:t>46</a:t>
                      </a:r>
                      <a:endParaRPr sz="2700">
                        <a:latin typeface="PMingLiU"/>
                        <a:cs typeface="PMingLiU"/>
                      </a:endParaRPr>
                    </a:p>
                    <a:p>
                      <a:pPr marL="347980">
                        <a:lnSpc>
                          <a:spcPct val="100000"/>
                        </a:lnSpc>
                        <a:spcBef>
                          <a:spcPts val="70"/>
                        </a:spcBef>
                      </a:pPr>
                      <a:r>
                        <a:rPr sz="2700" spc="120" dirty="0">
                          <a:latin typeface="PMingLiU"/>
                          <a:cs typeface="PMingLiU"/>
                        </a:rPr>
                        <a:t>19</a:t>
                      </a:r>
                      <a:endParaRPr sz="2700">
                        <a:latin typeface="PMingLiU"/>
                        <a:cs typeface="PMingLiU"/>
                      </a:endParaRPr>
                    </a:p>
                    <a:p>
                      <a:pPr marL="347980">
                        <a:lnSpc>
                          <a:spcPct val="100000"/>
                        </a:lnSpc>
                        <a:spcBef>
                          <a:spcPts val="70"/>
                        </a:spcBef>
                      </a:pPr>
                      <a:r>
                        <a:rPr sz="2700" spc="120" dirty="0">
                          <a:latin typeface="PMingLiU"/>
                          <a:cs typeface="PMingLiU"/>
                        </a:rPr>
                        <a:t>59</a:t>
                      </a:r>
                      <a:endParaRPr sz="2700">
                        <a:latin typeface="PMingLiU"/>
                        <a:cs typeface="PMingLiU"/>
                      </a:endParaRPr>
                    </a:p>
                    <a:p>
                      <a:pPr marL="347980">
                        <a:lnSpc>
                          <a:spcPct val="100000"/>
                        </a:lnSpc>
                        <a:spcBef>
                          <a:spcPts val="70"/>
                        </a:spcBef>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p>
                      <a:pPr algn="ctr">
                        <a:lnSpc>
                          <a:spcPct val="100000"/>
                        </a:lnSpc>
                        <a:spcBef>
                          <a:spcPts val="70"/>
                        </a:spcBef>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688340">
                        <a:lnSpc>
                          <a:spcPts val="2860"/>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p>
                      <a:pPr marL="688340">
                        <a:lnSpc>
                          <a:spcPct val="100000"/>
                        </a:lnSpc>
                        <a:spcBef>
                          <a:spcPts val="70"/>
                        </a:spcBef>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369300" cy="988694"/>
          </a:xfrm>
          <a:prstGeom prst="rect">
            <a:avLst/>
          </a:prstGeom>
        </p:spPr>
        <p:txBody>
          <a:bodyPr vert="horz" wrap="square" lIns="0" tIns="0" rIns="0" bIns="0" rtlCol="0">
            <a:spAutoFit/>
          </a:bodyPr>
          <a:lstStyle/>
          <a:p>
            <a:pPr marL="12700">
              <a:lnSpc>
                <a:spcPct val="100000"/>
              </a:lnSpc>
              <a:tabLst>
                <a:tab pos="2599055" algn="l"/>
                <a:tab pos="7112634" algn="l"/>
              </a:tabLst>
            </a:pPr>
            <a:r>
              <a:rPr dirty="0"/>
              <a:t>Resu</a:t>
            </a:r>
            <a:r>
              <a:rPr spc="-5" dirty="0"/>
              <a:t>l</a:t>
            </a:r>
            <a:r>
              <a:rPr dirty="0"/>
              <a:t>ts	on</a:t>
            </a:r>
            <a:r>
              <a:rPr spc="-960" dirty="0"/>
              <a:t> </a:t>
            </a:r>
            <a:r>
              <a:rPr spc="-260" dirty="0"/>
              <a:t>V</a:t>
            </a:r>
            <a:r>
              <a:rPr spc="-5" dirty="0"/>
              <a:t>OC200</a:t>
            </a:r>
            <a:r>
              <a:rPr dirty="0"/>
              <a:t>7	test</a:t>
            </a:r>
          </a:p>
        </p:txBody>
      </p:sp>
      <p:sp>
        <p:nvSpPr>
          <p:cNvPr id="3" name="object 3"/>
          <p:cNvSpPr/>
          <p:nvPr/>
        </p:nvSpPr>
        <p:spPr>
          <a:xfrm>
            <a:off x="4360811" y="5044852"/>
            <a:ext cx="1027005" cy="1604156"/>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31955" y="3256578"/>
          <a:ext cx="12950402" cy="3410919"/>
        </p:xfrm>
        <a:graphic>
          <a:graphicData uri="http://schemas.openxmlformats.org/drawingml/2006/table">
            <a:tbl>
              <a:tblPr firstRow="1" bandRow="1">
                <a:tableStyleId>{2D5ABB26-0587-4C30-8999-92F81FD0307C}</a:tableStyleId>
              </a:tblPr>
              <a:tblGrid>
                <a:gridCol w="4178106">
                  <a:extLst>
                    <a:ext uri="{9D8B030D-6E8A-4147-A177-3AD203B41FA5}">
                      <a16:colId xmlns:a16="http://schemas.microsoft.com/office/drawing/2014/main" val="20000"/>
                    </a:ext>
                  </a:extLst>
                </a:gridCol>
                <a:gridCol w="1197749">
                  <a:extLst>
                    <a:ext uri="{9D8B030D-6E8A-4147-A177-3AD203B41FA5}">
                      <a16:colId xmlns:a16="http://schemas.microsoft.com/office/drawing/2014/main" val="20001"/>
                    </a:ext>
                  </a:extLst>
                </a:gridCol>
                <a:gridCol w="1065161">
                  <a:extLst>
                    <a:ext uri="{9D8B030D-6E8A-4147-A177-3AD203B41FA5}">
                      <a16:colId xmlns:a16="http://schemas.microsoft.com/office/drawing/2014/main" val="20002"/>
                    </a:ext>
                  </a:extLst>
                </a:gridCol>
                <a:gridCol w="1921725">
                  <a:extLst>
                    <a:ext uri="{9D8B030D-6E8A-4147-A177-3AD203B41FA5}">
                      <a16:colId xmlns:a16="http://schemas.microsoft.com/office/drawing/2014/main" val="20003"/>
                    </a:ext>
                  </a:extLst>
                </a:gridCol>
                <a:gridCol w="1710486">
                  <a:extLst>
                    <a:ext uri="{9D8B030D-6E8A-4147-A177-3AD203B41FA5}">
                      <a16:colId xmlns:a16="http://schemas.microsoft.com/office/drawing/2014/main" val="20004"/>
                    </a:ext>
                  </a:extLst>
                </a:gridCol>
                <a:gridCol w="2877175">
                  <a:extLst>
                    <a:ext uri="{9D8B030D-6E8A-4147-A177-3AD203B41FA5}">
                      <a16:colId xmlns:a16="http://schemas.microsoft.com/office/drawing/2014/main" val="20005"/>
                    </a:ext>
                  </a:extLst>
                </a:gridCol>
              </a:tblGrid>
              <a:tr h="428275">
                <a:tc>
                  <a:txBody>
                    <a:bodyPr/>
                    <a:lstStyle/>
                    <a:p>
                      <a:pPr marL="190500">
                        <a:lnSpc>
                          <a:spcPts val="2860"/>
                        </a:lnSpc>
                      </a:pPr>
                      <a:r>
                        <a:rPr sz="2700" spc="254" dirty="0">
                          <a:latin typeface="PMingLiU"/>
                          <a:cs typeface="PMingLiU"/>
                        </a:rPr>
                        <a:t>Method</a:t>
                      </a:r>
                      <a:endParaRPr sz="2700" dirty="0">
                        <a:latin typeface="PMingLiU"/>
                        <a:cs typeface="PMingLiU"/>
                      </a:endParaRPr>
                    </a:p>
                  </a:txBody>
                  <a:tcPr marL="0" marR="0" marT="0" marB="0">
                    <a:lnR w="15268">
                      <a:solidFill>
                        <a:srgbClr val="000000"/>
                      </a:solidFill>
                      <a:prstDash val="solid"/>
                    </a:lnR>
                    <a:lnB w="15276">
                      <a:solidFill>
                        <a:srgbClr val="000000"/>
                      </a:solidFill>
                      <a:prstDash val="solid"/>
                    </a:lnB>
                  </a:tcPr>
                </a:tc>
                <a:tc>
                  <a:txBody>
                    <a:bodyPr/>
                    <a:lstStyle/>
                    <a:p>
                      <a:pPr algn="ctr">
                        <a:lnSpc>
                          <a:spcPts val="2860"/>
                        </a:lnSpc>
                      </a:pPr>
                      <a:r>
                        <a:rPr sz="2700" spc="360" dirty="0">
                          <a:latin typeface="PMingLiU"/>
                          <a:cs typeface="PMingLiU"/>
                        </a:rPr>
                        <a:t>mAP</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340" dirty="0">
                          <a:latin typeface="PMingLiU"/>
                          <a:cs typeface="PMingLiU"/>
                        </a:rPr>
                        <a:t>FPS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40" dirty="0">
                          <a:latin typeface="PMingLiU"/>
                          <a:cs typeface="PMingLiU"/>
                        </a:rPr>
                        <a:t>batch</a:t>
                      </a:r>
                      <a:r>
                        <a:rPr sz="2700" spc="150" dirty="0">
                          <a:latin typeface="PMingLiU"/>
                          <a:cs typeface="PMingLiU"/>
                        </a:rPr>
                        <a:t> </a:t>
                      </a:r>
                      <a:r>
                        <a:rPr sz="2700" spc="100" dirty="0">
                          <a:latin typeface="PMingLiU"/>
                          <a:cs typeface="PMingLiU"/>
                        </a:rPr>
                        <a:t>size</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1050" dirty="0">
                          <a:latin typeface="PMingLiU"/>
                          <a:cs typeface="PMingLiU"/>
                        </a:rPr>
                        <a:t>#</a:t>
                      </a:r>
                      <a:r>
                        <a:rPr sz="2700" spc="140" dirty="0">
                          <a:latin typeface="PMingLiU"/>
                          <a:cs typeface="PMingLiU"/>
                        </a:rPr>
                        <a:t> </a:t>
                      </a:r>
                      <a:r>
                        <a:rPr sz="2700" spc="145" dirty="0">
                          <a:latin typeface="PMingLiU"/>
                          <a:cs typeface="PMingLiU"/>
                        </a:rPr>
                        <a:t>Boxes</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B w="15276">
                      <a:solidFill>
                        <a:srgbClr val="000000"/>
                      </a:solidFill>
                      <a:prstDash val="solid"/>
                    </a:lnB>
                  </a:tcPr>
                </a:tc>
                <a:tc>
                  <a:txBody>
                    <a:bodyPr/>
                    <a:lstStyle/>
                    <a:p>
                      <a:pPr algn="ctr">
                        <a:lnSpc>
                          <a:spcPts val="2860"/>
                        </a:lnSpc>
                      </a:pPr>
                      <a:r>
                        <a:rPr sz="2700" spc="270" dirty="0">
                          <a:latin typeface="PMingLiU"/>
                          <a:cs typeface="PMingLiU"/>
                        </a:rPr>
                        <a:t>Input</a:t>
                      </a:r>
                      <a:r>
                        <a:rPr sz="2700" spc="150" dirty="0">
                          <a:latin typeface="PMingLiU"/>
                          <a:cs typeface="PMingLiU"/>
                        </a:rPr>
                        <a:t> </a:t>
                      </a:r>
                      <a:r>
                        <a:rPr sz="2700" spc="175" dirty="0">
                          <a:latin typeface="PMingLiU"/>
                          <a:cs typeface="PMingLiU"/>
                        </a:rPr>
                        <a:t>resolution</a:t>
                      </a:r>
                      <a:endParaRPr sz="2700">
                        <a:latin typeface="PMingLiU"/>
                        <a:cs typeface="PMingLiU"/>
                      </a:endParaRPr>
                    </a:p>
                  </a:txBody>
                  <a:tcPr marL="0" marR="0" marT="0" marB="0">
                    <a:lnL w="15268">
                      <a:solidFill>
                        <a:srgbClr val="000000"/>
                      </a:solidFill>
                      <a:prstDash val="solid"/>
                    </a:lnL>
                    <a:lnB w="15276">
                      <a:solidFill>
                        <a:srgbClr val="000000"/>
                      </a:solidFill>
                      <a:prstDash val="solid"/>
                    </a:lnB>
                  </a:tcPr>
                </a:tc>
                <a:extLst>
                  <a:ext uri="{0D108BD9-81ED-4DB2-BD59-A6C34878D82A}">
                    <a16:rowId xmlns:a16="http://schemas.microsoft.com/office/drawing/2014/main" val="10000"/>
                  </a:ext>
                </a:extLst>
              </a:tr>
              <a:tr h="435940">
                <a:tc>
                  <a:txBody>
                    <a:bodyPr/>
                    <a:lstStyle/>
                    <a:p>
                      <a:pPr marL="190500">
                        <a:lnSpc>
                          <a:spcPts val="2860"/>
                        </a:lnSpc>
                      </a:pPr>
                      <a:r>
                        <a:rPr sz="2700" spc="210" dirty="0">
                          <a:latin typeface="PMingLiU"/>
                          <a:cs typeface="PMingLiU"/>
                        </a:rPr>
                        <a:t>Faster </a:t>
                      </a:r>
                      <a:r>
                        <a:rPr sz="2700" spc="250" dirty="0">
                          <a:latin typeface="PMingLiU"/>
                          <a:cs typeface="PMingLiU"/>
                        </a:rPr>
                        <a:t>R-CNN</a:t>
                      </a:r>
                      <a:r>
                        <a:rPr sz="2700" spc="180"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5" dirty="0">
                          <a:latin typeface="PMingLiU"/>
                          <a:cs typeface="PMingLiU"/>
                        </a:rPr>
                        <a:t>73.2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7</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a:t>
                      </a:r>
                      <a:r>
                        <a:rPr sz="2700" i="1" spc="-240" dirty="0">
                          <a:latin typeface="Meiryo"/>
                          <a:cs typeface="Meiryo"/>
                        </a:rPr>
                        <a:t> </a:t>
                      </a:r>
                      <a:r>
                        <a:rPr sz="2700" spc="120" dirty="0">
                          <a:latin typeface="PMingLiU"/>
                          <a:cs typeface="PMingLiU"/>
                        </a:rPr>
                        <a:t>6000</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i="1" spc="-170" dirty="0">
                          <a:latin typeface="Meiryo"/>
                          <a:cs typeface="Meiryo"/>
                        </a:rPr>
                        <a:t>⇠ </a:t>
                      </a:r>
                      <a:r>
                        <a:rPr sz="2700" spc="120" dirty="0">
                          <a:latin typeface="PMingLiU"/>
                          <a:cs typeface="PMingLiU"/>
                        </a:rPr>
                        <a:t>1000 </a:t>
                      </a:r>
                      <a:r>
                        <a:rPr lang="en-US" sz="2700" i="1" spc="-275" dirty="0">
                          <a:latin typeface="Meiryo"/>
                          <a:cs typeface="Meiryo"/>
                        </a:rPr>
                        <a:t>x</a:t>
                      </a:r>
                      <a:r>
                        <a:rPr sz="2700" spc="120" dirty="0">
                          <a:latin typeface="PMingLiU"/>
                          <a:cs typeface="PMingLiU"/>
                        </a:rPr>
                        <a:t>600</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1"/>
                  </a:ext>
                </a:extLst>
              </a:tr>
              <a:tr h="856538">
                <a:tc>
                  <a:txBody>
                    <a:bodyPr/>
                    <a:lstStyle/>
                    <a:p>
                      <a:pPr marL="190500">
                        <a:lnSpc>
                          <a:spcPts val="2860"/>
                        </a:lnSpc>
                      </a:pPr>
                      <a:r>
                        <a:rPr sz="2700" spc="229" dirty="0">
                          <a:latin typeface="PMingLiU"/>
                          <a:cs typeface="PMingLiU"/>
                        </a:rPr>
                        <a:t>Fast</a:t>
                      </a:r>
                      <a:r>
                        <a:rPr sz="2700" spc="135" dirty="0">
                          <a:latin typeface="PMingLiU"/>
                          <a:cs typeface="PMingLiU"/>
                        </a:rPr>
                        <a:t> </a:t>
                      </a:r>
                      <a:r>
                        <a:rPr sz="2700" spc="275" dirty="0">
                          <a:latin typeface="PMingLiU"/>
                          <a:cs typeface="PMingLiU"/>
                        </a:rPr>
                        <a:t>YOLO</a:t>
                      </a:r>
                      <a:endParaRPr sz="2700">
                        <a:latin typeface="PMingLiU"/>
                        <a:cs typeface="PMingLiU"/>
                      </a:endParaRPr>
                    </a:p>
                    <a:p>
                      <a:pPr marL="190500">
                        <a:lnSpc>
                          <a:spcPct val="100000"/>
                        </a:lnSpc>
                        <a:spcBef>
                          <a:spcPts val="70"/>
                        </a:spcBef>
                      </a:pPr>
                      <a:r>
                        <a:rPr sz="2700" spc="275" dirty="0">
                          <a:latin typeface="PMingLiU"/>
                          <a:cs typeface="PMingLiU"/>
                        </a:rPr>
                        <a:t>YOLO</a:t>
                      </a:r>
                      <a:r>
                        <a:rPr sz="2700" spc="155" dirty="0">
                          <a:latin typeface="PMingLiU"/>
                          <a:cs typeface="PMingLiU"/>
                        </a:rPr>
                        <a:t> </a:t>
                      </a:r>
                      <a:r>
                        <a:rPr sz="2700" spc="225" dirty="0">
                          <a:latin typeface="PMingLiU"/>
                          <a:cs typeface="PMingLiU"/>
                        </a:rPr>
                        <a:t>(VGG16)</a:t>
                      </a:r>
                      <a:endParaRPr sz="2700">
                        <a:latin typeface="PMingLiU"/>
                        <a:cs typeface="PMingLiU"/>
                      </a:endParaRPr>
                    </a:p>
                  </a:txBody>
                  <a:tcPr marL="0" marR="0" marT="0" marB="0">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276860">
                        <a:lnSpc>
                          <a:spcPts val="2860"/>
                        </a:lnSpc>
                      </a:pPr>
                      <a:r>
                        <a:rPr sz="2700" spc="125" dirty="0">
                          <a:latin typeface="PMingLiU"/>
                          <a:cs typeface="PMingLiU"/>
                        </a:rPr>
                        <a:t>52.7</a:t>
                      </a:r>
                      <a:endParaRPr sz="2700">
                        <a:latin typeface="PMingLiU"/>
                        <a:cs typeface="PMingLiU"/>
                      </a:endParaRPr>
                    </a:p>
                    <a:p>
                      <a:pPr marL="276860">
                        <a:lnSpc>
                          <a:spcPct val="100000"/>
                        </a:lnSpc>
                        <a:spcBef>
                          <a:spcPts val="70"/>
                        </a:spcBef>
                      </a:pPr>
                      <a:r>
                        <a:rPr sz="2700" spc="125" dirty="0">
                          <a:latin typeface="PMingLiU"/>
                          <a:cs typeface="PMingLiU"/>
                        </a:rPr>
                        <a:t>66.4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155</a:t>
                      </a:r>
                      <a:endParaRPr sz="2700">
                        <a:latin typeface="PMingLiU"/>
                        <a:cs typeface="PMingLiU"/>
                      </a:endParaRPr>
                    </a:p>
                    <a:p>
                      <a:pPr algn="ctr">
                        <a:lnSpc>
                          <a:spcPct val="100000"/>
                        </a:lnSpc>
                        <a:spcBef>
                          <a:spcPts val="70"/>
                        </a:spcBef>
                      </a:pPr>
                      <a:r>
                        <a:rPr sz="2700" spc="120" dirty="0">
                          <a:latin typeface="PMingLiU"/>
                          <a:cs typeface="PMingLiU"/>
                        </a:rPr>
                        <a:t>21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algn="ctr">
                        <a:lnSpc>
                          <a:spcPts val="2860"/>
                        </a:lnSpc>
                      </a:pPr>
                      <a:r>
                        <a:rPr sz="2700" spc="120" dirty="0">
                          <a:latin typeface="PMingLiU"/>
                          <a:cs typeface="PMingLiU"/>
                        </a:rPr>
                        <a:t>98</a:t>
                      </a:r>
                      <a:endParaRPr sz="2700">
                        <a:latin typeface="PMingLiU"/>
                        <a:cs typeface="PMingLiU"/>
                      </a:endParaRPr>
                    </a:p>
                    <a:p>
                      <a:pPr algn="ctr">
                        <a:lnSpc>
                          <a:spcPct val="100000"/>
                        </a:lnSpc>
                        <a:spcBef>
                          <a:spcPts val="70"/>
                        </a:spcBef>
                      </a:pPr>
                      <a:r>
                        <a:rPr sz="2700" spc="120" dirty="0">
                          <a:latin typeface="PMingLiU"/>
                          <a:cs typeface="PMingLiU"/>
                        </a:rPr>
                        <a:t>98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lnB w="15276">
                      <a:solidFill>
                        <a:srgbClr val="000000"/>
                      </a:solidFill>
                      <a:prstDash val="solid"/>
                    </a:lnB>
                  </a:tcPr>
                </a:tc>
                <a:tc>
                  <a:txBody>
                    <a:bodyPr/>
                    <a:lstStyle/>
                    <a:p>
                      <a:pPr marL="688340">
                        <a:lnSpc>
                          <a:spcPts val="2860"/>
                        </a:lnSpc>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p>
                      <a:pPr marL="688340">
                        <a:lnSpc>
                          <a:spcPct val="100000"/>
                        </a:lnSpc>
                        <a:spcBef>
                          <a:spcPts val="70"/>
                        </a:spcBef>
                      </a:pPr>
                      <a:r>
                        <a:rPr sz="2700" spc="120" dirty="0">
                          <a:latin typeface="PMingLiU"/>
                          <a:cs typeface="PMingLiU"/>
                        </a:rPr>
                        <a:t>448 </a:t>
                      </a:r>
                      <a:r>
                        <a:rPr lang="en-US" sz="2700" i="1" spc="-275" dirty="0">
                          <a:latin typeface="Meiryo"/>
                          <a:cs typeface="Meiryo"/>
                        </a:rPr>
                        <a:t>x</a:t>
                      </a:r>
                      <a:r>
                        <a:rPr sz="2700" spc="120" dirty="0">
                          <a:latin typeface="PMingLiU"/>
                          <a:cs typeface="PMingLiU"/>
                        </a:rPr>
                        <a:t>448</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lnB w="15276">
                      <a:solidFill>
                        <a:srgbClr val="000000"/>
                      </a:solidFill>
                      <a:prstDash val="solid"/>
                    </a:lnB>
                  </a:tcPr>
                </a:tc>
                <a:extLst>
                  <a:ext uri="{0D108BD9-81ED-4DB2-BD59-A6C34878D82A}">
                    <a16:rowId xmlns:a16="http://schemas.microsoft.com/office/drawing/2014/main" val="10002"/>
                  </a:ext>
                </a:extLst>
              </a:tr>
              <a:tr h="1690166">
                <a:tc>
                  <a:txBody>
                    <a:bodyPr/>
                    <a:lstStyle/>
                    <a:p>
                      <a:pPr marL="190500">
                        <a:lnSpc>
                          <a:spcPts val="2695"/>
                        </a:lnSpc>
                        <a:tabLst>
                          <a:tab pos="4069715" algn="r"/>
                        </a:tabLst>
                      </a:pPr>
                      <a:r>
                        <a:rPr sz="2700" spc="150" dirty="0">
                          <a:latin typeface="PMingLiU"/>
                          <a:cs typeface="PMingLiU"/>
                        </a:rPr>
                        <a:t>SSD300</a:t>
                      </a:r>
                      <a:r>
                        <a:rPr sz="4800" spc="225" baseline="-13020" dirty="0">
                          <a:latin typeface="Times New Roman"/>
                          <a:cs typeface="Times New Roman"/>
                        </a:rPr>
                        <a:t>	</a:t>
                      </a:r>
                      <a:r>
                        <a:rPr sz="4800" baseline="-13020" dirty="0">
                          <a:latin typeface="Times New Roman"/>
                          <a:cs typeface="Times New Roman"/>
                        </a:rPr>
                        <a:t>77.2</a:t>
                      </a:r>
                      <a:endParaRPr sz="4800" baseline="-13020">
                        <a:latin typeface="Times New Roman"/>
                        <a:cs typeface="Times New Roman"/>
                      </a:endParaRPr>
                    </a:p>
                    <a:p>
                      <a:pPr marL="190500">
                        <a:lnSpc>
                          <a:spcPts val="3310"/>
                        </a:lnSpc>
                        <a:tabLst>
                          <a:tab pos="4069715" algn="r"/>
                        </a:tabLst>
                      </a:pPr>
                      <a:r>
                        <a:rPr sz="2700" spc="150" dirty="0">
                          <a:latin typeface="PMingLiU"/>
                          <a:cs typeface="PMingLiU"/>
                        </a:rPr>
                        <a:t>SSD512</a:t>
                      </a:r>
                      <a:r>
                        <a:rPr sz="4800" spc="225" baseline="-12152" dirty="0">
                          <a:latin typeface="Times New Roman"/>
                          <a:cs typeface="Times New Roman"/>
                        </a:rPr>
                        <a:t>	</a:t>
                      </a:r>
                      <a:r>
                        <a:rPr sz="4800" baseline="-12152" dirty="0">
                          <a:latin typeface="Times New Roman"/>
                          <a:cs typeface="Times New Roman"/>
                        </a:rPr>
                        <a:t>79.8</a:t>
                      </a:r>
                      <a:endParaRPr sz="4800" baseline="-12152">
                        <a:latin typeface="Times New Roman"/>
                        <a:cs typeface="Times New Roman"/>
                      </a:endParaRPr>
                    </a:p>
                    <a:p>
                      <a:pPr marL="190500">
                        <a:lnSpc>
                          <a:spcPts val="3360"/>
                        </a:lnSpc>
                        <a:tabLst>
                          <a:tab pos="4069715" algn="r"/>
                        </a:tabLst>
                      </a:pPr>
                      <a:r>
                        <a:rPr sz="2700" spc="150" dirty="0">
                          <a:latin typeface="PMingLiU"/>
                          <a:cs typeface="PMingLiU"/>
                        </a:rPr>
                        <a:t>SSD300</a:t>
                      </a:r>
                      <a:r>
                        <a:rPr sz="4800" spc="225" baseline="-5208" dirty="0">
                          <a:latin typeface="Times New Roman"/>
                          <a:cs typeface="Times New Roman"/>
                        </a:rPr>
                        <a:t>	</a:t>
                      </a:r>
                      <a:r>
                        <a:rPr sz="4800" baseline="-5208" dirty="0">
                          <a:latin typeface="Times New Roman"/>
                          <a:cs typeface="Times New Roman"/>
                        </a:rPr>
                        <a:t>77.2</a:t>
                      </a:r>
                      <a:endParaRPr sz="4800" baseline="-5208">
                        <a:latin typeface="Times New Roman"/>
                        <a:cs typeface="Times New Roman"/>
                      </a:endParaRPr>
                    </a:p>
                    <a:p>
                      <a:pPr marL="190500">
                        <a:lnSpc>
                          <a:spcPts val="3625"/>
                        </a:lnSpc>
                        <a:tabLst>
                          <a:tab pos="4069715" algn="r"/>
                        </a:tabLst>
                      </a:pPr>
                      <a:r>
                        <a:rPr sz="4050" spc="225" baseline="2057" dirty="0">
                          <a:latin typeface="PMingLiU"/>
                          <a:cs typeface="PMingLiU"/>
                        </a:rPr>
                        <a:t>SSD512</a:t>
                      </a:r>
                      <a:r>
                        <a:rPr sz="3200" spc="150" dirty="0">
                          <a:latin typeface="Times New Roman"/>
                          <a:cs typeface="Times New Roman"/>
                        </a:rPr>
                        <a:t>	</a:t>
                      </a:r>
                      <a:r>
                        <a:rPr sz="3200" dirty="0">
                          <a:latin typeface="Times New Roman"/>
                          <a:cs typeface="Times New Roman"/>
                        </a:rPr>
                        <a:t>79.8</a:t>
                      </a:r>
                      <a:endParaRPr sz="3200">
                        <a:latin typeface="Times New Roman"/>
                        <a:cs typeface="Times New Roman"/>
                      </a:endParaRPr>
                    </a:p>
                  </a:txBody>
                  <a:tcPr marL="0" marR="0" marT="0" marB="0">
                    <a:lnR w="15268">
                      <a:solidFill>
                        <a:srgbClr val="000000"/>
                      </a:solidFill>
                      <a:prstDash val="solid"/>
                    </a:lnR>
                    <a:lnT w="15276">
                      <a:solidFill>
                        <a:srgbClr val="000000"/>
                      </a:solidFill>
                      <a:prstDash val="solid"/>
                    </a:lnT>
                  </a:tcPr>
                </a:tc>
                <a:tc>
                  <a:txBody>
                    <a:bodyPr/>
                    <a:lstStyle/>
                    <a:p>
                      <a:pPr marL="276860">
                        <a:lnSpc>
                          <a:spcPts val="2860"/>
                        </a:lnSpc>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p>
                      <a:pPr marL="276860">
                        <a:lnSpc>
                          <a:spcPct val="100000"/>
                        </a:lnSpc>
                        <a:spcBef>
                          <a:spcPts val="70"/>
                        </a:spcBef>
                      </a:pPr>
                      <a:r>
                        <a:rPr sz="2700" spc="125" dirty="0">
                          <a:latin typeface="PMingLiU"/>
                          <a:cs typeface="PMingLiU"/>
                        </a:rPr>
                        <a:t>74.3</a:t>
                      </a:r>
                      <a:endParaRPr sz="2700">
                        <a:latin typeface="PMingLiU"/>
                        <a:cs typeface="PMingLiU"/>
                      </a:endParaRPr>
                    </a:p>
                    <a:p>
                      <a:pPr marL="276860">
                        <a:lnSpc>
                          <a:spcPct val="100000"/>
                        </a:lnSpc>
                        <a:spcBef>
                          <a:spcPts val="70"/>
                        </a:spcBef>
                      </a:pPr>
                      <a:r>
                        <a:rPr sz="2700" spc="125" dirty="0">
                          <a:latin typeface="PMingLiU"/>
                          <a:cs typeface="PMingLiU"/>
                        </a:rPr>
                        <a:t>76.8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347980">
                        <a:lnSpc>
                          <a:spcPts val="2860"/>
                        </a:lnSpc>
                      </a:pPr>
                      <a:r>
                        <a:rPr sz="2700" spc="120" dirty="0">
                          <a:latin typeface="PMingLiU"/>
                          <a:cs typeface="PMingLiU"/>
                        </a:rPr>
                        <a:t>46</a:t>
                      </a:r>
                      <a:endParaRPr sz="2700">
                        <a:latin typeface="PMingLiU"/>
                        <a:cs typeface="PMingLiU"/>
                      </a:endParaRPr>
                    </a:p>
                    <a:p>
                      <a:pPr marL="347980">
                        <a:lnSpc>
                          <a:spcPct val="100000"/>
                        </a:lnSpc>
                        <a:spcBef>
                          <a:spcPts val="70"/>
                        </a:spcBef>
                      </a:pPr>
                      <a:r>
                        <a:rPr sz="2700" spc="120" dirty="0">
                          <a:latin typeface="PMingLiU"/>
                          <a:cs typeface="PMingLiU"/>
                        </a:rPr>
                        <a:t>19</a:t>
                      </a:r>
                      <a:endParaRPr sz="2700">
                        <a:latin typeface="PMingLiU"/>
                        <a:cs typeface="PMingLiU"/>
                      </a:endParaRPr>
                    </a:p>
                    <a:p>
                      <a:pPr marL="347980">
                        <a:lnSpc>
                          <a:spcPct val="100000"/>
                        </a:lnSpc>
                        <a:spcBef>
                          <a:spcPts val="70"/>
                        </a:spcBef>
                      </a:pPr>
                      <a:r>
                        <a:rPr sz="2700" spc="120" dirty="0">
                          <a:latin typeface="PMingLiU"/>
                          <a:cs typeface="PMingLiU"/>
                        </a:rPr>
                        <a:t>59</a:t>
                      </a:r>
                      <a:endParaRPr sz="2700">
                        <a:latin typeface="PMingLiU"/>
                        <a:cs typeface="PMingLiU"/>
                      </a:endParaRPr>
                    </a:p>
                    <a:p>
                      <a:pPr marL="347980">
                        <a:lnSpc>
                          <a:spcPct val="100000"/>
                        </a:lnSpc>
                        <a:spcBef>
                          <a:spcPts val="70"/>
                        </a:spcBef>
                      </a:pPr>
                      <a:r>
                        <a:rPr sz="2700" spc="120" dirty="0">
                          <a:latin typeface="PMingLiU"/>
                          <a:cs typeface="PMingLiU"/>
                        </a:rPr>
                        <a:t>22</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1</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p>
                      <a:pPr algn="ctr">
                        <a:lnSpc>
                          <a:spcPct val="100000"/>
                        </a:lnSpc>
                        <a:spcBef>
                          <a:spcPts val="70"/>
                        </a:spcBef>
                      </a:pPr>
                      <a:r>
                        <a:rPr sz="2700" dirty="0">
                          <a:latin typeface="PMingLiU"/>
                          <a:cs typeface="PMingLiU"/>
                        </a:rPr>
                        <a:t>8</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algn="ctr">
                        <a:lnSpc>
                          <a:spcPts val="2860"/>
                        </a:lnSpc>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p>
                      <a:pPr algn="ctr">
                        <a:lnSpc>
                          <a:spcPct val="100000"/>
                        </a:lnSpc>
                        <a:spcBef>
                          <a:spcPts val="70"/>
                        </a:spcBef>
                      </a:pPr>
                      <a:r>
                        <a:rPr sz="2700" spc="120" dirty="0">
                          <a:latin typeface="PMingLiU"/>
                          <a:cs typeface="PMingLiU"/>
                        </a:rPr>
                        <a:t>8732</a:t>
                      </a:r>
                      <a:endParaRPr sz="2700">
                        <a:latin typeface="PMingLiU"/>
                        <a:cs typeface="PMingLiU"/>
                      </a:endParaRPr>
                    </a:p>
                    <a:p>
                      <a:pPr algn="ctr">
                        <a:lnSpc>
                          <a:spcPct val="100000"/>
                        </a:lnSpc>
                        <a:spcBef>
                          <a:spcPts val="70"/>
                        </a:spcBef>
                      </a:pPr>
                      <a:r>
                        <a:rPr sz="2700" spc="120" dirty="0">
                          <a:latin typeface="PMingLiU"/>
                          <a:cs typeface="PMingLiU"/>
                        </a:rPr>
                        <a:t>24564</a:t>
                      </a:r>
                      <a:endParaRPr sz="2700">
                        <a:latin typeface="PMingLiU"/>
                        <a:cs typeface="PMingLiU"/>
                      </a:endParaRPr>
                    </a:p>
                  </a:txBody>
                  <a:tcPr marL="0" marR="0" marT="0" marB="0">
                    <a:lnL w="15268">
                      <a:solidFill>
                        <a:srgbClr val="000000"/>
                      </a:solidFill>
                      <a:prstDash val="solid"/>
                    </a:lnL>
                    <a:lnR w="15268">
                      <a:solidFill>
                        <a:srgbClr val="000000"/>
                      </a:solidFill>
                      <a:prstDash val="solid"/>
                    </a:lnR>
                    <a:lnT w="15276">
                      <a:solidFill>
                        <a:srgbClr val="000000"/>
                      </a:solidFill>
                      <a:prstDash val="solid"/>
                    </a:lnT>
                  </a:tcPr>
                </a:tc>
                <a:tc>
                  <a:txBody>
                    <a:bodyPr/>
                    <a:lstStyle/>
                    <a:p>
                      <a:pPr marL="688340">
                        <a:lnSpc>
                          <a:spcPts val="2860"/>
                        </a:lnSpc>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p>
                      <a:pPr marL="688340">
                        <a:lnSpc>
                          <a:spcPct val="100000"/>
                        </a:lnSpc>
                        <a:spcBef>
                          <a:spcPts val="70"/>
                        </a:spcBef>
                      </a:pPr>
                      <a:r>
                        <a:rPr sz="2700" spc="120" dirty="0">
                          <a:latin typeface="PMingLiU"/>
                          <a:cs typeface="PMingLiU"/>
                        </a:rPr>
                        <a:t>300 </a:t>
                      </a:r>
                      <a:r>
                        <a:rPr lang="en-US" sz="2700" i="1" spc="-275" dirty="0">
                          <a:latin typeface="Meiryo"/>
                          <a:cs typeface="Meiryo"/>
                        </a:rPr>
                        <a:t>x</a:t>
                      </a:r>
                      <a:r>
                        <a:rPr sz="2700" spc="120" dirty="0">
                          <a:latin typeface="PMingLiU"/>
                          <a:cs typeface="PMingLiU"/>
                        </a:rPr>
                        <a:t>300</a:t>
                      </a:r>
                      <a:endParaRPr sz="2700" dirty="0">
                        <a:latin typeface="PMingLiU"/>
                        <a:cs typeface="PMingLiU"/>
                      </a:endParaRPr>
                    </a:p>
                    <a:p>
                      <a:pPr marL="688340">
                        <a:lnSpc>
                          <a:spcPct val="100000"/>
                        </a:lnSpc>
                        <a:spcBef>
                          <a:spcPts val="70"/>
                        </a:spcBef>
                      </a:pPr>
                      <a:r>
                        <a:rPr sz="2700" spc="120" dirty="0">
                          <a:latin typeface="PMingLiU"/>
                          <a:cs typeface="PMingLiU"/>
                        </a:rPr>
                        <a:t>512 </a:t>
                      </a:r>
                      <a:r>
                        <a:rPr lang="en-US" sz="2700" i="1" spc="-275" dirty="0">
                          <a:latin typeface="Meiryo"/>
                          <a:cs typeface="Meiryo"/>
                        </a:rPr>
                        <a:t>x</a:t>
                      </a:r>
                      <a:r>
                        <a:rPr sz="2700" spc="120" dirty="0">
                          <a:latin typeface="PMingLiU"/>
                          <a:cs typeface="PMingLiU"/>
                        </a:rPr>
                        <a:t>512</a:t>
                      </a:r>
                      <a:endParaRPr sz="2700" dirty="0">
                        <a:latin typeface="PMingLiU"/>
                        <a:cs typeface="PMingLiU"/>
                      </a:endParaRPr>
                    </a:p>
                  </a:txBody>
                  <a:tcPr marL="0" marR="0" marT="0" marB="0">
                    <a:lnL w="15268">
                      <a:solidFill>
                        <a:srgbClr val="000000"/>
                      </a:solidFill>
                      <a:prstDash val="solid"/>
                    </a:lnL>
                    <a:lnT w="15276">
                      <a:solidFill>
                        <a:srgbClr val="000000"/>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556625" cy="988694"/>
          </a:xfrm>
          <a:prstGeom prst="rect">
            <a:avLst/>
          </a:prstGeom>
        </p:spPr>
        <p:txBody>
          <a:bodyPr vert="horz" wrap="square" lIns="0" tIns="0" rIns="0" bIns="0" rtlCol="0">
            <a:spAutoFit/>
          </a:bodyPr>
          <a:lstStyle/>
          <a:p>
            <a:pPr marL="12700">
              <a:lnSpc>
                <a:spcPct val="100000"/>
              </a:lnSpc>
              <a:tabLst>
                <a:tab pos="2599055" algn="l"/>
              </a:tabLst>
            </a:pPr>
            <a:r>
              <a:rPr spc="-5" dirty="0"/>
              <a:t>Results	</a:t>
            </a:r>
            <a:r>
              <a:rPr dirty="0"/>
              <a:t>on </a:t>
            </a:r>
            <a:r>
              <a:rPr spc="-35" dirty="0"/>
              <a:t>More</a:t>
            </a:r>
            <a:r>
              <a:rPr spc="-100" dirty="0"/>
              <a:t> </a:t>
            </a:r>
            <a:r>
              <a:rPr dirty="0"/>
              <a:t>Datasets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556625" cy="988694"/>
          </a:xfrm>
          <a:prstGeom prst="rect">
            <a:avLst/>
          </a:prstGeom>
        </p:spPr>
        <p:txBody>
          <a:bodyPr vert="horz" wrap="square" lIns="0" tIns="0" rIns="0" bIns="0" rtlCol="0">
            <a:spAutoFit/>
          </a:bodyPr>
          <a:lstStyle/>
          <a:p>
            <a:pPr marL="12700">
              <a:lnSpc>
                <a:spcPct val="100000"/>
              </a:lnSpc>
              <a:tabLst>
                <a:tab pos="2599055" algn="l"/>
              </a:tabLst>
            </a:pPr>
            <a:r>
              <a:rPr spc="-5" dirty="0"/>
              <a:t>Results	</a:t>
            </a:r>
            <a:r>
              <a:rPr dirty="0"/>
              <a:t>on </a:t>
            </a:r>
            <a:r>
              <a:rPr spc="-35" dirty="0"/>
              <a:t>More</a:t>
            </a:r>
            <a:r>
              <a:rPr spc="-100" dirty="0"/>
              <a:t> </a:t>
            </a:r>
            <a:r>
              <a:rPr dirty="0"/>
              <a:t>Datasets</a:t>
            </a:r>
          </a:p>
        </p:txBody>
      </p:sp>
      <p:sp>
        <p:nvSpPr>
          <p:cNvPr id="3" name="object 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 name="object 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 name="object 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6" name="object 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7" name="object 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8" name="object 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9" name="object 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10" name="object 1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11" name="object 1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12" name="object 1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13" name="object 1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14" name="object 1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5" name="object 1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6" name="object 1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17" name="object 1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18" name="object 1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19" name="object 1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20" name="object 2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21" name="object 2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22" name="object 2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23" name="object 23"/>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24" name="object 24"/>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25" name="object 25"/>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26" name="object 26"/>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27" name="object 27"/>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28" name="object 28"/>
          <p:cNvSpPr/>
          <p:nvPr/>
        </p:nvSpPr>
        <p:spPr>
          <a:xfrm>
            <a:off x="4198188" y="352425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5762078" y="352425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30" name="object 30"/>
          <p:cNvSpPr/>
          <p:nvPr/>
        </p:nvSpPr>
        <p:spPr>
          <a:xfrm>
            <a:off x="7324178" y="352425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9013278" y="352425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graphicFrame>
        <p:nvGraphicFramePr>
          <p:cNvPr id="32" name="object 32"/>
          <p:cNvGraphicFramePr>
            <a:graphicFrameLocks noGrp="1"/>
          </p:cNvGraphicFramePr>
          <p:nvPr/>
        </p:nvGraphicFramePr>
        <p:xfrm>
          <a:off x="1943100" y="2628900"/>
          <a:ext cx="9127577" cy="2387600"/>
        </p:xfrm>
        <a:graphic>
          <a:graphicData uri="http://schemas.openxmlformats.org/drawingml/2006/table">
            <a:tbl>
              <a:tblPr firstRow="1" bandRow="1">
                <a:tableStyleId>{2D5ABB26-0587-4C30-8999-92F81FD0307C}</a:tableStyleId>
              </a:tblPr>
              <a:tblGrid>
                <a:gridCol w="2255088">
                  <a:extLst>
                    <a:ext uri="{9D8B030D-6E8A-4147-A177-3AD203B41FA5}">
                      <a16:colId xmlns:a16="http://schemas.microsoft.com/office/drawing/2014/main" val="20000"/>
                    </a:ext>
                  </a:extLst>
                </a:gridCol>
                <a:gridCol w="1565117">
                  <a:extLst>
                    <a:ext uri="{9D8B030D-6E8A-4147-A177-3AD203B41FA5}">
                      <a16:colId xmlns:a16="http://schemas.microsoft.com/office/drawing/2014/main" val="20001"/>
                    </a:ext>
                  </a:extLst>
                </a:gridCol>
                <a:gridCol w="15938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gridCol w="1941872">
                  <a:extLst>
                    <a:ext uri="{9D8B030D-6E8A-4147-A177-3AD203B41FA5}">
                      <a16:colId xmlns:a16="http://schemas.microsoft.com/office/drawing/2014/main" val="20004"/>
                    </a:ext>
                  </a:extLst>
                </a:gridCol>
              </a:tblGrid>
              <a:tr h="895350">
                <a:tc>
                  <a:txBody>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a:txBody>
                  <a:tcPr marL="0" marR="0" marT="0" marB="0">
                    <a:solidFill>
                      <a:srgbClr val="0365C0"/>
                    </a:solidFill>
                  </a:tcPr>
                </a:tc>
                <a:tc gridSpan="4">
                  <a:txBody>
                    <a:bodyPr/>
                    <a:lstStyle/>
                    <a:p>
                      <a:pPr marL="55880">
                        <a:lnSpc>
                          <a:spcPts val="3110"/>
                        </a:lnSpc>
                        <a:spcBef>
                          <a:spcPts val="300"/>
                        </a:spcBef>
                      </a:pPr>
                      <a:r>
                        <a:rPr sz="2600" b="1" dirty="0">
                          <a:solidFill>
                            <a:srgbClr val="FFFFFF"/>
                          </a:solidFill>
                          <a:latin typeface="Arial"/>
                          <a:cs typeface="Arial"/>
                        </a:rPr>
                        <a:t>VOC2007 VOC2012 MS COCO</a:t>
                      </a:r>
                      <a:r>
                        <a:rPr sz="2600" b="1" spc="409" dirty="0">
                          <a:solidFill>
                            <a:srgbClr val="FFFFFF"/>
                          </a:solidFill>
                          <a:latin typeface="Arial"/>
                          <a:cs typeface="Arial"/>
                        </a:rPr>
                        <a:t> </a:t>
                      </a:r>
                      <a:r>
                        <a:rPr sz="2600" b="1" spc="-5" dirty="0">
                          <a:solidFill>
                            <a:srgbClr val="FFFFFF"/>
                          </a:solidFill>
                          <a:latin typeface="Arial"/>
                          <a:cs typeface="Arial"/>
                        </a:rPr>
                        <a:t>ILSVRC2014</a:t>
                      </a:r>
                      <a:endParaRPr sz="2600">
                        <a:latin typeface="Arial"/>
                        <a:cs typeface="Arial"/>
                      </a:endParaRPr>
                    </a:p>
                    <a:p>
                      <a:pPr marL="487680">
                        <a:lnSpc>
                          <a:spcPts val="3110"/>
                        </a:lnSpc>
                        <a:tabLst>
                          <a:tab pos="2049780" algn="l"/>
                          <a:tab pos="3332479" algn="l"/>
                          <a:tab pos="5516880" algn="l"/>
                        </a:tabLst>
                      </a:pPr>
                      <a:r>
                        <a:rPr sz="2600" b="1" dirty="0">
                          <a:solidFill>
                            <a:srgbClr val="FFFFFF"/>
                          </a:solidFill>
                          <a:latin typeface="Arial"/>
                          <a:cs typeface="Arial"/>
                        </a:rPr>
                        <a:t>test	test	</a:t>
                      </a:r>
                      <a:r>
                        <a:rPr sz="2600" b="1" spc="-5" dirty="0">
                          <a:solidFill>
                            <a:srgbClr val="FFFFFF"/>
                          </a:solidFill>
                          <a:latin typeface="Arial"/>
                          <a:cs typeface="Arial"/>
                        </a:rPr>
                        <a:t>test-dev	</a:t>
                      </a:r>
                      <a:r>
                        <a:rPr sz="2600" b="1" dirty="0">
                          <a:solidFill>
                            <a:srgbClr val="FFFFFF"/>
                          </a:solidFill>
                          <a:latin typeface="Arial"/>
                          <a:cs typeface="Arial"/>
                        </a:rPr>
                        <a:t>val2</a:t>
                      </a:r>
                      <a:endParaRPr sz="2600">
                        <a:latin typeface="Arial"/>
                        <a:cs typeface="Arial"/>
                      </a:endParaRPr>
                    </a:p>
                  </a:txBody>
                  <a:tcPr marL="0" marR="0" marT="0" marB="0">
                    <a:solidFill>
                      <a:srgbClr val="0365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01650">
                <a:tc rowSpan="3">
                  <a:txBody>
                    <a:bodyPr/>
                    <a:lstStyle/>
                    <a:p>
                      <a:pPr marR="6350" algn="ctr">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p>
                      <a:pPr marL="50800" marR="49530" algn="ctr">
                        <a:lnSpc>
                          <a:spcPct val="125000"/>
                        </a:lnSpc>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  </a:t>
                      </a:r>
                      <a:r>
                        <a:rPr sz="2600" b="1" spc="-5" dirty="0">
                          <a:solidFill>
                            <a:srgbClr val="FFFFFF"/>
                          </a:solidFill>
                          <a:latin typeface="Arial"/>
                          <a:cs typeface="Arial"/>
                        </a:rPr>
                        <a:t>YOLO</a:t>
                      </a:r>
                      <a:endParaRPr sz="2600">
                        <a:latin typeface="Arial"/>
                        <a:cs typeface="Arial"/>
                      </a:endParaRPr>
                    </a:p>
                  </a:txBody>
                  <a:tcPr marL="0" marR="0" marT="0" marB="0">
                    <a:solidFill>
                      <a:srgbClr val="398CCE"/>
                    </a:solidFill>
                  </a:tcPr>
                </a:tc>
                <a:tc>
                  <a:txBody>
                    <a:bodyPr/>
                    <a:lstStyle/>
                    <a:p>
                      <a:pPr marL="2540" algn="ctr">
                        <a:lnSpc>
                          <a:spcPct val="100000"/>
                        </a:lnSpc>
                        <a:spcBef>
                          <a:spcPts val="350"/>
                        </a:spcBef>
                      </a:pPr>
                      <a:r>
                        <a:rPr sz="2600" spc="-5" dirty="0">
                          <a:latin typeface="Arial"/>
                          <a:cs typeface="Arial"/>
                        </a:rPr>
                        <a:t>70.0</a:t>
                      </a:r>
                      <a:endParaRPr sz="2600">
                        <a:latin typeface="Arial"/>
                        <a:cs typeface="Arial"/>
                      </a:endParaRPr>
                    </a:p>
                  </a:txBody>
                  <a:tcPr marL="0" marR="0" marT="0" marB="0"/>
                </a:tc>
                <a:tc>
                  <a:txBody>
                    <a:bodyPr/>
                    <a:lstStyle/>
                    <a:p>
                      <a:pPr marR="24130" algn="ctr">
                        <a:lnSpc>
                          <a:spcPct val="100000"/>
                        </a:lnSpc>
                        <a:spcBef>
                          <a:spcPts val="350"/>
                        </a:spcBef>
                      </a:pPr>
                      <a:r>
                        <a:rPr sz="2600" spc="-5" dirty="0">
                          <a:latin typeface="Arial"/>
                          <a:cs typeface="Arial"/>
                        </a:rPr>
                        <a:t>68.4</a:t>
                      </a:r>
                      <a:endParaRPr sz="2600">
                        <a:latin typeface="Arial"/>
                        <a:cs typeface="Arial"/>
                      </a:endParaRPr>
                    </a:p>
                  </a:txBody>
                  <a:tcPr marL="0" marR="0" marT="0" marB="0"/>
                </a:tc>
                <a:tc>
                  <a:txBody>
                    <a:bodyPr/>
                    <a:lstStyle/>
                    <a:p>
                      <a:pPr marR="138430" algn="ctr">
                        <a:lnSpc>
                          <a:spcPct val="100000"/>
                        </a:lnSpc>
                        <a:spcBef>
                          <a:spcPts val="350"/>
                        </a:spcBef>
                      </a:pPr>
                      <a:r>
                        <a:rPr sz="2600" spc="-5" dirty="0">
                          <a:latin typeface="Arial"/>
                          <a:cs typeface="Arial"/>
                        </a:rPr>
                        <a:t>19.7</a:t>
                      </a:r>
                      <a:endParaRPr sz="2600">
                        <a:latin typeface="Arial"/>
                        <a:cs typeface="Arial"/>
                      </a:endParaRPr>
                    </a:p>
                  </a:txBody>
                  <a:tcPr marL="0" marR="0" marT="0" marB="0"/>
                </a:tc>
                <a:tc>
                  <a:txBody>
                    <a:bodyPr/>
                    <a:lstStyle/>
                    <a:p>
                      <a:pPr marL="636905">
                        <a:lnSpc>
                          <a:spcPct val="100000"/>
                        </a:lnSpc>
                        <a:spcBef>
                          <a:spcPts val="35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1"/>
                  </a:ext>
                </a:extLst>
              </a:tr>
              <a:tr h="495300">
                <a:tc vMerge="1">
                  <a:txBody>
                    <a:bodyPr/>
                    <a:lstStyle/>
                    <a:p>
                      <a:endParaRPr/>
                    </a:p>
                  </a:txBody>
                  <a:tcPr marL="0" marR="0" marT="0" marB="0">
                    <a:solidFill>
                      <a:srgbClr val="398CCE"/>
                    </a:solidFill>
                  </a:tcPr>
                </a:tc>
                <a:tc>
                  <a:txBody>
                    <a:bodyPr/>
                    <a:lstStyle/>
                    <a:p>
                      <a:pPr marL="2540" algn="ctr">
                        <a:lnSpc>
                          <a:spcPct val="100000"/>
                        </a:lnSpc>
                        <a:spcBef>
                          <a:spcPts val="300"/>
                        </a:spcBef>
                      </a:pPr>
                      <a:r>
                        <a:rPr sz="2600" b="1" dirty="0">
                          <a:latin typeface="Arial"/>
                          <a:cs typeface="Arial"/>
                        </a:rPr>
                        <a:t>73.2</a:t>
                      </a:r>
                      <a:endParaRPr sz="2600">
                        <a:latin typeface="Arial"/>
                        <a:cs typeface="Arial"/>
                      </a:endParaRPr>
                    </a:p>
                  </a:txBody>
                  <a:tcPr marL="0" marR="0" marT="0" marB="0">
                    <a:solidFill>
                      <a:srgbClr val="E3E5E8"/>
                    </a:solidFill>
                  </a:tcPr>
                </a:tc>
                <a:tc>
                  <a:txBody>
                    <a:bodyPr/>
                    <a:lstStyle/>
                    <a:p>
                      <a:pPr marR="23495" algn="ctr">
                        <a:lnSpc>
                          <a:spcPct val="100000"/>
                        </a:lnSpc>
                        <a:spcBef>
                          <a:spcPts val="300"/>
                        </a:spcBef>
                      </a:pPr>
                      <a:r>
                        <a:rPr sz="2600" b="1" dirty="0">
                          <a:latin typeface="Arial"/>
                          <a:cs typeface="Arial"/>
                        </a:rPr>
                        <a:t>70.4</a:t>
                      </a:r>
                      <a:endParaRPr sz="2600">
                        <a:latin typeface="Arial"/>
                        <a:cs typeface="Arial"/>
                      </a:endParaRPr>
                    </a:p>
                  </a:txBody>
                  <a:tcPr marL="0" marR="0" marT="0" marB="0">
                    <a:solidFill>
                      <a:srgbClr val="E3E5E8"/>
                    </a:solidFill>
                  </a:tcPr>
                </a:tc>
                <a:tc>
                  <a:txBody>
                    <a:bodyPr/>
                    <a:lstStyle/>
                    <a:p>
                      <a:pPr marR="137795" algn="ctr">
                        <a:lnSpc>
                          <a:spcPct val="100000"/>
                        </a:lnSpc>
                        <a:spcBef>
                          <a:spcPts val="300"/>
                        </a:spcBef>
                      </a:pPr>
                      <a:r>
                        <a:rPr sz="2600" b="1" dirty="0">
                          <a:latin typeface="Arial"/>
                          <a:cs typeface="Arial"/>
                        </a:rPr>
                        <a:t>21.9</a:t>
                      </a:r>
                      <a:endParaRPr sz="2600">
                        <a:latin typeface="Arial"/>
                        <a:cs typeface="Arial"/>
                      </a:endParaRPr>
                    </a:p>
                  </a:txBody>
                  <a:tcPr marL="0" marR="0" marT="0" marB="0">
                    <a:solidFill>
                      <a:srgbClr val="E3E5E8"/>
                    </a:solidFill>
                  </a:tcPr>
                </a:tc>
                <a:tc>
                  <a:txBody>
                    <a:bodyPr/>
                    <a:lstStyle/>
                    <a:p>
                      <a:pPr marL="636905">
                        <a:lnSpc>
                          <a:spcPct val="100000"/>
                        </a:lnSpc>
                        <a:spcBef>
                          <a:spcPts val="300"/>
                        </a:spcBef>
                      </a:pPr>
                      <a:r>
                        <a:rPr sz="2600" dirty="0">
                          <a:latin typeface="Arial"/>
                          <a:cs typeface="Arial"/>
                        </a:rPr>
                        <a:t>N/A</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2"/>
                  </a:ext>
                </a:extLst>
              </a:tr>
              <a:tr h="495300">
                <a:tc vMerge="1">
                  <a:txBody>
                    <a:bodyPr/>
                    <a:lstStyle/>
                    <a:p>
                      <a:endParaRPr/>
                    </a:p>
                  </a:txBody>
                  <a:tcPr marL="0" marR="0" marT="0" marB="0">
                    <a:solidFill>
                      <a:srgbClr val="398CCE"/>
                    </a:solidFill>
                  </a:tcPr>
                </a:tc>
                <a:tc>
                  <a:txBody>
                    <a:bodyPr/>
                    <a:lstStyle/>
                    <a:p>
                      <a:pPr marL="2540" algn="ctr">
                        <a:lnSpc>
                          <a:spcPct val="100000"/>
                        </a:lnSpc>
                        <a:spcBef>
                          <a:spcPts val="300"/>
                        </a:spcBef>
                      </a:pPr>
                      <a:r>
                        <a:rPr sz="2600" spc="-5" dirty="0">
                          <a:latin typeface="Arial"/>
                          <a:cs typeface="Arial"/>
                        </a:rPr>
                        <a:t>63.4</a:t>
                      </a:r>
                      <a:endParaRPr sz="2600">
                        <a:latin typeface="Arial"/>
                        <a:cs typeface="Arial"/>
                      </a:endParaRPr>
                    </a:p>
                  </a:txBody>
                  <a:tcPr marL="0" marR="0" marT="0" marB="0"/>
                </a:tc>
                <a:tc>
                  <a:txBody>
                    <a:bodyPr/>
                    <a:lstStyle/>
                    <a:p>
                      <a:pPr marR="24130" algn="ctr">
                        <a:lnSpc>
                          <a:spcPct val="100000"/>
                        </a:lnSpc>
                        <a:spcBef>
                          <a:spcPts val="300"/>
                        </a:spcBef>
                      </a:pPr>
                      <a:r>
                        <a:rPr sz="2600" spc="-5" dirty="0">
                          <a:latin typeface="Arial"/>
                          <a:cs typeface="Arial"/>
                        </a:rPr>
                        <a:t>57.9</a:t>
                      </a:r>
                      <a:endParaRPr sz="2600">
                        <a:latin typeface="Arial"/>
                        <a:cs typeface="Arial"/>
                      </a:endParaRPr>
                    </a:p>
                  </a:txBody>
                  <a:tcPr marL="0" marR="0" marT="0" marB="0"/>
                </a:tc>
                <a:tc>
                  <a:txBody>
                    <a:bodyPr/>
                    <a:lstStyle/>
                    <a:p>
                      <a:pPr marR="128905" algn="ctr">
                        <a:lnSpc>
                          <a:spcPct val="100000"/>
                        </a:lnSpc>
                        <a:spcBef>
                          <a:spcPts val="300"/>
                        </a:spcBef>
                      </a:pPr>
                      <a:r>
                        <a:rPr sz="2600" dirty="0">
                          <a:latin typeface="Arial"/>
                          <a:cs typeface="Arial"/>
                        </a:rPr>
                        <a:t>N/A</a:t>
                      </a:r>
                      <a:endParaRPr sz="2600">
                        <a:latin typeface="Arial"/>
                        <a:cs typeface="Arial"/>
                      </a:endParaRPr>
                    </a:p>
                  </a:txBody>
                  <a:tcPr marL="0" marR="0" marT="0" marB="0"/>
                </a:tc>
                <a:tc>
                  <a:txBody>
                    <a:bodyPr/>
                    <a:lstStyle/>
                    <a:p>
                      <a:pPr marL="636905">
                        <a:lnSpc>
                          <a:spcPct val="100000"/>
                        </a:lnSpc>
                        <a:spcBef>
                          <a:spcPts val="30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556625" cy="988694"/>
          </a:xfrm>
          <a:prstGeom prst="rect">
            <a:avLst/>
          </a:prstGeom>
        </p:spPr>
        <p:txBody>
          <a:bodyPr vert="horz" wrap="square" lIns="0" tIns="0" rIns="0" bIns="0" rtlCol="0">
            <a:spAutoFit/>
          </a:bodyPr>
          <a:lstStyle/>
          <a:p>
            <a:pPr marL="12700">
              <a:lnSpc>
                <a:spcPct val="100000"/>
              </a:lnSpc>
              <a:tabLst>
                <a:tab pos="2599055" algn="l"/>
              </a:tabLst>
            </a:pPr>
            <a:r>
              <a:rPr spc="-5" dirty="0"/>
              <a:t>Results	</a:t>
            </a:r>
            <a:r>
              <a:rPr dirty="0"/>
              <a:t>on </a:t>
            </a:r>
            <a:r>
              <a:rPr spc="-35" dirty="0"/>
              <a:t>More</a:t>
            </a:r>
            <a:r>
              <a:rPr spc="-100" dirty="0"/>
              <a:t> </a:t>
            </a:r>
            <a:r>
              <a:rPr dirty="0"/>
              <a:t>Datasets</a:t>
            </a:r>
          </a:p>
        </p:txBody>
      </p:sp>
      <p:sp>
        <p:nvSpPr>
          <p:cNvPr id="3" name="object 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 name="object 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 name="object 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6" name="object 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7" name="object 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8" name="object 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9" name="object 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10" name="object 1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11" name="object 1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12" name="object 1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13" name="object 1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14" name="object 1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5" name="object 1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6" name="object 1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17" name="object 1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18" name="object 1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19" name="object 1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20" name="object 2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21" name="object 2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22" name="object 2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23" name="object 23"/>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24" name="object 24"/>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25" name="object 25"/>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26" name="object 26"/>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27" name="object 27"/>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28" name="object 28"/>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29" name="object 29"/>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0" name="object 30"/>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1" name="object 31"/>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32" name="object 32"/>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33" name="object 33"/>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4" name="object 34"/>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35" name="object 35"/>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36" name="object 36"/>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37" name="object 37"/>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38" name="object 38"/>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9" name="object 39"/>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40" name="object 40"/>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41" name="object 41"/>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42" name="object 42"/>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3" name="object 43"/>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44" name="object 44"/>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45" name="object 45"/>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46" name="object 46"/>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47" name="object 47"/>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8" name="object 48"/>
          <p:cNvSpPr/>
          <p:nvPr/>
        </p:nvSpPr>
        <p:spPr>
          <a:xfrm>
            <a:off x="1943100" y="2628900"/>
            <a:ext cx="2255520" cy="895350"/>
          </a:xfrm>
          <a:custGeom>
            <a:avLst/>
            <a:gdLst/>
            <a:ahLst/>
            <a:cxnLst/>
            <a:rect l="l" t="t" r="r" b="b"/>
            <a:pathLst>
              <a:path w="2255520" h="895350">
                <a:moveTo>
                  <a:pt x="0" y="0"/>
                </a:moveTo>
                <a:lnTo>
                  <a:pt x="2255088" y="0"/>
                </a:lnTo>
                <a:lnTo>
                  <a:pt x="2255088" y="895350"/>
                </a:lnTo>
                <a:lnTo>
                  <a:pt x="0" y="895350"/>
                </a:lnTo>
                <a:lnTo>
                  <a:pt x="0" y="0"/>
                </a:lnTo>
                <a:close/>
              </a:path>
            </a:pathLst>
          </a:custGeom>
          <a:solidFill>
            <a:srgbClr val="0365C0"/>
          </a:solidFill>
        </p:spPr>
        <p:txBody>
          <a:bodyPr wrap="square" lIns="0" tIns="0" rIns="0" bIns="0" rtlCol="0"/>
          <a:lstStyle/>
          <a:p>
            <a:endParaRPr/>
          </a:p>
        </p:txBody>
      </p:sp>
      <p:sp>
        <p:nvSpPr>
          <p:cNvPr id="49" name="object 49"/>
          <p:cNvSpPr/>
          <p:nvPr/>
        </p:nvSpPr>
        <p:spPr>
          <a:xfrm>
            <a:off x="4198188" y="2628900"/>
            <a:ext cx="1564005" cy="895350"/>
          </a:xfrm>
          <a:custGeom>
            <a:avLst/>
            <a:gdLst/>
            <a:ahLst/>
            <a:cxnLst/>
            <a:rect l="l" t="t" r="r" b="b"/>
            <a:pathLst>
              <a:path w="1564004" h="895350">
                <a:moveTo>
                  <a:pt x="0" y="0"/>
                </a:moveTo>
                <a:lnTo>
                  <a:pt x="1563890" y="0"/>
                </a:lnTo>
                <a:lnTo>
                  <a:pt x="1563890" y="895350"/>
                </a:lnTo>
                <a:lnTo>
                  <a:pt x="0" y="895350"/>
                </a:lnTo>
                <a:lnTo>
                  <a:pt x="0" y="0"/>
                </a:lnTo>
                <a:close/>
              </a:path>
            </a:pathLst>
          </a:custGeom>
          <a:solidFill>
            <a:srgbClr val="0365C0"/>
          </a:solidFill>
        </p:spPr>
        <p:txBody>
          <a:bodyPr wrap="square" lIns="0" tIns="0" rIns="0" bIns="0" rtlCol="0"/>
          <a:lstStyle/>
          <a:p>
            <a:endParaRPr/>
          </a:p>
        </p:txBody>
      </p:sp>
      <p:sp>
        <p:nvSpPr>
          <p:cNvPr id="50" name="object 50"/>
          <p:cNvSpPr/>
          <p:nvPr/>
        </p:nvSpPr>
        <p:spPr>
          <a:xfrm>
            <a:off x="5762078" y="2628900"/>
            <a:ext cx="1562100" cy="895350"/>
          </a:xfrm>
          <a:custGeom>
            <a:avLst/>
            <a:gdLst/>
            <a:ahLst/>
            <a:cxnLst/>
            <a:rect l="l" t="t" r="r" b="b"/>
            <a:pathLst>
              <a:path w="1562100" h="895350">
                <a:moveTo>
                  <a:pt x="0" y="0"/>
                </a:moveTo>
                <a:lnTo>
                  <a:pt x="1562100" y="0"/>
                </a:lnTo>
                <a:lnTo>
                  <a:pt x="1562100" y="895350"/>
                </a:lnTo>
                <a:lnTo>
                  <a:pt x="0" y="895350"/>
                </a:lnTo>
                <a:lnTo>
                  <a:pt x="0" y="0"/>
                </a:lnTo>
                <a:close/>
              </a:path>
            </a:pathLst>
          </a:custGeom>
          <a:solidFill>
            <a:srgbClr val="0365C0"/>
          </a:solidFill>
        </p:spPr>
        <p:txBody>
          <a:bodyPr wrap="square" lIns="0" tIns="0" rIns="0" bIns="0" rtlCol="0"/>
          <a:lstStyle/>
          <a:p>
            <a:endParaRPr/>
          </a:p>
        </p:txBody>
      </p:sp>
      <p:sp>
        <p:nvSpPr>
          <p:cNvPr id="51" name="object 51"/>
          <p:cNvSpPr/>
          <p:nvPr/>
        </p:nvSpPr>
        <p:spPr>
          <a:xfrm>
            <a:off x="7324178" y="2628900"/>
            <a:ext cx="1689100" cy="895350"/>
          </a:xfrm>
          <a:custGeom>
            <a:avLst/>
            <a:gdLst/>
            <a:ahLst/>
            <a:cxnLst/>
            <a:rect l="l" t="t" r="r" b="b"/>
            <a:pathLst>
              <a:path w="1689100" h="895350">
                <a:moveTo>
                  <a:pt x="0" y="0"/>
                </a:moveTo>
                <a:lnTo>
                  <a:pt x="1689100" y="0"/>
                </a:lnTo>
                <a:lnTo>
                  <a:pt x="1689100" y="895350"/>
                </a:lnTo>
                <a:lnTo>
                  <a:pt x="0" y="895350"/>
                </a:lnTo>
                <a:lnTo>
                  <a:pt x="0" y="0"/>
                </a:lnTo>
                <a:close/>
              </a:path>
            </a:pathLst>
          </a:custGeom>
          <a:solidFill>
            <a:srgbClr val="0365C0"/>
          </a:solidFill>
        </p:spPr>
        <p:txBody>
          <a:bodyPr wrap="square" lIns="0" tIns="0" rIns="0" bIns="0" rtlCol="0"/>
          <a:lstStyle/>
          <a:p>
            <a:endParaRPr/>
          </a:p>
        </p:txBody>
      </p:sp>
      <p:sp>
        <p:nvSpPr>
          <p:cNvPr id="52" name="object 52"/>
          <p:cNvSpPr/>
          <p:nvPr/>
        </p:nvSpPr>
        <p:spPr>
          <a:xfrm>
            <a:off x="9013278" y="2628900"/>
            <a:ext cx="2057400" cy="895350"/>
          </a:xfrm>
          <a:custGeom>
            <a:avLst/>
            <a:gdLst/>
            <a:ahLst/>
            <a:cxnLst/>
            <a:rect l="l" t="t" r="r" b="b"/>
            <a:pathLst>
              <a:path w="2057400" h="895350">
                <a:moveTo>
                  <a:pt x="0" y="0"/>
                </a:moveTo>
                <a:lnTo>
                  <a:pt x="2057400" y="0"/>
                </a:lnTo>
                <a:lnTo>
                  <a:pt x="2057400" y="895350"/>
                </a:lnTo>
                <a:lnTo>
                  <a:pt x="0" y="895350"/>
                </a:lnTo>
                <a:lnTo>
                  <a:pt x="0" y="0"/>
                </a:lnTo>
                <a:close/>
              </a:path>
            </a:pathLst>
          </a:custGeom>
          <a:solidFill>
            <a:srgbClr val="0365C0"/>
          </a:solidFill>
        </p:spPr>
        <p:txBody>
          <a:bodyPr wrap="square" lIns="0" tIns="0" rIns="0" bIns="0" rtlCol="0"/>
          <a:lstStyle/>
          <a:p>
            <a:endParaRPr/>
          </a:p>
        </p:txBody>
      </p:sp>
      <p:sp>
        <p:nvSpPr>
          <p:cNvPr id="53" name="object 53"/>
          <p:cNvSpPr/>
          <p:nvPr/>
        </p:nvSpPr>
        <p:spPr>
          <a:xfrm>
            <a:off x="4198188" y="352425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5762078" y="352425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55" name="object 55"/>
          <p:cNvSpPr/>
          <p:nvPr/>
        </p:nvSpPr>
        <p:spPr>
          <a:xfrm>
            <a:off x="7324178" y="352425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56" name="object 56"/>
          <p:cNvSpPr/>
          <p:nvPr/>
        </p:nvSpPr>
        <p:spPr>
          <a:xfrm>
            <a:off x="9013278" y="352425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57" name="object 57"/>
          <p:cNvSpPr/>
          <p:nvPr/>
        </p:nvSpPr>
        <p:spPr>
          <a:xfrm>
            <a:off x="4198188" y="452120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58" name="object 58"/>
          <p:cNvSpPr/>
          <p:nvPr/>
        </p:nvSpPr>
        <p:spPr>
          <a:xfrm>
            <a:off x="5762078" y="452120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59" name="object 59"/>
          <p:cNvSpPr/>
          <p:nvPr/>
        </p:nvSpPr>
        <p:spPr>
          <a:xfrm>
            <a:off x="7324178" y="452120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9013278" y="452120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61" name="object 61"/>
          <p:cNvSpPr txBox="1"/>
          <p:nvPr/>
        </p:nvSpPr>
        <p:spPr>
          <a:xfrm>
            <a:off x="2489200" y="2870200"/>
            <a:ext cx="1174115" cy="406400"/>
          </a:xfrm>
          <a:prstGeom prst="rect">
            <a:avLst/>
          </a:prstGeom>
        </p:spPr>
        <p:txBody>
          <a:bodyPr vert="horz" wrap="square" lIns="0" tIns="0" rIns="0" bIns="0" rtlCol="0">
            <a:spAutoFit/>
          </a:bodyPr>
          <a:lstStyle/>
          <a:p>
            <a:pPr>
              <a:lnSpc>
                <a:spcPct val="100000"/>
              </a:lnSpc>
            </a:pPr>
            <a:r>
              <a:rPr sz="2600" b="1" dirty="0">
                <a:solidFill>
                  <a:srgbClr val="FFFFFF"/>
                </a:solidFill>
                <a:latin typeface="Arial"/>
                <a:cs typeface="Arial"/>
              </a:rPr>
              <a:t>Met</a:t>
            </a:r>
            <a:r>
              <a:rPr sz="2600" b="1" spc="-5" dirty="0">
                <a:solidFill>
                  <a:srgbClr val="FFFFFF"/>
                </a:solidFill>
                <a:latin typeface="Arial"/>
                <a:cs typeface="Arial"/>
              </a:rPr>
              <a:t>ho</a:t>
            </a:r>
            <a:r>
              <a:rPr sz="2600" b="1" dirty="0">
                <a:solidFill>
                  <a:srgbClr val="FFFFFF"/>
                </a:solidFill>
                <a:latin typeface="Arial"/>
                <a:cs typeface="Arial"/>
              </a:rPr>
              <a:t>d</a:t>
            </a:r>
            <a:endParaRPr sz="2600">
              <a:latin typeface="Arial"/>
              <a:cs typeface="Arial"/>
            </a:endParaRPr>
          </a:p>
        </p:txBody>
      </p:sp>
      <p:sp>
        <p:nvSpPr>
          <p:cNvPr id="62" name="object 62"/>
          <p:cNvSpPr txBox="1"/>
          <p:nvPr/>
        </p:nvSpPr>
        <p:spPr>
          <a:xfrm>
            <a:off x="4254500" y="2667000"/>
            <a:ext cx="6758940" cy="800100"/>
          </a:xfrm>
          <a:prstGeom prst="rect">
            <a:avLst/>
          </a:prstGeom>
        </p:spPr>
        <p:txBody>
          <a:bodyPr vert="horz" wrap="square" lIns="0" tIns="0" rIns="0" bIns="0" rtlCol="0">
            <a:spAutoFit/>
          </a:bodyPr>
          <a:lstStyle/>
          <a:p>
            <a:pPr>
              <a:lnSpc>
                <a:spcPts val="3110"/>
              </a:lnSpc>
            </a:pPr>
            <a:r>
              <a:rPr sz="2600" b="1" dirty="0">
                <a:solidFill>
                  <a:srgbClr val="FFFFFF"/>
                </a:solidFill>
                <a:latin typeface="Arial"/>
                <a:cs typeface="Arial"/>
              </a:rPr>
              <a:t>VOC2007 VOC2012 MS COCO</a:t>
            </a:r>
            <a:r>
              <a:rPr sz="2600" b="1" spc="409" dirty="0">
                <a:solidFill>
                  <a:srgbClr val="FFFFFF"/>
                </a:solidFill>
                <a:latin typeface="Arial"/>
                <a:cs typeface="Arial"/>
              </a:rPr>
              <a:t> </a:t>
            </a:r>
            <a:r>
              <a:rPr sz="2600" b="1" spc="-5" dirty="0">
                <a:solidFill>
                  <a:srgbClr val="FFFFFF"/>
                </a:solidFill>
                <a:latin typeface="Arial"/>
                <a:cs typeface="Arial"/>
              </a:rPr>
              <a:t>ILSVRC2014</a:t>
            </a:r>
            <a:endParaRPr sz="2600">
              <a:latin typeface="Arial"/>
              <a:cs typeface="Arial"/>
            </a:endParaRPr>
          </a:p>
          <a:p>
            <a:pPr marL="431800">
              <a:lnSpc>
                <a:spcPts val="3110"/>
              </a:lnSpc>
              <a:tabLst>
                <a:tab pos="1993264" algn="l"/>
                <a:tab pos="3275965" algn="l"/>
                <a:tab pos="5460365" algn="l"/>
              </a:tabLst>
            </a:pPr>
            <a:r>
              <a:rPr sz="2600" b="1" dirty="0">
                <a:solidFill>
                  <a:srgbClr val="FFFFFF"/>
                </a:solidFill>
                <a:latin typeface="Arial"/>
                <a:cs typeface="Arial"/>
              </a:rPr>
              <a:t>test	test	</a:t>
            </a:r>
            <a:r>
              <a:rPr sz="2600" b="1" spc="-5" dirty="0">
                <a:solidFill>
                  <a:srgbClr val="FFFFFF"/>
                </a:solidFill>
                <a:latin typeface="Arial"/>
                <a:cs typeface="Arial"/>
              </a:rPr>
              <a:t>test-dev	</a:t>
            </a:r>
            <a:r>
              <a:rPr sz="2600" b="1" dirty="0">
                <a:solidFill>
                  <a:srgbClr val="FFFFFF"/>
                </a:solidFill>
                <a:latin typeface="Arial"/>
                <a:cs typeface="Arial"/>
              </a:rPr>
              <a:t>val2</a:t>
            </a:r>
            <a:endParaRPr sz="2600">
              <a:latin typeface="Arial"/>
              <a:cs typeface="Arial"/>
            </a:endParaRPr>
          </a:p>
        </p:txBody>
      </p:sp>
      <p:sp>
        <p:nvSpPr>
          <p:cNvPr id="63" name="object 63"/>
          <p:cNvSpPr txBox="1"/>
          <p:nvPr/>
        </p:nvSpPr>
        <p:spPr>
          <a:xfrm>
            <a:off x="2438400" y="5067300"/>
            <a:ext cx="125539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SSD300</a:t>
            </a:r>
            <a:endParaRPr sz="2600">
              <a:latin typeface="Arial"/>
              <a:cs typeface="Arial"/>
            </a:endParaRPr>
          </a:p>
        </p:txBody>
      </p:sp>
      <p:sp>
        <p:nvSpPr>
          <p:cNvPr id="64" name="object 64"/>
          <p:cNvSpPr txBox="1"/>
          <p:nvPr/>
        </p:nvSpPr>
        <p:spPr>
          <a:xfrm>
            <a:off x="4648200" y="5067300"/>
            <a:ext cx="66865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74.3</a:t>
            </a:r>
            <a:endParaRPr sz="2600">
              <a:latin typeface="Arial"/>
              <a:cs typeface="Arial"/>
            </a:endParaRPr>
          </a:p>
        </p:txBody>
      </p:sp>
      <p:sp>
        <p:nvSpPr>
          <p:cNvPr id="65" name="object 65"/>
          <p:cNvSpPr txBox="1"/>
          <p:nvPr/>
        </p:nvSpPr>
        <p:spPr>
          <a:xfrm>
            <a:off x="6210300" y="5067300"/>
            <a:ext cx="66865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72.4</a:t>
            </a:r>
            <a:endParaRPr sz="2600">
              <a:latin typeface="Arial"/>
              <a:cs typeface="Arial"/>
            </a:endParaRPr>
          </a:p>
        </p:txBody>
      </p:sp>
      <p:sp>
        <p:nvSpPr>
          <p:cNvPr id="66" name="object 66"/>
          <p:cNvSpPr txBox="1"/>
          <p:nvPr/>
        </p:nvSpPr>
        <p:spPr>
          <a:xfrm>
            <a:off x="7835900" y="5067300"/>
            <a:ext cx="66865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23.2</a:t>
            </a:r>
            <a:endParaRPr sz="2600">
              <a:latin typeface="Arial"/>
              <a:cs typeface="Arial"/>
            </a:endParaRPr>
          </a:p>
        </p:txBody>
      </p:sp>
      <p:sp>
        <p:nvSpPr>
          <p:cNvPr id="67" name="object 67"/>
          <p:cNvSpPr txBox="1"/>
          <p:nvPr/>
        </p:nvSpPr>
        <p:spPr>
          <a:xfrm>
            <a:off x="9702800" y="5067300"/>
            <a:ext cx="66865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43.4</a:t>
            </a:r>
            <a:endParaRPr sz="2600">
              <a:latin typeface="Arial"/>
              <a:cs typeface="Arial"/>
            </a:endParaRPr>
          </a:p>
        </p:txBody>
      </p:sp>
      <p:graphicFrame>
        <p:nvGraphicFramePr>
          <p:cNvPr id="68" name="object 68"/>
          <p:cNvGraphicFramePr>
            <a:graphicFrameLocks noGrp="1"/>
          </p:cNvGraphicFramePr>
          <p:nvPr/>
        </p:nvGraphicFramePr>
        <p:xfrm>
          <a:off x="1936750" y="3517900"/>
          <a:ext cx="9127578" cy="1498600"/>
        </p:xfrm>
        <a:graphic>
          <a:graphicData uri="http://schemas.openxmlformats.org/drawingml/2006/table">
            <a:tbl>
              <a:tblPr firstRow="1" bandRow="1">
                <a:tableStyleId>{2D5ABB26-0587-4C30-8999-92F81FD0307C}</a:tableStyleId>
              </a:tblPr>
              <a:tblGrid>
                <a:gridCol w="2255088">
                  <a:extLst>
                    <a:ext uri="{9D8B030D-6E8A-4147-A177-3AD203B41FA5}">
                      <a16:colId xmlns:a16="http://schemas.microsoft.com/office/drawing/2014/main" val="20000"/>
                    </a:ext>
                  </a:extLst>
                </a:gridCol>
                <a:gridCol w="3158896">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941944">
                  <a:extLst>
                    <a:ext uri="{9D8B030D-6E8A-4147-A177-3AD203B41FA5}">
                      <a16:colId xmlns:a16="http://schemas.microsoft.com/office/drawing/2014/main" val="20003"/>
                    </a:ext>
                  </a:extLst>
                </a:gridCol>
              </a:tblGrid>
              <a:tr h="501650">
                <a:tc rowSpan="3">
                  <a:txBody>
                    <a:bodyPr/>
                    <a:lstStyle/>
                    <a:p>
                      <a:pPr marR="6350" algn="ctr">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p>
                      <a:pPr marL="50800" marR="49530" algn="ctr">
                        <a:lnSpc>
                          <a:spcPct val="125000"/>
                        </a:lnSpc>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  </a:t>
                      </a:r>
                      <a:r>
                        <a:rPr sz="2600" b="1" spc="-5" dirty="0">
                          <a:solidFill>
                            <a:srgbClr val="FFFFFF"/>
                          </a:solidFill>
                          <a:latin typeface="Arial"/>
                          <a:cs typeface="Arial"/>
                        </a:rPr>
                        <a:t>YOLO</a:t>
                      </a:r>
                      <a:endParaRPr sz="2600">
                        <a:latin typeface="Arial"/>
                        <a:cs typeface="Arial"/>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50"/>
                        </a:spcBef>
                        <a:tabLst>
                          <a:tab pos="2024380" algn="l"/>
                        </a:tabLst>
                      </a:pPr>
                      <a:r>
                        <a:rPr sz="2600" spc="-5" dirty="0">
                          <a:latin typeface="Arial"/>
                          <a:cs typeface="Arial"/>
                        </a:rPr>
                        <a:t>70.0	68.4</a:t>
                      </a:r>
                      <a:endParaRPr sz="2600">
                        <a:latin typeface="Arial"/>
                        <a:cs typeface="Arial"/>
                      </a:endParaRPr>
                    </a:p>
                  </a:txBody>
                  <a:tcPr marL="0" marR="0" marT="0" marB="0"/>
                </a:tc>
                <a:tc>
                  <a:txBody>
                    <a:bodyPr/>
                    <a:lstStyle/>
                    <a:p>
                      <a:pPr marR="138430" algn="ctr">
                        <a:lnSpc>
                          <a:spcPct val="100000"/>
                        </a:lnSpc>
                        <a:spcBef>
                          <a:spcPts val="350"/>
                        </a:spcBef>
                      </a:pPr>
                      <a:r>
                        <a:rPr sz="2600" spc="-5" dirty="0">
                          <a:latin typeface="Arial"/>
                          <a:cs typeface="Arial"/>
                        </a:rPr>
                        <a:t>19.7</a:t>
                      </a:r>
                      <a:endParaRPr sz="2600">
                        <a:latin typeface="Arial"/>
                        <a:cs typeface="Arial"/>
                      </a:endParaRPr>
                    </a:p>
                  </a:txBody>
                  <a:tcPr marL="0" marR="0" marT="0" marB="0"/>
                </a:tc>
                <a:tc>
                  <a:txBody>
                    <a:bodyPr/>
                    <a:lstStyle/>
                    <a:p>
                      <a:pPr marL="637540">
                        <a:lnSpc>
                          <a:spcPct val="100000"/>
                        </a:lnSpc>
                        <a:spcBef>
                          <a:spcPts val="35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0"/>
                  </a:ext>
                </a:extLst>
              </a:tr>
              <a:tr h="49530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73.2	70.4</a:t>
                      </a:r>
                      <a:endParaRPr sz="2600">
                        <a:latin typeface="Arial"/>
                        <a:cs typeface="Arial"/>
                      </a:endParaRPr>
                    </a:p>
                  </a:txBody>
                  <a:tcPr marL="0" marR="0" marT="0" marB="0">
                    <a:solidFill>
                      <a:srgbClr val="E3E5E8"/>
                    </a:solidFill>
                  </a:tcPr>
                </a:tc>
                <a:tc>
                  <a:txBody>
                    <a:bodyPr/>
                    <a:lstStyle/>
                    <a:p>
                      <a:pPr marR="138430" algn="ctr">
                        <a:lnSpc>
                          <a:spcPct val="100000"/>
                        </a:lnSpc>
                        <a:spcBef>
                          <a:spcPts val="300"/>
                        </a:spcBef>
                      </a:pPr>
                      <a:r>
                        <a:rPr sz="2600" spc="-5" dirty="0">
                          <a:latin typeface="Arial"/>
                          <a:cs typeface="Arial"/>
                        </a:rPr>
                        <a:t>21.9</a:t>
                      </a:r>
                      <a:endParaRPr sz="2600">
                        <a:latin typeface="Arial"/>
                        <a:cs typeface="Arial"/>
                      </a:endParaRPr>
                    </a:p>
                  </a:txBody>
                  <a:tcPr marL="0" marR="0" marT="0" marB="0">
                    <a:solidFill>
                      <a:srgbClr val="E3E5E8"/>
                    </a:solidFill>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1"/>
                  </a:ext>
                </a:extLst>
              </a:tr>
              <a:tr h="50165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63.4	57.9</a:t>
                      </a:r>
                      <a:endParaRPr sz="2600">
                        <a:latin typeface="Arial"/>
                        <a:cs typeface="Arial"/>
                      </a:endParaRPr>
                    </a:p>
                  </a:txBody>
                  <a:tcPr marL="0" marR="0" marT="0" marB="0">
                    <a:lnB w="12700">
                      <a:solidFill>
                        <a:srgbClr val="3797C6"/>
                      </a:solidFill>
                      <a:prstDash val="solid"/>
                    </a:lnB>
                  </a:tcPr>
                </a:tc>
                <a:tc>
                  <a:txBody>
                    <a:bodyPr/>
                    <a:lstStyle/>
                    <a:p>
                      <a:pPr marR="128905" algn="ctr">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4" name="object 4"/>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5" name="object 5"/>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6" name="object 6"/>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
        <p:nvSpPr>
          <p:cNvPr id="7" name="object 7"/>
          <p:cNvSpPr txBox="1"/>
          <p:nvPr/>
        </p:nvSpPr>
        <p:spPr>
          <a:xfrm>
            <a:off x="812800" y="2141220"/>
            <a:ext cx="3353435" cy="109220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8" name="object 8"/>
          <p:cNvSpPr txBox="1">
            <a:spLocks noGrp="1"/>
          </p:cNvSpPr>
          <p:nvPr>
            <p:ph type="title"/>
          </p:nvPr>
        </p:nvSpPr>
        <p:spPr>
          <a:xfrm>
            <a:off x="2400300" y="622300"/>
            <a:ext cx="8203565" cy="975360"/>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556625" cy="988694"/>
          </a:xfrm>
          <a:prstGeom prst="rect">
            <a:avLst/>
          </a:prstGeom>
        </p:spPr>
        <p:txBody>
          <a:bodyPr vert="horz" wrap="square" lIns="0" tIns="0" rIns="0" bIns="0" rtlCol="0">
            <a:spAutoFit/>
          </a:bodyPr>
          <a:lstStyle/>
          <a:p>
            <a:pPr marL="12700">
              <a:lnSpc>
                <a:spcPct val="100000"/>
              </a:lnSpc>
              <a:tabLst>
                <a:tab pos="2599055" algn="l"/>
              </a:tabLst>
            </a:pPr>
            <a:r>
              <a:rPr spc="-5" dirty="0"/>
              <a:t>Results	</a:t>
            </a:r>
            <a:r>
              <a:rPr dirty="0"/>
              <a:t>on </a:t>
            </a:r>
            <a:r>
              <a:rPr spc="-35" dirty="0"/>
              <a:t>More</a:t>
            </a:r>
            <a:r>
              <a:rPr spc="-100" dirty="0"/>
              <a:t> </a:t>
            </a:r>
            <a:r>
              <a:rPr dirty="0"/>
              <a:t>Datasets</a:t>
            </a:r>
          </a:p>
        </p:txBody>
      </p:sp>
      <p:sp>
        <p:nvSpPr>
          <p:cNvPr id="3" name="object 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 name="object 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 name="object 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6" name="object 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7" name="object 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8" name="object 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9" name="object 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10" name="object 1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11" name="object 1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12" name="object 1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13" name="object 1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14" name="object 1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5" name="object 1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6" name="object 1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17" name="object 1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18" name="object 1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19" name="object 1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20" name="object 2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21" name="object 2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22" name="object 2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23" name="object 23"/>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24" name="object 24"/>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25" name="object 25"/>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26" name="object 26"/>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27" name="object 27"/>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28" name="object 28"/>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29" name="object 29"/>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0" name="object 30"/>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1" name="object 31"/>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32" name="object 32"/>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33" name="object 33"/>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4" name="object 34"/>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35" name="object 35"/>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36" name="object 36"/>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37" name="object 37"/>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38" name="object 38"/>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9" name="object 39"/>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40" name="object 40"/>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41" name="object 41"/>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42" name="object 42"/>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3" name="object 43"/>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44" name="object 44"/>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45" name="object 45"/>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46" name="object 46"/>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47" name="object 47"/>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8" name="object 48"/>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9" name="object 49"/>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0" name="object 50"/>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1" name="object 51"/>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52" name="object 52"/>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53" name="object 53"/>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54" name="object 54"/>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55" name="object 55"/>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56" name="object 56"/>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57" name="object 57"/>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58" name="object 58"/>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59" name="object 59"/>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73.2</a:t>
            </a:r>
            <a:endParaRPr sz="2600">
              <a:latin typeface="Arial"/>
              <a:cs typeface="Arial"/>
            </a:endParaRPr>
          </a:p>
        </p:txBody>
      </p:sp>
      <p:sp>
        <p:nvSpPr>
          <p:cNvPr id="60" name="object 60"/>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70.4</a:t>
            </a:r>
            <a:endParaRPr sz="2600">
              <a:latin typeface="Arial"/>
              <a:cs typeface="Arial"/>
            </a:endParaRPr>
          </a:p>
        </p:txBody>
      </p:sp>
      <p:sp>
        <p:nvSpPr>
          <p:cNvPr id="61" name="object 61"/>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spc="-5" dirty="0">
                <a:latin typeface="Arial"/>
                <a:cs typeface="Arial"/>
              </a:rPr>
              <a:t>21.9</a:t>
            </a:r>
            <a:endParaRPr sz="2600">
              <a:latin typeface="Arial"/>
              <a:cs typeface="Arial"/>
            </a:endParaRPr>
          </a:p>
        </p:txBody>
      </p:sp>
      <p:sp>
        <p:nvSpPr>
          <p:cNvPr id="62" name="object 62"/>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63" name="object 63"/>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64" name="object 64"/>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65" name="object 65"/>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66" name="object 66"/>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67" name="object 67"/>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68" name="object 68"/>
          <p:cNvSpPr txBox="1"/>
          <p:nvPr/>
        </p:nvSpPr>
        <p:spPr>
          <a:xfrm>
            <a:off x="1943100" y="5022850"/>
            <a:ext cx="2255520" cy="508000"/>
          </a:xfrm>
          <a:prstGeom prst="rect">
            <a:avLst/>
          </a:prstGeom>
        </p:spPr>
        <p:txBody>
          <a:bodyPr vert="horz" wrap="square" lIns="0" tIns="44450" rIns="0" bIns="0" rtlCol="0">
            <a:spAutoFit/>
          </a:bodyPr>
          <a:lstStyle/>
          <a:p>
            <a:pPr marL="508000">
              <a:lnSpc>
                <a:spcPct val="100000"/>
              </a:lnSpc>
              <a:spcBef>
                <a:spcPts val="350"/>
              </a:spcBef>
            </a:pPr>
            <a:r>
              <a:rPr sz="2600" b="1" dirty="0">
                <a:latin typeface="Arial"/>
                <a:cs typeface="Arial"/>
              </a:rPr>
              <a:t>SSD300</a:t>
            </a:r>
            <a:endParaRPr sz="2600">
              <a:latin typeface="Arial"/>
              <a:cs typeface="Arial"/>
            </a:endParaRPr>
          </a:p>
        </p:txBody>
      </p:sp>
      <p:sp>
        <p:nvSpPr>
          <p:cNvPr id="69" name="object 69"/>
          <p:cNvSpPr txBox="1"/>
          <p:nvPr/>
        </p:nvSpPr>
        <p:spPr>
          <a:xfrm>
            <a:off x="4198188" y="5022850"/>
            <a:ext cx="1564005" cy="508000"/>
          </a:xfrm>
          <a:prstGeom prst="rect">
            <a:avLst/>
          </a:prstGeom>
        </p:spPr>
        <p:txBody>
          <a:bodyPr vert="horz" wrap="square" lIns="0" tIns="44450" rIns="0" bIns="0" rtlCol="0">
            <a:spAutoFit/>
          </a:bodyPr>
          <a:lstStyle/>
          <a:p>
            <a:pPr marL="462280">
              <a:lnSpc>
                <a:spcPct val="100000"/>
              </a:lnSpc>
              <a:spcBef>
                <a:spcPts val="350"/>
              </a:spcBef>
            </a:pPr>
            <a:r>
              <a:rPr sz="2600" b="1" dirty="0">
                <a:latin typeface="Arial"/>
                <a:cs typeface="Arial"/>
              </a:rPr>
              <a:t>74.3</a:t>
            </a:r>
            <a:endParaRPr sz="2600">
              <a:latin typeface="Arial"/>
              <a:cs typeface="Arial"/>
            </a:endParaRPr>
          </a:p>
        </p:txBody>
      </p:sp>
      <p:sp>
        <p:nvSpPr>
          <p:cNvPr id="70" name="object 70"/>
          <p:cNvSpPr txBox="1"/>
          <p:nvPr/>
        </p:nvSpPr>
        <p:spPr>
          <a:xfrm>
            <a:off x="5762078" y="5022850"/>
            <a:ext cx="1562100" cy="508000"/>
          </a:xfrm>
          <a:prstGeom prst="rect">
            <a:avLst/>
          </a:prstGeom>
        </p:spPr>
        <p:txBody>
          <a:bodyPr vert="horz" wrap="square" lIns="0" tIns="44450" rIns="0" bIns="0" rtlCol="0">
            <a:spAutoFit/>
          </a:bodyPr>
          <a:lstStyle/>
          <a:p>
            <a:pPr marL="460375">
              <a:lnSpc>
                <a:spcPct val="100000"/>
              </a:lnSpc>
              <a:spcBef>
                <a:spcPts val="350"/>
              </a:spcBef>
            </a:pPr>
            <a:r>
              <a:rPr sz="2600" b="1" dirty="0">
                <a:latin typeface="Arial"/>
                <a:cs typeface="Arial"/>
              </a:rPr>
              <a:t>72.4</a:t>
            </a:r>
            <a:endParaRPr sz="2600">
              <a:latin typeface="Arial"/>
              <a:cs typeface="Arial"/>
            </a:endParaRPr>
          </a:p>
        </p:txBody>
      </p:sp>
      <p:sp>
        <p:nvSpPr>
          <p:cNvPr id="71" name="object 71"/>
          <p:cNvSpPr txBox="1"/>
          <p:nvPr/>
        </p:nvSpPr>
        <p:spPr>
          <a:xfrm>
            <a:off x="7324178" y="5022850"/>
            <a:ext cx="1689100" cy="508000"/>
          </a:xfrm>
          <a:prstGeom prst="rect">
            <a:avLst/>
          </a:prstGeom>
        </p:spPr>
        <p:txBody>
          <a:bodyPr vert="horz" wrap="square" lIns="0" tIns="44450" rIns="0" bIns="0" rtlCol="0">
            <a:spAutoFit/>
          </a:bodyPr>
          <a:lstStyle/>
          <a:p>
            <a:pPr marL="523875">
              <a:lnSpc>
                <a:spcPct val="100000"/>
              </a:lnSpc>
              <a:spcBef>
                <a:spcPts val="350"/>
              </a:spcBef>
            </a:pPr>
            <a:r>
              <a:rPr sz="2600" b="1" dirty="0">
                <a:latin typeface="Arial"/>
                <a:cs typeface="Arial"/>
              </a:rPr>
              <a:t>23.2</a:t>
            </a:r>
            <a:endParaRPr sz="2600">
              <a:latin typeface="Arial"/>
              <a:cs typeface="Arial"/>
            </a:endParaRPr>
          </a:p>
        </p:txBody>
      </p:sp>
      <p:sp>
        <p:nvSpPr>
          <p:cNvPr id="72" name="object 72"/>
          <p:cNvSpPr txBox="1"/>
          <p:nvPr/>
        </p:nvSpPr>
        <p:spPr>
          <a:xfrm>
            <a:off x="9013278" y="5022850"/>
            <a:ext cx="2057400" cy="508000"/>
          </a:xfrm>
          <a:prstGeom prst="rect">
            <a:avLst/>
          </a:prstGeom>
        </p:spPr>
        <p:txBody>
          <a:bodyPr vert="horz" wrap="square" lIns="0" tIns="44450" rIns="0" bIns="0" rtlCol="0">
            <a:spAutoFit/>
          </a:bodyPr>
          <a:lstStyle/>
          <a:p>
            <a:pPr marR="2540" algn="ctr">
              <a:lnSpc>
                <a:spcPct val="100000"/>
              </a:lnSpc>
              <a:spcBef>
                <a:spcPts val="350"/>
              </a:spcBef>
            </a:pPr>
            <a:r>
              <a:rPr sz="2600" b="1" dirty="0">
                <a:latin typeface="Arial"/>
                <a:cs typeface="Arial"/>
              </a:rPr>
              <a:t>43.4</a:t>
            </a:r>
            <a:endParaRPr sz="2600">
              <a:latin typeface="Arial"/>
              <a:cs typeface="Arial"/>
            </a:endParaRPr>
          </a:p>
        </p:txBody>
      </p:sp>
      <p:sp>
        <p:nvSpPr>
          <p:cNvPr id="73" name="object 73"/>
          <p:cNvSpPr/>
          <p:nvPr/>
        </p:nvSpPr>
        <p:spPr>
          <a:xfrm>
            <a:off x="1943100" y="2628900"/>
            <a:ext cx="2255520" cy="895350"/>
          </a:xfrm>
          <a:custGeom>
            <a:avLst/>
            <a:gdLst/>
            <a:ahLst/>
            <a:cxnLst/>
            <a:rect l="l" t="t" r="r" b="b"/>
            <a:pathLst>
              <a:path w="2255520" h="895350">
                <a:moveTo>
                  <a:pt x="0" y="0"/>
                </a:moveTo>
                <a:lnTo>
                  <a:pt x="2255088" y="0"/>
                </a:lnTo>
                <a:lnTo>
                  <a:pt x="2255088" y="895350"/>
                </a:lnTo>
                <a:lnTo>
                  <a:pt x="0" y="895350"/>
                </a:lnTo>
                <a:lnTo>
                  <a:pt x="0" y="0"/>
                </a:lnTo>
                <a:close/>
              </a:path>
            </a:pathLst>
          </a:custGeom>
          <a:solidFill>
            <a:srgbClr val="0365C0"/>
          </a:solidFill>
        </p:spPr>
        <p:txBody>
          <a:bodyPr wrap="square" lIns="0" tIns="0" rIns="0" bIns="0" rtlCol="0"/>
          <a:lstStyle/>
          <a:p>
            <a:endParaRPr/>
          </a:p>
        </p:txBody>
      </p:sp>
      <p:sp>
        <p:nvSpPr>
          <p:cNvPr id="74" name="object 74"/>
          <p:cNvSpPr/>
          <p:nvPr/>
        </p:nvSpPr>
        <p:spPr>
          <a:xfrm>
            <a:off x="4198188" y="2628900"/>
            <a:ext cx="1564005" cy="895350"/>
          </a:xfrm>
          <a:custGeom>
            <a:avLst/>
            <a:gdLst/>
            <a:ahLst/>
            <a:cxnLst/>
            <a:rect l="l" t="t" r="r" b="b"/>
            <a:pathLst>
              <a:path w="1564004" h="895350">
                <a:moveTo>
                  <a:pt x="0" y="0"/>
                </a:moveTo>
                <a:lnTo>
                  <a:pt x="1563890" y="0"/>
                </a:lnTo>
                <a:lnTo>
                  <a:pt x="1563890" y="895350"/>
                </a:lnTo>
                <a:lnTo>
                  <a:pt x="0" y="895350"/>
                </a:lnTo>
                <a:lnTo>
                  <a:pt x="0" y="0"/>
                </a:lnTo>
                <a:close/>
              </a:path>
            </a:pathLst>
          </a:custGeom>
          <a:solidFill>
            <a:srgbClr val="0365C0"/>
          </a:solidFill>
        </p:spPr>
        <p:txBody>
          <a:bodyPr wrap="square" lIns="0" tIns="0" rIns="0" bIns="0" rtlCol="0"/>
          <a:lstStyle/>
          <a:p>
            <a:endParaRPr/>
          </a:p>
        </p:txBody>
      </p:sp>
      <p:sp>
        <p:nvSpPr>
          <p:cNvPr id="75" name="object 75"/>
          <p:cNvSpPr/>
          <p:nvPr/>
        </p:nvSpPr>
        <p:spPr>
          <a:xfrm>
            <a:off x="5762078" y="2628900"/>
            <a:ext cx="1562100" cy="895350"/>
          </a:xfrm>
          <a:custGeom>
            <a:avLst/>
            <a:gdLst/>
            <a:ahLst/>
            <a:cxnLst/>
            <a:rect l="l" t="t" r="r" b="b"/>
            <a:pathLst>
              <a:path w="1562100" h="895350">
                <a:moveTo>
                  <a:pt x="0" y="0"/>
                </a:moveTo>
                <a:lnTo>
                  <a:pt x="1562100" y="0"/>
                </a:lnTo>
                <a:lnTo>
                  <a:pt x="1562100" y="895350"/>
                </a:lnTo>
                <a:lnTo>
                  <a:pt x="0" y="895350"/>
                </a:lnTo>
                <a:lnTo>
                  <a:pt x="0" y="0"/>
                </a:lnTo>
                <a:close/>
              </a:path>
            </a:pathLst>
          </a:custGeom>
          <a:solidFill>
            <a:srgbClr val="0365C0"/>
          </a:solidFill>
        </p:spPr>
        <p:txBody>
          <a:bodyPr wrap="square" lIns="0" tIns="0" rIns="0" bIns="0" rtlCol="0"/>
          <a:lstStyle/>
          <a:p>
            <a:endParaRPr/>
          </a:p>
        </p:txBody>
      </p:sp>
      <p:sp>
        <p:nvSpPr>
          <p:cNvPr id="76" name="object 76"/>
          <p:cNvSpPr/>
          <p:nvPr/>
        </p:nvSpPr>
        <p:spPr>
          <a:xfrm>
            <a:off x="7324178" y="2628900"/>
            <a:ext cx="1689100" cy="895350"/>
          </a:xfrm>
          <a:custGeom>
            <a:avLst/>
            <a:gdLst/>
            <a:ahLst/>
            <a:cxnLst/>
            <a:rect l="l" t="t" r="r" b="b"/>
            <a:pathLst>
              <a:path w="1689100" h="895350">
                <a:moveTo>
                  <a:pt x="0" y="0"/>
                </a:moveTo>
                <a:lnTo>
                  <a:pt x="1689100" y="0"/>
                </a:lnTo>
                <a:lnTo>
                  <a:pt x="1689100" y="895350"/>
                </a:lnTo>
                <a:lnTo>
                  <a:pt x="0" y="895350"/>
                </a:lnTo>
                <a:lnTo>
                  <a:pt x="0" y="0"/>
                </a:lnTo>
                <a:close/>
              </a:path>
            </a:pathLst>
          </a:custGeom>
          <a:solidFill>
            <a:srgbClr val="0365C0"/>
          </a:solidFill>
        </p:spPr>
        <p:txBody>
          <a:bodyPr wrap="square" lIns="0" tIns="0" rIns="0" bIns="0" rtlCol="0"/>
          <a:lstStyle/>
          <a:p>
            <a:endParaRPr/>
          </a:p>
        </p:txBody>
      </p:sp>
      <p:sp>
        <p:nvSpPr>
          <p:cNvPr id="77" name="object 77"/>
          <p:cNvSpPr/>
          <p:nvPr/>
        </p:nvSpPr>
        <p:spPr>
          <a:xfrm>
            <a:off x="9013278" y="2628900"/>
            <a:ext cx="2057400" cy="895350"/>
          </a:xfrm>
          <a:custGeom>
            <a:avLst/>
            <a:gdLst/>
            <a:ahLst/>
            <a:cxnLst/>
            <a:rect l="l" t="t" r="r" b="b"/>
            <a:pathLst>
              <a:path w="2057400" h="895350">
                <a:moveTo>
                  <a:pt x="0" y="0"/>
                </a:moveTo>
                <a:lnTo>
                  <a:pt x="2057400" y="0"/>
                </a:lnTo>
                <a:lnTo>
                  <a:pt x="2057400" y="895350"/>
                </a:lnTo>
                <a:lnTo>
                  <a:pt x="0" y="895350"/>
                </a:lnTo>
                <a:lnTo>
                  <a:pt x="0" y="0"/>
                </a:lnTo>
                <a:close/>
              </a:path>
            </a:pathLst>
          </a:custGeom>
          <a:solidFill>
            <a:srgbClr val="0365C0"/>
          </a:solidFill>
        </p:spPr>
        <p:txBody>
          <a:bodyPr wrap="square" lIns="0" tIns="0" rIns="0" bIns="0" rtlCol="0"/>
          <a:lstStyle/>
          <a:p>
            <a:endParaRPr/>
          </a:p>
        </p:txBody>
      </p:sp>
      <p:sp>
        <p:nvSpPr>
          <p:cNvPr id="78" name="object 78"/>
          <p:cNvSpPr/>
          <p:nvPr/>
        </p:nvSpPr>
        <p:spPr>
          <a:xfrm>
            <a:off x="4198188" y="352425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79" name="object 79"/>
          <p:cNvSpPr/>
          <p:nvPr/>
        </p:nvSpPr>
        <p:spPr>
          <a:xfrm>
            <a:off x="5762078" y="352425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80" name="object 80"/>
          <p:cNvSpPr/>
          <p:nvPr/>
        </p:nvSpPr>
        <p:spPr>
          <a:xfrm>
            <a:off x="7324178" y="352425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81" name="object 81"/>
          <p:cNvSpPr/>
          <p:nvPr/>
        </p:nvSpPr>
        <p:spPr>
          <a:xfrm>
            <a:off x="9013278" y="352425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82" name="object 82"/>
          <p:cNvSpPr/>
          <p:nvPr/>
        </p:nvSpPr>
        <p:spPr>
          <a:xfrm>
            <a:off x="4198188" y="452120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83" name="object 83"/>
          <p:cNvSpPr/>
          <p:nvPr/>
        </p:nvSpPr>
        <p:spPr>
          <a:xfrm>
            <a:off x="5762078" y="452120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84" name="object 84"/>
          <p:cNvSpPr/>
          <p:nvPr/>
        </p:nvSpPr>
        <p:spPr>
          <a:xfrm>
            <a:off x="7324178" y="452120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85" name="object 85"/>
          <p:cNvSpPr/>
          <p:nvPr/>
        </p:nvSpPr>
        <p:spPr>
          <a:xfrm>
            <a:off x="9013278" y="452120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86" name="object 86"/>
          <p:cNvSpPr/>
          <p:nvPr/>
        </p:nvSpPr>
        <p:spPr>
          <a:xfrm>
            <a:off x="1943100" y="5022850"/>
            <a:ext cx="2255520" cy="508000"/>
          </a:xfrm>
          <a:custGeom>
            <a:avLst/>
            <a:gdLst/>
            <a:ahLst/>
            <a:cxnLst/>
            <a:rect l="l" t="t" r="r" b="b"/>
            <a:pathLst>
              <a:path w="2255520" h="508000">
                <a:moveTo>
                  <a:pt x="0" y="0"/>
                </a:moveTo>
                <a:lnTo>
                  <a:pt x="2255088" y="0"/>
                </a:lnTo>
                <a:lnTo>
                  <a:pt x="2255088" y="508000"/>
                </a:lnTo>
                <a:lnTo>
                  <a:pt x="0" y="508000"/>
                </a:lnTo>
                <a:lnTo>
                  <a:pt x="0" y="0"/>
                </a:lnTo>
                <a:close/>
              </a:path>
            </a:pathLst>
          </a:custGeom>
          <a:solidFill>
            <a:srgbClr val="FFFFFF"/>
          </a:solidFill>
        </p:spPr>
        <p:txBody>
          <a:bodyPr wrap="square" lIns="0" tIns="0" rIns="0" bIns="0" rtlCol="0"/>
          <a:lstStyle/>
          <a:p>
            <a:endParaRPr/>
          </a:p>
        </p:txBody>
      </p:sp>
      <p:sp>
        <p:nvSpPr>
          <p:cNvPr id="87" name="object 87"/>
          <p:cNvSpPr/>
          <p:nvPr/>
        </p:nvSpPr>
        <p:spPr>
          <a:xfrm>
            <a:off x="4198188" y="5022850"/>
            <a:ext cx="1564005" cy="508000"/>
          </a:xfrm>
          <a:custGeom>
            <a:avLst/>
            <a:gdLst/>
            <a:ahLst/>
            <a:cxnLst/>
            <a:rect l="l" t="t" r="r" b="b"/>
            <a:pathLst>
              <a:path w="1564004" h="508000">
                <a:moveTo>
                  <a:pt x="0" y="0"/>
                </a:moveTo>
                <a:lnTo>
                  <a:pt x="1563890" y="0"/>
                </a:lnTo>
                <a:lnTo>
                  <a:pt x="1563890" y="508000"/>
                </a:lnTo>
                <a:lnTo>
                  <a:pt x="0" y="508000"/>
                </a:lnTo>
                <a:lnTo>
                  <a:pt x="0" y="0"/>
                </a:lnTo>
                <a:close/>
              </a:path>
            </a:pathLst>
          </a:custGeom>
          <a:solidFill>
            <a:srgbClr val="FFFFFF"/>
          </a:solidFill>
        </p:spPr>
        <p:txBody>
          <a:bodyPr wrap="square" lIns="0" tIns="0" rIns="0" bIns="0" rtlCol="0"/>
          <a:lstStyle/>
          <a:p>
            <a:endParaRPr/>
          </a:p>
        </p:txBody>
      </p:sp>
      <p:sp>
        <p:nvSpPr>
          <p:cNvPr id="88" name="object 88"/>
          <p:cNvSpPr/>
          <p:nvPr/>
        </p:nvSpPr>
        <p:spPr>
          <a:xfrm>
            <a:off x="5762078" y="5022850"/>
            <a:ext cx="1562100" cy="508000"/>
          </a:xfrm>
          <a:custGeom>
            <a:avLst/>
            <a:gdLst/>
            <a:ahLst/>
            <a:cxnLst/>
            <a:rect l="l" t="t" r="r" b="b"/>
            <a:pathLst>
              <a:path w="1562100" h="508000">
                <a:moveTo>
                  <a:pt x="0" y="0"/>
                </a:moveTo>
                <a:lnTo>
                  <a:pt x="1562100" y="0"/>
                </a:lnTo>
                <a:lnTo>
                  <a:pt x="1562100" y="508000"/>
                </a:lnTo>
                <a:lnTo>
                  <a:pt x="0" y="508000"/>
                </a:lnTo>
                <a:lnTo>
                  <a:pt x="0" y="0"/>
                </a:lnTo>
                <a:close/>
              </a:path>
            </a:pathLst>
          </a:custGeom>
          <a:solidFill>
            <a:srgbClr val="FFFFFF"/>
          </a:solidFill>
        </p:spPr>
        <p:txBody>
          <a:bodyPr wrap="square" lIns="0" tIns="0" rIns="0" bIns="0" rtlCol="0"/>
          <a:lstStyle/>
          <a:p>
            <a:endParaRPr/>
          </a:p>
        </p:txBody>
      </p:sp>
      <p:sp>
        <p:nvSpPr>
          <p:cNvPr id="89" name="object 89"/>
          <p:cNvSpPr/>
          <p:nvPr/>
        </p:nvSpPr>
        <p:spPr>
          <a:xfrm>
            <a:off x="7324178" y="5022850"/>
            <a:ext cx="1689100" cy="508000"/>
          </a:xfrm>
          <a:custGeom>
            <a:avLst/>
            <a:gdLst/>
            <a:ahLst/>
            <a:cxnLst/>
            <a:rect l="l" t="t" r="r" b="b"/>
            <a:pathLst>
              <a:path w="1689100" h="508000">
                <a:moveTo>
                  <a:pt x="0" y="0"/>
                </a:moveTo>
                <a:lnTo>
                  <a:pt x="1689100" y="0"/>
                </a:lnTo>
                <a:lnTo>
                  <a:pt x="1689100" y="508000"/>
                </a:lnTo>
                <a:lnTo>
                  <a:pt x="0" y="508000"/>
                </a:lnTo>
                <a:lnTo>
                  <a:pt x="0" y="0"/>
                </a:lnTo>
                <a:close/>
              </a:path>
            </a:pathLst>
          </a:custGeom>
          <a:solidFill>
            <a:srgbClr val="FFFFFF"/>
          </a:solidFill>
        </p:spPr>
        <p:txBody>
          <a:bodyPr wrap="square" lIns="0" tIns="0" rIns="0" bIns="0" rtlCol="0"/>
          <a:lstStyle/>
          <a:p>
            <a:endParaRPr/>
          </a:p>
        </p:txBody>
      </p:sp>
      <p:sp>
        <p:nvSpPr>
          <p:cNvPr id="90" name="object 90"/>
          <p:cNvSpPr/>
          <p:nvPr/>
        </p:nvSpPr>
        <p:spPr>
          <a:xfrm>
            <a:off x="9013278" y="5022850"/>
            <a:ext cx="2057400" cy="508000"/>
          </a:xfrm>
          <a:custGeom>
            <a:avLst/>
            <a:gdLst/>
            <a:ahLst/>
            <a:cxnLst/>
            <a:rect l="l" t="t" r="r" b="b"/>
            <a:pathLst>
              <a:path w="2057400" h="508000">
                <a:moveTo>
                  <a:pt x="0" y="0"/>
                </a:moveTo>
                <a:lnTo>
                  <a:pt x="2057400" y="0"/>
                </a:lnTo>
                <a:lnTo>
                  <a:pt x="2057400" y="508000"/>
                </a:lnTo>
                <a:lnTo>
                  <a:pt x="0" y="508000"/>
                </a:lnTo>
                <a:lnTo>
                  <a:pt x="0" y="0"/>
                </a:lnTo>
                <a:close/>
              </a:path>
            </a:pathLst>
          </a:custGeom>
          <a:solidFill>
            <a:srgbClr val="FFFFFF"/>
          </a:solidFill>
        </p:spPr>
        <p:txBody>
          <a:bodyPr wrap="square" lIns="0" tIns="0" rIns="0" bIns="0" rtlCol="0"/>
          <a:lstStyle/>
          <a:p>
            <a:endParaRPr/>
          </a:p>
        </p:txBody>
      </p:sp>
      <p:sp>
        <p:nvSpPr>
          <p:cNvPr id="91" name="object 91"/>
          <p:cNvSpPr txBox="1"/>
          <p:nvPr/>
        </p:nvSpPr>
        <p:spPr>
          <a:xfrm>
            <a:off x="2489200" y="2870200"/>
            <a:ext cx="1174115" cy="406400"/>
          </a:xfrm>
          <a:prstGeom prst="rect">
            <a:avLst/>
          </a:prstGeom>
        </p:spPr>
        <p:txBody>
          <a:bodyPr vert="horz" wrap="square" lIns="0" tIns="0" rIns="0" bIns="0" rtlCol="0">
            <a:spAutoFit/>
          </a:bodyPr>
          <a:lstStyle/>
          <a:p>
            <a:pPr>
              <a:lnSpc>
                <a:spcPct val="100000"/>
              </a:lnSpc>
            </a:pPr>
            <a:r>
              <a:rPr sz="2600" b="1" dirty="0">
                <a:solidFill>
                  <a:srgbClr val="FFFFFF"/>
                </a:solidFill>
                <a:latin typeface="Arial"/>
                <a:cs typeface="Arial"/>
              </a:rPr>
              <a:t>Met</a:t>
            </a:r>
            <a:r>
              <a:rPr sz="2600" b="1" spc="-5" dirty="0">
                <a:solidFill>
                  <a:srgbClr val="FFFFFF"/>
                </a:solidFill>
                <a:latin typeface="Arial"/>
                <a:cs typeface="Arial"/>
              </a:rPr>
              <a:t>ho</a:t>
            </a:r>
            <a:r>
              <a:rPr sz="2600" b="1" dirty="0">
                <a:solidFill>
                  <a:srgbClr val="FFFFFF"/>
                </a:solidFill>
                <a:latin typeface="Arial"/>
                <a:cs typeface="Arial"/>
              </a:rPr>
              <a:t>d</a:t>
            </a:r>
            <a:endParaRPr sz="2600">
              <a:latin typeface="Arial"/>
              <a:cs typeface="Arial"/>
            </a:endParaRPr>
          </a:p>
        </p:txBody>
      </p:sp>
      <p:sp>
        <p:nvSpPr>
          <p:cNvPr id="92" name="object 92"/>
          <p:cNvSpPr txBox="1"/>
          <p:nvPr/>
        </p:nvSpPr>
        <p:spPr>
          <a:xfrm>
            <a:off x="4254500" y="2667000"/>
            <a:ext cx="6758940" cy="800100"/>
          </a:xfrm>
          <a:prstGeom prst="rect">
            <a:avLst/>
          </a:prstGeom>
        </p:spPr>
        <p:txBody>
          <a:bodyPr vert="horz" wrap="square" lIns="0" tIns="0" rIns="0" bIns="0" rtlCol="0">
            <a:spAutoFit/>
          </a:bodyPr>
          <a:lstStyle/>
          <a:p>
            <a:pPr>
              <a:lnSpc>
                <a:spcPts val="3110"/>
              </a:lnSpc>
            </a:pPr>
            <a:r>
              <a:rPr sz="2600" b="1" dirty="0">
                <a:solidFill>
                  <a:srgbClr val="FFFFFF"/>
                </a:solidFill>
                <a:latin typeface="Arial"/>
                <a:cs typeface="Arial"/>
              </a:rPr>
              <a:t>VOC2007 VOC2012 MS COCO</a:t>
            </a:r>
            <a:r>
              <a:rPr sz="2600" b="1" spc="409" dirty="0">
                <a:solidFill>
                  <a:srgbClr val="FFFFFF"/>
                </a:solidFill>
                <a:latin typeface="Arial"/>
                <a:cs typeface="Arial"/>
              </a:rPr>
              <a:t> </a:t>
            </a:r>
            <a:r>
              <a:rPr sz="2600" b="1" spc="-5" dirty="0">
                <a:solidFill>
                  <a:srgbClr val="FFFFFF"/>
                </a:solidFill>
                <a:latin typeface="Arial"/>
                <a:cs typeface="Arial"/>
              </a:rPr>
              <a:t>ILSVRC2014</a:t>
            </a:r>
            <a:endParaRPr sz="2600">
              <a:latin typeface="Arial"/>
              <a:cs typeface="Arial"/>
            </a:endParaRPr>
          </a:p>
          <a:p>
            <a:pPr marL="431800">
              <a:lnSpc>
                <a:spcPts val="3110"/>
              </a:lnSpc>
              <a:tabLst>
                <a:tab pos="1993264" algn="l"/>
                <a:tab pos="3275965" algn="l"/>
                <a:tab pos="5460365" algn="l"/>
              </a:tabLst>
            </a:pPr>
            <a:r>
              <a:rPr sz="2600" b="1" dirty="0">
                <a:solidFill>
                  <a:srgbClr val="FFFFFF"/>
                </a:solidFill>
                <a:latin typeface="Arial"/>
                <a:cs typeface="Arial"/>
              </a:rPr>
              <a:t>test	test	</a:t>
            </a:r>
            <a:r>
              <a:rPr sz="2600" b="1" spc="-5" dirty="0">
                <a:solidFill>
                  <a:srgbClr val="FFFFFF"/>
                </a:solidFill>
                <a:latin typeface="Arial"/>
                <a:cs typeface="Arial"/>
              </a:rPr>
              <a:t>test-dev	</a:t>
            </a:r>
            <a:r>
              <a:rPr sz="2600" b="1" dirty="0">
                <a:solidFill>
                  <a:srgbClr val="FFFFFF"/>
                </a:solidFill>
                <a:latin typeface="Arial"/>
                <a:cs typeface="Arial"/>
              </a:rPr>
              <a:t>val2</a:t>
            </a:r>
            <a:endParaRPr sz="2600">
              <a:latin typeface="Arial"/>
              <a:cs typeface="Arial"/>
            </a:endParaRPr>
          </a:p>
        </p:txBody>
      </p:sp>
      <p:graphicFrame>
        <p:nvGraphicFramePr>
          <p:cNvPr id="93" name="object 93"/>
          <p:cNvGraphicFramePr>
            <a:graphicFrameLocks noGrp="1"/>
          </p:cNvGraphicFramePr>
          <p:nvPr/>
        </p:nvGraphicFramePr>
        <p:xfrm>
          <a:off x="2428875" y="5079739"/>
          <a:ext cx="7951576" cy="965199"/>
        </p:xfrm>
        <a:graphic>
          <a:graphicData uri="http://schemas.openxmlformats.org/drawingml/2006/table">
            <a:tbl>
              <a:tblPr firstRow="1" bandRow="1">
                <a:tableStyleId>{2D5ABB26-0587-4C30-8999-92F81FD0307C}</a:tableStyleId>
              </a:tblPr>
              <a:tblGrid>
                <a:gridCol w="1742081">
                  <a:extLst>
                    <a:ext uri="{9D8B030D-6E8A-4147-A177-3AD203B41FA5}">
                      <a16:colId xmlns:a16="http://schemas.microsoft.com/office/drawing/2014/main" val="20000"/>
                    </a:ext>
                  </a:extLst>
                </a:gridCol>
                <a:gridCol w="1592357">
                  <a:extLst>
                    <a:ext uri="{9D8B030D-6E8A-4147-A177-3AD203B41FA5}">
                      <a16:colId xmlns:a16="http://schemas.microsoft.com/office/drawing/2014/main" val="20001"/>
                    </a:ext>
                  </a:extLst>
                </a:gridCol>
                <a:gridCol w="1593850">
                  <a:extLst>
                    <a:ext uri="{9D8B030D-6E8A-4147-A177-3AD203B41FA5}">
                      <a16:colId xmlns:a16="http://schemas.microsoft.com/office/drawing/2014/main" val="20002"/>
                    </a:ext>
                  </a:extLst>
                </a:gridCol>
                <a:gridCol w="1746250">
                  <a:extLst>
                    <a:ext uri="{9D8B030D-6E8A-4147-A177-3AD203B41FA5}">
                      <a16:colId xmlns:a16="http://schemas.microsoft.com/office/drawing/2014/main" val="20003"/>
                    </a:ext>
                  </a:extLst>
                </a:gridCol>
                <a:gridCol w="1277038">
                  <a:extLst>
                    <a:ext uri="{9D8B030D-6E8A-4147-A177-3AD203B41FA5}">
                      <a16:colId xmlns:a16="http://schemas.microsoft.com/office/drawing/2014/main" val="20004"/>
                    </a:ext>
                  </a:extLst>
                </a:gridCol>
              </a:tblGrid>
              <a:tr h="482603">
                <a:tc>
                  <a:txBody>
                    <a:bodyPr/>
                    <a:lstStyle/>
                    <a:p>
                      <a:pPr marL="22225">
                        <a:lnSpc>
                          <a:spcPts val="3020"/>
                        </a:lnSpc>
                      </a:pPr>
                      <a:r>
                        <a:rPr sz="2600" b="1" dirty="0">
                          <a:latin typeface="Arial"/>
                          <a:cs typeface="Arial"/>
                        </a:rPr>
                        <a:t>SSD300</a:t>
                      </a:r>
                      <a:endParaRPr sz="2600">
                        <a:latin typeface="Arial"/>
                        <a:cs typeface="Arial"/>
                      </a:endParaRPr>
                    </a:p>
                  </a:txBody>
                  <a:tcPr marL="0" marR="0" marT="0" marB="0"/>
                </a:tc>
                <a:tc>
                  <a:txBody>
                    <a:bodyPr/>
                    <a:lstStyle/>
                    <a:p>
                      <a:pPr marR="452120" algn="r">
                        <a:lnSpc>
                          <a:spcPts val="3020"/>
                        </a:lnSpc>
                      </a:pPr>
                      <a:r>
                        <a:rPr sz="2600" dirty="0">
                          <a:latin typeface="Arial"/>
                          <a:cs typeface="Arial"/>
                        </a:rPr>
                        <a:t>74.3</a:t>
                      </a:r>
                      <a:endParaRPr sz="2600">
                        <a:latin typeface="Arial"/>
                        <a:cs typeface="Arial"/>
                      </a:endParaRPr>
                    </a:p>
                  </a:txBody>
                  <a:tcPr marL="0" marR="0" marT="0" marB="0"/>
                </a:tc>
                <a:tc>
                  <a:txBody>
                    <a:bodyPr/>
                    <a:lstStyle/>
                    <a:p>
                      <a:pPr marR="24130" algn="ctr">
                        <a:lnSpc>
                          <a:spcPts val="3020"/>
                        </a:lnSpc>
                      </a:pPr>
                      <a:r>
                        <a:rPr sz="2600" spc="-5" dirty="0">
                          <a:latin typeface="Arial"/>
                          <a:cs typeface="Arial"/>
                        </a:rPr>
                        <a:t>72.4</a:t>
                      </a:r>
                      <a:endParaRPr sz="2600">
                        <a:latin typeface="Arial"/>
                        <a:cs typeface="Arial"/>
                      </a:endParaRPr>
                    </a:p>
                  </a:txBody>
                  <a:tcPr marL="0" marR="0" marT="0" marB="0"/>
                </a:tc>
                <a:tc>
                  <a:txBody>
                    <a:bodyPr/>
                    <a:lstStyle/>
                    <a:p>
                      <a:pPr marL="490855">
                        <a:lnSpc>
                          <a:spcPts val="3020"/>
                        </a:lnSpc>
                      </a:pPr>
                      <a:r>
                        <a:rPr sz="2600" spc="-5" dirty="0">
                          <a:latin typeface="Arial"/>
                          <a:cs typeface="Arial"/>
                        </a:rPr>
                        <a:t>23.2</a:t>
                      </a:r>
                      <a:endParaRPr sz="2600">
                        <a:latin typeface="Arial"/>
                        <a:cs typeface="Arial"/>
                      </a:endParaRPr>
                    </a:p>
                  </a:txBody>
                  <a:tcPr marL="0" marR="0" marT="0" marB="0"/>
                </a:tc>
                <a:tc>
                  <a:txBody>
                    <a:bodyPr/>
                    <a:lstStyle/>
                    <a:p>
                      <a:pPr marR="14604" algn="r">
                        <a:lnSpc>
                          <a:spcPts val="3020"/>
                        </a:lnSpc>
                      </a:pPr>
                      <a:r>
                        <a:rPr sz="2600" dirty="0">
                          <a:latin typeface="Arial"/>
                          <a:cs typeface="Arial"/>
                        </a:rPr>
                        <a:t>43.4</a:t>
                      </a:r>
                      <a:endParaRPr sz="2600">
                        <a:latin typeface="Arial"/>
                        <a:cs typeface="Arial"/>
                      </a:endParaRPr>
                    </a:p>
                  </a:txBody>
                  <a:tcPr marL="0" marR="0" marT="0" marB="0"/>
                </a:tc>
                <a:extLst>
                  <a:ext uri="{0D108BD9-81ED-4DB2-BD59-A6C34878D82A}">
                    <a16:rowId xmlns:a16="http://schemas.microsoft.com/office/drawing/2014/main" val="10000"/>
                  </a:ext>
                </a:extLst>
              </a:tr>
              <a:tr h="482596">
                <a:tc>
                  <a:txBody>
                    <a:bodyPr/>
                    <a:lstStyle/>
                    <a:p>
                      <a:pPr marL="22225">
                        <a:lnSpc>
                          <a:spcPct val="100000"/>
                        </a:lnSpc>
                        <a:spcBef>
                          <a:spcPts val="100"/>
                        </a:spcBef>
                      </a:pPr>
                      <a:r>
                        <a:rPr sz="2600" b="1" dirty="0">
                          <a:latin typeface="Arial"/>
                          <a:cs typeface="Arial"/>
                        </a:rPr>
                        <a:t>SSD512</a:t>
                      </a:r>
                      <a:endParaRPr sz="2600">
                        <a:latin typeface="Arial"/>
                        <a:cs typeface="Arial"/>
                      </a:endParaRPr>
                    </a:p>
                  </a:txBody>
                  <a:tcPr marL="0" marR="0" marT="0" marB="0"/>
                </a:tc>
                <a:tc>
                  <a:txBody>
                    <a:bodyPr/>
                    <a:lstStyle/>
                    <a:p>
                      <a:pPr marR="451484" algn="r">
                        <a:lnSpc>
                          <a:spcPct val="100000"/>
                        </a:lnSpc>
                        <a:spcBef>
                          <a:spcPts val="100"/>
                        </a:spcBef>
                      </a:pPr>
                      <a:r>
                        <a:rPr sz="2600" b="1" dirty="0">
                          <a:latin typeface="Arial"/>
                          <a:cs typeface="Arial"/>
                        </a:rPr>
                        <a:t>76.8</a:t>
                      </a:r>
                      <a:endParaRPr sz="2600">
                        <a:latin typeface="Arial"/>
                        <a:cs typeface="Arial"/>
                      </a:endParaRPr>
                    </a:p>
                  </a:txBody>
                  <a:tcPr marL="0" marR="0" marT="0" marB="0"/>
                </a:tc>
                <a:tc>
                  <a:txBody>
                    <a:bodyPr/>
                    <a:lstStyle/>
                    <a:p>
                      <a:pPr marR="24130" algn="ctr">
                        <a:lnSpc>
                          <a:spcPct val="100000"/>
                        </a:lnSpc>
                        <a:spcBef>
                          <a:spcPts val="100"/>
                        </a:spcBef>
                      </a:pPr>
                      <a:r>
                        <a:rPr sz="2600" b="1" dirty="0">
                          <a:latin typeface="Arial"/>
                          <a:cs typeface="Arial"/>
                        </a:rPr>
                        <a:t>74.9</a:t>
                      </a:r>
                      <a:endParaRPr sz="2600">
                        <a:latin typeface="Arial"/>
                        <a:cs typeface="Arial"/>
                      </a:endParaRPr>
                    </a:p>
                  </a:txBody>
                  <a:tcPr marL="0" marR="0" marT="0" marB="0"/>
                </a:tc>
                <a:tc>
                  <a:txBody>
                    <a:bodyPr/>
                    <a:lstStyle/>
                    <a:p>
                      <a:pPr marL="490855">
                        <a:lnSpc>
                          <a:spcPct val="100000"/>
                        </a:lnSpc>
                        <a:spcBef>
                          <a:spcPts val="100"/>
                        </a:spcBef>
                      </a:pPr>
                      <a:r>
                        <a:rPr sz="2600" b="1" dirty="0">
                          <a:latin typeface="Arial"/>
                          <a:cs typeface="Arial"/>
                        </a:rPr>
                        <a:t>26.8</a:t>
                      </a:r>
                      <a:endParaRPr sz="2600">
                        <a:latin typeface="Arial"/>
                        <a:cs typeface="Arial"/>
                      </a:endParaRPr>
                    </a:p>
                  </a:txBody>
                  <a:tcPr marL="0" marR="0" marT="0" marB="0"/>
                </a:tc>
                <a:tc>
                  <a:txBody>
                    <a:bodyPr/>
                    <a:lstStyle/>
                    <a:p>
                      <a:pPr marR="14604" algn="r">
                        <a:lnSpc>
                          <a:spcPct val="100000"/>
                        </a:lnSpc>
                        <a:spcBef>
                          <a:spcPts val="100"/>
                        </a:spcBef>
                      </a:pPr>
                      <a:r>
                        <a:rPr sz="2600" b="1" dirty="0">
                          <a:latin typeface="Arial"/>
                          <a:cs typeface="Arial"/>
                        </a:rPr>
                        <a:t>46.4</a:t>
                      </a:r>
                      <a:endParaRPr sz="2600">
                        <a:latin typeface="Arial"/>
                        <a:cs typeface="Arial"/>
                      </a:endParaRPr>
                    </a:p>
                  </a:txBody>
                  <a:tcPr marL="0" marR="0" marT="0" marB="0"/>
                </a:tc>
                <a:extLst>
                  <a:ext uri="{0D108BD9-81ED-4DB2-BD59-A6C34878D82A}">
                    <a16:rowId xmlns:a16="http://schemas.microsoft.com/office/drawing/2014/main" val="10001"/>
                  </a:ext>
                </a:extLst>
              </a:tr>
            </a:tbl>
          </a:graphicData>
        </a:graphic>
      </p:graphicFrame>
      <p:graphicFrame>
        <p:nvGraphicFramePr>
          <p:cNvPr id="94" name="object 94"/>
          <p:cNvGraphicFramePr>
            <a:graphicFrameLocks noGrp="1"/>
          </p:cNvGraphicFramePr>
          <p:nvPr/>
        </p:nvGraphicFramePr>
        <p:xfrm>
          <a:off x="1936750" y="3517900"/>
          <a:ext cx="9127578" cy="1498600"/>
        </p:xfrm>
        <a:graphic>
          <a:graphicData uri="http://schemas.openxmlformats.org/drawingml/2006/table">
            <a:tbl>
              <a:tblPr firstRow="1" bandRow="1">
                <a:tableStyleId>{2D5ABB26-0587-4C30-8999-92F81FD0307C}</a:tableStyleId>
              </a:tblPr>
              <a:tblGrid>
                <a:gridCol w="2255088">
                  <a:extLst>
                    <a:ext uri="{9D8B030D-6E8A-4147-A177-3AD203B41FA5}">
                      <a16:colId xmlns:a16="http://schemas.microsoft.com/office/drawing/2014/main" val="20000"/>
                    </a:ext>
                  </a:extLst>
                </a:gridCol>
                <a:gridCol w="3158896">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941944">
                  <a:extLst>
                    <a:ext uri="{9D8B030D-6E8A-4147-A177-3AD203B41FA5}">
                      <a16:colId xmlns:a16="http://schemas.microsoft.com/office/drawing/2014/main" val="20003"/>
                    </a:ext>
                  </a:extLst>
                </a:gridCol>
              </a:tblGrid>
              <a:tr h="501650">
                <a:tc rowSpan="3">
                  <a:txBody>
                    <a:bodyPr/>
                    <a:lstStyle/>
                    <a:p>
                      <a:pPr marR="6350" algn="ctr">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p>
                      <a:pPr marL="50800" marR="49530" algn="ctr">
                        <a:lnSpc>
                          <a:spcPct val="125000"/>
                        </a:lnSpc>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  </a:t>
                      </a:r>
                      <a:r>
                        <a:rPr sz="2600" b="1" spc="-5" dirty="0">
                          <a:solidFill>
                            <a:srgbClr val="FFFFFF"/>
                          </a:solidFill>
                          <a:latin typeface="Arial"/>
                          <a:cs typeface="Arial"/>
                        </a:rPr>
                        <a:t>YOLO</a:t>
                      </a:r>
                      <a:endParaRPr sz="2600">
                        <a:latin typeface="Arial"/>
                        <a:cs typeface="Arial"/>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50"/>
                        </a:spcBef>
                        <a:tabLst>
                          <a:tab pos="2024380" algn="l"/>
                        </a:tabLst>
                      </a:pPr>
                      <a:r>
                        <a:rPr sz="2600" spc="-5" dirty="0">
                          <a:latin typeface="Arial"/>
                          <a:cs typeface="Arial"/>
                        </a:rPr>
                        <a:t>70.0	68.4</a:t>
                      </a:r>
                      <a:endParaRPr sz="2600">
                        <a:latin typeface="Arial"/>
                        <a:cs typeface="Arial"/>
                      </a:endParaRPr>
                    </a:p>
                  </a:txBody>
                  <a:tcPr marL="0" marR="0" marT="0" marB="0"/>
                </a:tc>
                <a:tc>
                  <a:txBody>
                    <a:bodyPr/>
                    <a:lstStyle/>
                    <a:p>
                      <a:pPr marR="138430" algn="ctr">
                        <a:lnSpc>
                          <a:spcPct val="100000"/>
                        </a:lnSpc>
                        <a:spcBef>
                          <a:spcPts val="350"/>
                        </a:spcBef>
                      </a:pPr>
                      <a:r>
                        <a:rPr sz="2600" spc="-5" dirty="0">
                          <a:latin typeface="Arial"/>
                          <a:cs typeface="Arial"/>
                        </a:rPr>
                        <a:t>19.7</a:t>
                      </a:r>
                      <a:endParaRPr sz="2600">
                        <a:latin typeface="Arial"/>
                        <a:cs typeface="Arial"/>
                      </a:endParaRPr>
                    </a:p>
                  </a:txBody>
                  <a:tcPr marL="0" marR="0" marT="0" marB="0"/>
                </a:tc>
                <a:tc>
                  <a:txBody>
                    <a:bodyPr/>
                    <a:lstStyle/>
                    <a:p>
                      <a:pPr marL="637540">
                        <a:lnSpc>
                          <a:spcPct val="100000"/>
                        </a:lnSpc>
                        <a:spcBef>
                          <a:spcPts val="35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0"/>
                  </a:ext>
                </a:extLst>
              </a:tr>
              <a:tr h="49530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73.2	70.4</a:t>
                      </a:r>
                      <a:endParaRPr sz="2600">
                        <a:latin typeface="Arial"/>
                        <a:cs typeface="Arial"/>
                      </a:endParaRPr>
                    </a:p>
                  </a:txBody>
                  <a:tcPr marL="0" marR="0" marT="0" marB="0">
                    <a:solidFill>
                      <a:srgbClr val="E3E5E8"/>
                    </a:solidFill>
                  </a:tcPr>
                </a:tc>
                <a:tc>
                  <a:txBody>
                    <a:bodyPr/>
                    <a:lstStyle/>
                    <a:p>
                      <a:pPr marR="138430" algn="ctr">
                        <a:lnSpc>
                          <a:spcPct val="100000"/>
                        </a:lnSpc>
                        <a:spcBef>
                          <a:spcPts val="300"/>
                        </a:spcBef>
                      </a:pPr>
                      <a:r>
                        <a:rPr sz="2600" spc="-5" dirty="0">
                          <a:latin typeface="Arial"/>
                          <a:cs typeface="Arial"/>
                        </a:rPr>
                        <a:t>21.9</a:t>
                      </a:r>
                      <a:endParaRPr sz="2600">
                        <a:latin typeface="Arial"/>
                        <a:cs typeface="Arial"/>
                      </a:endParaRPr>
                    </a:p>
                  </a:txBody>
                  <a:tcPr marL="0" marR="0" marT="0" marB="0">
                    <a:solidFill>
                      <a:srgbClr val="E3E5E8"/>
                    </a:solidFill>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1"/>
                  </a:ext>
                </a:extLst>
              </a:tr>
              <a:tr h="50165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63.4	57.9</a:t>
                      </a:r>
                      <a:endParaRPr sz="2600">
                        <a:latin typeface="Arial"/>
                        <a:cs typeface="Arial"/>
                      </a:endParaRPr>
                    </a:p>
                  </a:txBody>
                  <a:tcPr marL="0" marR="0" marT="0" marB="0">
                    <a:lnB w="12700">
                      <a:solidFill>
                        <a:srgbClr val="3797C6"/>
                      </a:solidFill>
                      <a:prstDash val="solid"/>
                    </a:lnB>
                  </a:tcPr>
                </a:tc>
                <a:tc>
                  <a:txBody>
                    <a:bodyPr/>
                    <a:lstStyle/>
                    <a:p>
                      <a:pPr marR="128905" algn="ctr">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8556625" cy="988694"/>
          </a:xfrm>
          <a:prstGeom prst="rect">
            <a:avLst/>
          </a:prstGeom>
        </p:spPr>
        <p:txBody>
          <a:bodyPr vert="horz" wrap="square" lIns="0" tIns="0" rIns="0" bIns="0" rtlCol="0">
            <a:spAutoFit/>
          </a:bodyPr>
          <a:lstStyle/>
          <a:p>
            <a:pPr marL="12700">
              <a:lnSpc>
                <a:spcPct val="100000"/>
              </a:lnSpc>
              <a:tabLst>
                <a:tab pos="2599055" algn="l"/>
              </a:tabLst>
            </a:pPr>
            <a:r>
              <a:rPr spc="-5" dirty="0"/>
              <a:t>Results	</a:t>
            </a:r>
            <a:r>
              <a:rPr dirty="0"/>
              <a:t>on </a:t>
            </a:r>
            <a:r>
              <a:rPr spc="-35" dirty="0"/>
              <a:t>More</a:t>
            </a:r>
            <a:r>
              <a:rPr spc="-100" dirty="0"/>
              <a:t> </a:t>
            </a:r>
            <a:r>
              <a:rPr dirty="0"/>
              <a:t>Datasets</a:t>
            </a:r>
          </a:p>
        </p:txBody>
      </p:sp>
      <p:sp>
        <p:nvSpPr>
          <p:cNvPr id="3" name="object 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 name="object 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 name="object 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6" name="object 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7" name="object 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8" name="object 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9" name="object 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10" name="object 1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11" name="object 1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12" name="object 1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13" name="object 1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14" name="object 1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5" name="object 1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16" name="object 1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17" name="object 1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18" name="object 1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19" name="object 1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20" name="object 2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21" name="object 2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22" name="object 2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23" name="object 23"/>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24" name="object 24"/>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25" name="object 25"/>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26" name="object 26"/>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27" name="object 27"/>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28" name="object 28"/>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29" name="object 29"/>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0" name="object 30"/>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31" name="object 31"/>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32" name="object 32"/>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33" name="object 33"/>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4" name="object 34"/>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35" name="object 35"/>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36" name="object 36"/>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37" name="object 37"/>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38" name="object 38"/>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39" name="object 39"/>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b="1" dirty="0">
                <a:latin typeface="Arial"/>
                <a:cs typeface="Arial"/>
              </a:rPr>
              <a:t>73.2</a:t>
            </a:r>
            <a:endParaRPr sz="2600">
              <a:latin typeface="Arial"/>
              <a:cs typeface="Arial"/>
            </a:endParaRPr>
          </a:p>
        </p:txBody>
      </p:sp>
      <p:sp>
        <p:nvSpPr>
          <p:cNvPr id="40" name="object 40"/>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b="1" dirty="0">
                <a:latin typeface="Arial"/>
                <a:cs typeface="Arial"/>
              </a:rPr>
              <a:t>70.4</a:t>
            </a:r>
            <a:endParaRPr sz="2600">
              <a:latin typeface="Arial"/>
              <a:cs typeface="Arial"/>
            </a:endParaRPr>
          </a:p>
        </p:txBody>
      </p:sp>
      <p:sp>
        <p:nvSpPr>
          <p:cNvPr id="41" name="object 41"/>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b="1" dirty="0">
                <a:latin typeface="Arial"/>
                <a:cs typeface="Arial"/>
              </a:rPr>
              <a:t>21.9</a:t>
            </a:r>
            <a:endParaRPr sz="2600">
              <a:latin typeface="Arial"/>
              <a:cs typeface="Arial"/>
            </a:endParaRPr>
          </a:p>
        </p:txBody>
      </p:sp>
      <p:sp>
        <p:nvSpPr>
          <p:cNvPr id="42" name="object 42"/>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3" name="object 43"/>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44" name="object 44"/>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45" name="object 45"/>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46" name="object 46"/>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47" name="object 47"/>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48" name="object 48"/>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49" name="object 49"/>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0" name="object 50"/>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51" name="object 51"/>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52" name="object 52"/>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53" name="object 53"/>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54" name="object 54"/>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55" name="object 55"/>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56" name="object 56"/>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57" name="object 57"/>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58" name="object 58"/>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59" name="object 59"/>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73.2</a:t>
            </a:r>
            <a:endParaRPr sz="2600">
              <a:latin typeface="Arial"/>
              <a:cs typeface="Arial"/>
            </a:endParaRPr>
          </a:p>
        </p:txBody>
      </p:sp>
      <p:sp>
        <p:nvSpPr>
          <p:cNvPr id="60" name="object 60"/>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70.4</a:t>
            </a:r>
            <a:endParaRPr sz="2600">
              <a:latin typeface="Arial"/>
              <a:cs typeface="Arial"/>
            </a:endParaRPr>
          </a:p>
        </p:txBody>
      </p:sp>
      <p:sp>
        <p:nvSpPr>
          <p:cNvPr id="61" name="object 61"/>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spc="-5" dirty="0">
                <a:latin typeface="Arial"/>
                <a:cs typeface="Arial"/>
              </a:rPr>
              <a:t>21.9</a:t>
            </a:r>
            <a:endParaRPr sz="2600">
              <a:latin typeface="Arial"/>
              <a:cs typeface="Arial"/>
            </a:endParaRPr>
          </a:p>
        </p:txBody>
      </p:sp>
      <p:sp>
        <p:nvSpPr>
          <p:cNvPr id="62" name="object 62"/>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63" name="object 63"/>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64" name="object 64"/>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65" name="object 65"/>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66" name="object 66"/>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67" name="object 67"/>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68" name="object 68"/>
          <p:cNvSpPr txBox="1"/>
          <p:nvPr/>
        </p:nvSpPr>
        <p:spPr>
          <a:xfrm>
            <a:off x="1943100" y="5022850"/>
            <a:ext cx="2255520" cy="508000"/>
          </a:xfrm>
          <a:prstGeom prst="rect">
            <a:avLst/>
          </a:prstGeom>
        </p:spPr>
        <p:txBody>
          <a:bodyPr vert="horz" wrap="square" lIns="0" tIns="44450" rIns="0" bIns="0" rtlCol="0">
            <a:spAutoFit/>
          </a:bodyPr>
          <a:lstStyle/>
          <a:p>
            <a:pPr marL="508000">
              <a:lnSpc>
                <a:spcPct val="100000"/>
              </a:lnSpc>
              <a:spcBef>
                <a:spcPts val="350"/>
              </a:spcBef>
            </a:pPr>
            <a:r>
              <a:rPr sz="2600" b="1" dirty="0">
                <a:latin typeface="Arial"/>
                <a:cs typeface="Arial"/>
              </a:rPr>
              <a:t>SSD300</a:t>
            </a:r>
            <a:endParaRPr sz="2600">
              <a:latin typeface="Arial"/>
              <a:cs typeface="Arial"/>
            </a:endParaRPr>
          </a:p>
        </p:txBody>
      </p:sp>
      <p:sp>
        <p:nvSpPr>
          <p:cNvPr id="69" name="object 69"/>
          <p:cNvSpPr txBox="1"/>
          <p:nvPr/>
        </p:nvSpPr>
        <p:spPr>
          <a:xfrm>
            <a:off x="4198188" y="5022850"/>
            <a:ext cx="1564005" cy="508000"/>
          </a:xfrm>
          <a:prstGeom prst="rect">
            <a:avLst/>
          </a:prstGeom>
        </p:spPr>
        <p:txBody>
          <a:bodyPr vert="horz" wrap="square" lIns="0" tIns="44450" rIns="0" bIns="0" rtlCol="0">
            <a:spAutoFit/>
          </a:bodyPr>
          <a:lstStyle/>
          <a:p>
            <a:pPr marL="462280">
              <a:lnSpc>
                <a:spcPct val="100000"/>
              </a:lnSpc>
              <a:spcBef>
                <a:spcPts val="350"/>
              </a:spcBef>
            </a:pPr>
            <a:r>
              <a:rPr sz="2600" b="1" dirty="0">
                <a:latin typeface="Arial"/>
                <a:cs typeface="Arial"/>
              </a:rPr>
              <a:t>74.3</a:t>
            </a:r>
            <a:endParaRPr sz="2600">
              <a:latin typeface="Arial"/>
              <a:cs typeface="Arial"/>
            </a:endParaRPr>
          </a:p>
        </p:txBody>
      </p:sp>
      <p:sp>
        <p:nvSpPr>
          <p:cNvPr id="70" name="object 70"/>
          <p:cNvSpPr txBox="1"/>
          <p:nvPr/>
        </p:nvSpPr>
        <p:spPr>
          <a:xfrm>
            <a:off x="5762078" y="5022850"/>
            <a:ext cx="1562100" cy="508000"/>
          </a:xfrm>
          <a:prstGeom prst="rect">
            <a:avLst/>
          </a:prstGeom>
        </p:spPr>
        <p:txBody>
          <a:bodyPr vert="horz" wrap="square" lIns="0" tIns="44450" rIns="0" bIns="0" rtlCol="0">
            <a:spAutoFit/>
          </a:bodyPr>
          <a:lstStyle/>
          <a:p>
            <a:pPr marL="460375">
              <a:lnSpc>
                <a:spcPct val="100000"/>
              </a:lnSpc>
              <a:spcBef>
                <a:spcPts val="350"/>
              </a:spcBef>
            </a:pPr>
            <a:r>
              <a:rPr sz="2600" b="1" dirty="0">
                <a:latin typeface="Arial"/>
                <a:cs typeface="Arial"/>
              </a:rPr>
              <a:t>72.4</a:t>
            </a:r>
            <a:endParaRPr sz="2600">
              <a:latin typeface="Arial"/>
              <a:cs typeface="Arial"/>
            </a:endParaRPr>
          </a:p>
        </p:txBody>
      </p:sp>
      <p:sp>
        <p:nvSpPr>
          <p:cNvPr id="71" name="object 71"/>
          <p:cNvSpPr txBox="1"/>
          <p:nvPr/>
        </p:nvSpPr>
        <p:spPr>
          <a:xfrm>
            <a:off x="7324178" y="5022850"/>
            <a:ext cx="1689100" cy="508000"/>
          </a:xfrm>
          <a:prstGeom prst="rect">
            <a:avLst/>
          </a:prstGeom>
        </p:spPr>
        <p:txBody>
          <a:bodyPr vert="horz" wrap="square" lIns="0" tIns="44450" rIns="0" bIns="0" rtlCol="0">
            <a:spAutoFit/>
          </a:bodyPr>
          <a:lstStyle/>
          <a:p>
            <a:pPr marL="523875">
              <a:lnSpc>
                <a:spcPct val="100000"/>
              </a:lnSpc>
              <a:spcBef>
                <a:spcPts val="350"/>
              </a:spcBef>
            </a:pPr>
            <a:r>
              <a:rPr sz="2600" b="1" dirty="0">
                <a:latin typeface="Arial"/>
                <a:cs typeface="Arial"/>
              </a:rPr>
              <a:t>23.2</a:t>
            </a:r>
            <a:endParaRPr sz="2600">
              <a:latin typeface="Arial"/>
              <a:cs typeface="Arial"/>
            </a:endParaRPr>
          </a:p>
        </p:txBody>
      </p:sp>
      <p:sp>
        <p:nvSpPr>
          <p:cNvPr id="72" name="object 72"/>
          <p:cNvSpPr txBox="1"/>
          <p:nvPr/>
        </p:nvSpPr>
        <p:spPr>
          <a:xfrm>
            <a:off x="9013278" y="5022850"/>
            <a:ext cx="2057400" cy="508000"/>
          </a:xfrm>
          <a:prstGeom prst="rect">
            <a:avLst/>
          </a:prstGeom>
        </p:spPr>
        <p:txBody>
          <a:bodyPr vert="horz" wrap="square" lIns="0" tIns="44450" rIns="0" bIns="0" rtlCol="0">
            <a:spAutoFit/>
          </a:bodyPr>
          <a:lstStyle/>
          <a:p>
            <a:pPr marR="2540" algn="ctr">
              <a:lnSpc>
                <a:spcPct val="100000"/>
              </a:lnSpc>
              <a:spcBef>
                <a:spcPts val="350"/>
              </a:spcBef>
            </a:pPr>
            <a:r>
              <a:rPr sz="2600" b="1" dirty="0">
                <a:latin typeface="Arial"/>
                <a:cs typeface="Arial"/>
              </a:rPr>
              <a:t>43.4</a:t>
            </a:r>
            <a:endParaRPr sz="2600">
              <a:latin typeface="Arial"/>
              <a:cs typeface="Arial"/>
            </a:endParaRPr>
          </a:p>
        </p:txBody>
      </p:sp>
      <p:sp>
        <p:nvSpPr>
          <p:cNvPr id="73" name="object 73"/>
          <p:cNvSpPr txBox="1"/>
          <p:nvPr/>
        </p:nvSpPr>
        <p:spPr>
          <a:xfrm>
            <a:off x="1943100" y="2628900"/>
            <a:ext cx="2255520" cy="895350"/>
          </a:xfrm>
          <a:prstGeom prst="rect">
            <a:avLst/>
          </a:prstGeom>
        </p:spPr>
        <p:txBody>
          <a:bodyPr vert="horz" wrap="square" lIns="0" tIns="241300" rIns="0" bIns="0" rtlCol="0">
            <a:spAutoFit/>
          </a:bodyPr>
          <a:lstStyle/>
          <a:p>
            <a:pPr marL="546100">
              <a:lnSpc>
                <a:spcPct val="100000"/>
              </a:lnSpc>
              <a:spcBef>
                <a:spcPts val="1900"/>
              </a:spcBef>
            </a:pPr>
            <a:r>
              <a:rPr sz="2600" b="1" spc="-5" dirty="0">
                <a:solidFill>
                  <a:srgbClr val="FFFFFF"/>
                </a:solidFill>
                <a:latin typeface="Arial"/>
                <a:cs typeface="Arial"/>
              </a:rPr>
              <a:t>Method</a:t>
            </a:r>
            <a:endParaRPr sz="2600">
              <a:latin typeface="Arial"/>
              <a:cs typeface="Arial"/>
            </a:endParaRPr>
          </a:p>
        </p:txBody>
      </p:sp>
      <p:sp>
        <p:nvSpPr>
          <p:cNvPr id="74" name="object 74"/>
          <p:cNvSpPr txBox="1"/>
          <p:nvPr/>
        </p:nvSpPr>
        <p:spPr>
          <a:xfrm>
            <a:off x="4198188" y="2628900"/>
            <a:ext cx="1564005"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VOC2007</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75" name="object 75"/>
          <p:cNvSpPr txBox="1"/>
          <p:nvPr/>
        </p:nvSpPr>
        <p:spPr>
          <a:xfrm>
            <a:off x="5762078" y="2628900"/>
            <a:ext cx="1562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VOC2012</a:t>
            </a:r>
            <a:endParaRPr sz="2600">
              <a:latin typeface="Arial"/>
              <a:cs typeface="Arial"/>
            </a:endParaRPr>
          </a:p>
          <a:p>
            <a:pPr algn="ctr">
              <a:lnSpc>
                <a:spcPts val="3110"/>
              </a:lnSpc>
            </a:pPr>
            <a:r>
              <a:rPr sz="2600" b="1" dirty="0">
                <a:solidFill>
                  <a:srgbClr val="FFFFFF"/>
                </a:solidFill>
                <a:latin typeface="Arial"/>
                <a:cs typeface="Arial"/>
              </a:rPr>
              <a:t>test</a:t>
            </a:r>
            <a:endParaRPr sz="2600">
              <a:latin typeface="Arial"/>
              <a:cs typeface="Arial"/>
            </a:endParaRPr>
          </a:p>
        </p:txBody>
      </p:sp>
      <p:sp>
        <p:nvSpPr>
          <p:cNvPr id="76" name="object 76"/>
          <p:cNvSpPr txBox="1"/>
          <p:nvPr/>
        </p:nvSpPr>
        <p:spPr>
          <a:xfrm>
            <a:off x="7324178" y="2628900"/>
            <a:ext cx="1689100" cy="895350"/>
          </a:xfrm>
          <a:prstGeom prst="rect">
            <a:avLst/>
          </a:prstGeom>
        </p:spPr>
        <p:txBody>
          <a:bodyPr vert="horz" wrap="square" lIns="0" tIns="38100" rIns="0" bIns="0" rtlCol="0">
            <a:spAutoFit/>
          </a:bodyPr>
          <a:lstStyle/>
          <a:p>
            <a:pPr algn="ctr">
              <a:lnSpc>
                <a:spcPts val="3110"/>
              </a:lnSpc>
              <a:spcBef>
                <a:spcPts val="300"/>
              </a:spcBef>
            </a:pPr>
            <a:r>
              <a:rPr sz="2600" b="1" dirty="0">
                <a:solidFill>
                  <a:srgbClr val="FFFFFF"/>
                </a:solidFill>
                <a:latin typeface="Arial"/>
                <a:cs typeface="Arial"/>
              </a:rPr>
              <a:t>MS</a:t>
            </a:r>
            <a:r>
              <a:rPr sz="2600" b="1" spc="-100" dirty="0">
                <a:solidFill>
                  <a:srgbClr val="FFFFFF"/>
                </a:solidFill>
                <a:latin typeface="Arial"/>
                <a:cs typeface="Arial"/>
              </a:rPr>
              <a:t> </a:t>
            </a:r>
            <a:r>
              <a:rPr sz="2600" b="1" dirty="0">
                <a:solidFill>
                  <a:srgbClr val="FFFFFF"/>
                </a:solidFill>
                <a:latin typeface="Arial"/>
                <a:cs typeface="Arial"/>
              </a:rPr>
              <a:t>COCO</a:t>
            </a:r>
            <a:endParaRPr sz="2600">
              <a:latin typeface="Arial"/>
              <a:cs typeface="Arial"/>
            </a:endParaRPr>
          </a:p>
          <a:p>
            <a:pPr marR="1270" algn="ctr">
              <a:lnSpc>
                <a:spcPts val="3110"/>
              </a:lnSpc>
            </a:pPr>
            <a:r>
              <a:rPr sz="2600" b="1" spc="-5" dirty="0">
                <a:solidFill>
                  <a:srgbClr val="FFFFFF"/>
                </a:solidFill>
                <a:latin typeface="Arial"/>
                <a:cs typeface="Arial"/>
              </a:rPr>
              <a:t>test-dev</a:t>
            </a:r>
            <a:endParaRPr sz="2600">
              <a:latin typeface="Arial"/>
              <a:cs typeface="Arial"/>
            </a:endParaRPr>
          </a:p>
        </p:txBody>
      </p:sp>
      <p:sp>
        <p:nvSpPr>
          <p:cNvPr id="77" name="object 77"/>
          <p:cNvSpPr txBox="1"/>
          <p:nvPr/>
        </p:nvSpPr>
        <p:spPr>
          <a:xfrm>
            <a:off x="9013278" y="2628900"/>
            <a:ext cx="2057400" cy="895350"/>
          </a:xfrm>
          <a:prstGeom prst="rect">
            <a:avLst/>
          </a:prstGeom>
        </p:spPr>
        <p:txBody>
          <a:bodyPr vert="horz" wrap="square" lIns="0" tIns="38100" rIns="0" bIns="0" rtlCol="0">
            <a:spAutoFit/>
          </a:bodyPr>
          <a:lstStyle/>
          <a:p>
            <a:pPr algn="ctr">
              <a:lnSpc>
                <a:spcPts val="3110"/>
              </a:lnSpc>
              <a:spcBef>
                <a:spcPts val="300"/>
              </a:spcBef>
            </a:pPr>
            <a:r>
              <a:rPr sz="2600" b="1" spc="-5" dirty="0">
                <a:solidFill>
                  <a:srgbClr val="FFFFFF"/>
                </a:solidFill>
                <a:latin typeface="Arial"/>
                <a:cs typeface="Arial"/>
              </a:rPr>
              <a:t>ILSVRC2014</a:t>
            </a:r>
            <a:endParaRPr sz="2600">
              <a:latin typeface="Arial"/>
              <a:cs typeface="Arial"/>
            </a:endParaRPr>
          </a:p>
          <a:p>
            <a:pPr marR="2540" algn="ctr">
              <a:lnSpc>
                <a:spcPts val="3110"/>
              </a:lnSpc>
            </a:pPr>
            <a:r>
              <a:rPr sz="2600" b="1" dirty="0">
                <a:solidFill>
                  <a:srgbClr val="FFFFFF"/>
                </a:solidFill>
                <a:latin typeface="Arial"/>
                <a:cs typeface="Arial"/>
              </a:rPr>
              <a:t>val2</a:t>
            </a:r>
            <a:endParaRPr sz="2600">
              <a:latin typeface="Arial"/>
              <a:cs typeface="Arial"/>
            </a:endParaRPr>
          </a:p>
        </p:txBody>
      </p:sp>
      <p:sp>
        <p:nvSpPr>
          <p:cNvPr id="78" name="object 78"/>
          <p:cNvSpPr txBox="1"/>
          <p:nvPr/>
        </p:nvSpPr>
        <p:spPr>
          <a:xfrm>
            <a:off x="1943100" y="3524250"/>
            <a:ext cx="2255520" cy="501650"/>
          </a:xfrm>
          <a:prstGeom prst="rect">
            <a:avLst/>
          </a:prstGeom>
        </p:spPr>
        <p:txBody>
          <a:bodyPr vert="horz" wrap="square" lIns="0" tIns="44450" rIns="0" bIns="0" rtlCol="0">
            <a:spAutoFit/>
          </a:bodyPr>
          <a:lstStyle/>
          <a:p>
            <a:pPr marL="203200">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79" name="object 79"/>
          <p:cNvSpPr txBox="1"/>
          <p:nvPr/>
        </p:nvSpPr>
        <p:spPr>
          <a:xfrm>
            <a:off x="4198188" y="3524250"/>
            <a:ext cx="1564005" cy="50165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70.0</a:t>
            </a:r>
            <a:endParaRPr sz="2600">
              <a:latin typeface="Arial"/>
              <a:cs typeface="Arial"/>
            </a:endParaRPr>
          </a:p>
        </p:txBody>
      </p:sp>
      <p:sp>
        <p:nvSpPr>
          <p:cNvPr id="80" name="object 80"/>
          <p:cNvSpPr txBox="1"/>
          <p:nvPr/>
        </p:nvSpPr>
        <p:spPr>
          <a:xfrm>
            <a:off x="5762078" y="3524250"/>
            <a:ext cx="1562100" cy="50165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68.4</a:t>
            </a:r>
            <a:endParaRPr sz="2600">
              <a:latin typeface="Arial"/>
              <a:cs typeface="Arial"/>
            </a:endParaRPr>
          </a:p>
        </p:txBody>
      </p:sp>
      <p:sp>
        <p:nvSpPr>
          <p:cNvPr id="81" name="object 81"/>
          <p:cNvSpPr txBox="1"/>
          <p:nvPr/>
        </p:nvSpPr>
        <p:spPr>
          <a:xfrm>
            <a:off x="7324178" y="3524250"/>
            <a:ext cx="1689100" cy="50165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19.7</a:t>
            </a:r>
            <a:endParaRPr sz="2600">
              <a:latin typeface="Arial"/>
              <a:cs typeface="Arial"/>
            </a:endParaRPr>
          </a:p>
        </p:txBody>
      </p:sp>
      <p:sp>
        <p:nvSpPr>
          <p:cNvPr id="82" name="object 82"/>
          <p:cNvSpPr txBox="1"/>
          <p:nvPr/>
        </p:nvSpPr>
        <p:spPr>
          <a:xfrm>
            <a:off x="9013278" y="3524250"/>
            <a:ext cx="2057400" cy="501650"/>
          </a:xfrm>
          <a:prstGeom prst="rect">
            <a:avLst/>
          </a:prstGeom>
        </p:spPr>
        <p:txBody>
          <a:bodyPr vert="horz" wrap="square" lIns="0" tIns="44450" rIns="0" bIns="0" rtlCol="0">
            <a:spAutoFit/>
          </a:bodyPr>
          <a:lstStyle/>
          <a:p>
            <a:pPr algn="ctr">
              <a:lnSpc>
                <a:spcPct val="100000"/>
              </a:lnSpc>
              <a:spcBef>
                <a:spcPts val="350"/>
              </a:spcBef>
            </a:pPr>
            <a:r>
              <a:rPr sz="2600" dirty="0">
                <a:latin typeface="Arial"/>
                <a:cs typeface="Arial"/>
              </a:rPr>
              <a:t>N/A</a:t>
            </a:r>
            <a:endParaRPr sz="2600">
              <a:latin typeface="Arial"/>
              <a:cs typeface="Arial"/>
            </a:endParaRPr>
          </a:p>
        </p:txBody>
      </p:sp>
      <p:sp>
        <p:nvSpPr>
          <p:cNvPr id="83" name="object 83"/>
          <p:cNvSpPr txBox="1"/>
          <p:nvPr/>
        </p:nvSpPr>
        <p:spPr>
          <a:xfrm>
            <a:off x="1943100" y="4025900"/>
            <a:ext cx="2255520" cy="495300"/>
          </a:xfrm>
          <a:prstGeom prst="rect">
            <a:avLst/>
          </a:prstGeom>
        </p:spPr>
        <p:txBody>
          <a:bodyPr vert="horz" wrap="square" lIns="0" tIns="38100" rIns="0" bIns="0" rtlCol="0">
            <a:spAutoFit/>
          </a:bodyPr>
          <a:lstStyle/>
          <a:p>
            <a:pPr marL="50800">
              <a:lnSpc>
                <a:spcPct val="100000"/>
              </a:lnSpc>
              <a:spcBef>
                <a:spcPts val="30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p:txBody>
      </p:sp>
      <p:sp>
        <p:nvSpPr>
          <p:cNvPr id="84" name="object 84"/>
          <p:cNvSpPr txBox="1"/>
          <p:nvPr/>
        </p:nvSpPr>
        <p:spPr>
          <a:xfrm>
            <a:off x="4198188" y="4025900"/>
            <a:ext cx="1564005" cy="49530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73.2</a:t>
            </a:r>
            <a:endParaRPr sz="2600">
              <a:latin typeface="Arial"/>
              <a:cs typeface="Arial"/>
            </a:endParaRPr>
          </a:p>
        </p:txBody>
      </p:sp>
      <p:sp>
        <p:nvSpPr>
          <p:cNvPr id="85" name="object 85"/>
          <p:cNvSpPr txBox="1"/>
          <p:nvPr/>
        </p:nvSpPr>
        <p:spPr>
          <a:xfrm>
            <a:off x="5762078" y="4025900"/>
            <a:ext cx="1562100" cy="49530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70.4</a:t>
            </a:r>
            <a:endParaRPr sz="2600">
              <a:latin typeface="Arial"/>
              <a:cs typeface="Arial"/>
            </a:endParaRPr>
          </a:p>
        </p:txBody>
      </p:sp>
      <p:sp>
        <p:nvSpPr>
          <p:cNvPr id="86" name="object 86"/>
          <p:cNvSpPr txBox="1"/>
          <p:nvPr/>
        </p:nvSpPr>
        <p:spPr>
          <a:xfrm>
            <a:off x="7324178" y="4025900"/>
            <a:ext cx="1689100" cy="495300"/>
          </a:xfrm>
          <a:prstGeom prst="rect">
            <a:avLst/>
          </a:prstGeom>
        </p:spPr>
        <p:txBody>
          <a:bodyPr vert="horz" wrap="square" lIns="0" tIns="38100" rIns="0" bIns="0" rtlCol="0">
            <a:spAutoFit/>
          </a:bodyPr>
          <a:lstStyle/>
          <a:p>
            <a:pPr marL="523875">
              <a:lnSpc>
                <a:spcPct val="100000"/>
              </a:lnSpc>
              <a:spcBef>
                <a:spcPts val="300"/>
              </a:spcBef>
            </a:pPr>
            <a:r>
              <a:rPr sz="2600" spc="-5" dirty="0">
                <a:latin typeface="Arial"/>
                <a:cs typeface="Arial"/>
              </a:rPr>
              <a:t>21.9</a:t>
            </a:r>
            <a:endParaRPr sz="2600">
              <a:latin typeface="Arial"/>
              <a:cs typeface="Arial"/>
            </a:endParaRPr>
          </a:p>
        </p:txBody>
      </p:sp>
      <p:sp>
        <p:nvSpPr>
          <p:cNvPr id="87" name="object 87"/>
          <p:cNvSpPr txBox="1"/>
          <p:nvPr/>
        </p:nvSpPr>
        <p:spPr>
          <a:xfrm>
            <a:off x="9013278" y="4025900"/>
            <a:ext cx="2057400" cy="49530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88" name="object 88"/>
          <p:cNvSpPr txBox="1"/>
          <p:nvPr/>
        </p:nvSpPr>
        <p:spPr>
          <a:xfrm>
            <a:off x="1943100" y="4521200"/>
            <a:ext cx="2255520" cy="501650"/>
          </a:xfrm>
          <a:prstGeom prst="rect">
            <a:avLst/>
          </a:prstGeom>
        </p:spPr>
        <p:txBody>
          <a:bodyPr vert="horz" wrap="square" lIns="0" tIns="38100" rIns="0" bIns="0" rtlCol="0">
            <a:spAutoFit/>
          </a:bodyPr>
          <a:lstStyle/>
          <a:p>
            <a:pPr marL="660400">
              <a:lnSpc>
                <a:spcPct val="100000"/>
              </a:lnSpc>
              <a:spcBef>
                <a:spcPts val="300"/>
              </a:spcBef>
            </a:pPr>
            <a:r>
              <a:rPr sz="2600" b="1" spc="-5" dirty="0">
                <a:solidFill>
                  <a:srgbClr val="FFFFFF"/>
                </a:solidFill>
                <a:latin typeface="Arial"/>
                <a:cs typeface="Arial"/>
              </a:rPr>
              <a:t>YOLO</a:t>
            </a:r>
            <a:endParaRPr sz="2600">
              <a:latin typeface="Arial"/>
              <a:cs typeface="Arial"/>
            </a:endParaRPr>
          </a:p>
        </p:txBody>
      </p:sp>
      <p:sp>
        <p:nvSpPr>
          <p:cNvPr id="89" name="object 89"/>
          <p:cNvSpPr txBox="1"/>
          <p:nvPr/>
        </p:nvSpPr>
        <p:spPr>
          <a:xfrm>
            <a:off x="4198188" y="4521200"/>
            <a:ext cx="1564005" cy="501650"/>
          </a:xfrm>
          <a:prstGeom prst="rect">
            <a:avLst/>
          </a:prstGeom>
        </p:spPr>
        <p:txBody>
          <a:bodyPr vert="horz" wrap="square" lIns="0" tIns="38100" rIns="0" bIns="0" rtlCol="0">
            <a:spAutoFit/>
          </a:bodyPr>
          <a:lstStyle/>
          <a:p>
            <a:pPr marL="462280">
              <a:lnSpc>
                <a:spcPct val="100000"/>
              </a:lnSpc>
              <a:spcBef>
                <a:spcPts val="300"/>
              </a:spcBef>
            </a:pPr>
            <a:r>
              <a:rPr sz="2600" spc="-5" dirty="0">
                <a:latin typeface="Arial"/>
                <a:cs typeface="Arial"/>
              </a:rPr>
              <a:t>63.4</a:t>
            </a:r>
            <a:endParaRPr sz="2600">
              <a:latin typeface="Arial"/>
              <a:cs typeface="Arial"/>
            </a:endParaRPr>
          </a:p>
        </p:txBody>
      </p:sp>
      <p:sp>
        <p:nvSpPr>
          <p:cNvPr id="90" name="object 90"/>
          <p:cNvSpPr txBox="1"/>
          <p:nvPr/>
        </p:nvSpPr>
        <p:spPr>
          <a:xfrm>
            <a:off x="5762078" y="4521200"/>
            <a:ext cx="1562100" cy="501650"/>
          </a:xfrm>
          <a:prstGeom prst="rect">
            <a:avLst/>
          </a:prstGeom>
        </p:spPr>
        <p:txBody>
          <a:bodyPr vert="horz" wrap="square" lIns="0" tIns="38100" rIns="0" bIns="0" rtlCol="0">
            <a:spAutoFit/>
          </a:bodyPr>
          <a:lstStyle/>
          <a:p>
            <a:pPr marL="460375">
              <a:lnSpc>
                <a:spcPct val="100000"/>
              </a:lnSpc>
              <a:spcBef>
                <a:spcPts val="300"/>
              </a:spcBef>
            </a:pPr>
            <a:r>
              <a:rPr sz="2600" spc="-5" dirty="0">
                <a:latin typeface="Arial"/>
                <a:cs typeface="Arial"/>
              </a:rPr>
              <a:t>57.9</a:t>
            </a:r>
            <a:endParaRPr sz="2600">
              <a:latin typeface="Arial"/>
              <a:cs typeface="Arial"/>
            </a:endParaRPr>
          </a:p>
        </p:txBody>
      </p:sp>
      <p:sp>
        <p:nvSpPr>
          <p:cNvPr id="91" name="object 91"/>
          <p:cNvSpPr txBox="1"/>
          <p:nvPr/>
        </p:nvSpPr>
        <p:spPr>
          <a:xfrm>
            <a:off x="7324178" y="4521200"/>
            <a:ext cx="1689100" cy="501650"/>
          </a:xfrm>
          <a:prstGeom prst="rect">
            <a:avLst/>
          </a:prstGeom>
        </p:spPr>
        <p:txBody>
          <a:bodyPr vert="horz" wrap="square" lIns="0" tIns="38100" rIns="0" bIns="0" rtlCol="0">
            <a:spAutoFit/>
          </a:bodyPr>
          <a:lstStyle/>
          <a:p>
            <a:pPr marL="11430" algn="ctr">
              <a:lnSpc>
                <a:spcPct val="100000"/>
              </a:lnSpc>
              <a:spcBef>
                <a:spcPts val="300"/>
              </a:spcBef>
            </a:pPr>
            <a:r>
              <a:rPr sz="2600" dirty="0">
                <a:latin typeface="Arial"/>
                <a:cs typeface="Arial"/>
              </a:rPr>
              <a:t>N/A</a:t>
            </a:r>
            <a:endParaRPr sz="2600">
              <a:latin typeface="Arial"/>
              <a:cs typeface="Arial"/>
            </a:endParaRPr>
          </a:p>
        </p:txBody>
      </p:sp>
      <p:sp>
        <p:nvSpPr>
          <p:cNvPr id="92" name="object 92"/>
          <p:cNvSpPr txBox="1"/>
          <p:nvPr/>
        </p:nvSpPr>
        <p:spPr>
          <a:xfrm>
            <a:off x="9013278" y="4521200"/>
            <a:ext cx="2057400" cy="501650"/>
          </a:xfrm>
          <a:prstGeom prst="rect">
            <a:avLst/>
          </a:prstGeom>
        </p:spPr>
        <p:txBody>
          <a:bodyPr vert="horz" wrap="square" lIns="0" tIns="38100" rIns="0" bIns="0" rtlCol="0">
            <a:spAutoFit/>
          </a:bodyPr>
          <a:lstStyle/>
          <a:p>
            <a:pPr algn="ctr">
              <a:lnSpc>
                <a:spcPct val="100000"/>
              </a:lnSpc>
              <a:spcBef>
                <a:spcPts val="300"/>
              </a:spcBef>
            </a:pPr>
            <a:r>
              <a:rPr sz="2600" dirty="0">
                <a:latin typeface="Arial"/>
                <a:cs typeface="Arial"/>
              </a:rPr>
              <a:t>N/A</a:t>
            </a:r>
            <a:endParaRPr sz="2600">
              <a:latin typeface="Arial"/>
              <a:cs typeface="Arial"/>
            </a:endParaRPr>
          </a:p>
        </p:txBody>
      </p:sp>
      <p:sp>
        <p:nvSpPr>
          <p:cNvPr id="93" name="object 93"/>
          <p:cNvSpPr txBox="1"/>
          <p:nvPr/>
        </p:nvSpPr>
        <p:spPr>
          <a:xfrm>
            <a:off x="1943100" y="5022850"/>
            <a:ext cx="2255520" cy="508000"/>
          </a:xfrm>
          <a:prstGeom prst="rect">
            <a:avLst/>
          </a:prstGeom>
        </p:spPr>
        <p:txBody>
          <a:bodyPr vert="horz" wrap="square" lIns="0" tIns="44450" rIns="0" bIns="0" rtlCol="0">
            <a:spAutoFit/>
          </a:bodyPr>
          <a:lstStyle/>
          <a:p>
            <a:pPr marL="508000">
              <a:lnSpc>
                <a:spcPct val="100000"/>
              </a:lnSpc>
              <a:spcBef>
                <a:spcPts val="350"/>
              </a:spcBef>
            </a:pPr>
            <a:r>
              <a:rPr sz="2600" b="1" dirty="0">
                <a:latin typeface="Arial"/>
                <a:cs typeface="Arial"/>
              </a:rPr>
              <a:t>SSD300</a:t>
            </a:r>
            <a:endParaRPr sz="2600">
              <a:latin typeface="Arial"/>
              <a:cs typeface="Arial"/>
            </a:endParaRPr>
          </a:p>
        </p:txBody>
      </p:sp>
      <p:sp>
        <p:nvSpPr>
          <p:cNvPr id="94" name="object 94"/>
          <p:cNvSpPr txBox="1"/>
          <p:nvPr/>
        </p:nvSpPr>
        <p:spPr>
          <a:xfrm>
            <a:off x="4198188" y="5022850"/>
            <a:ext cx="1564005" cy="508000"/>
          </a:xfrm>
          <a:prstGeom prst="rect">
            <a:avLst/>
          </a:prstGeom>
        </p:spPr>
        <p:txBody>
          <a:bodyPr vert="horz" wrap="square" lIns="0" tIns="44450" rIns="0" bIns="0" rtlCol="0">
            <a:spAutoFit/>
          </a:bodyPr>
          <a:lstStyle/>
          <a:p>
            <a:pPr marL="462280">
              <a:lnSpc>
                <a:spcPct val="100000"/>
              </a:lnSpc>
              <a:spcBef>
                <a:spcPts val="350"/>
              </a:spcBef>
            </a:pPr>
            <a:r>
              <a:rPr sz="2600" spc="-5" dirty="0">
                <a:latin typeface="Arial"/>
                <a:cs typeface="Arial"/>
              </a:rPr>
              <a:t>74.3</a:t>
            </a:r>
            <a:endParaRPr sz="2600">
              <a:latin typeface="Arial"/>
              <a:cs typeface="Arial"/>
            </a:endParaRPr>
          </a:p>
        </p:txBody>
      </p:sp>
      <p:sp>
        <p:nvSpPr>
          <p:cNvPr id="95" name="object 95"/>
          <p:cNvSpPr txBox="1"/>
          <p:nvPr/>
        </p:nvSpPr>
        <p:spPr>
          <a:xfrm>
            <a:off x="5762078" y="5022850"/>
            <a:ext cx="1562100" cy="508000"/>
          </a:xfrm>
          <a:prstGeom prst="rect">
            <a:avLst/>
          </a:prstGeom>
        </p:spPr>
        <p:txBody>
          <a:bodyPr vert="horz" wrap="square" lIns="0" tIns="44450" rIns="0" bIns="0" rtlCol="0">
            <a:spAutoFit/>
          </a:bodyPr>
          <a:lstStyle/>
          <a:p>
            <a:pPr marL="460375">
              <a:lnSpc>
                <a:spcPct val="100000"/>
              </a:lnSpc>
              <a:spcBef>
                <a:spcPts val="350"/>
              </a:spcBef>
            </a:pPr>
            <a:r>
              <a:rPr sz="2600" spc="-5" dirty="0">
                <a:latin typeface="Arial"/>
                <a:cs typeface="Arial"/>
              </a:rPr>
              <a:t>72.4</a:t>
            </a:r>
            <a:endParaRPr sz="2600">
              <a:latin typeface="Arial"/>
              <a:cs typeface="Arial"/>
            </a:endParaRPr>
          </a:p>
        </p:txBody>
      </p:sp>
      <p:sp>
        <p:nvSpPr>
          <p:cNvPr id="96" name="object 96"/>
          <p:cNvSpPr txBox="1"/>
          <p:nvPr/>
        </p:nvSpPr>
        <p:spPr>
          <a:xfrm>
            <a:off x="7324178" y="5022850"/>
            <a:ext cx="1689100" cy="508000"/>
          </a:xfrm>
          <a:prstGeom prst="rect">
            <a:avLst/>
          </a:prstGeom>
        </p:spPr>
        <p:txBody>
          <a:bodyPr vert="horz" wrap="square" lIns="0" tIns="44450" rIns="0" bIns="0" rtlCol="0">
            <a:spAutoFit/>
          </a:bodyPr>
          <a:lstStyle/>
          <a:p>
            <a:pPr marL="523875">
              <a:lnSpc>
                <a:spcPct val="100000"/>
              </a:lnSpc>
              <a:spcBef>
                <a:spcPts val="350"/>
              </a:spcBef>
            </a:pPr>
            <a:r>
              <a:rPr sz="2600" spc="-5" dirty="0">
                <a:latin typeface="Arial"/>
                <a:cs typeface="Arial"/>
              </a:rPr>
              <a:t>23.2</a:t>
            </a:r>
            <a:endParaRPr sz="2600">
              <a:latin typeface="Arial"/>
              <a:cs typeface="Arial"/>
            </a:endParaRPr>
          </a:p>
        </p:txBody>
      </p:sp>
      <p:sp>
        <p:nvSpPr>
          <p:cNvPr id="97" name="object 97"/>
          <p:cNvSpPr txBox="1"/>
          <p:nvPr/>
        </p:nvSpPr>
        <p:spPr>
          <a:xfrm>
            <a:off x="9013278" y="5022850"/>
            <a:ext cx="2057400" cy="508000"/>
          </a:xfrm>
          <a:prstGeom prst="rect">
            <a:avLst/>
          </a:prstGeom>
        </p:spPr>
        <p:txBody>
          <a:bodyPr vert="horz" wrap="square" lIns="0" tIns="44450" rIns="0" bIns="0" rtlCol="0">
            <a:spAutoFit/>
          </a:bodyPr>
          <a:lstStyle/>
          <a:p>
            <a:pPr marR="2540" algn="ctr">
              <a:lnSpc>
                <a:spcPct val="100000"/>
              </a:lnSpc>
              <a:spcBef>
                <a:spcPts val="350"/>
              </a:spcBef>
            </a:pPr>
            <a:r>
              <a:rPr sz="2600" spc="-5" dirty="0">
                <a:latin typeface="Arial"/>
                <a:cs typeface="Arial"/>
              </a:rPr>
              <a:t>43.4</a:t>
            </a:r>
            <a:endParaRPr sz="2600">
              <a:latin typeface="Arial"/>
              <a:cs typeface="Arial"/>
            </a:endParaRPr>
          </a:p>
        </p:txBody>
      </p:sp>
      <p:sp>
        <p:nvSpPr>
          <p:cNvPr id="98" name="object 98"/>
          <p:cNvSpPr txBox="1"/>
          <p:nvPr/>
        </p:nvSpPr>
        <p:spPr>
          <a:xfrm>
            <a:off x="1943100" y="5530850"/>
            <a:ext cx="2255520" cy="501650"/>
          </a:xfrm>
          <a:prstGeom prst="rect">
            <a:avLst/>
          </a:prstGeom>
        </p:spPr>
        <p:txBody>
          <a:bodyPr vert="horz" wrap="square" lIns="0" tIns="44450" rIns="0" bIns="0" rtlCol="0">
            <a:spAutoFit/>
          </a:bodyPr>
          <a:lstStyle/>
          <a:p>
            <a:pPr marL="508000">
              <a:lnSpc>
                <a:spcPct val="100000"/>
              </a:lnSpc>
              <a:spcBef>
                <a:spcPts val="350"/>
              </a:spcBef>
            </a:pPr>
            <a:r>
              <a:rPr sz="2600" b="1" dirty="0">
                <a:latin typeface="Arial"/>
                <a:cs typeface="Arial"/>
              </a:rPr>
              <a:t>SSD512</a:t>
            </a:r>
            <a:endParaRPr sz="2600">
              <a:latin typeface="Arial"/>
              <a:cs typeface="Arial"/>
            </a:endParaRPr>
          </a:p>
        </p:txBody>
      </p:sp>
      <p:sp>
        <p:nvSpPr>
          <p:cNvPr id="99" name="object 99"/>
          <p:cNvSpPr txBox="1"/>
          <p:nvPr/>
        </p:nvSpPr>
        <p:spPr>
          <a:xfrm>
            <a:off x="4198188" y="5530850"/>
            <a:ext cx="1564005" cy="501650"/>
          </a:xfrm>
          <a:prstGeom prst="rect">
            <a:avLst/>
          </a:prstGeom>
        </p:spPr>
        <p:txBody>
          <a:bodyPr vert="horz" wrap="square" lIns="0" tIns="44450" rIns="0" bIns="0" rtlCol="0">
            <a:spAutoFit/>
          </a:bodyPr>
          <a:lstStyle/>
          <a:p>
            <a:pPr marL="462280">
              <a:lnSpc>
                <a:spcPct val="100000"/>
              </a:lnSpc>
              <a:spcBef>
                <a:spcPts val="350"/>
              </a:spcBef>
            </a:pPr>
            <a:r>
              <a:rPr sz="2600" b="1" dirty="0">
                <a:latin typeface="Arial"/>
                <a:cs typeface="Arial"/>
              </a:rPr>
              <a:t>76.8</a:t>
            </a:r>
            <a:endParaRPr sz="2600">
              <a:latin typeface="Arial"/>
              <a:cs typeface="Arial"/>
            </a:endParaRPr>
          </a:p>
        </p:txBody>
      </p:sp>
      <p:sp>
        <p:nvSpPr>
          <p:cNvPr id="100" name="object 100"/>
          <p:cNvSpPr txBox="1"/>
          <p:nvPr/>
        </p:nvSpPr>
        <p:spPr>
          <a:xfrm>
            <a:off x="5762078" y="5530850"/>
            <a:ext cx="1562100" cy="501650"/>
          </a:xfrm>
          <a:prstGeom prst="rect">
            <a:avLst/>
          </a:prstGeom>
        </p:spPr>
        <p:txBody>
          <a:bodyPr vert="horz" wrap="square" lIns="0" tIns="44450" rIns="0" bIns="0" rtlCol="0">
            <a:spAutoFit/>
          </a:bodyPr>
          <a:lstStyle/>
          <a:p>
            <a:pPr marL="460375">
              <a:lnSpc>
                <a:spcPct val="100000"/>
              </a:lnSpc>
              <a:spcBef>
                <a:spcPts val="350"/>
              </a:spcBef>
            </a:pPr>
            <a:r>
              <a:rPr sz="2600" b="1" dirty="0">
                <a:latin typeface="Arial"/>
                <a:cs typeface="Arial"/>
              </a:rPr>
              <a:t>74.9</a:t>
            </a:r>
            <a:endParaRPr sz="2600">
              <a:latin typeface="Arial"/>
              <a:cs typeface="Arial"/>
            </a:endParaRPr>
          </a:p>
        </p:txBody>
      </p:sp>
      <p:sp>
        <p:nvSpPr>
          <p:cNvPr id="101" name="object 101"/>
          <p:cNvSpPr txBox="1"/>
          <p:nvPr/>
        </p:nvSpPr>
        <p:spPr>
          <a:xfrm>
            <a:off x="7324178" y="5530850"/>
            <a:ext cx="1689100" cy="501650"/>
          </a:xfrm>
          <a:prstGeom prst="rect">
            <a:avLst/>
          </a:prstGeom>
        </p:spPr>
        <p:txBody>
          <a:bodyPr vert="horz" wrap="square" lIns="0" tIns="44450" rIns="0" bIns="0" rtlCol="0">
            <a:spAutoFit/>
          </a:bodyPr>
          <a:lstStyle/>
          <a:p>
            <a:pPr marL="523875">
              <a:lnSpc>
                <a:spcPct val="100000"/>
              </a:lnSpc>
              <a:spcBef>
                <a:spcPts val="350"/>
              </a:spcBef>
            </a:pPr>
            <a:r>
              <a:rPr sz="2600" b="1" dirty="0">
                <a:latin typeface="Arial"/>
                <a:cs typeface="Arial"/>
              </a:rPr>
              <a:t>26.8</a:t>
            </a:r>
            <a:endParaRPr sz="2600">
              <a:latin typeface="Arial"/>
              <a:cs typeface="Arial"/>
            </a:endParaRPr>
          </a:p>
        </p:txBody>
      </p:sp>
      <p:sp>
        <p:nvSpPr>
          <p:cNvPr id="102" name="object 102"/>
          <p:cNvSpPr txBox="1"/>
          <p:nvPr/>
        </p:nvSpPr>
        <p:spPr>
          <a:xfrm>
            <a:off x="9013278" y="5530850"/>
            <a:ext cx="2057400" cy="501650"/>
          </a:xfrm>
          <a:prstGeom prst="rect">
            <a:avLst/>
          </a:prstGeom>
        </p:spPr>
        <p:txBody>
          <a:bodyPr vert="horz" wrap="square" lIns="0" tIns="44450" rIns="0" bIns="0" rtlCol="0">
            <a:spAutoFit/>
          </a:bodyPr>
          <a:lstStyle/>
          <a:p>
            <a:pPr marR="2540" algn="ctr">
              <a:lnSpc>
                <a:spcPct val="100000"/>
              </a:lnSpc>
              <a:spcBef>
                <a:spcPts val="350"/>
              </a:spcBef>
            </a:pPr>
            <a:r>
              <a:rPr sz="2600" b="1" dirty="0">
                <a:latin typeface="Arial"/>
                <a:cs typeface="Arial"/>
              </a:rPr>
              <a:t>46.4</a:t>
            </a:r>
            <a:endParaRPr sz="2600">
              <a:latin typeface="Arial"/>
              <a:cs typeface="Arial"/>
            </a:endParaRPr>
          </a:p>
        </p:txBody>
      </p:sp>
      <p:sp>
        <p:nvSpPr>
          <p:cNvPr id="103" name="object 103"/>
          <p:cNvSpPr/>
          <p:nvPr/>
        </p:nvSpPr>
        <p:spPr>
          <a:xfrm>
            <a:off x="1943100" y="2628900"/>
            <a:ext cx="2255520" cy="895350"/>
          </a:xfrm>
          <a:custGeom>
            <a:avLst/>
            <a:gdLst/>
            <a:ahLst/>
            <a:cxnLst/>
            <a:rect l="l" t="t" r="r" b="b"/>
            <a:pathLst>
              <a:path w="2255520" h="895350">
                <a:moveTo>
                  <a:pt x="0" y="0"/>
                </a:moveTo>
                <a:lnTo>
                  <a:pt x="2255088" y="0"/>
                </a:lnTo>
                <a:lnTo>
                  <a:pt x="2255088" y="895350"/>
                </a:lnTo>
                <a:lnTo>
                  <a:pt x="0" y="895350"/>
                </a:lnTo>
                <a:lnTo>
                  <a:pt x="0" y="0"/>
                </a:lnTo>
                <a:close/>
              </a:path>
            </a:pathLst>
          </a:custGeom>
          <a:solidFill>
            <a:srgbClr val="0365C0"/>
          </a:solidFill>
        </p:spPr>
        <p:txBody>
          <a:bodyPr wrap="square" lIns="0" tIns="0" rIns="0" bIns="0" rtlCol="0"/>
          <a:lstStyle/>
          <a:p>
            <a:endParaRPr/>
          </a:p>
        </p:txBody>
      </p:sp>
      <p:sp>
        <p:nvSpPr>
          <p:cNvPr id="104" name="object 104"/>
          <p:cNvSpPr/>
          <p:nvPr/>
        </p:nvSpPr>
        <p:spPr>
          <a:xfrm>
            <a:off x="4198188" y="2628900"/>
            <a:ext cx="1564005" cy="895350"/>
          </a:xfrm>
          <a:custGeom>
            <a:avLst/>
            <a:gdLst/>
            <a:ahLst/>
            <a:cxnLst/>
            <a:rect l="l" t="t" r="r" b="b"/>
            <a:pathLst>
              <a:path w="1564004" h="895350">
                <a:moveTo>
                  <a:pt x="0" y="0"/>
                </a:moveTo>
                <a:lnTo>
                  <a:pt x="1563890" y="0"/>
                </a:lnTo>
                <a:lnTo>
                  <a:pt x="1563890" y="895350"/>
                </a:lnTo>
                <a:lnTo>
                  <a:pt x="0" y="895350"/>
                </a:lnTo>
                <a:lnTo>
                  <a:pt x="0" y="0"/>
                </a:lnTo>
                <a:close/>
              </a:path>
            </a:pathLst>
          </a:custGeom>
          <a:solidFill>
            <a:srgbClr val="0365C0"/>
          </a:solidFill>
        </p:spPr>
        <p:txBody>
          <a:bodyPr wrap="square" lIns="0" tIns="0" rIns="0" bIns="0" rtlCol="0"/>
          <a:lstStyle/>
          <a:p>
            <a:endParaRPr/>
          </a:p>
        </p:txBody>
      </p:sp>
      <p:sp>
        <p:nvSpPr>
          <p:cNvPr id="105" name="object 105"/>
          <p:cNvSpPr/>
          <p:nvPr/>
        </p:nvSpPr>
        <p:spPr>
          <a:xfrm>
            <a:off x="5762078" y="2628900"/>
            <a:ext cx="1562100" cy="895350"/>
          </a:xfrm>
          <a:custGeom>
            <a:avLst/>
            <a:gdLst/>
            <a:ahLst/>
            <a:cxnLst/>
            <a:rect l="l" t="t" r="r" b="b"/>
            <a:pathLst>
              <a:path w="1562100" h="895350">
                <a:moveTo>
                  <a:pt x="0" y="0"/>
                </a:moveTo>
                <a:lnTo>
                  <a:pt x="1562100" y="0"/>
                </a:lnTo>
                <a:lnTo>
                  <a:pt x="1562100" y="895350"/>
                </a:lnTo>
                <a:lnTo>
                  <a:pt x="0" y="895350"/>
                </a:lnTo>
                <a:lnTo>
                  <a:pt x="0" y="0"/>
                </a:lnTo>
                <a:close/>
              </a:path>
            </a:pathLst>
          </a:custGeom>
          <a:solidFill>
            <a:srgbClr val="0365C0"/>
          </a:solidFill>
        </p:spPr>
        <p:txBody>
          <a:bodyPr wrap="square" lIns="0" tIns="0" rIns="0" bIns="0" rtlCol="0"/>
          <a:lstStyle/>
          <a:p>
            <a:endParaRPr/>
          </a:p>
        </p:txBody>
      </p:sp>
      <p:sp>
        <p:nvSpPr>
          <p:cNvPr id="106" name="object 106"/>
          <p:cNvSpPr/>
          <p:nvPr/>
        </p:nvSpPr>
        <p:spPr>
          <a:xfrm>
            <a:off x="7324178" y="2628900"/>
            <a:ext cx="1689100" cy="895350"/>
          </a:xfrm>
          <a:custGeom>
            <a:avLst/>
            <a:gdLst/>
            <a:ahLst/>
            <a:cxnLst/>
            <a:rect l="l" t="t" r="r" b="b"/>
            <a:pathLst>
              <a:path w="1689100" h="895350">
                <a:moveTo>
                  <a:pt x="0" y="0"/>
                </a:moveTo>
                <a:lnTo>
                  <a:pt x="1689100" y="0"/>
                </a:lnTo>
                <a:lnTo>
                  <a:pt x="1689100" y="895350"/>
                </a:lnTo>
                <a:lnTo>
                  <a:pt x="0" y="895350"/>
                </a:lnTo>
                <a:lnTo>
                  <a:pt x="0" y="0"/>
                </a:lnTo>
                <a:close/>
              </a:path>
            </a:pathLst>
          </a:custGeom>
          <a:solidFill>
            <a:srgbClr val="0365C0"/>
          </a:solidFill>
        </p:spPr>
        <p:txBody>
          <a:bodyPr wrap="square" lIns="0" tIns="0" rIns="0" bIns="0" rtlCol="0"/>
          <a:lstStyle/>
          <a:p>
            <a:endParaRPr/>
          </a:p>
        </p:txBody>
      </p:sp>
      <p:sp>
        <p:nvSpPr>
          <p:cNvPr id="107" name="object 107"/>
          <p:cNvSpPr/>
          <p:nvPr/>
        </p:nvSpPr>
        <p:spPr>
          <a:xfrm>
            <a:off x="9013278" y="2628900"/>
            <a:ext cx="2057400" cy="895350"/>
          </a:xfrm>
          <a:custGeom>
            <a:avLst/>
            <a:gdLst/>
            <a:ahLst/>
            <a:cxnLst/>
            <a:rect l="l" t="t" r="r" b="b"/>
            <a:pathLst>
              <a:path w="2057400" h="895350">
                <a:moveTo>
                  <a:pt x="0" y="0"/>
                </a:moveTo>
                <a:lnTo>
                  <a:pt x="2057400" y="0"/>
                </a:lnTo>
                <a:lnTo>
                  <a:pt x="2057400" y="895350"/>
                </a:lnTo>
                <a:lnTo>
                  <a:pt x="0" y="895350"/>
                </a:lnTo>
                <a:lnTo>
                  <a:pt x="0" y="0"/>
                </a:lnTo>
                <a:close/>
              </a:path>
            </a:pathLst>
          </a:custGeom>
          <a:solidFill>
            <a:srgbClr val="0365C0"/>
          </a:solidFill>
        </p:spPr>
        <p:txBody>
          <a:bodyPr wrap="square" lIns="0" tIns="0" rIns="0" bIns="0" rtlCol="0"/>
          <a:lstStyle/>
          <a:p>
            <a:endParaRPr/>
          </a:p>
        </p:txBody>
      </p:sp>
      <p:sp>
        <p:nvSpPr>
          <p:cNvPr id="108" name="object 108"/>
          <p:cNvSpPr/>
          <p:nvPr/>
        </p:nvSpPr>
        <p:spPr>
          <a:xfrm>
            <a:off x="4198188" y="352425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109" name="object 109"/>
          <p:cNvSpPr/>
          <p:nvPr/>
        </p:nvSpPr>
        <p:spPr>
          <a:xfrm>
            <a:off x="5762078" y="352425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110" name="object 110"/>
          <p:cNvSpPr/>
          <p:nvPr/>
        </p:nvSpPr>
        <p:spPr>
          <a:xfrm>
            <a:off x="7324178" y="352425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111" name="object 111"/>
          <p:cNvSpPr/>
          <p:nvPr/>
        </p:nvSpPr>
        <p:spPr>
          <a:xfrm>
            <a:off x="9013278" y="352425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112" name="object 112"/>
          <p:cNvSpPr/>
          <p:nvPr/>
        </p:nvSpPr>
        <p:spPr>
          <a:xfrm>
            <a:off x="4198188" y="452120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113" name="object 113"/>
          <p:cNvSpPr/>
          <p:nvPr/>
        </p:nvSpPr>
        <p:spPr>
          <a:xfrm>
            <a:off x="5762078" y="452120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114" name="object 114"/>
          <p:cNvSpPr/>
          <p:nvPr/>
        </p:nvSpPr>
        <p:spPr>
          <a:xfrm>
            <a:off x="7324178" y="452120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9013278" y="452120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116" name="object 116"/>
          <p:cNvSpPr/>
          <p:nvPr/>
        </p:nvSpPr>
        <p:spPr>
          <a:xfrm>
            <a:off x="1943100" y="5022850"/>
            <a:ext cx="2255520" cy="508000"/>
          </a:xfrm>
          <a:custGeom>
            <a:avLst/>
            <a:gdLst/>
            <a:ahLst/>
            <a:cxnLst/>
            <a:rect l="l" t="t" r="r" b="b"/>
            <a:pathLst>
              <a:path w="2255520" h="508000">
                <a:moveTo>
                  <a:pt x="0" y="0"/>
                </a:moveTo>
                <a:lnTo>
                  <a:pt x="2255088" y="0"/>
                </a:lnTo>
                <a:lnTo>
                  <a:pt x="2255088" y="508000"/>
                </a:lnTo>
                <a:lnTo>
                  <a:pt x="0" y="508000"/>
                </a:lnTo>
                <a:lnTo>
                  <a:pt x="0" y="0"/>
                </a:lnTo>
                <a:close/>
              </a:path>
            </a:pathLst>
          </a:custGeom>
          <a:solidFill>
            <a:srgbClr val="FFFFFF"/>
          </a:solidFill>
        </p:spPr>
        <p:txBody>
          <a:bodyPr wrap="square" lIns="0" tIns="0" rIns="0" bIns="0" rtlCol="0"/>
          <a:lstStyle/>
          <a:p>
            <a:endParaRPr/>
          </a:p>
        </p:txBody>
      </p:sp>
      <p:sp>
        <p:nvSpPr>
          <p:cNvPr id="117" name="object 117"/>
          <p:cNvSpPr/>
          <p:nvPr/>
        </p:nvSpPr>
        <p:spPr>
          <a:xfrm>
            <a:off x="4198188" y="5022850"/>
            <a:ext cx="1564005" cy="508000"/>
          </a:xfrm>
          <a:custGeom>
            <a:avLst/>
            <a:gdLst/>
            <a:ahLst/>
            <a:cxnLst/>
            <a:rect l="l" t="t" r="r" b="b"/>
            <a:pathLst>
              <a:path w="1564004" h="508000">
                <a:moveTo>
                  <a:pt x="0" y="0"/>
                </a:moveTo>
                <a:lnTo>
                  <a:pt x="1563890" y="0"/>
                </a:lnTo>
                <a:lnTo>
                  <a:pt x="1563890" y="508000"/>
                </a:lnTo>
                <a:lnTo>
                  <a:pt x="0" y="508000"/>
                </a:lnTo>
                <a:lnTo>
                  <a:pt x="0" y="0"/>
                </a:lnTo>
                <a:close/>
              </a:path>
            </a:pathLst>
          </a:custGeom>
          <a:solidFill>
            <a:srgbClr val="FFFFFF"/>
          </a:solidFill>
        </p:spPr>
        <p:txBody>
          <a:bodyPr wrap="square" lIns="0" tIns="0" rIns="0" bIns="0" rtlCol="0"/>
          <a:lstStyle/>
          <a:p>
            <a:endParaRPr/>
          </a:p>
        </p:txBody>
      </p:sp>
      <p:sp>
        <p:nvSpPr>
          <p:cNvPr id="118" name="object 118"/>
          <p:cNvSpPr/>
          <p:nvPr/>
        </p:nvSpPr>
        <p:spPr>
          <a:xfrm>
            <a:off x="5762078" y="5022850"/>
            <a:ext cx="1562100" cy="508000"/>
          </a:xfrm>
          <a:custGeom>
            <a:avLst/>
            <a:gdLst/>
            <a:ahLst/>
            <a:cxnLst/>
            <a:rect l="l" t="t" r="r" b="b"/>
            <a:pathLst>
              <a:path w="1562100" h="508000">
                <a:moveTo>
                  <a:pt x="0" y="0"/>
                </a:moveTo>
                <a:lnTo>
                  <a:pt x="1562100" y="0"/>
                </a:lnTo>
                <a:lnTo>
                  <a:pt x="1562100" y="508000"/>
                </a:lnTo>
                <a:lnTo>
                  <a:pt x="0" y="508000"/>
                </a:lnTo>
                <a:lnTo>
                  <a:pt x="0" y="0"/>
                </a:lnTo>
                <a:close/>
              </a:path>
            </a:pathLst>
          </a:custGeom>
          <a:solidFill>
            <a:srgbClr val="FFFFFF"/>
          </a:solidFill>
        </p:spPr>
        <p:txBody>
          <a:bodyPr wrap="square" lIns="0" tIns="0" rIns="0" bIns="0" rtlCol="0"/>
          <a:lstStyle/>
          <a:p>
            <a:endParaRPr/>
          </a:p>
        </p:txBody>
      </p:sp>
      <p:sp>
        <p:nvSpPr>
          <p:cNvPr id="119" name="object 119"/>
          <p:cNvSpPr/>
          <p:nvPr/>
        </p:nvSpPr>
        <p:spPr>
          <a:xfrm>
            <a:off x="7324178" y="5022850"/>
            <a:ext cx="1689100" cy="508000"/>
          </a:xfrm>
          <a:custGeom>
            <a:avLst/>
            <a:gdLst/>
            <a:ahLst/>
            <a:cxnLst/>
            <a:rect l="l" t="t" r="r" b="b"/>
            <a:pathLst>
              <a:path w="1689100" h="508000">
                <a:moveTo>
                  <a:pt x="0" y="0"/>
                </a:moveTo>
                <a:lnTo>
                  <a:pt x="1689100" y="0"/>
                </a:lnTo>
                <a:lnTo>
                  <a:pt x="1689100" y="508000"/>
                </a:lnTo>
                <a:lnTo>
                  <a:pt x="0" y="508000"/>
                </a:lnTo>
                <a:lnTo>
                  <a:pt x="0" y="0"/>
                </a:lnTo>
                <a:close/>
              </a:path>
            </a:pathLst>
          </a:custGeom>
          <a:solidFill>
            <a:srgbClr val="FFFFFF"/>
          </a:solidFill>
        </p:spPr>
        <p:txBody>
          <a:bodyPr wrap="square" lIns="0" tIns="0" rIns="0" bIns="0" rtlCol="0"/>
          <a:lstStyle/>
          <a:p>
            <a:endParaRPr/>
          </a:p>
        </p:txBody>
      </p:sp>
      <p:sp>
        <p:nvSpPr>
          <p:cNvPr id="120" name="object 120"/>
          <p:cNvSpPr/>
          <p:nvPr/>
        </p:nvSpPr>
        <p:spPr>
          <a:xfrm>
            <a:off x="9013278" y="5022850"/>
            <a:ext cx="2057400" cy="508000"/>
          </a:xfrm>
          <a:custGeom>
            <a:avLst/>
            <a:gdLst/>
            <a:ahLst/>
            <a:cxnLst/>
            <a:rect l="l" t="t" r="r" b="b"/>
            <a:pathLst>
              <a:path w="2057400" h="508000">
                <a:moveTo>
                  <a:pt x="0" y="0"/>
                </a:moveTo>
                <a:lnTo>
                  <a:pt x="2057400" y="0"/>
                </a:lnTo>
                <a:lnTo>
                  <a:pt x="2057400" y="508000"/>
                </a:lnTo>
                <a:lnTo>
                  <a:pt x="0" y="508000"/>
                </a:lnTo>
                <a:lnTo>
                  <a:pt x="0" y="0"/>
                </a:lnTo>
                <a:close/>
              </a:path>
            </a:pathLst>
          </a:custGeom>
          <a:solidFill>
            <a:srgbClr val="FFFFFF"/>
          </a:solidFill>
        </p:spPr>
        <p:txBody>
          <a:bodyPr wrap="square" lIns="0" tIns="0" rIns="0" bIns="0" rtlCol="0"/>
          <a:lstStyle/>
          <a:p>
            <a:endParaRPr/>
          </a:p>
        </p:txBody>
      </p:sp>
      <p:sp>
        <p:nvSpPr>
          <p:cNvPr id="121" name="object 121"/>
          <p:cNvSpPr/>
          <p:nvPr/>
        </p:nvSpPr>
        <p:spPr>
          <a:xfrm>
            <a:off x="1943100" y="5530850"/>
            <a:ext cx="2255520" cy="501650"/>
          </a:xfrm>
          <a:custGeom>
            <a:avLst/>
            <a:gdLst/>
            <a:ahLst/>
            <a:cxnLst/>
            <a:rect l="l" t="t" r="r" b="b"/>
            <a:pathLst>
              <a:path w="2255520" h="501650">
                <a:moveTo>
                  <a:pt x="0" y="0"/>
                </a:moveTo>
                <a:lnTo>
                  <a:pt x="2255088" y="0"/>
                </a:lnTo>
                <a:lnTo>
                  <a:pt x="2255088" y="501650"/>
                </a:lnTo>
                <a:lnTo>
                  <a:pt x="0" y="501650"/>
                </a:lnTo>
                <a:lnTo>
                  <a:pt x="0" y="0"/>
                </a:lnTo>
                <a:close/>
              </a:path>
            </a:pathLst>
          </a:custGeom>
          <a:solidFill>
            <a:srgbClr val="FFFFFF"/>
          </a:solidFill>
        </p:spPr>
        <p:txBody>
          <a:bodyPr wrap="square" lIns="0" tIns="0" rIns="0" bIns="0" rtlCol="0"/>
          <a:lstStyle/>
          <a:p>
            <a:endParaRPr/>
          </a:p>
        </p:txBody>
      </p:sp>
      <p:sp>
        <p:nvSpPr>
          <p:cNvPr id="122" name="object 122"/>
          <p:cNvSpPr/>
          <p:nvPr/>
        </p:nvSpPr>
        <p:spPr>
          <a:xfrm>
            <a:off x="4198188" y="5530850"/>
            <a:ext cx="1564005" cy="501650"/>
          </a:xfrm>
          <a:custGeom>
            <a:avLst/>
            <a:gdLst/>
            <a:ahLst/>
            <a:cxnLst/>
            <a:rect l="l" t="t" r="r" b="b"/>
            <a:pathLst>
              <a:path w="1564004" h="501650">
                <a:moveTo>
                  <a:pt x="0" y="0"/>
                </a:moveTo>
                <a:lnTo>
                  <a:pt x="1563890" y="0"/>
                </a:lnTo>
                <a:lnTo>
                  <a:pt x="1563890" y="501650"/>
                </a:lnTo>
                <a:lnTo>
                  <a:pt x="0" y="501650"/>
                </a:lnTo>
                <a:lnTo>
                  <a:pt x="0" y="0"/>
                </a:lnTo>
                <a:close/>
              </a:path>
            </a:pathLst>
          </a:custGeom>
          <a:solidFill>
            <a:srgbClr val="FFFFFF"/>
          </a:solidFill>
        </p:spPr>
        <p:txBody>
          <a:bodyPr wrap="square" lIns="0" tIns="0" rIns="0" bIns="0" rtlCol="0"/>
          <a:lstStyle/>
          <a:p>
            <a:endParaRPr/>
          </a:p>
        </p:txBody>
      </p:sp>
      <p:sp>
        <p:nvSpPr>
          <p:cNvPr id="123" name="object 123"/>
          <p:cNvSpPr/>
          <p:nvPr/>
        </p:nvSpPr>
        <p:spPr>
          <a:xfrm>
            <a:off x="5762078" y="5530850"/>
            <a:ext cx="1562100" cy="501650"/>
          </a:xfrm>
          <a:custGeom>
            <a:avLst/>
            <a:gdLst/>
            <a:ahLst/>
            <a:cxnLst/>
            <a:rect l="l" t="t" r="r" b="b"/>
            <a:pathLst>
              <a:path w="1562100" h="501650">
                <a:moveTo>
                  <a:pt x="0" y="0"/>
                </a:moveTo>
                <a:lnTo>
                  <a:pt x="1562100" y="0"/>
                </a:lnTo>
                <a:lnTo>
                  <a:pt x="1562100" y="501650"/>
                </a:lnTo>
                <a:lnTo>
                  <a:pt x="0" y="501650"/>
                </a:lnTo>
                <a:lnTo>
                  <a:pt x="0" y="0"/>
                </a:lnTo>
                <a:close/>
              </a:path>
            </a:pathLst>
          </a:custGeom>
          <a:solidFill>
            <a:srgbClr val="FFFFFF"/>
          </a:solidFill>
        </p:spPr>
        <p:txBody>
          <a:bodyPr wrap="square" lIns="0" tIns="0" rIns="0" bIns="0" rtlCol="0"/>
          <a:lstStyle/>
          <a:p>
            <a:endParaRPr/>
          </a:p>
        </p:txBody>
      </p:sp>
      <p:sp>
        <p:nvSpPr>
          <p:cNvPr id="124" name="object 124"/>
          <p:cNvSpPr/>
          <p:nvPr/>
        </p:nvSpPr>
        <p:spPr>
          <a:xfrm>
            <a:off x="7324178" y="5530850"/>
            <a:ext cx="1689100" cy="501650"/>
          </a:xfrm>
          <a:custGeom>
            <a:avLst/>
            <a:gdLst/>
            <a:ahLst/>
            <a:cxnLst/>
            <a:rect l="l" t="t" r="r" b="b"/>
            <a:pathLst>
              <a:path w="1689100" h="501650">
                <a:moveTo>
                  <a:pt x="0" y="0"/>
                </a:moveTo>
                <a:lnTo>
                  <a:pt x="1689100" y="0"/>
                </a:lnTo>
                <a:lnTo>
                  <a:pt x="1689100" y="501650"/>
                </a:lnTo>
                <a:lnTo>
                  <a:pt x="0" y="501650"/>
                </a:lnTo>
                <a:lnTo>
                  <a:pt x="0" y="0"/>
                </a:lnTo>
                <a:close/>
              </a:path>
            </a:pathLst>
          </a:custGeom>
          <a:solidFill>
            <a:srgbClr val="FFFFFF"/>
          </a:solidFill>
        </p:spPr>
        <p:txBody>
          <a:bodyPr wrap="square" lIns="0" tIns="0" rIns="0" bIns="0" rtlCol="0"/>
          <a:lstStyle/>
          <a:p>
            <a:endParaRPr/>
          </a:p>
        </p:txBody>
      </p:sp>
      <p:sp>
        <p:nvSpPr>
          <p:cNvPr id="125" name="object 125"/>
          <p:cNvSpPr/>
          <p:nvPr/>
        </p:nvSpPr>
        <p:spPr>
          <a:xfrm>
            <a:off x="9013278" y="5530850"/>
            <a:ext cx="2057400" cy="501650"/>
          </a:xfrm>
          <a:custGeom>
            <a:avLst/>
            <a:gdLst/>
            <a:ahLst/>
            <a:cxnLst/>
            <a:rect l="l" t="t" r="r" b="b"/>
            <a:pathLst>
              <a:path w="2057400" h="501650">
                <a:moveTo>
                  <a:pt x="0" y="0"/>
                </a:moveTo>
                <a:lnTo>
                  <a:pt x="2057400" y="0"/>
                </a:lnTo>
                <a:lnTo>
                  <a:pt x="2057400" y="501650"/>
                </a:lnTo>
                <a:lnTo>
                  <a:pt x="0" y="501650"/>
                </a:lnTo>
                <a:lnTo>
                  <a:pt x="0" y="0"/>
                </a:lnTo>
                <a:close/>
              </a:path>
            </a:pathLst>
          </a:custGeom>
          <a:solidFill>
            <a:srgbClr val="FFFFFF"/>
          </a:solidFill>
        </p:spPr>
        <p:txBody>
          <a:bodyPr wrap="square" lIns="0" tIns="0" rIns="0" bIns="0" rtlCol="0"/>
          <a:lstStyle/>
          <a:p>
            <a:endParaRPr/>
          </a:p>
        </p:txBody>
      </p:sp>
      <p:sp>
        <p:nvSpPr>
          <p:cNvPr id="126" name="object 126"/>
          <p:cNvSpPr txBox="1"/>
          <p:nvPr/>
        </p:nvSpPr>
        <p:spPr>
          <a:xfrm>
            <a:off x="2489200" y="2870200"/>
            <a:ext cx="1174115" cy="406400"/>
          </a:xfrm>
          <a:prstGeom prst="rect">
            <a:avLst/>
          </a:prstGeom>
        </p:spPr>
        <p:txBody>
          <a:bodyPr vert="horz" wrap="square" lIns="0" tIns="0" rIns="0" bIns="0" rtlCol="0">
            <a:spAutoFit/>
          </a:bodyPr>
          <a:lstStyle/>
          <a:p>
            <a:pPr>
              <a:lnSpc>
                <a:spcPct val="100000"/>
              </a:lnSpc>
            </a:pPr>
            <a:r>
              <a:rPr sz="2600" b="1" dirty="0">
                <a:solidFill>
                  <a:srgbClr val="FFFFFF"/>
                </a:solidFill>
                <a:latin typeface="Arial"/>
                <a:cs typeface="Arial"/>
              </a:rPr>
              <a:t>Met</a:t>
            </a:r>
            <a:r>
              <a:rPr sz="2600" b="1" spc="-5" dirty="0">
                <a:solidFill>
                  <a:srgbClr val="FFFFFF"/>
                </a:solidFill>
                <a:latin typeface="Arial"/>
                <a:cs typeface="Arial"/>
              </a:rPr>
              <a:t>ho</a:t>
            </a:r>
            <a:r>
              <a:rPr sz="2600" b="1" dirty="0">
                <a:solidFill>
                  <a:srgbClr val="FFFFFF"/>
                </a:solidFill>
                <a:latin typeface="Arial"/>
                <a:cs typeface="Arial"/>
              </a:rPr>
              <a:t>d</a:t>
            </a:r>
            <a:endParaRPr sz="2600">
              <a:latin typeface="Arial"/>
              <a:cs typeface="Arial"/>
            </a:endParaRPr>
          </a:p>
        </p:txBody>
      </p:sp>
      <p:sp>
        <p:nvSpPr>
          <p:cNvPr id="127" name="object 127"/>
          <p:cNvSpPr txBox="1"/>
          <p:nvPr/>
        </p:nvSpPr>
        <p:spPr>
          <a:xfrm>
            <a:off x="4254500" y="2667000"/>
            <a:ext cx="6758940" cy="800100"/>
          </a:xfrm>
          <a:prstGeom prst="rect">
            <a:avLst/>
          </a:prstGeom>
        </p:spPr>
        <p:txBody>
          <a:bodyPr vert="horz" wrap="square" lIns="0" tIns="0" rIns="0" bIns="0" rtlCol="0">
            <a:spAutoFit/>
          </a:bodyPr>
          <a:lstStyle/>
          <a:p>
            <a:pPr>
              <a:lnSpc>
                <a:spcPts val="3110"/>
              </a:lnSpc>
            </a:pPr>
            <a:r>
              <a:rPr sz="2600" b="1" dirty="0">
                <a:solidFill>
                  <a:srgbClr val="FFFFFF"/>
                </a:solidFill>
                <a:latin typeface="Arial"/>
                <a:cs typeface="Arial"/>
              </a:rPr>
              <a:t>VOC2007 VOC2012 MS COCO</a:t>
            </a:r>
            <a:r>
              <a:rPr sz="2600" b="1" spc="409" dirty="0">
                <a:solidFill>
                  <a:srgbClr val="FFFFFF"/>
                </a:solidFill>
                <a:latin typeface="Arial"/>
                <a:cs typeface="Arial"/>
              </a:rPr>
              <a:t> </a:t>
            </a:r>
            <a:r>
              <a:rPr sz="2600" b="1" spc="-5" dirty="0">
                <a:solidFill>
                  <a:srgbClr val="FFFFFF"/>
                </a:solidFill>
                <a:latin typeface="Arial"/>
                <a:cs typeface="Arial"/>
              </a:rPr>
              <a:t>ILSVRC2014</a:t>
            </a:r>
            <a:endParaRPr sz="2600">
              <a:latin typeface="Arial"/>
              <a:cs typeface="Arial"/>
            </a:endParaRPr>
          </a:p>
          <a:p>
            <a:pPr marL="431800">
              <a:lnSpc>
                <a:spcPts val="3110"/>
              </a:lnSpc>
              <a:tabLst>
                <a:tab pos="1993264" algn="l"/>
                <a:tab pos="3275965" algn="l"/>
                <a:tab pos="5460365" algn="l"/>
              </a:tabLst>
            </a:pPr>
            <a:r>
              <a:rPr sz="2600" b="1" dirty="0">
                <a:solidFill>
                  <a:srgbClr val="FFFFFF"/>
                </a:solidFill>
                <a:latin typeface="Arial"/>
                <a:cs typeface="Arial"/>
              </a:rPr>
              <a:t>test	test	</a:t>
            </a:r>
            <a:r>
              <a:rPr sz="2600" b="1" spc="-5" dirty="0">
                <a:solidFill>
                  <a:srgbClr val="FFFFFF"/>
                </a:solidFill>
                <a:latin typeface="Arial"/>
                <a:cs typeface="Arial"/>
              </a:rPr>
              <a:t>test-dev	</a:t>
            </a:r>
            <a:r>
              <a:rPr sz="2600" b="1" dirty="0">
                <a:solidFill>
                  <a:srgbClr val="FFFFFF"/>
                </a:solidFill>
                <a:latin typeface="Arial"/>
                <a:cs typeface="Arial"/>
              </a:rPr>
              <a:t>val2</a:t>
            </a:r>
            <a:endParaRPr sz="2600">
              <a:latin typeface="Arial"/>
              <a:cs typeface="Arial"/>
            </a:endParaRPr>
          </a:p>
        </p:txBody>
      </p:sp>
      <p:graphicFrame>
        <p:nvGraphicFramePr>
          <p:cNvPr id="128" name="object 128"/>
          <p:cNvGraphicFramePr>
            <a:graphicFrameLocks noGrp="1"/>
          </p:cNvGraphicFramePr>
          <p:nvPr/>
        </p:nvGraphicFramePr>
        <p:xfrm>
          <a:off x="2365375" y="5079739"/>
          <a:ext cx="7973591" cy="965206"/>
        </p:xfrm>
        <a:graphic>
          <a:graphicData uri="http://schemas.openxmlformats.org/drawingml/2006/table">
            <a:tbl>
              <a:tblPr firstRow="1" bandRow="1">
                <a:tableStyleId>{2D5ABB26-0587-4C30-8999-92F81FD0307C}</a:tableStyleId>
              </a:tblPr>
              <a:tblGrid>
                <a:gridCol w="1838089">
                  <a:extLst>
                    <a:ext uri="{9D8B030D-6E8A-4147-A177-3AD203B41FA5}">
                      <a16:colId xmlns:a16="http://schemas.microsoft.com/office/drawing/2014/main" val="20000"/>
                    </a:ext>
                  </a:extLst>
                </a:gridCol>
                <a:gridCol w="1559848">
                  <a:extLst>
                    <a:ext uri="{9D8B030D-6E8A-4147-A177-3AD203B41FA5}">
                      <a16:colId xmlns:a16="http://schemas.microsoft.com/office/drawing/2014/main" val="20001"/>
                    </a:ext>
                  </a:extLst>
                </a:gridCol>
                <a:gridCol w="15938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gridCol w="1210154">
                  <a:extLst>
                    <a:ext uri="{9D8B030D-6E8A-4147-A177-3AD203B41FA5}">
                      <a16:colId xmlns:a16="http://schemas.microsoft.com/office/drawing/2014/main" val="20004"/>
                    </a:ext>
                  </a:extLst>
                </a:gridCol>
              </a:tblGrid>
              <a:tr h="482603">
                <a:tc>
                  <a:txBody>
                    <a:bodyPr/>
                    <a:lstStyle/>
                    <a:p>
                      <a:pPr marL="22225">
                        <a:lnSpc>
                          <a:spcPts val="3020"/>
                        </a:lnSpc>
                      </a:pPr>
                      <a:r>
                        <a:rPr sz="2600" b="1" dirty="0">
                          <a:latin typeface="Arial"/>
                          <a:cs typeface="Arial"/>
                        </a:rPr>
                        <a:t>SSD300*</a:t>
                      </a:r>
                      <a:endParaRPr sz="2600">
                        <a:latin typeface="Arial"/>
                        <a:cs typeface="Arial"/>
                      </a:endParaRPr>
                    </a:p>
                  </a:txBody>
                  <a:tcPr marL="0" marR="0" marT="0" marB="0"/>
                </a:tc>
                <a:tc>
                  <a:txBody>
                    <a:bodyPr/>
                    <a:lstStyle/>
                    <a:p>
                      <a:pPr algn="ctr">
                        <a:lnSpc>
                          <a:spcPts val="3020"/>
                        </a:lnSpc>
                      </a:pPr>
                      <a:r>
                        <a:rPr sz="2600" spc="-5" dirty="0">
                          <a:latin typeface="Arial"/>
                          <a:cs typeface="Arial"/>
                        </a:rPr>
                        <a:t>77.2</a:t>
                      </a:r>
                      <a:endParaRPr sz="2600">
                        <a:latin typeface="Arial"/>
                        <a:cs typeface="Arial"/>
                      </a:endParaRPr>
                    </a:p>
                  </a:txBody>
                  <a:tcPr marL="0" marR="0" marT="0" marB="0"/>
                </a:tc>
                <a:tc>
                  <a:txBody>
                    <a:bodyPr/>
                    <a:lstStyle/>
                    <a:p>
                      <a:pPr marR="24130" algn="ctr">
                        <a:lnSpc>
                          <a:spcPts val="3020"/>
                        </a:lnSpc>
                      </a:pPr>
                      <a:r>
                        <a:rPr sz="2600" spc="-5" dirty="0">
                          <a:latin typeface="Arial"/>
                          <a:cs typeface="Arial"/>
                        </a:rPr>
                        <a:t>75.8</a:t>
                      </a:r>
                      <a:endParaRPr sz="2600">
                        <a:latin typeface="Arial"/>
                        <a:cs typeface="Arial"/>
                      </a:endParaRPr>
                    </a:p>
                  </a:txBody>
                  <a:tcPr marL="0" marR="0" marT="0" marB="0"/>
                </a:tc>
                <a:tc>
                  <a:txBody>
                    <a:bodyPr/>
                    <a:lstStyle/>
                    <a:p>
                      <a:pPr marL="490855">
                        <a:lnSpc>
                          <a:spcPts val="3020"/>
                        </a:lnSpc>
                      </a:pPr>
                      <a:r>
                        <a:rPr sz="2600" spc="-5" dirty="0">
                          <a:latin typeface="Arial"/>
                          <a:cs typeface="Arial"/>
                        </a:rPr>
                        <a:t>25.1</a:t>
                      </a:r>
                      <a:endParaRPr sz="2600">
                        <a:latin typeface="Arial"/>
                        <a:cs typeface="Arial"/>
                      </a:endParaRPr>
                    </a:p>
                  </a:txBody>
                  <a:tcPr marL="0" marR="0" marT="0" marB="0"/>
                </a:tc>
                <a:tc>
                  <a:txBody>
                    <a:bodyPr/>
                    <a:lstStyle/>
                    <a:p>
                      <a:pPr marR="14604" algn="r">
                        <a:lnSpc>
                          <a:spcPts val="3020"/>
                        </a:lnSpc>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0"/>
                  </a:ext>
                </a:extLst>
              </a:tr>
              <a:tr h="482603">
                <a:tc>
                  <a:txBody>
                    <a:bodyPr/>
                    <a:lstStyle/>
                    <a:p>
                      <a:pPr marL="22225">
                        <a:lnSpc>
                          <a:spcPct val="100000"/>
                        </a:lnSpc>
                        <a:spcBef>
                          <a:spcPts val="100"/>
                        </a:spcBef>
                      </a:pPr>
                      <a:r>
                        <a:rPr sz="2600" b="1" dirty="0">
                          <a:latin typeface="Arial"/>
                          <a:cs typeface="Arial"/>
                        </a:rPr>
                        <a:t>SSD512*</a:t>
                      </a:r>
                      <a:endParaRPr sz="2600">
                        <a:latin typeface="Arial"/>
                        <a:cs typeface="Arial"/>
                      </a:endParaRPr>
                    </a:p>
                  </a:txBody>
                  <a:tcPr marL="0" marR="0" marT="0" marB="0"/>
                </a:tc>
                <a:tc>
                  <a:txBody>
                    <a:bodyPr/>
                    <a:lstStyle/>
                    <a:p>
                      <a:pPr algn="ctr">
                        <a:lnSpc>
                          <a:spcPct val="100000"/>
                        </a:lnSpc>
                        <a:spcBef>
                          <a:spcPts val="100"/>
                        </a:spcBef>
                      </a:pPr>
                      <a:r>
                        <a:rPr sz="2600" b="1" dirty="0">
                          <a:latin typeface="Arial"/>
                          <a:cs typeface="Arial"/>
                        </a:rPr>
                        <a:t>79.8</a:t>
                      </a:r>
                      <a:endParaRPr sz="2600">
                        <a:latin typeface="Arial"/>
                        <a:cs typeface="Arial"/>
                      </a:endParaRPr>
                    </a:p>
                  </a:txBody>
                  <a:tcPr marL="0" marR="0" marT="0" marB="0"/>
                </a:tc>
                <a:tc>
                  <a:txBody>
                    <a:bodyPr/>
                    <a:lstStyle/>
                    <a:p>
                      <a:pPr marR="24130" algn="ctr">
                        <a:lnSpc>
                          <a:spcPct val="100000"/>
                        </a:lnSpc>
                        <a:spcBef>
                          <a:spcPts val="100"/>
                        </a:spcBef>
                      </a:pPr>
                      <a:r>
                        <a:rPr sz="2600" b="1" dirty="0">
                          <a:latin typeface="Arial"/>
                          <a:cs typeface="Arial"/>
                        </a:rPr>
                        <a:t>78.5</a:t>
                      </a:r>
                      <a:endParaRPr sz="2600">
                        <a:latin typeface="Arial"/>
                        <a:cs typeface="Arial"/>
                      </a:endParaRPr>
                    </a:p>
                  </a:txBody>
                  <a:tcPr marL="0" marR="0" marT="0" marB="0"/>
                </a:tc>
                <a:tc>
                  <a:txBody>
                    <a:bodyPr/>
                    <a:lstStyle/>
                    <a:p>
                      <a:pPr marL="490855">
                        <a:lnSpc>
                          <a:spcPct val="100000"/>
                        </a:lnSpc>
                        <a:spcBef>
                          <a:spcPts val="100"/>
                        </a:spcBef>
                      </a:pPr>
                      <a:r>
                        <a:rPr sz="2600" b="1" dirty="0">
                          <a:latin typeface="Arial"/>
                          <a:cs typeface="Arial"/>
                        </a:rPr>
                        <a:t>28.8</a:t>
                      </a:r>
                      <a:endParaRPr sz="2600">
                        <a:latin typeface="Arial"/>
                        <a:cs typeface="Arial"/>
                      </a:endParaRPr>
                    </a:p>
                  </a:txBody>
                  <a:tcPr marL="0" marR="0" marT="0" marB="0"/>
                </a:tc>
                <a:tc>
                  <a:txBody>
                    <a:bodyPr/>
                    <a:lstStyle/>
                    <a:p>
                      <a:pPr marR="14604" algn="r">
                        <a:lnSpc>
                          <a:spcPct val="100000"/>
                        </a:lnSpc>
                        <a:spcBef>
                          <a:spcPts val="10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1"/>
                  </a:ext>
                </a:extLst>
              </a:tr>
            </a:tbl>
          </a:graphicData>
        </a:graphic>
      </p:graphicFrame>
      <p:graphicFrame>
        <p:nvGraphicFramePr>
          <p:cNvPr id="129" name="object 129"/>
          <p:cNvGraphicFramePr>
            <a:graphicFrameLocks noGrp="1"/>
          </p:cNvGraphicFramePr>
          <p:nvPr/>
        </p:nvGraphicFramePr>
        <p:xfrm>
          <a:off x="1936750" y="3517900"/>
          <a:ext cx="9127578" cy="1498600"/>
        </p:xfrm>
        <a:graphic>
          <a:graphicData uri="http://schemas.openxmlformats.org/drawingml/2006/table">
            <a:tbl>
              <a:tblPr firstRow="1" bandRow="1">
                <a:tableStyleId>{2D5ABB26-0587-4C30-8999-92F81FD0307C}</a:tableStyleId>
              </a:tblPr>
              <a:tblGrid>
                <a:gridCol w="2255088">
                  <a:extLst>
                    <a:ext uri="{9D8B030D-6E8A-4147-A177-3AD203B41FA5}">
                      <a16:colId xmlns:a16="http://schemas.microsoft.com/office/drawing/2014/main" val="20000"/>
                    </a:ext>
                  </a:extLst>
                </a:gridCol>
                <a:gridCol w="3158896">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941944">
                  <a:extLst>
                    <a:ext uri="{9D8B030D-6E8A-4147-A177-3AD203B41FA5}">
                      <a16:colId xmlns:a16="http://schemas.microsoft.com/office/drawing/2014/main" val="20003"/>
                    </a:ext>
                  </a:extLst>
                </a:gridCol>
              </a:tblGrid>
              <a:tr h="501650">
                <a:tc rowSpan="3">
                  <a:txBody>
                    <a:bodyPr/>
                    <a:lstStyle/>
                    <a:p>
                      <a:pPr marR="6350" algn="ctr">
                        <a:lnSpc>
                          <a:spcPct val="100000"/>
                        </a:lnSpc>
                        <a:spcBef>
                          <a:spcPts val="350"/>
                        </a:spcBef>
                      </a:pPr>
                      <a:r>
                        <a:rPr sz="2600" b="1" spc="-5" dirty="0">
                          <a:solidFill>
                            <a:srgbClr val="FFFFFF"/>
                          </a:solidFill>
                          <a:latin typeface="Arial"/>
                          <a:cs typeface="Arial"/>
                        </a:rPr>
                        <a:t>Fast</a:t>
                      </a:r>
                      <a:r>
                        <a:rPr sz="2600" b="1" spc="-90"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p>
                      <a:pPr marL="50800" marR="49530" algn="ctr">
                        <a:lnSpc>
                          <a:spcPct val="125000"/>
                        </a:lnSpc>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  </a:t>
                      </a:r>
                      <a:r>
                        <a:rPr sz="2600" b="1" spc="-5" dirty="0">
                          <a:solidFill>
                            <a:srgbClr val="FFFFFF"/>
                          </a:solidFill>
                          <a:latin typeface="Arial"/>
                          <a:cs typeface="Arial"/>
                        </a:rPr>
                        <a:t>YOLO</a:t>
                      </a:r>
                      <a:endParaRPr sz="2600">
                        <a:latin typeface="Arial"/>
                        <a:cs typeface="Arial"/>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50"/>
                        </a:spcBef>
                        <a:tabLst>
                          <a:tab pos="2024380" algn="l"/>
                        </a:tabLst>
                      </a:pPr>
                      <a:r>
                        <a:rPr sz="2600" spc="-5" dirty="0">
                          <a:latin typeface="Arial"/>
                          <a:cs typeface="Arial"/>
                        </a:rPr>
                        <a:t>70.0	68.4</a:t>
                      </a:r>
                      <a:endParaRPr sz="2600">
                        <a:latin typeface="Arial"/>
                        <a:cs typeface="Arial"/>
                      </a:endParaRPr>
                    </a:p>
                  </a:txBody>
                  <a:tcPr marL="0" marR="0" marT="0" marB="0"/>
                </a:tc>
                <a:tc>
                  <a:txBody>
                    <a:bodyPr/>
                    <a:lstStyle/>
                    <a:p>
                      <a:pPr marR="138430" algn="ctr">
                        <a:lnSpc>
                          <a:spcPct val="100000"/>
                        </a:lnSpc>
                        <a:spcBef>
                          <a:spcPts val="350"/>
                        </a:spcBef>
                      </a:pPr>
                      <a:r>
                        <a:rPr sz="2600" spc="-5" dirty="0">
                          <a:latin typeface="Arial"/>
                          <a:cs typeface="Arial"/>
                        </a:rPr>
                        <a:t>19.7</a:t>
                      </a:r>
                      <a:endParaRPr sz="2600">
                        <a:latin typeface="Arial"/>
                        <a:cs typeface="Arial"/>
                      </a:endParaRPr>
                    </a:p>
                  </a:txBody>
                  <a:tcPr marL="0" marR="0" marT="0" marB="0"/>
                </a:tc>
                <a:tc>
                  <a:txBody>
                    <a:bodyPr/>
                    <a:lstStyle/>
                    <a:p>
                      <a:pPr marL="637540">
                        <a:lnSpc>
                          <a:spcPct val="100000"/>
                        </a:lnSpc>
                        <a:spcBef>
                          <a:spcPts val="350"/>
                        </a:spcBef>
                      </a:pPr>
                      <a:r>
                        <a:rPr sz="2600" dirty="0">
                          <a:latin typeface="Arial"/>
                          <a:cs typeface="Arial"/>
                        </a:rPr>
                        <a:t>N/A</a:t>
                      </a:r>
                      <a:endParaRPr sz="2600">
                        <a:latin typeface="Arial"/>
                        <a:cs typeface="Arial"/>
                      </a:endParaRPr>
                    </a:p>
                  </a:txBody>
                  <a:tcPr marL="0" marR="0" marT="0" marB="0"/>
                </a:tc>
                <a:extLst>
                  <a:ext uri="{0D108BD9-81ED-4DB2-BD59-A6C34878D82A}">
                    <a16:rowId xmlns:a16="http://schemas.microsoft.com/office/drawing/2014/main" val="10000"/>
                  </a:ext>
                </a:extLst>
              </a:tr>
              <a:tr h="49530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73.2	70.4</a:t>
                      </a:r>
                      <a:endParaRPr sz="2600">
                        <a:latin typeface="Arial"/>
                        <a:cs typeface="Arial"/>
                      </a:endParaRPr>
                    </a:p>
                  </a:txBody>
                  <a:tcPr marL="0" marR="0" marT="0" marB="0">
                    <a:solidFill>
                      <a:srgbClr val="E3E5E8"/>
                    </a:solidFill>
                  </a:tcPr>
                </a:tc>
                <a:tc>
                  <a:txBody>
                    <a:bodyPr/>
                    <a:lstStyle/>
                    <a:p>
                      <a:pPr marR="138430" algn="ctr">
                        <a:lnSpc>
                          <a:spcPct val="100000"/>
                        </a:lnSpc>
                        <a:spcBef>
                          <a:spcPts val="300"/>
                        </a:spcBef>
                      </a:pPr>
                      <a:r>
                        <a:rPr sz="2600" spc="-5" dirty="0">
                          <a:latin typeface="Arial"/>
                          <a:cs typeface="Arial"/>
                        </a:rPr>
                        <a:t>21.9</a:t>
                      </a:r>
                      <a:endParaRPr sz="2600">
                        <a:latin typeface="Arial"/>
                        <a:cs typeface="Arial"/>
                      </a:endParaRPr>
                    </a:p>
                  </a:txBody>
                  <a:tcPr marL="0" marR="0" marT="0" marB="0">
                    <a:solidFill>
                      <a:srgbClr val="E3E5E8"/>
                    </a:solidFill>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solidFill>
                      <a:srgbClr val="E3E5E8"/>
                    </a:solidFill>
                  </a:tcPr>
                </a:tc>
                <a:extLst>
                  <a:ext uri="{0D108BD9-81ED-4DB2-BD59-A6C34878D82A}">
                    <a16:rowId xmlns:a16="http://schemas.microsoft.com/office/drawing/2014/main" val="10001"/>
                  </a:ext>
                </a:extLst>
              </a:tr>
              <a:tr h="501650">
                <a:tc vMerge="1">
                  <a:txBody>
                    <a:bodyPr/>
                    <a:lstStyle/>
                    <a:p>
                      <a:endParaRPr/>
                    </a:p>
                  </a:txBody>
                  <a:tcPr marL="0" marR="0" marT="0" marB="0">
                    <a:lnB w="12700">
                      <a:solidFill>
                        <a:srgbClr val="3797C6"/>
                      </a:solidFill>
                      <a:prstDash val="solid"/>
                    </a:lnB>
                    <a:solidFill>
                      <a:srgbClr val="398CCE"/>
                    </a:solidFill>
                  </a:tcPr>
                </a:tc>
                <a:tc>
                  <a:txBody>
                    <a:bodyPr/>
                    <a:lstStyle/>
                    <a:p>
                      <a:pPr marL="462280">
                        <a:lnSpc>
                          <a:spcPct val="100000"/>
                        </a:lnSpc>
                        <a:spcBef>
                          <a:spcPts val="300"/>
                        </a:spcBef>
                        <a:tabLst>
                          <a:tab pos="2024380" algn="l"/>
                        </a:tabLst>
                      </a:pPr>
                      <a:r>
                        <a:rPr sz="2600" spc="-5" dirty="0">
                          <a:latin typeface="Arial"/>
                          <a:cs typeface="Arial"/>
                        </a:rPr>
                        <a:t>63.4	57.9</a:t>
                      </a:r>
                      <a:endParaRPr sz="2600">
                        <a:latin typeface="Arial"/>
                        <a:cs typeface="Arial"/>
                      </a:endParaRPr>
                    </a:p>
                  </a:txBody>
                  <a:tcPr marL="0" marR="0" marT="0" marB="0">
                    <a:lnB w="12700">
                      <a:solidFill>
                        <a:srgbClr val="3797C6"/>
                      </a:solidFill>
                      <a:prstDash val="solid"/>
                    </a:lnB>
                  </a:tcPr>
                </a:tc>
                <a:tc>
                  <a:txBody>
                    <a:bodyPr/>
                    <a:lstStyle/>
                    <a:p>
                      <a:pPr marR="128905" algn="ctr">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tc>
                  <a:txBody>
                    <a:bodyPr/>
                    <a:lstStyle/>
                    <a:p>
                      <a:pPr marL="637540">
                        <a:lnSpc>
                          <a:spcPct val="100000"/>
                        </a:lnSpc>
                        <a:spcBef>
                          <a:spcPts val="300"/>
                        </a:spcBef>
                      </a:pPr>
                      <a:r>
                        <a:rPr sz="2600" dirty="0">
                          <a:latin typeface="Arial"/>
                          <a:cs typeface="Arial"/>
                        </a:rPr>
                        <a:t>N/A</a:t>
                      </a:r>
                      <a:endParaRPr sz="2600">
                        <a:latin typeface="Arial"/>
                        <a:cs typeface="Arial"/>
                      </a:endParaRPr>
                    </a:p>
                  </a:txBody>
                  <a:tcPr marL="0" marR="0" marT="0" marB="0">
                    <a:lnB w="12700">
                      <a:solidFill>
                        <a:srgbClr val="3797C6"/>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10538460" cy="988694"/>
          </a:xfrm>
          <a:prstGeom prst="rect">
            <a:avLst/>
          </a:prstGeom>
        </p:spPr>
        <p:txBody>
          <a:bodyPr vert="horz" wrap="square" lIns="0" tIns="0" rIns="0" bIns="0" rtlCol="0">
            <a:spAutoFit/>
          </a:bodyPr>
          <a:lstStyle/>
          <a:p>
            <a:pPr marL="12700">
              <a:lnSpc>
                <a:spcPct val="100000"/>
              </a:lnSpc>
              <a:tabLst>
                <a:tab pos="6017895" algn="l"/>
              </a:tabLst>
            </a:pPr>
            <a:r>
              <a:rPr spc="-5" dirty="0"/>
              <a:t>COCO</a:t>
            </a:r>
            <a:r>
              <a:rPr spc="20" dirty="0"/>
              <a:t> </a:t>
            </a:r>
            <a:r>
              <a:rPr spc="-5" dirty="0"/>
              <a:t>Bounding	</a:t>
            </a:r>
            <a:r>
              <a:rPr spc="-35" dirty="0"/>
              <a:t>Box</a:t>
            </a:r>
            <a:r>
              <a:rPr spc="-60" dirty="0"/>
              <a:t> </a:t>
            </a:r>
            <a:r>
              <a:rPr spc="-20" dirty="0"/>
              <a:t>precision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6600"/>
            <a:ext cx="10538460" cy="988694"/>
          </a:xfrm>
          <a:prstGeom prst="rect">
            <a:avLst/>
          </a:prstGeom>
        </p:spPr>
        <p:txBody>
          <a:bodyPr vert="horz" wrap="square" lIns="0" tIns="0" rIns="0" bIns="0" rtlCol="0">
            <a:spAutoFit/>
          </a:bodyPr>
          <a:lstStyle/>
          <a:p>
            <a:pPr marL="12700">
              <a:lnSpc>
                <a:spcPct val="100000"/>
              </a:lnSpc>
              <a:tabLst>
                <a:tab pos="6017895" algn="l"/>
              </a:tabLst>
            </a:pPr>
            <a:r>
              <a:rPr spc="-5" dirty="0"/>
              <a:t>COCO</a:t>
            </a:r>
            <a:r>
              <a:rPr spc="20" dirty="0"/>
              <a:t> </a:t>
            </a:r>
            <a:r>
              <a:rPr spc="-5" dirty="0"/>
              <a:t>Bounding	</a:t>
            </a:r>
            <a:r>
              <a:rPr spc="-35" dirty="0"/>
              <a:t>Box</a:t>
            </a:r>
            <a:r>
              <a:rPr spc="-60" dirty="0"/>
              <a:t> </a:t>
            </a:r>
            <a:r>
              <a:rPr spc="-20" dirty="0"/>
              <a:t>precision</a:t>
            </a:r>
          </a:p>
        </p:txBody>
      </p:sp>
      <p:sp>
        <p:nvSpPr>
          <p:cNvPr id="3" name="object 3"/>
          <p:cNvSpPr txBox="1"/>
          <p:nvPr/>
        </p:nvSpPr>
        <p:spPr>
          <a:xfrm>
            <a:off x="1943100" y="3048000"/>
            <a:ext cx="9128125" cy="599440"/>
          </a:xfrm>
          <a:prstGeom prst="rect">
            <a:avLst/>
          </a:prstGeom>
          <a:solidFill>
            <a:srgbClr val="0365C0"/>
          </a:solidFill>
        </p:spPr>
        <p:txBody>
          <a:bodyPr vert="horz" wrap="square" lIns="0" tIns="88900" rIns="0" bIns="0" rtlCol="0">
            <a:spAutoFit/>
          </a:bodyPr>
          <a:lstStyle/>
          <a:p>
            <a:pPr marL="558800">
              <a:lnSpc>
                <a:spcPct val="100000"/>
              </a:lnSpc>
              <a:spcBef>
                <a:spcPts val="700"/>
              </a:spcBef>
              <a:tabLst>
                <a:tab pos="3695065" algn="l"/>
                <a:tab pos="5612765" algn="l"/>
                <a:tab pos="7428865" algn="l"/>
              </a:tabLst>
            </a:pPr>
            <a:r>
              <a:rPr sz="2600" b="1" dirty="0">
                <a:solidFill>
                  <a:srgbClr val="FFFFFF"/>
                </a:solidFill>
                <a:latin typeface="Arial"/>
                <a:cs typeface="Arial"/>
              </a:rPr>
              <a:t>mAP</a:t>
            </a:r>
            <a:r>
              <a:rPr sz="2600" b="1" spc="-50" dirty="0">
                <a:solidFill>
                  <a:srgbClr val="FFFFFF"/>
                </a:solidFill>
                <a:latin typeface="Arial"/>
                <a:cs typeface="Arial"/>
              </a:rPr>
              <a:t> </a:t>
            </a:r>
            <a:r>
              <a:rPr sz="2600" b="1" dirty="0">
                <a:solidFill>
                  <a:srgbClr val="FFFFFF"/>
                </a:solidFill>
                <a:latin typeface="Arial"/>
                <a:cs typeface="Arial"/>
              </a:rPr>
              <a:t>@ IoU	0.5	0.75	0.5:0.95</a:t>
            </a:r>
            <a:endParaRPr sz="2600">
              <a:latin typeface="Arial"/>
              <a:cs typeface="Arial"/>
            </a:endParaRPr>
          </a:p>
        </p:txBody>
      </p:sp>
      <p:sp>
        <p:nvSpPr>
          <p:cNvPr id="4" name="object 4"/>
          <p:cNvSpPr txBox="1"/>
          <p:nvPr/>
        </p:nvSpPr>
        <p:spPr>
          <a:xfrm>
            <a:off x="3048000" y="4813300"/>
            <a:ext cx="704215" cy="419100"/>
          </a:xfrm>
          <a:prstGeom prst="rect">
            <a:avLst/>
          </a:prstGeom>
        </p:spPr>
        <p:txBody>
          <a:bodyPr vert="horz" wrap="square" lIns="0" tIns="0" rIns="0" bIns="0" rtlCol="0">
            <a:spAutoFit/>
          </a:bodyPr>
          <a:lstStyle/>
          <a:p>
            <a:pPr marL="12700">
              <a:lnSpc>
                <a:spcPct val="100000"/>
              </a:lnSpc>
            </a:pPr>
            <a:r>
              <a:rPr sz="2600" b="1" spc="-5" dirty="0">
                <a:latin typeface="Arial"/>
                <a:cs typeface="Arial"/>
              </a:rPr>
              <a:t>gain</a:t>
            </a:r>
            <a:endParaRPr sz="2600">
              <a:latin typeface="Arial"/>
              <a:cs typeface="Arial"/>
            </a:endParaRPr>
          </a:p>
        </p:txBody>
      </p:sp>
      <p:sp>
        <p:nvSpPr>
          <p:cNvPr id="5" name="object 5"/>
          <p:cNvSpPr txBox="1"/>
          <p:nvPr/>
        </p:nvSpPr>
        <p:spPr>
          <a:xfrm>
            <a:off x="5524500" y="4813300"/>
            <a:ext cx="67754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+3.2</a:t>
            </a:r>
            <a:endParaRPr sz="2600">
              <a:latin typeface="Arial"/>
              <a:cs typeface="Arial"/>
            </a:endParaRPr>
          </a:p>
        </p:txBody>
      </p:sp>
      <p:sp>
        <p:nvSpPr>
          <p:cNvPr id="6" name="object 6"/>
          <p:cNvSpPr txBox="1"/>
          <p:nvPr/>
        </p:nvSpPr>
        <p:spPr>
          <a:xfrm>
            <a:off x="7543800" y="4813300"/>
            <a:ext cx="67754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+6.8</a:t>
            </a:r>
            <a:endParaRPr sz="2600">
              <a:latin typeface="Arial"/>
              <a:cs typeface="Arial"/>
            </a:endParaRPr>
          </a:p>
        </p:txBody>
      </p:sp>
      <p:sp>
        <p:nvSpPr>
          <p:cNvPr id="7" name="object 7"/>
          <p:cNvSpPr txBox="1"/>
          <p:nvPr/>
        </p:nvSpPr>
        <p:spPr>
          <a:xfrm>
            <a:off x="9639300" y="4813300"/>
            <a:ext cx="677545" cy="419100"/>
          </a:xfrm>
          <a:prstGeom prst="rect">
            <a:avLst/>
          </a:prstGeom>
        </p:spPr>
        <p:txBody>
          <a:bodyPr vert="horz" wrap="square" lIns="0" tIns="0" rIns="0" bIns="0" rtlCol="0">
            <a:spAutoFit/>
          </a:bodyPr>
          <a:lstStyle/>
          <a:p>
            <a:pPr marL="12700">
              <a:lnSpc>
                <a:spcPct val="100000"/>
              </a:lnSpc>
            </a:pPr>
            <a:r>
              <a:rPr sz="2600" b="1" dirty="0">
                <a:latin typeface="Arial"/>
                <a:cs typeface="Arial"/>
              </a:rPr>
              <a:t>+4.6</a:t>
            </a:r>
            <a:endParaRPr sz="2600">
              <a:latin typeface="Arial"/>
              <a:cs typeface="Arial"/>
            </a:endParaRPr>
          </a:p>
        </p:txBody>
      </p:sp>
      <p:graphicFrame>
        <p:nvGraphicFramePr>
          <p:cNvPr id="8" name="object 8"/>
          <p:cNvGraphicFramePr>
            <a:graphicFrameLocks noGrp="1"/>
          </p:cNvGraphicFramePr>
          <p:nvPr/>
        </p:nvGraphicFramePr>
        <p:xfrm>
          <a:off x="1936750" y="3640772"/>
          <a:ext cx="9127577" cy="1122743"/>
        </p:xfrm>
        <a:graphic>
          <a:graphicData uri="http://schemas.openxmlformats.org/drawingml/2006/table">
            <a:tbl>
              <a:tblPr firstRow="1" bandRow="1">
                <a:tableStyleId>{2D5ABB26-0587-4C30-8999-92F81FD0307C}</a:tableStyleId>
              </a:tblPr>
              <a:tblGrid>
                <a:gridCol w="2911309">
                  <a:extLst>
                    <a:ext uri="{9D8B030D-6E8A-4147-A177-3AD203B41FA5}">
                      <a16:colId xmlns:a16="http://schemas.microsoft.com/office/drawing/2014/main" val="20000"/>
                    </a:ext>
                  </a:extLst>
                </a:gridCol>
                <a:gridCol w="2020074">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138794">
                  <a:extLst>
                    <a:ext uri="{9D8B030D-6E8A-4147-A177-3AD203B41FA5}">
                      <a16:colId xmlns:a16="http://schemas.microsoft.com/office/drawing/2014/main" val="20003"/>
                    </a:ext>
                  </a:extLst>
                </a:gridCol>
              </a:tblGrid>
              <a:tr h="561378">
                <a:tc rowSpan="2">
                  <a:txBody>
                    <a:bodyPr/>
                    <a:lstStyle/>
                    <a:p>
                      <a:pPr algn="ctr">
                        <a:lnSpc>
                          <a:spcPct val="100000"/>
                        </a:lnSpc>
                        <a:spcBef>
                          <a:spcPts val="680"/>
                        </a:spcBef>
                      </a:pPr>
                      <a:r>
                        <a:rPr sz="2600" b="1" spc="-5" dirty="0">
                          <a:solidFill>
                            <a:srgbClr val="FFFFFF"/>
                          </a:solidFill>
                          <a:latin typeface="Arial"/>
                          <a:cs typeface="Arial"/>
                        </a:rPr>
                        <a:t>Faster</a:t>
                      </a:r>
                      <a:r>
                        <a:rPr sz="2600" b="1" spc="-75" dirty="0">
                          <a:solidFill>
                            <a:srgbClr val="FFFFFF"/>
                          </a:solidFill>
                          <a:latin typeface="Arial"/>
                          <a:cs typeface="Arial"/>
                        </a:rPr>
                        <a:t> </a:t>
                      </a:r>
                      <a:r>
                        <a:rPr sz="2600" b="1" dirty="0">
                          <a:solidFill>
                            <a:srgbClr val="FFFFFF"/>
                          </a:solidFill>
                          <a:latin typeface="Arial"/>
                          <a:cs typeface="Arial"/>
                        </a:rPr>
                        <a:t>R-CNN</a:t>
                      </a:r>
                      <a:endParaRPr sz="2600">
                        <a:latin typeface="Arial"/>
                        <a:cs typeface="Arial"/>
                      </a:endParaRPr>
                    </a:p>
                    <a:p>
                      <a:pPr algn="ctr">
                        <a:lnSpc>
                          <a:spcPct val="100000"/>
                        </a:lnSpc>
                        <a:spcBef>
                          <a:spcPts val="1180"/>
                        </a:spcBef>
                      </a:pPr>
                      <a:r>
                        <a:rPr sz="2600" b="1" dirty="0">
                          <a:solidFill>
                            <a:srgbClr val="FFFFFF"/>
                          </a:solidFill>
                          <a:latin typeface="Arial"/>
                          <a:cs typeface="Arial"/>
                        </a:rPr>
                        <a:t>SSD512*</a:t>
                      </a:r>
                      <a:endParaRPr sz="2600">
                        <a:latin typeface="Arial"/>
                        <a:cs typeface="Arial"/>
                      </a:endParaRPr>
                    </a:p>
                  </a:txBody>
                  <a:tcPr marL="0" marR="0" marT="0" marB="0">
                    <a:lnB w="12700">
                      <a:solidFill>
                        <a:srgbClr val="3797C6"/>
                      </a:solidFill>
                      <a:prstDash val="solid"/>
                    </a:lnB>
                    <a:solidFill>
                      <a:srgbClr val="398CCE"/>
                    </a:solidFill>
                  </a:tcPr>
                </a:tc>
                <a:tc>
                  <a:txBody>
                    <a:bodyPr/>
                    <a:lstStyle/>
                    <a:p>
                      <a:pPr marL="13335" algn="ctr">
                        <a:lnSpc>
                          <a:spcPct val="100000"/>
                        </a:lnSpc>
                        <a:spcBef>
                          <a:spcPts val="680"/>
                        </a:spcBef>
                      </a:pPr>
                      <a:r>
                        <a:rPr sz="2600" spc="-5" dirty="0">
                          <a:latin typeface="Arial"/>
                          <a:cs typeface="Arial"/>
                        </a:rPr>
                        <a:t>45.3</a:t>
                      </a:r>
                      <a:endParaRPr sz="2600">
                        <a:latin typeface="Arial"/>
                        <a:cs typeface="Arial"/>
                      </a:endParaRPr>
                    </a:p>
                  </a:txBody>
                  <a:tcPr marL="0" marR="0" marT="0" marB="0"/>
                </a:tc>
                <a:tc>
                  <a:txBody>
                    <a:bodyPr/>
                    <a:lstStyle/>
                    <a:p>
                      <a:pPr marL="681990">
                        <a:lnSpc>
                          <a:spcPct val="100000"/>
                        </a:lnSpc>
                        <a:spcBef>
                          <a:spcPts val="680"/>
                        </a:spcBef>
                      </a:pPr>
                      <a:r>
                        <a:rPr sz="2600" spc="-5" dirty="0">
                          <a:latin typeface="Arial"/>
                          <a:cs typeface="Arial"/>
                        </a:rPr>
                        <a:t>23.5</a:t>
                      </a:r>
                      <a:endParaRPr sz="2600">
                        <a:latin typeface="Arial"/>
                        <a:cs typeface="Arial"/>
                      </a:endParaRPr>
                    </a:p>
                  </a:txBody>
                  <a:tcPr marL="0" marR="0" marT="0" marB="0"/>
                </a:tc>
                <a:tc>
                  <a:txBody>
                    <a:bodyPr/>
                    <a:lstStyle/>
                    <a:p>
                      <a:pPr marL="732790">
                        <a:lnSpc>
                          <a:spcPct val="100000"/>
                        </a:lnSpc>
                        <a:spcBef>
                          <a:spcPts val="680"/>
                        </a:spcBef>
                      </a:pPr>
                      <a:r>
                        <a:rPr sz="2600" spc="-5" dirty="0">
                          <a:latin typeface="Arial"/>
                          <a:cs typeface="Arial"/>
                        </a:rPr>
                        <a:t>24.2</a:t>
                      </a:r>
                      <a:endParaRPr sz="2600">
                        <a:latin typeface="Arial"/>
                        <a:cs typeface="Arial"/>
                      </a:endParaRPr>
                    </a:p>
                  </a:txBody>
                  <a:tcPr marL="0" marR="0" marT="0" marB="0"/>
                </a:tc>
                <a:extLst>
                  <a:ext uri="{0D108BD9-81ED-4DB2-BD59-A6C34878D82A}">
                    <a16:rowId xmlns:a16="http://schemas.microsoft.com/office/drawing/2014/main" val="10000"/>
                  </a:ext>
                </a:extLst>
              </a:tr>
              <a:tr h="561365">
                <a:tc vMerge="1">
                  <a:txBody>
                    <a:bodyPr/>
                    <a:lstStyle/>
                    <a:p>
                      <a:endParaRPr/>
                    </a:p>
                  </a:txBody>
                  <a:tcPr marL="0" marR="0" marT="0" marB="0">
                    <a:lnB w="12700">
                      <a:solidFill>
                        <a:srgbClr val="3797C6"/>
                      </a:solidFill>
                      <a:prstDash val="solid"/>
                    </a:lnB>
                    <a:solidFill>
                      <a:srgbClr val="398CCE"/>
                    </a:solidFill>
                  </a:tcPr>
                </a:tc>
                <a:tc>
                  <a:txBody>
                    <a:bodyPr/>
                    <a:lstStyle/>
                    <a:p>
                      <a:pPr marL="13335" algn="ctr">
                        <a:lnSpc>
                          <a:spcPct val="100000"/>
                        </a:lnSpc>
                        <a:spcBef>
                          <a:spcPts val="560"/>
                        </a:spcBef>
                      </a:pPr>
                      <a:r>
                        <a:rPr sz="2600" spc="-5" dirty="0">
                          <a:latin typeface="Arial"/>
                          <a:cs typeface="Arial"/>
                        </a:rPr>
                        <a:t>48.5</a:t>
                      </a:r>
                      <a:endParaRPr sz="2600">
                        <a:latin typeface="Arial"/>
                        <a:cs typeface="Arial"/>
                      </a:endParaRPr>
                    </a:p>
                  </a:txBody>
                  <a:tcPr marL="0" marR="0" marT="0" marB="0">
                    <a:lnB w="12700">
                      <a:solidFill>
                        <a:srgbClr val="3797C6"/>
                      </a:solidFill>
                      <a:prstDash val="solid"/>
                    </a:lnB>
                    <a:solidFill>
                      <a:srgbClr val="E3E5E8"/>
                    </a:solidFill>
                  </a:tcPr>
                </a:tc>
                <a:tc>
                  <a:txBody>
                    <a:bodyPr/>
                    <a:lstStyle/>
                    <a:p>
                      <a:pPr marL="681990">
                        <a:lnSpc>
                          <a:spcPct val="100000"/>
                        </a:lnSpc>
                        <a:spcBef>
                          <a:spcPts val="560"/>
                        </a:spcBef>
                      </a:pPr>
                      <a:r>
                        <a:rPr sz="2600" spc="-5" dirty="0">
                          <a:latin typeface="Arial"/>
                          <a:cs typeface="Arial"/>
                        </a:rPr>
                        <a:t>30.3</a:t>
                      </a:r>
                      <a:endParaRPr sz="2600">
                        <a:latin typeface="Arial"/>
                        <a:cs typeface="Arial"/>
                      </a:endParaRPr>
                    </a:p>
                  </a:txBody>
                  <a:tcPr marL="0" marR="0" marT="0" marB="0">
                    <a:lnB w="12700">
                      <a:solidFill>
                        <a:srgbClr val="3797C6"/>
                      </a:solidFill>
                      <a:prstDash val="solid"/>
                    </a:lnB>
                    <a:solidFill>
                      <a:srgbClr val="E3E5E8"/>
                    </a:solidFill>
                  </a:tcPr>
                </a:tc>
                <a:tc>
                  <a:txBody>
                    <a:bodyPr/>
                    <a:lstStyle/>
                    <a:p>
                      <a:pPr marL="732790">
                        <a:lnSpc>
                          <a:spcPct val="100000"/>
                        </a:lnSpc>
                        <a:spcBef>
                          <a:spcPts val="560"/>
                        </a:spcBef>
                      </a:pPr>
                      <a:r>
                        <a:rPr sz="2600" spc="-5" dirty="0">
                          <a:latin typeface="Arial"/>
                          <a:cs typeface="Arial"/>
                        </a:rPr>
                        <a:t>28.8</a:t>
                      </a:r>
                      <a:endParaRPr sz="2600">
                        <a:latin typeface="Arial"/>
                        <a:cs typeface="Arial"/>
                      </a:endParaRPr>
                    </a:p>
                  </a:txBody>
                  <a:tcPr marL="0" marR="0" marT="0" marB="0">
                    <a:lnB w="12700">
                      <a:solidFill>
                        <a:srgbClr val="3797C6"/>
                      </a:solidFill>
                      <a:prstDash val="solid"/>
                    </a:lnB>
                    <a:solidFill>
                      <a:srgbClr val="E3E5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900" rIns="0" bIns="0" rtlCol="0">
            <a:spAutoFit/>
          </a:bodyPr>
          <a:lstStyle/>
          <a:p>
            <a:pPr marL="3403600">
              <a:lnSpc>
                <a:spcPct val="100000"/>
              </a:lnSpc>
            </a:pPr>
            <a:r>
              <a:rPr spc="-25" dirty="0"/>
              <a:t>Future</a:t>
            </a:r>
            <a:r>
              <a:rPr spc="-890" dirty="0"/>
              <a:t> </a:t>
            </a:r>
            <a:r>
              <a:rPr spc="-145" dirty="0"/>
              <a:t>Work</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406586"/>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336800"/>
            <a:ext cx="7213600" cy="548640"/>
          </a:xfrm>
          <a:prstGeom prst="rect">
            <a:avLst/>
          </a:prstGeom>
        </p:spPr>
        <p:txBody>
          <a:bodyPr vert="horz" wrap="square" lIns="0" tIns="0" rIns="0" bIns="0" rtlCol="0">
            <a:spAutoFit/>
          </a:bodyPr>
          <a:lstStyle/>
          <a:p>
            <a:pPr marL="12700">
              <a:lnSpc>
                <a:spcPct val="100000"/>
              </a:lnSpc>
            </a:pPr>
            <a:r>
              <a:rPr sz="3600" spc="65" dirty="0">
                <a:latin typeface="Arial"/>
                <a:cs typeface="Arial"/>
              </a:rPr>
              <a:t>Object </a:t>
            </a:r>
            <a:r>
              <a:rPr sz="3600" spc="40" dirty="0">
                <a:latin typeface="Arial"/>
                <a:cs typeface="Arial"/>
              </a:rPr>
              <a:t>detection </a:t>
            </a:r>
            <a:r>
              <a:rPr sz="3600" spc="270" dirty="0">
                <a:latin typeface="Arial"/>
                <a:cs typeface="Arial"/>
              </a:rPr>
              <a:t>+ </a:t>
            </a:r>
            <a:r>
              <a:rPr sz="3600" spc="45" dirty="0">
                <a:latin typeface="Arial"/>
                <a:cs typeface="Arial"/>
              </a:rPr>
              <a:t>pose</a:t>
            </a:r>
            <a:r>
              <a:rPr sz="3600" spc="-365" dirty="0">
                <a:latin typeface="Arial"/>
                <a:cs typeface="Arial"/>
              </a:rPr>
              <a:t> </a:t>
            </a:r>
            <a:r>
              <a:rPr sz="3600" spc="-5" dirty="0">
                <a:latin typeface="Arial"/>
                <a:cs typeface="Arial"/>
              </a:rPr>
              <a:t>estimation</a:t>
            </a:r>
            <a:endParaRPr sz="3600">
              <a:latin typeface="Arial"/>
              <a:cs typeface="Arial"/>
            </a:endParaRPr>
          </a:p>
        </p:txBody>
      </p:sp>
      <p:sp>
        <p:nvSpPr>
          <p:cNvPr id="4" name="object 4"/>
          <p:cNvSpPr txBox="1">
            <a:spLocks noGrp="1"/>
          </p:cNvSpPr>
          <p:nvPr>
            <p:ph type="title"/>
          </p:nvPr>
        </p:nvSpPr>
        <p:spPr>
          <a:prstGeom prst="rect">
            <a:avLst/>
          </a:prstGeom>
        </p:spPr>
        <p:txBody>
          <a:bodyPr vert="horz" wrap="square" lIns="0" tIns="215900" rIns="0" bIns="0" rtlCol="0">
            <a:spAutoFit/>
          </a:bodyPr>
          <a:lstStyle/>
          <a:p>
            <a:pPr marL="3403600">
              <a:lnSpc>
                <a:spcPct val="100000"/>
              </a:lnSpc>
            </a:pPr>
            <a:r>
              <a:rPr spc="-25" dirty="0"/>
              <a:t>Future</a:t>
            </a:r>
            <a:r>
              <a:rPr spc="-890" dirty="0"/>
              <a:t> </a:t>
            </a:r>
            <a:r>
              <a:rPr spc="-145" dirty="0"/>
              <a:t>Work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406586"/>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336800"/>
            <a:ext cx="7213600" cy="548640"/>
          </a:xfrm>
          <a:prstGeom prst="rect">
            <a:avLst/>
          </a:prstGeom>
        </p:spPr>
        <p:txBody>
          <a:bodyPr vert="horz" wrap="square" lIns="0" tIns="0" rIns="0" bIns="0" rtlCol="0">
            <a:spAutoFit/>
          </a:bodyPr>
          <a:lstStyle/>
          <a:p>
            <a:pPr marL="12700">
              <a:lnSpc>
                <a:spcPct val="100000"/>
              </a:lnSpc>
            </a:pPr>
            <a:r>
              <a:rPr sz="3600" spc="65" dirty="0">
                <a:latin typeface="Arial"/>
                <a:cs typeface="Arial"/>
              </a:rPr>
              <a:t>Object </a:t>
            </a:r>
            <a:r>
              <a:rPr sz="3600" spc="40" dirty="0">
                <a:latin typeface="Arial"/>
                <a:cs typeface="Arial"/>
              </a:rPr>
              <a:t>detection </a:t>
            </a:r>
            <a:r>
              <a:rPr sz="3600" spc="270" dirty="0">
                <a:latin typeface="Arial"/>
                <a:cs typeface="Arial"/>
              </a:rPr>
              <a:t>+ </a:t>
            </a:r>
            <a:r>
              <a:rPr sz="3600" spc="45" dirty="0">
                <a:latin typeface="Arial"/>
                <a:cs typeface="Arial"/>
              </a:rPr>
              <a:t>pose</a:t>
            </a:r>
            <a:r>
              <a:rPr sz="3600" spc="-365" dirty="0">
                <a:latin typeface="Arial"/>
                <a:cs typeface="Arial"/>
              </a:rPr>
              <a:t> </a:t>
            </a:r>
            <a:r>
              <a:rPr sz="3600" spc="-5" dirty="0">
                <a:latin typeface="Arial"/>
                <a:cs typeface="Arial"/>
              </a:rPr>
              <a:t>estimation</a:t>
            </a:r>
            <a:endParaRPr sz="3600">
              <a:latin typeface="Arial"/>
              <a:cs typeface="Arial"/>
            </a:endParaRPr>
          </a:p>
        </p:txBody>
      </p:sp>
      <p:sp>
        <p:nvSpPr>
          <p:cNvPr id="4" name="object 4"/>
          <p:cNvSpPr/>
          <p:nvPr/>
        </p:nvSpPr>
        <p:spPr>
          <a:xfrm>
            <a:off x="1346987" y="3771900"/>
            <a:ext cx="10159212" cy="2349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864136" y="3036570"/>
            <a:ext cx="5793740" cy="647700"/>
          </a:xfrm>
          <a:prstGeom prst="rect">
            <a:avLst/>
          </a:prstGeom>
          <a:solidFill>
            <a:srgbClr val="FDFFFE"/>
          </a:solidFill>
        </p:spPr>
        <p:txBody>
          <a:bodyPr vert="horz" wrap="square" lIns="0" tIns="189230" rIns="0" bIns="0" rtlCol="0">
            <a:spAutoFit/>
          </a:bodyPr>
          <a:lstStyle/>
          <a:p>
            <a:pPr marL="206375">
              <a:lnSpc>
                <a:spcPct val="100000"/>
              </a:lnSpc>
              <a:spcBef>
                <a:spcPts val="1490"/>
              </a:spcBef>
            </a:pPr>
            <a:r>
              <a:rPr sz="2400" spc="-5" dirty="0">
                <a:latin typeface="Arial"/>
                <a:cs typeface="Arial"/>
              </a:rPr>
              <a:t>[Poirson </a:t>
            </a:r>
            <a:r>
              <a:rPr sz="2400" dirty="0">
                <a:latin typeface="Arial"/>
                <a:cs typeface="Arial"/>
              </a:rPr>
              <a:t>et </a:t>
            </a:r>
            <a:r>
              <a:rPr sz="2400" spc="-5" dirty="0">
                <a:latin typeface="Arial"/>
                <a:cs typeface="Arial"/>
              </a:rPr>
              <a:t>al, </a:t>
            </a:r>
            <a:r>
              <a:rPr sz="2400" spc="40" dirty="0">
                <a:latin typeface="Arial"/>
                <a:cs typeface="Arial"/>
              </a:rPr>
              <a:t>coming </a:t>
            </a:r>
            <a:r>
              <a:rPr sz="2400" dirty="0">
                <a:latin typeface="Arial"/>
                <a:cs typeface="Arial"/>
              </a:rPr>
              <a:t>out at </a:t>
            </a:r>
            <a:r>
              <a:rPr sz="2400" spc="-114" dirty="0">
                <a:latin typeface="Arial"/>
                <a:cs typeface="Arial"/>
              </a:rPr>
              <a:t>3DV,</a:t>
            </a:r>
            <a:r>
              <a:rPr sz="2400" spc="-35" dirty="0">
                <a:latin typeface="Arial"/>
                <a:cs typeface="Arial"/>
              </a:rPr>
              <a:t> </a:t>
            </a:r>
            <a:r>
              <a:rPr sz="2400" spc="25" dirty="0">
                <a:latin typeface="Arial"/>
                <a:cs typeface="Arial"/>
              </a:rPr>
              <a:t>2016]</a:t>
            </a:r>
            <a:endParaRPr sz="2400">
              <a:latin typeface="Arial"/>
              <a:cs typeface="Arial"/>
            </a:endParaRPr>
          </a:p>
        </p:txBody>
      </p:sp>
      <p:sp>
        <p:nvSpPr>
          <p:cNvPr id="6" name="object 6"/>
          <p:cNvSpPr txBox="1">
            <a:spLocks noGrp="1"/>
          </p:cNvSpPr>
          <p:nvPr>
            <p:ph type="title"/>
          </p:nvPr>
        </p:nvSpPr>
        <p:spPr>
          <a:prstGeom prst="rect">
            <a:avLst/>
          </a:prstGeom>
        </p:spPr>
        <p:txBody>
          <a:bodyPr vert="horz" wrap="square" lIns="0" tIns="215900" rIns="0" bIns="0" rtlCol="0">
            <a:spAutoFit/>
          </a:bodyPr>
          <a:lstStyle/>
          <a:p>
            <a:pPr marL="3403600">
              <a:lnSpc>
                <a:spcPct val="100000"/>
              </a:lnSpc>
            </a:pPr>
            <a:r>
              <a:rPr spc="-25" dirty="0"/>
              <a:t>Future</a:t>
            </a:r>
            <a:r>
              <a:rPr spc="-890" dirty="0"/>
              <a:t> </a:t>
            </a:r>
            <a:r>
              <a:rPr spc="-145" dirty="0"/>
              <a:t>Work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406586"/>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336800"/>
            <a:ext cx="7213600" cy="548640"/>
          </a:xfrm>
          <a:prstGeom prst="rect">
            <a:avLst/>
          </a:prstGeom>
        </p:spPr>
        <p:txBody>
          <a:bodyPr vert="horz" wrap="square" lIns="0" tIns="0" rIns="0" bIns="0" rtlCol="0">
            <a:spAutoFit/>
          </a:bodyPr>
          <a:lstStyle/>
          <a:p>
            <a:pPr marL="12700">
              <a:lnSpc>
                <a:spcPct val="100000"/>
              </a:lnSpc>
            </a:pPr>
            <a:r>
              <a:rPr sz="3600" spc="65" dirty="0">
                <a:latin typeface="Arial"/>
                <a:cs typeface="Arial"/>
              </a:rPr>
              <a:t>Object </a:t>
            </a:r>
            <a:r>
              <a:rPr sz="3600" spc="40" dirty="0">
                <a:latin typeface="Arial"/>
                <a:cs typeface="Arial"/>
              </a:rPr>
              <a:t>detection </a:t>
            </a:r>
            <a:r>
              <a:rPr sz="3600" spc="270" dirty="0">
                <a:latin typeface="Arial"/>
                <a:cs typeface="Arial"/>
              </a:rPr>
              <a:t>+ </a:t>
            </a:r>
            <a:r>
              <a:rPr sz="3600" spc="45" dirty="0">
                <a:latin typeface="Arial"/>
                <a:cs typeface="Arial"/>
              </a:rPr>
              <a:t>pose</a:t>
            </a:r>
            <a:r>
              <a:rPr sz="3600" spc="-365" dirty="0">
                <a:latin typeface="Arial"/>
                <a:cs typeface="Arial"/>
              </a:rPr>
              <a:t> </a:t>
            </a:r>
            <a:r>
              <a:rPr sz="3600" spc="-5" dirty="0">
                <a:latin typeface="Arial"/>
                <a:cs typeface="Arial"/>
              </a:rPr>
              <a:t>estimation</a:t>
            </a:r>
            <a:endParaRPr sz="3600">
              <a:latin typeface="Arial"/>
              <a:cs typeface="Arial"/>
            </a:endParaRPr>
          </a:p>
        </p:txBody>
      </p:sp>
      <p:sp>
        <p:nvSpPr>
          <p:cNvPr id="4" name="object 4"/>
          <p:cNvSpPr/>
          <p:nvPr/>
        </p:nvSpPr>
        <p:spPr>
          <a:xfrm>
            <a:off x="1346987" y="3771900"/>
            <a:ext cx="10159212" cy="2349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864136" y="3036570"/>
            <a:ext cx="5793740" cy="647700"/>
          </a:xfrm>
          <a:prstGeom prst="rect">
            <a:avLst/>
          </a:prstGeom>
          <a:solidFill>
            <a:srgbClr val="FDFFFE"/>
          </a:solidFill>
        </p:spPr>
        <p:txBody>
          <a:bodyPr vert="horz" wrap="square" lIns="0" tIns="189230" rIns="0" bIns="0" rtlCol="0">
            <a:spAutoFit/>
          </a:bodyPr>
          <a:lstStyle/>
          <a:p>
            <a:pPr marL="206375">
              <a:lnSpc>
                <a:spcPct val="100000"/>
              </a:lnSpc>
              <a:spcBef>
                <a:spcPts val="1490"/>
              </a:spcBef>
            </a:pPr>
            <a:r>
              <a:rPr sz="2400" spc="-5" dirty="0">
                <a:latin typeface="Arial"/>
                <a:cs typeface="Arial"/>
              </a:rPr>
              <a:t>[Poirson </a:t>
            </a:r>
            <a:r>
              <a:rPr sz="2400" dirty="0">
                <a:latin typeface="Arial"/>
                <a:cs typeface="Arial"/>
              </a:rPr>
              <a:t>et </a:t>
            </a:r>
            <a:r>
              <a:rPr sz="2400" spc="-5" dirty="0">
                <a:latin typeface="Arial"/>
                <a:cs typeface="Arial"/>
              </a:rPr>
              <a:t>al, </a:t>
            </a:r>
            <a:r>
              <a:rPr sz="2400" spc="40" dirty="0">
                <a:latin typeface="Arial"/>
                <a:cs typeface="Arial"/>
              </a:rPr>
              <a:t>coming </a:t>
            </a:r>
            <a:r>
              <a:rPr sz="2400" dirty="0">
                <a:latin typeface="Arial"/>
                <a:cs typeface="Arial"/>
              </a:rPr>
              <a:t>out at </a:t>
            </a:r>
            <a:r>
              <a:rPr sz="2400" spc="-114" dirty="0">
                <a:latin typeface="Arial"/>
                <a:cs typeface="Arial"/>
              </a:rPr>
              <a:t>3DV,</a:t>
            </a:r>
            <a:r>
              <a:rPr sz="2400" spc="-35" dirty="0">
                <a:latin typeface="Arial"/>
                <a:cs typeface="Arial"/>
              </a:rPr>
              <a:t> </a:t>
            </a:r>
            <a:r>
              <a:rPr sz="2400" spc="25" dirty="0">
                <a:latin typeface="Arial"/>
                <a:cs typeface="Arial"/>
              </a:rPr>
              <a:t>2016]</a:t>
            </a:r>
            <a:endParaRPr sz="2400">
              <a:latin typeface="Arial"/>
              <a:cs typeface="Arial"/>
            </a:endParaRPr>
          </a:p>
        </p:txBody>
      </p:sp>
      <p:sp>
        <p:nvSpPr>
          <p:cNvPr id="6" name="object 6"/>
          <p:cNvSpPr txBox="1">
            <a:spLocks noGrp="1"/>
          </p:cNvSpPr>
          <p:nvPr>
            <p:ph type="title"/>
          </p:nvPr>
        </p:nvSpPr>
        <p:spPr>
          <a:prstGeom prst="rect">
            <a:avLst/>
          </a:prstGeom>
        </p:spPr>
        <p:txBody>
          <a:bodyPr vert="horz" wrap="square" lIns="0" tIns="215900" rIns="0" bIns="0" rtlCol="0">
            <a:spAutoFit/>
          </a:bodyPr>
          <a:lstStyle/>
          <a:p>
            <a:pPr marL="3403600">
              <a:lnSpc>
                <a:spcPct val="100000"/>
              </a:lnSpc>
            </a:pPr>
            <a:r>
              <a:rPr spc="-25" dirty="0"/>
              <a:t>Future</a:t>
            </a:r>
            <a:r>
              <a:rPr spc="-890" dirty="0"/>
              <a:t> </a:t>
            </a:r>
            <a:r>
              <a:rPr spc="-145" dirty="0"/>
              <a:t>Work</a:t>
            </a:r>
          </a:p>
        </p:txBody>
      </p:sp>
      <p:sp>
        <p:nvSpPr>
          <p:cNvPr id="7" name="object 7"/>
          <p:cNvSpPr txBox="1"/>
          <p:nvPr/>
        </p:nvSpPr>
        <p:spPr>
          <a:xfrm>
            <a:off x="990600" y="6462674"/>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8" name="object 8"/>
          <p:cNvSpPr txBox="1"/>
          <p:nvPr/>
        </p:nvSpPr>
        <p:spPr>
          <a:xfrm>
            <a:off x="1435100" y="6388100"/>
            <a:ext cx="8004175" cy="575310"/>
          </a:xfrm>
          <a:prstGeom prst="rect">
            <a:avLst/>
          </a:prstGeom>
        </p:spPr>
        <p:txBody>
          <a:bodyPr vert="horz" wrap="square" lIns="0" tIns="0" rIns="0" bIns="0" rtlCol="0">
            <a:spAutoFit/>
          </a:bodyPr>
          <a:lstStyle/>
          <a:p>
            <a:pPr marL="12700">
              <a:lnSpc>
                <a:spcPct val="100000"/>
              </a:lnSpc>
            </a:pPr>
            <a:r>
              <a:rPr sz="3600" spc="-5" dirty="0">
                <a:latin typeface="Arial"/>
                <a:cs typeface="Arial"/>
              </a:rPr>
              <a:t>Single </a:t>
            </a:r>
            <a:r>
              <a:rPr sz="3600" dirty="0">
                <a:latin typeface="Arial"/>
                <a:cs typeface="Arial"/>
              </a:rPr>
              <a:t>shot </a:t>
            </a:r>
            <a:r>
              <a:rPr sz="3600" spc="-5" dirty="0">
                <a:latin typeface="Arial"/>
                <a:cs typeface="Arial"/>
              </a:rPr>
              <a:t>3D </a:t>
            </a:r>
            <a:r>
              <a:rPr sz="3600" spc="70" dirty="0">
                <a:latin typeface="Arial"/>
                <a:cs typeface="Arial"/>
              </a:rPr>
              <a:t>bounding </a:t>
            </a:r>
            <a:r>
              <a:rPr sz="3600" spc="65" dirty="0">
                <a:latin typeface="Arial"/>
                <a:cs typeface="Arial"/>
              </a:rPr>
              <a:t>box</a:t>
            </a:r>
            <a:r>
              <a:rPr sz="3600" spc="-60" dirty="0">
                <a:latin typeface="Arial"/>
                <a:cs typeface="Arial"/>
              </a:rPr>
              <a:t> </a:t>
            </a:r>
            <a:r>
              <a:rPr sz="3600" spc="40" dirty="0">
                <a:latin typeface="Arial"/>
                <a:cs typeface="Arial"/>
              </a:rPr>
              <a:t>detection</a:t>
            </a:r>
            <a:endParaRPr sz="36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406586"/>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3" name="object 3"/>
          <p:cNvSpPr txBox="1"/>
          <p:nvPr/>
        </p:nvSpPr>
        <p:spPr>
          <a:xfrm>
            <a:off x="1435100" y="2336800"/>
            <a:ext cx="7213600" cy="548640"/>
          </a:xfrm>
          <a:prstGeom prst="rect">
            <a:avLst/>
          </a:prstGeom>
        </p:spPr>
        <p:txBody>
          <a:bodyPr vert="horz" wrap="square" lIns="0" tIns="0" rIns="0" bIns="0" rtlCol="0">
            <a:spAutoFit/>
          </a:bodyPr>
          <a:lstStyle/>
          <a:p>
            <a:pPr marL="12700">
              <a:lnSpc>
                <a:spcPct val="100000"/>
              </a:lnSpc>
            </a:pPr>
            <a:r>
              <a:rPr sz="3600" spc="65" dirty="0">
                <a:latin typeface="Arial"/>
                <a:cs typeface="Arial"/>
              </a:rPr>
              <a:t>Object </a:t>
            </a:r>
            <a:r>
              <a:rPr sz="3600" spc="40" dirty="0">
                <a:latin typeface="Arial"/>
                <a:cs typeface="Arial"/>
              </a:rPr>
              <a:t>detection </a:t>
            </a:r>
            <a:r>
              <a:rPr sz="3600" spc="270" dirty="0">
                <a:latin typeface="Arial"/>
                <a:cs typeface="Arial"/>
              </a:rPr>
              <a:t>+ </a:t>
            </a:r>
            <a:r>
              <a:rPr sz="3600" spc="45" dirty="0">
                <a:latin typeface="Arial"/>
                <a:cs typeface="Arial"/>
              </a:rPr>
              <a:t>pose</a:t>
            </a:r>
            <a:r>
              <a:rPr sz="3600" spc="-365" dirty="0">
                <a:latin typeface="Arial"/>
                <a:cs typeface="Arial"/>
              </a:rPr>
              <a:t> </a:t>
            </a:r>
            <a:r>
              <a:rPr sz="3600" spc="-5" dirty="0">
                <a:latin typeface="Arial"/>
                <a:cs typeface="Arial"/>
              </a:rPr>
              <a:t>estimation</a:t>
            </a:r>
            <a:endParaRPr sz="3600">
              <a:latin typeface="Arial"/>
              <a:cs typeface="Arial"/>
            </a:endParaRPr>
          </a:p>
        </p:txBody>
      </p:sp>
      <p:sp>
        <p:nvSpPr>
          <p:cNvPr id="4" name="object 4"/>
          <p:cNvSpPr/>
          <p:nvPr/>
        </p:nvSpPr>
        <p:spPr>
          <a:xfrm>
            <a:off x="1346987" y="3771900"/>
            <a:ext cx="10159212" cy="2349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864136" y="3036570"/>
            <a:ext cx="5793740" cy="647700"/>
          </a:xfrm>
          <a:prstGeom prst="rect">
            <a:avLst/>
          </a:prstGeom>
          <a:solidFill>
            <a:srgbClr val="FDFFFE"/>
          </a:solidFill>
        </p:spPr>
        <p:txBody>
          <a:bodyPr vert="horz" wrap="square" lIns="0" tIns="189230" rIns="0" bIns="0" rtlCol="0">
            <a:spAutoFit/>
          </a:bodyPr>
          <a:lstStyle/>
          <a:p>
            <a:pPr marL="206375">
              <a:lnSpc>
                <a:spcPct val="100000"/>
              </a:lnSpc>
              <a:spcBef>
                <a:spcPts val="1490"/>
              </a:spcBef>
            </a:pPr>
            <a:r>
              <a:rPr sz="2400" spc="-5" dirty="0">
                <a:latin typeface="Arial"/>
                <a:cs typeface="Arial"/>
              </a:rPr>
              <a:t>[Poirson </a:t>
            </a:r>
            <a:r>
              <a:rPr sz="2400" dirty="0">
                <a:latin typeface="Arial"/>
                <a:cs typeface="Arial"/>
              </a:rPr>
              <a:t>et </a:t>
            </a:r>
            <a:r>
              <a:rPr sz="2400" spc="-5" dirty="0">
                <a:latin typeface="Arial"/>
                <a:cs typeface="Arial"/>
              </a:rPr>
              <a:t>al, </a:t>
            </a:r>
            <a:r>
              <a:rPr sz="2400" spc="40" dirty="0">
                <a:latin typeface="Arial"/>
                <a:cs typeface="Arial"/>
              </a:rPr>
              <a:t>coming </a:t>
            </a:r>
            <a:r>
              <a:rPr sz="2400" dirty="0">
                <a:latin typeface="Arial"/>
                <a:cs typeface="Arial"/>
              </a:rPr>
              <a:t>out at </a:t>
            </a:r>
            <a:r>
              <a:rPr sz="2400" spc="-114" dirty="0">
                <a:latin typeface="Arial"/>
                <a:cs typeface="Arial"/>
              </a:rPr>
              <a:t>3DV,</a:t>
            </a:r>
            <a:r>
              <a:rPr sz="2400" spc="-35" dirty="0">
                <a:latin typeface="Arial"/>
                <a:cs typeface="Arial"/>
              </a:rPr>
              <a:t> </a:t>
            </a:r>
            <a:r>
              <a:rPr sz="2400" spc="25" dirty="0">
                <a:latin typeface="Arial"/>
                <a:cs typeface="Arial"/>
              </a:rPr>
              <a:t>2016]</a:t>
            </a:r>
            <a:endParaRPr sz="2400">
              <a:latin typeface="Arial"/>
              <a:cs typeface="Arial"/>
            </a:endParaRPr>
          </a:p>
        </p:txBody>
      </p:sp>
      <p:sp>
        <p:nvSpPr>
          <p:cNvPr id="6" name="object 6"/>
          <p:cNvSpPr txBox="1">
            <a:spLocks noGrp="1"/>
          </p:cNvSpPr>
          <p:nvPr>
            <p:ph type="title"/>
          </p:nvPr>
        </p:nvSpPr>
        <p:spPr>
          <a:prstGeom prst="rect">
            <a:avLst/>
          </a:prstGeom>
        </p:spPr>
        <p:txBody>
          <a:bodyPr vert="horz" wrap="square" lIns="0" tIns="215900" rIns="0" bIns="0" rtlCol="0">
            <a:spAutoFit/>
          </a:bodyPr>
          <a:lstStyle/>
          <a:p>
            <a:pPr marL="3403600">
              <a:lnSpc>
                <a:spcPct val="100000"/>
              </a:lnSpc>
            </a:pPr>
            <a:r>
              <a:rPr spc="-25" dirty="0"/>
              <a:t>Future</a:t>
            </a:r>
            <a:r>
              <a:rPr spc="-890" dirty="0"/>
              <a:t> </a:t>
            </a:r>
            <a:r>
              <a:rPr spc="-145" dirty="0"/>
              <a:t>Work</a:t>
            </a:r>
          </a:p>
        </p:txBody>
      </p:sp>
      <p:sp>
        <p:nvSpPr>
          <p:cNvPr id="7" name="object 7"/>
          <p:cNvSpPr txBox="1"/>
          <p:nvPr/>
        </p:nvSpPr>
        <p:spPr>
          <a:xfrm>
            <a:off x="990600" y="6462674"/>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8" name="object 8"/>
          <p:cNvSpPr txBox="1"/>
          <p:nvPr/>
        </p:nvSpPr>
        <p:spPr>
          <a:xfrm>
            <a:off x="1435100" y="6388100"/>
            <a:ext cx="8004175" cy="575310"/>
          </a:xfrm>
          <a:prstGeom prst="rect">
            <a:avLst/>
          </a:prstGeom>
        </p:spPr>
        <p:txBody>
          <a:bodyPr vert="horz" wrap="square" lIns="0" tIns="0" rIns="0" bIns="0" rtlCol="0">
            <a:spAutoFit/>
          </a:bodyPr>
          <a:lstStyle/>
          <a:p>
            <a:pPr marL="12700">
              <a:lnSpc>
                <a:spcPct val="100000"/>
              </a:lnSpc>
            </a:pPr>
            <a:r>
              <a:rPr sz="3600" spc="-5" dirty="0">
                <a:latin typeface="Arial"/>
                <a:cs typeface="Arial"/>
              </a:rPr>
              <a:t>Single </a:t>
            </a:r>
            <a:r>
              <a:rPr sz="3600" dirty="0">
                <a:latin typeface="Arial"/>
                <a:cs typeface="Arial"/>
              </a:rPr>
              <a:t>shot </a:t>
            </a:r>
            <a:r>
              <a:rPr sz="3600" spc="-5" dirty="0">
                <a:latin typeface="Arial"/>
                <a:cs typeface="Arial"/>
              </a:rPr>
              <a:t>3D </a:t>
            </a:r>
            <a:r>
              <a:rPr sz="3600" spc="70" dirty="0">
                <a:latin typeface="Arial"/>
                <a:cs typeface="Arial"/>
              </a:rPr>
              <a:t>bounding </a:t>
            </a:r>
            <a:r>
              <a:rPr sz="3600" spc="65" dirty="0">
                <a:latin typeface="Arial"/>
                <a:cs typeface="Arial"/>
              </a:rPr>
              <a:t>box</a:t>
            </a:r>
            <a:r>
              <a:rPr sz="3600" spc="-60" dirty="0">
                <a:latin typeface="Arial"/>
                <a:cs typeface="Arial"/>
              </a:rPr>
              <a:t> </a:t>
            </a:r>
            <a:r>
              <a:rPr sz="3600" spc="40" dirty="0">
                <a:latin typeface="Arial"/>
                <a:cs typeface="Arial"/>
              </a:rPr>
              <a:t>detection</a:t>
            </a:r>
            <a:endParaRPr sz="3600">
              <a:latin typeface="Arial"/>
              <a:cs typeface="Arial"/>
            </a:endParaRPr>
          </a:p>
        </p:txBody>
      </p:sp>
      <p:sp>
        <p:nvSpPr>
          <p:cNvPr id="9" name="object 9"/>
          <p:cNvSpPr txBox="1"/>
          <p:nvPr/>
        </p:nvSpPr>
        <p:spPr>
          <a:xfrm>
            <a:off x="990600" y="7542174"/>
            <a:ext cx="196850" cy="434975"/>
          </a:xfrm>
          <a:prstGeom prst="rect">
            <a:avLst/>
          </a:prstGeom>
        </p:spPr>
        <p:txBody>
          <a:bodyPr vert="horz" wrap="square" lIns="0" tIns="0" rIns="0" bIns="0" rtlCol="0">
            <a:spAutoFit/>
          </a:bodyPr>
          <a:lstStyle/>
          <a:p>
            <a:pPr marL="12700">
              <a:lnSpc>
                <a:spcPct val="100000"/>
              </a:lnSpc>
            </a:pPr>
            <a:r>
              <a:rPr sz="2700" spc="400" dirty="0">
                <a:latin typeface="Arial"/>
                <a:cs typeface="Arial"/>
              </a:rPr>
              <a:t>•</a:t>
            </a:r>
            <a:endParaRPr sz="2700">
              <a:latin typeface="Arial"/>
              <a:cs typeface="Arial"/>
            </a:endParaRPr>
          </a:p>
        </p:txBody>
      </p:sp>
      <p:sp>
        <p:nvSpPr>
          <p:cNvPr id="10" name="object 10"/>
          <p:cNvSpPr txBox="1"/>
          <p:nvPr/>
        </p:nvSpPr>
        <p:spPr>
          <a:xfrm>
            <a:off x="1435100" y="7467600"/>
            <a:ext cx="8026400" cy="575310"/>
          </a:xfrm>
          <a:prstGeom prst="rect">
            <a:avLst/>
          </a:prstGeom>
        </p:spPr>
        <p:txBody>
          <a:bodyPr vert="horz" wrap="square" lIns="0" tIns="0" rIns="0" bIns="0" rtlCol="0">
            <a:spAutoFit/>
          </a:bodyPr>
          <a:lstStyle/>
          <a:p>
            <a:pPr marL="12700">
              <a:lnSpc>
                <a:spcPct val="100000"/>
              </a:lnSpc>
            </a:pPr>
            <a:r>
              <a:rPr sz="3600" spc="-5" dirty="0">
                <a:latin typeface="Arial"/>
                <a:cs typeface="Arial"/>
              </a:rPr>
              <a:t>Joint </a:t>
            </a:r>
            <a:r>
              <a:rPr sz="3600" spc="65" dirty="0">
                <a:latin typeface="Arial"/>
                <a:cs typeface="Arial"/>
              </a:rPr>
              <a:t>object </a:t>
            </a:r>
            <a:r>
              <a:rPr sz="3600" spc="40" dirty="0">
                <a:latin typeface="Arial"/>
                <a:cs typeface="Arial"/>
              </a:rPr>
              <a:t>detection </a:t>
            </a:r>
            <a:r>
              <a:rPr sz="3600" spc="270" dirty="0">
                <a:latin typeface="Arial"/>
                <a:cs typeface="Arial"/>
              </a:rPr>
              <a:t>+ </a:t>
            </a:r>
            <a:r>
              <a:rPr sz="3600" spc="45" dirty="0">
                <a:latin typeface="Arial"/>
                <a:cs typeface="Arial"/>
              </a:rPr>
              <a:t>tracking</a:t>
            </a:r>
            <a:r>
              <a:rPr sz="3600" spc="-340" dirty="0">
                <a:latin typeface="Arial"/>
                <a:cs typeface="Arial"/>
              </a:rPr>
              <a:t> </a:t>
            </a:r>
            <a:r>
              <a:rPr sz="3600" spc="35" dirty="0">
                <a:latin typeface="Arial"/>
                <a:cs typeface="Arial"/>
              </a:rPr>
              <a:t>model</a:t>
            </a:r>
            <a:endParaRPr sz="3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200" y="3429000"/>
            <a:ext cx="3810000" cy="381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556500" y="3429000"/>
            <a:ext cx="3805504" cy="3810000"/>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7366000" y="2141220"/>
            <a:ext cx="4192904" cy="1101090"/>
          </a:xfrm>
          <a:prstGeom prst="rect">
            <a:avLst/>
          </a:prstGeom>
        </p:spPr>
        <p:txBody>
          <a:bodyPr vert="horz" wrap="square" lIns="0" tIns="0" rIns="0" bIns="0" rtlCol="0">
            <a:spAutoFit/>
          </a:bodyPr>
          <a:lstStyle/>
          <a:p>
            <a:pPr marL="863600" marR="5080" indent="-850900">
              <a:lnSpc>
                <a:spcPts val="4300"/>
              </a:lnSpc>
            </a:pPr>
            <a:r>
              <a:rPr sz="3600" spc="-135" dirty="0">
                <a:latin typeface="Arial"/>
                <a:cs typeface="Arial"/>
              </a:rPr>
              <a:t>SSD </a:t>
            </a:r>
            <a:r>
              <a:rPr sz="3600" spc="65" dirty="0">
                <a:latin typeface="Arial"/>
                <a:cs typeface="Arial"/>
              </a:rPr>
              <a:t>and </a:t>
            </a:r>
            <a:r>
              <a:rPr sz="3600" spc="-5" dirty="0">
                <a:latin typeface="Arial"/>
                <a:cs typeface="Arial"/>
              </a:rPr>
              <a:t>other </a:t>
            </a:r>
            <a:r>
              <a:rPr sz="3600" spc="95" dirty="0">
                <a:latin typeface="Arial"/>
                <a:cs typeface="Arial"/>
              </a:rPr>
              <a:t>deep  </a:t>
            </a:r>
            <a:r>
              <a:rPr sz="3600" spc="50" dirty="0">
                <a:latin typeface="Arial"/>
                <a:cs typeface="Arial"/>
              </a:rPr>
              <a:t>approaches</a:t>
            </a:r>
            <a:endParaRPr sz="3600">
              <a:latin typeface="Arial"/>
              <a:cs typeface="Arial"/>
            </a:endParaRPr>
          </a:p>
        </p:txBody>
      </p:sp>
      <p:sp>
        <p:nvSpPr>
          <p:cNvPr id="5" name="object 5"/>
          <p:cNvSpPr/>
          <p:nvPr/>
        </p:nvSpPr>
        <p:spPr>
          <a:xfrm>
            <a:off x="7575448" y="4985715"/>
            <a:ext cx="2286635" cy="2015489"/>
          </a:xfrm>
          <a:custGeom>
            <a:avLst/>
            <a:gdLst/>
            <a:ahLst/>
            <a:cxnLst/>
            <a:rect l="l" t="t" r="r" b="b"/>
            <a:pathLst>
              <a:path w="2286634" h="2015490">
                <a:moveTo>
                  <a:pt x="0" y="0"/>
                </a:moveTo>
                <a:lnTo>
                  <a:pt x="2286063" y="0"/>
                </a:lnTo>
                <a:lnTo>
                  <a:pt x="2286063" y="2014905"/>
                </a:lnTo>
                <a:lnTo>
                  <a:pt x="0" y="2014905"/>
                </a:lnTo>
                <a:lnTo>
                  <a:pt x="0" y="0"/>
                </a:lnTo>
                <a:close/>
              </a:path>
            </a:pathLst>
          </a:custGeom>
          <a:ln w="50800">
            <a:solidFill>
              <a:srgbClr val="70BF41"/>
            </a:solidFill>
          </a:ln>
        </p:spPr>
        <p:txBody>
          <a:bodyPr wrap="square" lIns="0" tIns="0" rIns="0" bIns="0" rtlCol="0"/>
          <a:lstStyle/>
          <a:p>
            <a:endParaRPr/>
          </a:p>
        </p:txBody>
      </p:sp>
      <p:sp>
        <p:nvSpPr>
          <p:cNvPr id="6" name="object 6"/>
          <p:cNvSpPr/>
          <p:nvPr/>
        </p:nvSpPr>
        <p:spPr>
          <a:xfrm>
            <a:off x="7921053" y="5226367"/>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7" name="object 7"/>
          <p:cNvSpPr/>
          <p:nvPr/>
        </p:nvSpPr>
        <p:spPr>
          <a:xfrm>
            <a:off x="1752600" y="5397500"/>
            <a:ext cx="1595120" cy="1534160"/>
          </a:xfrm>
          <a:custGeom>
            <a:avLst/>
            <a:gdLst/>
            <a:ahLst/>
            <a:cxnLst/>
            <a:rect l="l" t="t" r="r" b="b"/>
            <a:pathLst>
              <a:path w="1595120" h="1534159">
                <a:moveTo>
                  <a:pt x="0" y="0"/>
                </a:moveTo>
                <a:lnTo>
                  <a:pt x="1594840" y="0"/>
                </a:lnTo>
                <a:lnTo>
                  <a:pt x="1594840" y="1533613"/>
                </a:lnTo>
                <a:lnTo>
                  <a:pt x="0" y="1533613"/>
                </a:lnTo>
                <a:lnTo>
                  <a:pt x="0" y="0"/>
                </a:lnTo>
                <a:close/>
              </a:path>
            </a:pathLst>
          </a:custGeom>
          <a:ln w="50800">
            <a:solidFill>
              <a:srgbClr val="000000"/>
            </a:solidFill>
            <a:prstDash val="lgDash"/>
          </a:ln>
        </p:spPr>
        <p:txBody>
          <a:bodyPr wrap="square" lIns="0" tIns="0" rIns="0" bIns="0" rtlCol="0"/>
          <a:lstStyle/>
          <a:p>
            <a:endParaRPr/>
          </a:p>
        </p:txBody>
      </p:sp>
      <p:sp>
        <p:nvSpPr>
          <p:cNvPr id="8" name="object 8"/>
          <p:cNvSpPr/>
          <p:nvPr/>
        </p:nvSpPr>
        <p:spPr>
          <a:xfrm>
            <a:off x="2385618" y="6985203"/>
            <a:ext cx="264795" cy="544195"/>
          </a:xfrm>
          <a:custGeom>
            <a:avLst/>
            <a:gdLst/>
            <a:ahLst/>
            <a:cxnLst/>
            <a:rect l="l" t="t" r="r" b="b"/>
            <a:pathLst>
              <a:path w="264794" h="544195">
                <a:moveTo>
                  <a:pt x="0" y="271860"/>
                </a:moveTo>
                <a:lnTo>
                  <a:pt x="264429" y="271860"/>
                </a:lnTo>
              </a:path>
            </a:pathLst>
          </a:custGeom>
          <a:ln w="543721">
            <a:solidFill>
              <a:srgbClr val="000000"/>
            </a:solidFill>
          </a:ln>
        </p:spPr>
        <p:txBody>
          <a:bodyPr wrap="square" lIns="0" tIns="0" rIns="0" bIns="0" rtlCol="0"/>
          <a:lstStyle/>
          <a:p>
            <a:endParaRPr/>
          </a:p>
        </p:txBody>
      </p:sp>
      <p:sp>
        <p:nvSpPr>
          <p:cNvPr id="9" name="object 9"/>
          <p:cNvSpPr/>
          <p:nvPr/>
        </p:nvSpPr>
        <p:spPr>
          <a:xfrm>
            <a:off x="2589669" y="7490841"/>
            <a:ext cx="109855" cy="136525"/>
          </a:xfrm>
          <a:custGeom>
            <a:avLst/>
            <a:gdLst/>
            <a:ahLst/>
            <a:cxnLst/>
            <a:rect l="l" t="t" r="r" b="b"/>
            <a:pathLst>
              <a:path w="109855" h="136525">
                <a:moveTo>
                  <a:pt x="109639" y="0"/>
                </a:moveTo>
                <a:lnTo>
                  <a:pt x="0" y="53327"/>
                </a:lnTo>
                <a:lnTo>
                  <a:pt x="108140" y="136309"/>
                </a:lnTo>
                <a:lnTo>
                  <a:pt x="109639" y="0"/>
                </a:lnTo>
                <a:close/>
              </a:path>
            </a:pathLst>
          </a:custGeom>
          <a:solidFill>
            <a:srgbClr val="000000"/>
          </a:solidFill>
        </p:spPr>
        <p:txBody>
          <a:bodyPr wrap="square" lIns="0" tIns="0" rIns="0" bIns="0" rtlCol="0"/>
          <a:lstStyle/>
          <a:p>
            <a:endParaRPr/>
          </a:p>
        </p:txBody>
      </p:sp>
      <p:sp>
        <p:nvSpPr>
          <p:cNvPr id="10" name="object 10"/>
          <p:cNvSpPr txBox="1"/>
          <p:nvPr/>
        </p:nvSpPr>
        <p:spPr>
          <a:xfrm>
            <a:off x="228600" y="7620000"/>
            <a:ext cx="5394960" cy="1402715"/>
          </a:xfrm>
          <a:prstGeom prst="rect">
            <a:avLst/>
          </a:prstGeom>
        </p:spPr>
        <p:txBody>
          <a:bodyPr vert="horz" wrap="square" lIns="0" tIns="0" rIns="0" bIns="0" rtlCol="0">
            <a:spAutoFit/>
          </a:bodyPr>
          <a:lstStyle/>
          <a:p>
            <a:pPr marL="1828800">
              <a:lnSpc>
                <a:spcPct val="100000"/>
              </a:lnSpc>
            </a:pPr>
            <a:r>
              <a:rPr sz="3600" spc="-5" dirty="0">
                <a:latin typeface="Arial"/>
                <a:cs typeface="Arial"/>
              </a:rPr>
              <a:t>Is </a:t>
            </a:r>
            <a:r>
              <a:rPr sz="3600" dirty="0">
                <a:latin typeface="Arial"/>
                <a:cs typeface="Arial"/>
              </a:rPr>
              <a:t>it a </a:t>
            </a:r>
            <a:r>
              <a:rPr sz="3600" spc="-5" dirty="0">
                <a:latin typeface="Arial"/>
                <a:cs typeface="Arial"/>
              </a:rPr>
              <a:t>cat?</a:t>
            </a:r>
            <a:r>
              <a:rPr sz="3600" spc="-85" dirty="0">
                <a:latin typeface="Arial"/>
                <a:cs typeface="Arial"/>
              </a:rPr>
              <a:t> </a:t>
            </a:r>
            <a:r>
              <a:rPr sz="3600" b="1" dirty="0">
                <a:solidFill>
                  <a:srgbClr val="EC5D57"/>
                </a:solidFill>
                <a:latin typeface="Arial"/>
                <a:cs typeface="Arial"/>
              </a:rPr>
              <a:t>No</a:t>
            </a:r>
            <a:endParaRPr sz="3600">
              <a:latin typeface="Arial"/>
              <a:cs typeface="Arial"/>
            </a:endParaRPr>
          </a:p>
          <a:p>
            <a:pPr marL="12700">
              <a:lnSpc>
                <a:spcPct val="100000"/>
              </a:lnSpc>
              <a:spcBef>
                <a:spcPts val="3180"/>
              </a:spcBef>
            </a:pPr>
            <a:r>
              <a:rPr sz="2800" spc="10" dirty="0">
                <a:latin typeface="Arial"/>
                <a:cs typeface="Arial"/>
              </a:rPr>
              <a:t>Discretize </a:t>
            </a:r>
            <a:r>
              <a:rPr sz="2800" dirty="0">
                <a:latin typeface="Arial"/>
                <a:cs typeface="Arial"/>
              </a:rPr>
              <a:t>the </a:t>
            </a:r>
            <a:r>
              <a:rPr sz="2800" spc="50" dirty="0">
                <a:latin typeface="Arial"/>
                <a:cs typeface="Arial"/>
              </a:rPr>
              <a:t>box </a:t>
            </a:r>
            <a:r>
              <a:rPr sz="2800" spc="60" dirty="0">
                <a:latin typeface="Arial"/>
                <a:cs typeface="Arial"/>
              </a:rPr>
              <a:t>space</a:t>
            </a:r>
            <a:r>
              <a:rPr sz="2800" spc="-150" dirty="0">
                <a:latin typeface="Arial"/>
                <a:cs typeface="Arial"/>
              </a:rPr>
              <a:t> </a:t>
            </a:r>
            <a:r>
              <a:rPr sz="2800" b="1" spc="-5" dirty="0">
                <a:latin typeface="Arial"/>
                <a:cs typeface="Arial"/>
              </a:rPr>
              <a:t>densely</a:t>
            </a:r>
            <a:endParaRPr sz="2800">
              <a:latin typeface="Arial"/>
              <a:cs typeface="Arial"/>
            </a:endParaRPr>
          </a:p>
        </p:txBody>
      </p:sp>
      <p:sp>
        <p:nvSpPr>
          <p:cNvPr id="11" name="object 11"/>
          <p:cNvSpPr txBox="1"/>
          <p:nvPr/>
        </p:nvSpPr>
        <p:spPr>
          <a:xfrm>
            <a:off x="812800" y="2141220"/>
            <a:ext cx="3353435" cy="1101090"/>
          </a:xfrm>
          <a:prstGeom prst="rect">
            <a:avLst/>
          </a:prstGeom>
        </p:spPr>
        <p:txBody>
          <a:bodyPr vert="horz" wrap="square" lIns="0" tIns="0" rIns="0" bIns="0" rtlCol="0">
            <a:spAutoFit/>
          </a:bodyPr>
          <a:lstStyle/>
          <a:p>
            <a:pPr marL="787400" marR="5080" indent="-774700">
              <a:lnSpc>
                <a:spcPts val="4300"/>
              </a:lnSpc>
            </a:pPr>
            <a:r>
              <a:rPr sz="3600" spc="20" dirty="0">
                <a:latin typeface="Arial"/>
                <a:cs typeface="Arial"/>
              </a:rPr>
              <a:t>Classical</a:t>
            </a:r>
            <a:r>
              <a:rPr sz="3600" spc="-75" dirty="0">
                <a:latin typeface="Arial"/>
                <a:cs typeface="Arial"/>
              </a:rPr>
              <a:t> </a:t>
            </a:r>
            <a:r>
              <a:rPr sz="3600" spc="55" dirty="0">
                <a:latin typeface="Arial"/>
                <a:cs typeface="Arial"/>
              </a:rPr>
              <a:t>sliding  </a:t>
            </a:r>
            <a:r>
              <a:rPr sz="3600" spc="25" dirty="0">
                <a:latin typeface="Arial"/>
                <a:cs typeface="Arial"/>
              </a:rPr>
              <a:t>windows</a:t>
            </a:r>
            <a:endParaRPr sz="3600">
              <a:latin typeface="Arial"/>
              <a:cs typeface="Arial"/>
            </a:endParaRPr>
          </a:p>
        </p:txBody>
      </p:sp>
      <p:sp>
        <p:nvSpPr>
          <p:cNvPr id="12" name="object 12"/>
          <p:cNvSpPr txBox="1">
            <a:spLocks noGrp="1"/>
          </p:cNvSpPr>
          <p:nvPr>
            <p:ph type="title"/>
          </p:nvPr>
        </p:nvSpPr>
        <p:spPr>
          <a:xfrm>
            <a:off x="2400300" y="622300"/>
            <a:ext cx="8203565" cy="988694"/>
          </a:xfrm>
          <a:prstGeom prst="rect">
            <a:avLst/>
          </a:prstGeom>
        </p:spPr>
        <p:txBody>
          <a:bodyPr vert="horz" wrap="square" lIns="0" tIns="0" rIns="0" bIns="0" rtlCol="0">
            <a:spAutoFit/>
          </a:bodyPr>
          <a:lstStyle/>
          <a:p>
            <a:pPr marL="12700">
              <a:lnSpc>
                <a:spcPct val="100000"/>
              </a:lnSpc>
              <a:tabLst>
                <a:tab pos="3302635" algn="l"/>
              </a:tabLst>
            </a:pPr>
            <a:r>
              <a:rPr spc="-5" dirty="0"/>
              <a:t>Bounding	</a:t>
            </a:r>
            <a:r>
              <a:rPr spc="-35" dirty="0"/>
              <a:t>Box</a:t>
            </a:r>
            <a:r>
              <a:rPr spc="-90" dirty="0"/>
              <a:t> </a:t>
            </a:r>
            <a:r>
              <a:rPr spc="-15" dirty="0"/>
              <a:t>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3581</Words>
  <Application>Microsoft Office PowerPoint</Application>
  <PresentationFormat>自定义</PresentationFormat>
  <Paragraphs>1539</Paragraphs>
  <Slides>88</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88</vt:i4>
      </vt:variant>
    </vt:vector>
  </HeadingPairs>
  <TitlesOfParts>
    <vt:vector size="103" baseType="lpstr">
      <vt:lpstr>Meiryo</vt:lpstr>
      <vt:lpstr>PMingLiU</vt:lpstr>
      <vt:lpstr>等线</vt:lpstr>
      <vt:lpstr>宋体</vt:lpstr>
      <vt:lpstr>Arial</vt:lpstr>
      <vt:lpstr>Bauhaus 93</vt:lpstr>
      <vt:lpstr>Calibri</vt:lpstr>
      <vt:lpstr>Century</vt:lpstr>
      <vt:lpstr>Century Gothic</vt:lpstr>
      <vt:lpstr>Courier New</vt:lpstr>
      <vt:lpstr>Gill Sans MT</vt:lpstr>
      <vt:lpstr>Lucida Sans Unicode</vt:lpstr>
      <vt:lpstr>Times New Roman</vt:lpstr>
      <vt:lpstr>Trebuchet MS</vt:lpstr>
      <vt:lpstr>Office Theme</vt:lpstr>
      <vt:lpstr>SSD: Single Shot  MultiBox Detector Wei Liu(1), Dragomir Anguelov(2), Dumitru Erhan(3), Christian Szegedy(3),  Scott Reed(4), Cheng-Yang Fu(1), Alexander C. Berg(1)</vt:lpstr>
      <vt:lpstr>PowerPoint 演示文稿</vt:lpstr>
      <vt:lpstr>PowerPoint 演示文稿</vt:lpstr>
      <vt:lpstr>PowerPoint 演示文稿</vt:lpstr>
      <vt:lpstr>PowerPoint 演示文稿</vt:lpstr>
      <vt:lpstr>PowerPoint 演示文稿</vt:lpstr>
      <vt:lpstr>Bounding Box Prediction</vt:lpstr>
      <vt:lpstr>Bounding Box Prediction</vt:lpstr>
      <vt:lpstr>Bounding Box Prediction</vt:lpstr>
      <vt:lpstr>Bounding Box Prediction</vt:lpstr>
      <vt:lpstr>Bounding Box Prediction</vt:lpstr>
      <vt:lpstr>Bounding Box Prediction</vt:lpstr>
      <vt:lpstr>Bounding Box Prediction</vt:lpstr>
      <vt:lpstr>Bounding Box Prediction</vt:lpstr>
      <vt:lpstr>Bounding Box Prediction</vt:lpstr>
      <vt:lpstr>Bounding Box Prediction</vt:lpstr>
      <vt:lpstr>SSD Output Layer</vt:lpstr>
      <vt:lpstr>SSD Output Layer</vt:lpstr>
      <vt:lpstr>SSD Output Layer</vt:lpstr>
      <vt:lpstr>SSD Output Layer</vt:lpstr>
      <vt:lpstr>SSD Training</vt:lpstr>
      <vt:lpstr>Related Work</vt:lpstr>
      <vt:lpstr>Related Work</vt:lpstr>
      <vt:lpstr>Related Work</vt:lpstr>
      <vt:lpstr>Related Work</vt:lpstr>
      <vt:lpstr>Related Work</vt:lpstr>
      <vt:lpstr>Related Work</vt:lpstr>
      <vt:lpstr>Related Work</vt:lpstr>
      <vt:lpstr>Contribution #1: Multi-Scale Feature Maps</vt:lpstr>
      <vt:lpstr>Contribution #1: Multi-Scale Feature Maps</vt:lpstr>
      <vt:lpstr>Contribution #1: Multi-Scale Feature Maps</vt:lpstr>
      <vt:lpstr>Multi-Scale Feature Maps</vt:lpstr>
      <vt:lpstr>Multi-Scale Feature Maps</vt:lpstr>
      <vt:lpstr>Multi-Scale Feature Maps Experiment</vt:lpstr>
      <vt:lpstr>Multi-Scale Feature Maps Experiment</vt:lpstr>
      <vt:lpstr>Multi-Scale Feature Maps Experiment</vt:lpstr>
      <vt:lpstr>Multi-Scale Feature Maps Experiment</vt:lpstr>
      <vt:lpstr>Contribution #2: Splitting the Region Space</vt:lpstr>
      <vt:lpstr>Contribution #2: Splitting the Region Space</vt:lpstr>
      <vt:lpstr>Contribution #2: Splitting the Region Space</vt:lpstr>
      <vt:lpstr>Why So Many Default Boxes?</vt:lpstr>
      <vt:lpstr>Why So Many Default Boxes?</vt:lpstr>
      <vt:lpstr>Why So Many Default Boxes?</vt:lpstr>
      <vt:lpstr>Why So Many Default Boxes?</vt:lpstr>
      <vt:lpstr>Why So Many Default Boxes?</vt:lpstr>
      <vt:lpstr>Why So Many Default Boxes?</vt:lpstr>
      <vt:lpstr>Why So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Handling Many Default Boxes</vt:lpstr>
      <vt:lpstr>SSD Architecture</vt:lpstr>
      <vt:lpstr>PowerPoint 演示文稿</vt:lpstr>
      <vt:lpstr>Data Augmentation</vt:lpstr>
      <vt:lpstr>Data Augmentation</vt:lpstr>
      <vt:lpstr>Data Augmentation</vt:lpstr>
      <vt:lpstr>Data Augmentation</vt:lpstr>
      <vt:lpstr>Data Augmentation</vt:lpstr>
      <vt:lpstr>Data Augmentation</vt:lpstr>
      <vt:lpstr>Data Augmentation</vt:lpstr>
      <vt:lpstr>Data Augmentation</vt:lpstr>
      <vt:lpstr>Results on VOC2007 test</vt:lpstr>
      <vt:lpstr>Results on VOC2007 test</vt:lpstr>
      <vt:lpstr>Results on VOC2007 test</vt:lpstr>
      <vt:lpstr>Results on VOC2007 test</vt:lpstr>
      <vt:lpstr>Results on VOC2007 test</vt:lpstr>
      <vt:lpstr>Results on VOC2007 test</vt:lpstr>
      <vt:lpstr>Results on VOC2007 test</vt:lpstr>
      <vt:lpstr>Results on VOC2007 test</vt:lpstr>
      <vt:lpstr>Results on More Datasets</vt:lpstr>
      <vt:lpstr>Results on More Datasets</vt:lpstr>
      <vt:lpstr>Results on More Datasets</vt:lpstr>
      <vt:lpstr>Results on More Datasets</vt:lpstr>
      <vt:lpstr>Results on More Datasets</vt:lpstr>
      <vt:lpstr>COCO Bounding Box precision</vt:lpstr>
      <vt:lpstr>COCO Bounding Box precision</vt:lpstr>
      <vt:lpstr>Future Work</vt:lpstr>
      <vt:lpstr>Future Work</vt:lpstr>
      <vt:lpstr>Future Work</vt:lpstr>
      <vt:lpstr>Future Work</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 Single Shot  MultiBox Detector Wei Liu(1), Dragomir Anguelov(2), Dumitru Erhan(3), Christian Szegedy(3),  Scott Reed(4), Cheng-Yang Fu(1), Alexander C. Berg(1)</dc:title>
  <cp:lastModifiedBy>陶攀</cp:lastModifiedBy>
  <cp:revision>12</cp:revision>
  <dcterms:created xsi:type="dcterms:W3CDTF">2016-12-06T01:27:48Z</dcterms:created>
  <dcterms:modified xsi:type="dcterms:W3CDTF">2016-12-08T09:11:14Z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2016-12-06T00:00:00Z</vt:filetime>
  </property>
</Properties>
</file>