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318" r:id="rId3"/>
    <p:sldId id="315" r:id="rId4"/>
    <p:sldId id="313" r:id="rId5"/>
    <p:sldId id="316" r:id="rId6"/>
    <p:sldId id="289" r:id="rId7"/>
    <p:sldId id="290" r:id="rId8"/>
    <p:sldId id="317" r:id="rId9"/>
  </p:sldIdLst>
  <p:sldSz cx="18288000" cy="102885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42" autoAdjust="0"/>
    <p:restoredTop sz="93699" autoAdjust="0"/>
  </p:normalViewPr>
  <p:slideViewPr>
    <p:cSldViewPr snapToGrid="0" showGuides="1">
      <p:cViewPr varScale="1">
        <p:scale>
          <a:sx n="84" d="100"/>
          <a:sy n="84" d="100"/>
        </p:scale>
        <p:origin x="208" y="304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C9752-6E4C-42CD-946F-ED25A04FF9AB}" type="datetimeFigureOut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DEEF3-8699-4D7C-9A89-E56EA424B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필요시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DEEF3-8699-4D7C-9A89-E56EA424B5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2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새로운 컴퓨터가 클러스터에 포함되려면 </a:t>
            </a:r>
            <a:r>
              <a:rPr kumimoji="1" lang="en-US" altLang="ko-KR" dirty="0"/>
              <a:t>client configuration</a:t>
            </a:r>
            <a:r>
              <a:rPr kumimoji="1" lang="ko-KR" altLang="en-US" dirty="0"/>
              <a:t>을 설정하면 됨</a:t>
            </a:r>
            <a:r>
              <a:rPr kumimoji="1"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0FF3C-B8EB-477C-AFEB-3B507FF0C2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1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0FF3C-B8EB-477C-AFEB-3B507FF0C2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3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0FF3C-B8EB-477C-AFEB-3B507FF0C2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7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44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48F8-0F9E-4C77-86EB-F1F72A3845B1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1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481A-5CCB-4E4D-B625-1DF06EDEFC0A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76F2-715A-4C16-975F-6E581BC05B8D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C16D-B6E0-458D-BE4D-6F300A48B54D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9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51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BE-AB1A-47CB-A6AA-BBF85AE9F6F4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728F-3607-41E8-829B-0A6328CC32CB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8834-76DD-4DEC-B7EF-66117A7B3F06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9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2B13-155A-4BD8-8E33-C5443780EB37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FB5B-996C-4A17-99E2-67323854DFEE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2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4B2-9784-42FC-AA4D-F3F42A9FF8B4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1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2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6360-D0AC-45E7-A116-DD74B7105A72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0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7300" y="9536113"/>
            <a:ext cx="41148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1B65-584E-453B-977F-7B96F7E2A394}" type="datetime1">
              <a:rPr lang="ko-KR" altLang="en-US" smtClean="0"/>
              <a:t>2020. 9. 25.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57900" y="9536113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15900" y="9536113"/>
            <a:ext cx="41148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4227-403F-4AFE-9028-C2CA336642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676400"/>
            <a:ext cx="18288000" cy="0"/>
          </a:xfrm>
          <a:prstGeom prst="line">
            <a:avLst/>
          </a:prstGeom>
          <a:ln w="38100">
            <a:solidFill>
              <a:srgbClr val="E4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h03214/Starcraft2_RL_Deepmind/blob/master/README.m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041336" y="0"/>
            <a:ext cx="12246664" cy="848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 Project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6083299"/>
            <a:ext cx="13716000" cy="180461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lt"/>
              </a:rPr>
              <a:t>발표자 </a:t>
            </a:r>
            <a:r>
              <a:rPr lang="en-US" altLang="ko-KR" sz="4000" dirty="0">
                <a:latin typeface="+mj-lt"/>
              </a:rPr>
              <a:t>: </a:t>
            </a:r>
            <a:r>
              <a:rPr lang="ko-KR" altLang="en-US" sz="4000" dirty="0">
                <a:latin typeface="+mj-lt"/>
              </a:rPr>
              <a:t>김명환 선임</a:t>
            </a:r>
            <a:r>
              <a:rPr lang="en-US" altLang="ko-KR" sz="4000" dirty="0">
                <a:latin typeface="+mj-lt"/>
              </a:rPr>
              <a:t> </a:t>
            </a:r>
            <a:endParaRPr lang="ko-KR" altLang="en-US" sz="400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273-EC2F-4DC2-874A-518EF5E5A759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01" y="7642212"/>
            <a:ext cx="2729998" cy="14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5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041336" y="0"/>
            <a:ext cx="12246664" cy="848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>
                <a:hlinkClick r:id="rId3"/>
              </a:rPr>
              <a:t>https://github.com/kmh03214/Starcraft2_RL_Deepmind/blob/master/README.md</a:t>
            </a:r>
            <a:br>
              <a:rPr lang="en" altLang="ko-KR" dirty="0"/>
            </a:br>
            <a:r>
              <a:rPr lang="ko-KR" altLang="en-US" dirty="0"/>
              <a:t>목요일 전에 해당 링크 내용 추가해서 완료하겠습니다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6083299"/>
            <a:ext cx="13716000" cy="180461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lt"/>
              </a:rPr>
              <a:t>발표자 </a:t>
            </a:r>
            <a:r>
              <a:rPr lang="en-US" altLang="ko-KR" sz="4000" dirty="0">
                <a:latin typeface="+mj-lt"/>
              </a:rPr>
              <a:t>: </a:t>
            </a:r>
            <a:r>
              <a:rPr lang="ko-KR" altLang="en-US" sz="4000" dirty="0">
                <a:latin typeface="+mj-lt"/>
              </a:rPr>
              <a:t>김명환 선임</a:t>
            </a:r>
            <a:r>
              <a:rPr lang="en-US" altLang="ko-KR" sz="4000" dirty="0">
                <a:latin typeface="+mj-lt"/>
              </a:rPr>
              <a:t> </a:t>
            </a:r>
            <a:endParaRPr lang="ko-KR" altLang="en-US" sz="400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273-EC2F-4DC2-874A-518EF5E5A7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9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041336" y="0"/>
            <a:ext cx="12246664" cy="848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273-EC2F-4DC2-874A-518EF5E5A75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532355" y="2661816"/>
            <a:ext cx="14693900" cy="6300417"/>
          </a:xfrm>
        </p:spPr>
        <p:txBody>
          <a:bodyPr>
            <a:normAutofit/>
          </a:bodyPr>
          <a:lstStyle/>
          <a:p>
            <a:pPr lvl="0" algn="l" defTabSz="9144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endParaRPr lang="en-US" altLang="ko-KR" dirty="0">
              <a:solidFill>
                <a:prstClr val="black"/>
              </a:solidFill>
            </a:endParaRPr>
          </a:p>
          <a:p>
            <a:pPr marL="228600" lvl="0" indent="-228600" algn="l" defTabSz="9144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</a:rPr>
              <a:t>MDP</a:t>
            </a:r>
            <a:r>
              <a:rPr lang="ko-KR" altLang="en-US" dirty="0">
                <a:solidFill>
                  <a:prstClr val="black"/>
                </a:solidFill>
              </a:rPr>
              <a:t>로 문제 정의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indent="-228600"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Reward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228600" lvl="0" indent="-228600" algn="l" defTabSz="9144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적용된 </a:t>
            </a:r>
            <a:r>
              <a:rPr lang="ko-KR" altLang="en-US" dirty="0" err="1">
                <a:solidFill>
                  <a:prstClr val="black"/>
                </a:solidFill>
              </a:rPr>
              <a:t>강화학습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심층 </a:t>
            </a:r>
            <a:r>
              <a:rPr lang="ko-KR" altLang="en-US" dirty="0" err="1">
                <a:solidFill>
                  <a:prstClr val="black"/>
                </a:solidFill>
              </a:rPr>
              <a:t>강화학습</a:t>
            </a:r>
            <a:r>
              <a:rPr lang="ko-KR" altLang="en-US" dirty="0">
                <a:solidFill>
                  <a:prstClr val="black"/>
                </a:solidFill>
              </a:rPr>
              <a:t> 알고리즘 설명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0" indent="-228600" algn="l" defTabSz="9144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학습 진행 상황 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 결과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0" indent="-228600" algn="l" defTabSz="9144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marL="228600" lvl="0" indent="-228600" algn="l" defTabSz="9144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257300" y="547688"/>
            <a:ext cx="157734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2833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1257300" y="547688"/>
            <a:ext cx="157734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ko-KR" sz="4400" dirty="0">
                <a:solidFill>
                  <a:prstClr val="black"/>
                </a:solidFill>
              </a:rPr>
              <a:t>MDP</a:t>
            </a:r>
            <a:r>
              <a:rPr lang="ko-KR" altLang="en-US" sz="4400" dirty="0">
                <a:solidFill>
                  <a:prstClr val="black"/>
                </a:solidFill>
              </a:rPr>
              <a:t>로 문제 정의</a:t>
            </a:r>
            <a:endParaRPr lang="en-US" altLang="ko-KR" sz="4400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F19E14-32F8-3745-8D96-D5F4DD6E94E6}"/>
              </a:ext>
            </a:extLst>
          </p:cNvPr>
          <p:cNvSpPr/>
          <p:nvPr/>
        </p:nvSpPr>
        <p:spPr>
          <a:xfrm>
            <a:off x="620486" y="2254954"/>
            <a:ext cx="44903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States</a:t>
            </a:r>
          </a:p>
          <a:p>
            <a:endParaRPr lang="en-US" altLang="ko-Kore-KR" dirty="0"/>
          </a:p>
          <a:p>
            <a:r>
              <a:rPr lang="ko-Kore-KR" altLang="en-US" dirty="0"/>
              <a:t>command_centers수</a:t>
            </a:r>
            <a:endParaRPr lang="en-US" altLang="ko-Kore-KR" dirty="0"/>
          </a:p>
          <a:p>
            <a:r>
              <a:rPr lang="en" altLang="ko-Kore-KR" dirty="0"/>
              <a:t>S</a:t>
            </a:r>
            <a:r>
              <a:rPr lang="ko-Kore-KR" altLang="en-US" dirty="0"/>
              <a:t>cv</a:t>
            </a:r>
            <a:r>
              <a:rPr lang="en-US" altLang="ko-Kore-KR" dirty="0"/>
              <a:t>s </a:t>
            </a:r>
            <a:r>
              <a:rPr lang="ko-KR" altLang="en-US" dirty="0"/>
              <a:t>수</a:t>
            </a:r>
            <a:endParaRPr lang="en-US" altLang="ko-KR" dirty="0"/>
          </a:p>
          <a:p>
            <a:r>
              <a:rPr lang="ko-Kore-KR" altLang="en-US" dirty="0"/>
              <a:t>idle_scvs</a:t>
            </a:r>
            <a:r>
              <a:rPr lang="ko-KR" altLang="en-US" dirty="0"/>
              <a:t> 수</a:t>
            </a:r>
            <a:endParaRPr lang="ko-Kore-KR" altLang="en-US" dirty="0"/>
          </a:p>
          <a:p>
            <a:r>
              <a:rPr lang="ko-Kore-KR" altLang="en-US" dirty="0"/>
              <a:t>supply_depots</a:t>
            </a:r>
            <a:r>
              <a:rPr lang="ko-KR" altLang="en-US" dirty="0"/>
              <a:t> 수</a:t>
            </a:r>
            <a:endParaRPr lang="ko-Kore-KR" altLang="en-US" dirty="0"/>
          </a:p>
          <a:p>
            <a:r>
              <a:rPr lang="ko-Kore-KR" altLang="en-US" dirty="0"/>
              <a:t>completed_supply_depots</a:t>
            </a:r>
            <a:r>
              <a:rPr lang="ko-KR" altLang="en-US" dirty="0"/>
              <a:t> </a:t>
            </a:r>
            <a:r>
              <a:rPr lang="ko-Kore-KR" altLang="en-US" dirty="0"/>
              <a:t>수</a:t>
            </a:r>
            <a:endParaRPr lang="en-US" altLang="ko-Kore-KR" dirty="0"/>
          </a:p>
          <a:p>
            <a:r>
              <a:rPr lang="en" altLang="ko-Kore-KR" dirty="0"/>
              <a:t>B</a:t>
            </a:r>
            <a:r>
              <a:rPr lang="ko-Kore-KR" altLang="en-US" dirty="0"/>
              <a:t>arrackses</a:t>
            </a:r>
            <a:r>
              <a:rPr lang="ko-KR" altLang="en-US" dirty="0"/>
              <a:t> 수</a:t>
            </a:r>
            <a:endParaRPr lang="ko-Kore-KR" altLang="en-US" dirty="0"/>
          </a:p>
          <a:p>
            <a:r>
              <a:rPr lang="ko-Kore-KR" altLang="en-US" dirty="0"/>
              <a:t>completed_barrackses</a:t>
            </a:r>
            <a:r>
              <a:rPr lang="ko-KR" altLang="en-US" dirty="0"/>
              <a:t> 수</a:t>
            </a:r>
            <a:endParaRPr lang="ko-Kore-KR" altLang="en-US" dirty="0"/>
          </a:p>
          <a:p>
            <a:r>
              <a:rPr lang="ko-Kore-KR" altLang="en-US" dirty="0"/>
              <a:t>marines</a:t>
            </a:r>
            <a:r>
              <a:rPr lang="ko-KR" altLang="en-US" dirty="0"/>
              <a:t> 수</a:t>
            </a:r>
            <a:endParaRPr lang="ko-Kore-KR" altLang="en-US" dirty="0"/>
          </a:p>
          <a:p>
            <a:r>
              <a:rPr lang="ko-Kore-KR" altLang="en-US" dirty="0"/>
              <a:t>                queued_marines</a:t>
            </a:r>
            <a:r>
              <a:rPr lang="en-US" altLang="ko-Kore-KR" dirty="0"/>
              <a:t>,</a:t>
            </a:r>
            <a:endParaRPr lang="ko-Kore-KR" altLang="en-US" dirty="0"/>
          </a:p>
          <a:p>
            <a:r>
              <a:rPr lang="ko-Kore-KR" altLang="en-US" dirty="0"/>
              <a:t>                free_supply,</a:t>
            </a:r>
          </a:p>
          <a:p>
            <a:r>
              <a:rPr lang="ko-Kore-KR" altLang="en-US" dirty="0"/>
              <a:t>                can_afford_supply_depot,</a:t>
            </a:r>
          </a:p>
          <a:p>
            <a:r>
              <a:rPr lang="ko-Kore-KR" altLang="en-US" dirty="0"/>
              <a:t>                can_afford_barracks,</a:t>
            </a:r>
          </a:p>
          <a:p>
            <a:r>
              <a:rPr lang="ko-Kore-KR" altLang="en-US" dirty="0"/>
              <a:t>                can_afford_marine,</a:t>
            </a:r>
            <a:endParaRPr lang="en-US" altLang="ko-Kore-KR" dirty="0"/>
          </a:p>
          <a:p>
            <a:endParaRPr lang="ko-Kore-KR" altLang="en-US" dirty="0"/>
          </a:p>
          <a:p>
            <a:r>
              <a:rPr lang="ko-Kore-KR" altLang="en-US" dirty="0"/>
              <a:t>enemy_command_centers수</a:t>
            </a:r>
          </a:p>
          <a:p>
            <a:r>
              <a:rPr lang="ko-Kore-KR" altLang="en-US" dirty="0"/>
              <a:t>enemy_scvs수</a:t>
            </a:r>
          </a:p>
          <a:p>
            <a:r>
              <a:rPr lang="ko-Kore-KR" altLang="en-US" dirty="0"/>
              <a:t>enemy_idle_scvs수</a:t>
            </a:r>
            <a:endParaRPr lang="en-US" altLang="ko-Kore-KR" dirty="0"/>
          </a:p>
          <a:p>
            <a:r>
              <a:rPr lang="ko-Kore-KR" altLang="en-US" dirty="0"/>
              <a:t>enemy_supply_depots수</a:t>
            </a:r>
          </a:p>
          <a:p>
            <a:r>
              <a:rPr lang="ko-Kore-KR" altLang="en-US" dirty="0"/>
              <a:t>enemy_completed_supply_depots수</a:t>
            </a:r>
          </a:p>
          <a:p>
            <a:r>
              <a:rPr lang="ko-Kore-KR" altLang="en-US" dirty="0"/>
              <a:t>enemy_barrackses</a:t>
            </a:r>
            <a:r>
              <a:rPr lang="ko-KR" altLang="en-US" dirty="0"/>
              <a:t>수</a:t>
            </a:r>
            <a:endParaRPr lang="ko-Kore-KR" altLang="en-US" dirty="0"/>
          </a:p>
          <a:p>
            <a:r>
              <a:rPr lang="ko-Kore-KR" altLang="en-US" dirty="0"/>
              <a:t>enemy_completed_barrackses수</a:t>
            </a:r>
          </a:p>
          <a:p>
            <a:r>
              <a:rPr lang="ko-Kore-KR" altLang="en-US" dirty="0"/>
              <a:t>enemy_marines</a:t>
            </a:r>
            <a:r>
              <a:rPr lang="ko-KR" altLang="en-US" dirty="0"/>
              <a:t> 수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BF298-F170-0A4F-B949-945558C117D6}"/>
              </a:ext>
            </a:extLst>
          </p:cNvPr>
          <p:cNvSpPr/>
          <p:nvPr/>
        </p:nvSpPr>
        <p:spPr>
          <a:xfrm>
            <a:off x="5584371" y="2254954"/>
            <a:ext cx="35596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actions </a:t>
            </a:r>
            <a:r>
              <a:rPr lang="en-US" altLang="ko-Kore-KR" dirty="0"/>
              <a:t>(</a:t>
            </a:r>
            <a:r>
              <a:rPr lang="en-US" altLang="ko-Kore-KR" dirty="0" err="1"/>
              <a:t>hirerachy</a:t>
            </a:r>
            <a:r>
              <a:rPr lang="ko-KR" altLang="en-US" dirty="0"/>
              <a:t>하게 정의</a:t>
            </a:r>
            <a:r>
              <a:rPr lang="en-US" altLang="ko-KR" dirty="0"/>
              <a:t>)</a:t>
            </a:r>
          </a:p>
          <a:p>
            <a:endParaRPr lang="en-US" altLang="ko-Kore-KR" dirty="0"/>
          </a:p>
          <a:p>
            <a:r>
              <a:rPr lang="ko-Kore-KR" altLang="en-US" dirty="0"/>
              <a:t>"do_nothing”</a:t>
            </a:r>
            <a:endParaRPr lang="en-US" altLang="ko-Kore-KR" dirty="0"/>
          </a:p>
          <a:p>
            <a:r>
              <a:rPr lang="ko-Kore-KR" altLang="en-US" dirty="0"/>
              <a:t>"harvest_minerals",</a:t>
            </a:r>
          </a:p>
          <a:p>
            <a:r>
              <a:rPr lang="ko-Kore-KR" altLang="en-US" dirty="0"/>
              <a:t>               "build_supply_depot"</a:t>
            </a:r>
          </a:p>
          <a:p>
            <a:r>
              <a:rPr lang="ko-Kore-KR" altLang="en-US" dirty="0"/>
              <a:t>"build_barracks"</a:t>
            </a:r>
          </a:p>
          <a:p>
            <a:r>
              <a:rPr lang="ko-Kore-KR" altLang="en-US" dirty="0"/>
              <a:t>"train_marine”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“</a:t>
            </a:r>
            <a:r>
              <a:rPr lang="en-US" altLang="ko-Kore-KR" dirty="0" err="1"/>
              <a:t>build_refinery</a:t>
            </a:r>
            <a:r>
              <a:rPr lang="en-US" altLang="ko-Kore-KR" dirty="0"/>
              <a:t>”</a:t>
            </a:r>
          </a:p>
          <a:p>
            <a:endParaRPr lang="en-US" altLang="ko-Kore-KR" dirty="0"/>
          </a:p>
          <a:p>
            <a:r>
              <a:rPr lang="en-US" altLang="ko-Kore-KR" dirty="0"/>
              <a:t>“</a:t>
            </a:r>
            <a:r>
              <a:rPr lang="en-US" altLang="ko-Kore-KR" dirty="0" err="1"/>
              <a:t>build_factory</a:t>
            </a:r>
            <a:r>
              <a:rPr lang="en-US" altLang="ko-Kore-KR" dirty="0"/>
              <a:t>”</a:t>
            </a:r>
          </a:p>
          <a:p>
            <a:r>
              <a:rPr lang="en-US" altLang="ko-Kore-KR" dirty="0"/>
              <a:t>“</a:t>
            </a:r>
            <a:r>
              <a:rPr lang="en-US" altLang="ko-Kore-KR" dirty="0" err="1"/>
              <a:t>build_thor</a:t>
            </a:r>
            <a:r>
              <a:rPr lang="en-US" altLang="ko-Kore-KR" dirty="0"/>
              <a:t>”</a:t>
            </a:r>
          </a:p>
          <a:p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”</a:t>
            </a:r>
            <a:r>
              <a:rPr lang="en-US" altLang="ko-Kore-KR" dirty="0" err="1"/>
              <a:t>build_starport</a:t>
            </a:r>
            <a:r>
              <a:rPr lang="en-US" altLang="ko-Kore-KR" dirty="0"/>
              <a:t>”</a:t>
            </a:r>
          </a:p>
          <a:p>
            <a:r>
              <a:rPr lang="en-US" altLang="ko-Kore-KR" dirty="0"/>
              <a:t>“</a:t>
            </a:r>
            <a:r>
              <a:rPr lang="en-US" altLang="ko-Kore-KR" dirty="0" err="1"/>
              <a:t>build_viking</a:t>
            </a:r>
            <a:r>
              <a:rPr lang="en-US" altLang="ko-Kore-KR" dirty="0"/>
              <a:t>”</a:t>
            </a:r>
          </a:p>
          <a:p>
            <a:endParaRPr lang="en-US" altLang="ko-Kore-KR" dirty="0"/>
          </a:p>
          <a:p>
            <a:r>
              <a:rPr lang="en-US" altLang="ko-Kore-KR" dirty="0"/>
              <a:t>“</a:t>
            </a:r>
            <a:r>
              <a:rPr lang="en-US" altLang="ko-Kore-KR" dirty="0" err="1"/>
              <a:t>build_armory</a:t>
            </a:r>
            <a:r>
              <a:rPr lang="en-US" altLang="ko-Kore-KR" dirty="0"/>
              <a:t>”</a:t>
            </a:r>
          </a:p>
          <a:p>
            <a:endParaRPr lang="en-US" altLang="ko-Kore-KR" dirty="0"/>
          </a:p>
          <a:p>
            <a:endParaRPr lang="ko-Kore-KR" altLang="en-US" dirty="0"/>
          </a:p>
          <a:p>
            <a:r>
              <a:rPr lang="ko-Kore-KR" altLang="en-US" dirty="0"/>
              <a:t>"attack"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7128-9B7C-7144-BD3F-8E65D5EC9D7A}"/>
              </a:ext>
            </a:extLst>
          </p:cNvPr>
          <p:cNvSpPr txBox="1"/>
          <p:nvPr/>
        </p:nvSpPr>
        <p:spPr>
          <a:xfrm>
            <a:off x="9780814" y="2254953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Reward</a:t>
            </a:r>
          </a:p>
          <a:p>
            <a:r>
              <a:rPr kumimoji="1" lang="en-US" altLang="ko-Kore-KR" dirty="0"/>
              <a:t>{1 , 0 , -1} </a:t>
            </a:r>
            <a:r>
              <a:rPr kumimoji="1" lang="en-US" altLang="ko-Kore-KR" dirty="0">
                <a:sym typeface="Wingdings" pitchFamily="2" charset="2"/>
              </a:rPr>
              <a:t> {</a:t>
            </a:r>
            <a:r>
              <a:rPr kumimoji="1" lang="ko-Kore-KR" altLang="en-US" dirty="0">
                <a:sym typeface="Wingdings" pitchFamily="2" charset="2"/>
              </a:rPr>
              <a:t>승</a:t>
            </a:r>
            <a:r>
              <a:rPr kumimoji="1" lang="en-US" altLang="ko-Kore-KR" dirty="0">
                <a:sym typeface="Wingdings" pitchFamily="2" charset="2"/>
              </a:rPr>
              <a:t>, </a:t>
            </a:r>
            <a:r>
              <a:rPr kumimoji="1" lang="ko-Kore-KR" altLang="en-US" dirty="0">
                <a:sym typeface="Wingdings" pitchFamily="2" charset="2"/>
              </a:rPr>
              <a:t>무승부</a:t>
            </a:r>
            <a:r>
              <a:rPr kumimoji="1" lang="en-US" altLang="ko-Kore-KR" dirty="0">
                <a:sym typeface="Wingdings" pitchFamily="2" charset="2"/>
              </a:rPr>
              <a:t>, </a:t>
            </a:r>
            <a:r>
              <a:rPr kumimoji="1" lang="ko-Kore-KR" altLang="en-US" dirty="0">
                <a:sym typeface="Wingdings" pitchFamily="2" charset="2"/>
              </a:rPr>
              <a:t>패</a:t>
            </a:r>
            <a:r>
              <a:rPr kumimoji="1" lang="en-US" altLang="ko-Kore-KR" dirty="0">
                <a:sym typeface="Wingdings" pitchFamily="2" charset="2"/>
              </a:rPr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74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1257300" y="547688"/>
            <a:ext cx="157734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ko-KR" sz="4400" dirty="0">
                <a:solidFill>
                  <a:prstClr val="black"/>
                </a:solidFill>
              </a:rPr>
              <a:t>MDP</a:t>
            </a:r>
            <a:r>
              <a:rPr lang="ko-KR" altLang="en-US" sz="4400" dirty="0">
                <a:solidFill>
                  <a:prstClr val="black"/>
                </a:solidFill>
              </a:rPr>
              <a:t>로 문제 정의</a:t>
            </a:r>
            <a:endParaRPr lang="en-US" altLang="ko-KR" sz="4400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5A030-E160-C943-840D-E42315EDB3DF}"/>
              </a:ext>
            </a:extLst>
          </p:cNvPr>
          <p:cNvSpPr txBox="1"/>
          <p:nvPr/>
        </p:nvSpPr>
        <p:spPr>
          <a:xfrm>
            <a:off x="1325599" y="4807494"/>
            <a:ext cx="512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찾고자 하는 </a:t>
            </a:r>
            <a:r>
              <a:rPr kumimoji="1" lang="en-US" altLang="ko-Kore-KR" dirty="0"/>
              <a:t>optimal action-value function </a:t>
            </a:r>
            <a:r>
              <a:rPr kumimoji="1" lang="ko-Kore-KR" altLang="en-US" dirty="0"/>
              <a:t>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31248-5C42-2D4D-B7AF-4D1468E94B71}"/>
              </a:ext>
            </a:extLst>
          </p:cNvPr>
          <p:cNvSpPr txBox="1"/>
          <p:nvPr/>
        </p:nvSpPr>
        <p:spPr>
          <a:xfrm>
            <a:off x="1257299" y="3062973"/>
            <a:ext cx="895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어떤</a:t>
            </a:r>
            <a:r>
              <a:rPr kumimoji="1" lang="en-US" altLang="ko-Kore-KR" dirty="0"/>
              <a:t> </a:t>
            </a:r>
            <a:r>
              <a:rPr lang="en" altLang="ko-Kore-KR" dirty="0"/>
              <a:t>policy </a:t>
            </a:r>
            <a:r>
              <a:rPr lang="el-GR" altLang="ko-Kore-KR" dirty="0"/>
              <a:t>π</a:t>
            </a:r>
            <a:r>
              <a:rPr lang="ko-Kore-KR" altLang="en-US" dirty="0"/>
              <a:t>에 따라 현재 </a:t>
            </a:r>
            <a:r>
              <a:rPr lang="en-US" altLang="ko-Kore-KR" dirty="0"/>
              <a:t>state s</a:t>
            </a:r>
            <a:r>
              <a:rPr lang="ko-Kore-KR" altLang="en-US" dirty="0"/>
              <a:t>에서 </a:t>
            </a:r>
            <a:r>
              <a:rPr lang="en-US" altLang="ko-Kore-KR" dirty="0"/>
              <a:t>action a</a:t>
            </a:r>
            <a:r>
              <a:rPr lang="ko-Kore-KR" altLang="en-US" dirty="0"/>
              <a:t>를 취했을 때 </a:t>
            </a:r>
            <a:r>
              <a:rPr lang="en-US" altLang="ko-Kore-KR" dirty="0"/>
              <a:t>expected total reward</a:t>
            </a:r>
            <a:r>
              <a:rPr lang="ko-Kore-KR" altLang="en-US" dirty="0"/>
              <a:t>를</a:t>
            </a:r>
            <a:endParaRPr lang="en-US" altLang="ko-Kore-KR" dirty="0"/>
          </a:p>
          <a:p>
            <a:r>
              <a:rPr kumimoji="1" lang="en-US" altLang="ko-Kore-KR" dirty="0"/>
              <a:t>Action-value Function </a:t>
            </a:r>
            <a:r>
              <a:rPr lang="en" altLang="ko-Kore-KR" dirty="0"/>
              <a:t>Q</a:t>
            </a:r>
            <a:r>
              <a:rPr lang="el-GR" altLang="ko-Kore-KR" dirty="0"/>
              <a:t>π(</a:t>
            </a:r>
            <a:r>
              <a:rPr lang="en" altLang="ko-Kore-KR" dirty="0" err="1"/>
              <a:t>s,a</a:t>
            </a:r>
            <a:r>
              <a:rPr lang="en" altLang="ko-Kore-KR" dirty="0"/>
              <a:t>)</a:t>
            </a:r>
            <a:r>
              <a:rPr lang="ko-Kore-KR" altLang="en-US" dirty="0"/>
              <a:t>으로 정의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29467-7D17-C641-851D-D249EF05FD29}"/>
              </a:ext>
            </a:extLst>
          </p:cNvPr>
          <p:cNvSpPr txBox="1"/>
          <p:nvPr/>
        </p:nvSpPr>
        <p:spPr>
          <a:xfrm>
            <a:off x="1257299" y="6130341"/>
            <a:ext cx="9108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현 시점에서 가능한 모든 </a:t>
            </a:r>
            <a:r>
              <a:rPr lang="en-US" altLang="ko-Kore-KR" dirty="0"/>
              <a:t>action a’</a:t>
            </a:r>
            <a:r>
              <a:rPr lang="ko-Kore-KR" altLang="en-US" dirty="0"/>
              <a:t>에 대해 그 </a:t>
            </a:r>
            <a:r>
              <a:rPr lang="en-US" altLang="ko-Kore-KR" dirty="0"/>
              <a:t>action</a:t>
            </a:r>
            <a:r>
              <a:rPr lang="ko-Kore-KR" altLang="en-US" dirty="0"/>
              <a:t>을 했을 때 미래에 예상되는 </a:t>
            </a:r>
            <a:r>
              <a:rPr lang="en-US" altLang="ko-Kore-KR" dirty="0"/>
              <a:t>reward</a:t>
            </a:r>
            <a:r>
              <a:rPr lang="ko-Kore-KR" altLang="en-US" dirty="0"/>
              <a:t>를 계산하여 최대가 되는  </a:t>
            </a:r>
            <a:r>
              <a:rPr lang="en-US" altLang="ko-Kore-KR" dirty="0"/>
              <a:t>a’</a:t>
            </a:r>
            <a:r>
              <a:rPr lang="ko-Kore-KR" altLang="en-US" dirty="0"/>
              <a:t>를 찾고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</a:t>
            </a:r>
            <a:r>
              <a:rPr lang="ko-KR" altLang="en-US" dirty="0" err="1"/>
              <a:t>떄의</a:t>
            </a:r>
            <a:r>
              <a:rPr lang="ko-KR" altLang="en-US" dirty="0"/>
              <a:t> 미래에 예상되는 </a:t>
            </a:r>
            <a:r>
              <a:rPr lang="en-US" altLang="ko-KR" dirty="0"/>
              <a:t>reward </a:t>
            </a:r>
            <a:r>
              <a:rPr lang="ko-KR" altLang="en-US" dirty="0"/>
              <a:t>값에 </a:t>
            </a:r>
            <a:r>
              <a:rPr lang="en-US" altLang="ko-KR" dirty="0"/>
              <a:t>discount factor gamma</a:t>
            </a:r>
            <a:r>
              <a:rPr lang="ko-KR" altLang="en-US" dirty="0" err="1"/>
              <a:t>를</a:t>
            </a:r>
            <a:r>
              <a:rPr lang="ko-KR" altLang="en-US" dirty="0"/>
              <a:t> 곱해서 현재 </a:t>
            </a:r>
            <a:r>
              <a:rPr lang="en-US" altLang="ko-KR" dirty="0"/>
              <a:t>reward r </a:t>
            </a:r>
            <a:r>
              <a:rPr lang="ko-KR" altLang="en-US" dirty="0"/>
              <a:t>값과 더하면 </a:t>
            </a:r>
            <a:r>
              <a:rPr lang="en-US" altLang="ko-KR" dirty="0"/>
              <a:t>Q* </a:t>
            </a:r>
            <a:r>
              <a:rPr lang="ko-KR" altLang="en-US" dirty="0"/>
              <a:t>값을 계산할 수 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ED0020-8BB1-0A45-AA1C-79C2EEF3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9" y="1878271"/>
            <a:ext cx="8813800" cy="1003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43B7FD-7F36-354C-8CAA-2CE8F2CC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99" y="4091778"/>
            <a:ext cx="4749800" cy="723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3AA4EC-3A9E-7842-828F-64E19E9A2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99" y="5316038"/>
            <a:ext cx="5575300" cy="787400"/>
          </a:xfrm>
          <a:prstGeom prst="rect">
            <a:avLst/>
          </a:prstGeom>
        </p:spPr>
      </p:pic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43B378B2-A03A-9D48-93E4-38A4A2FFDCCA}"/>
              </a:ext>
            </a:extLst>
          </p:cNvPr>
          <p:cNvSpPr/>
          <p:nvPr/>
        </p:nvSpPr>
        <p:spPr>
          <a:xfrm>
            <a:off x="10512614" y="2351095"/>
            <a:ext cx="487516" cy="4539562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EF68F0-789F-904C-B9FA-544169B6F273}"/>
              </a:ext>
            </a:extLst>
          </p:cNvPr>
          <p:cNvSpPr/>
          <p:nvPr/>
        </p:nvSpPr>
        <p:spPr>
          <a:xfrm>
            <a:off x="11147087" y="3908438"/>
            <a:ext cx="3918858" cy="143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Q Learning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342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 txBox="1">
            <a:spLocks/>
          </p:cNvSpPr>
          <p:nvPr/>
        </p:nvSpPr>
        <p:spPr>
          <a:xfrm>
            <a:off x="1257300" y="547688"/>
            <a:ext cx="157734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ko-KR" altLang="en-US" sz="4400" dirty="0">
                <a:solidFill>
                  <a:prstClr val="black"/>
                </a:solidFill>
              </a:rPr>
              <a:t>적용된 </a:t>
            </a:r>
            <a:r>
              <a:rPr lang="ko-KR" altLang="en-US" sz="4400" dirty="0" err="1">
                <a:solidFill>
                  <a:prstClr val="black"/>
                </a:solidFill>
              </a:rPr>
              <a:t>강화학습</a:t>
            </a:r>
            <a:r>
              <a:rPr lang="en-US" altLang="ko-KR" sz="4400" dirty="0">
                <a:solidFill>
                  <a:prstClr val="black"/>
                </a:solidFill>
              </a:rPr>
              <a:t>/</a:t>
            </a:r>
            <a:r>
              <a:rPr lang="ko-KR" altLang="en-US" sz="4400" dirty="0">
                <a:solidFill>
                  <a:prstClr val="black"/>
                </a:solidFill>
              </a:rPr>
              <a:t>심층 </a:t>
            </a:r>
            <a:r>
              <a:rPr lang="ko-KR" altLang="en-US" sz="4400" dirty="0" err="1">
                <a:solidFill>
                  <a:prstClr val="black"/>
                </a:solidFill>
              </a:rPr>
              <a:t>강화학습</a:t>
            </a:r>
            <a:r>
              <a:rPr lang="ko-KR" altLang="en-US" sz="4400" dirty="0">
                <a:solidFill>
                  <a:prstClr val="black"/>
                </a:solidFill>
              </a:rPr>
              <a:t> 알고리즘 설명</a:t>
            </a:r>
            <a:endParaRPr lang="en-US" altLang="ko-KR" sz="44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BD121-E930-2845-9330-4AB9B36C6EBC}"/>
              </a:ext>
            </a:extLst>
          </p:cNvPr>
          <p:cNvSpPr txBox="1"/>
          <p:nvPr/>
        </p:nvSpPr>
        <p:spPr>
          <a:xfrm>
            <a:off x="824593" y="6472544"/>
            <a:ext cx="7886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DQN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기본적인 </a:t>
            </a:r>
            <a:r>
              <a:rPr kumimoji="1" lang="en-US" altLang="ko-KR" dirty="0"/>
              <a:t>Q-Learning</a:t>
            </a:r>
            <a:r>
              <a:rPr kumimoji="1" lang="ko-KR" altLang="en-US" dirty="0"/>
              <a:t>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Deeplearning</a:t>
            </a:r>
            <a:r>
              <a:rPr kumimoji="1" lang="ko-KR" altLang="en-US" dirty="0"/>
              <a:t> 알고리즘인 신경망 알고리즘을 추가하여 설계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위에서 정의한 </a:t>
            </a:r>
            <a:r>
              <a:rPr kumimoji="1" lang="en-US" altLang="ko-KR" dirty="0"/>
              <a:t>State</a:t>
            </a:r>
            <a:r>
              <a:rPr kumimoji="1" lang="ko-KR" altLang="en-US" dirty="0"/>
              <a:t>와 현재 </a:t>
            </a:r>
            <a:r>
              <a:rPr kumimoji="1" lang="en-US" altLang="ko-KR" dirty="0"/>
              <a:t>Agent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action,</a:t>
            </a:r>
            <a:r>
              <a:rPr kumimoji="1" lang="ko-KR" altLang="en-US" dirty="0"/>
              <a:t> 그리고 정의한 </a:t>
            </a:r>
            <a:r>
              <a:rPr kumimoji="1" lang="en-US" altLang="ko-KR" dirty="0"/>
              <a:t>reward</a:t>
            </a:r>
            <a:r>
              <a:rPr kumimoji="1" lang="ko-KR" altLang="en-US" dirty="0"/>
              <a:t>와 다음 상태 </a:t>
            </a:r>
            <a:r>
              <a:rPr kumimoji="1" lang="en-US" altLang="ko-KR" dirty="0"/>
              <a:t>State’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inputs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(S,A,R,S’)</a:t>
            </a:r>
            <a:r>
              <a:rPr kumimoji="1" lang="ko-KR" altLang="en-US" dirty="0"/>
              <a:t>로 정의하여 </a:t>
            </a:r>
            <a:r>
              <a:rPr kumimoji="1" lang="en-US" altLang="ko-KR" dirty="0"/>
              <a:t>target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A’(</a:t>
            </a:r>
            <a:r>
              <a:rPr kumimoji="1" lang="ko-KR" altLang="en-US" dirty="0"/>
              <a:t>다음 행동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추론한다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08E3C33-67E3-6744-A842-397629B8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42" y="2559437"/>
            <a:ext cx="7378700" cy="1524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1F3BA38-DB2E-604E-B3B4-11EABABB7884}"/>
              </a:ext>
            </a:extLst>
          </p:cNvPr>
          <p:cNvSpPr txBox="1"/>
          <p:nvPr/>
        </p:nvSpPr>
        <p:spPr>
          <a:xfrm>
            <a:off x="824593" y="3914291"/>
            <a:ext cx="8694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DeepLearning</a:t>
            </a:r>
            <a:r>
              <a:rPr kumimoji="1" lang="ko-Kore-KR" altLang="en-US" dirty="0"/>
              <a:t>을 하기 위해서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경험한 모든 정보를 </a:t>
            </a:r>
            <a:endParaRPr kumimoji="1" lang="en-US" altLang="ko-Kore-KR" dirty="0"/>
          </a:p>
          <a:p>
            <a:r>
              <a:rPr kumimoji="1" lang="en-US" altLang="ko-Kore-KR" dirty="0"/>
              <a:t>(state, action, reward, </a:t>
            </a:r>
            <a:r>
              <a:rPr kumimoji="1" lang="en-US" altLang="ko-Kore-KR" dirty="0" err="1"/>
              <a:t>next_state</a:t>
            </a:r>
            <a:r>
              <a:rPr kumimoji="1" lang="en-US" altLang="ko-Kore-KR" dirty="0"/>
              <a:t>, done)</a:t>
            </a:r>
            <a:r>
              <a:rPr kumimoji="1" lang="ko-Kore-KR" altLang="en-US" dirty="0"/>
              <a:t>의 형태로 메모리에 저장하고 </a:t>
            </a:r>
            <a:endParaRPr kumimoji="1" lang="en-US" altLang="ko-Kore-KR" dirty="0"/>
          </a:p>
          <a:p>
            <a:r>
              <a:rPr kumimoji="1" lang="ko-Kore-KR" altLang="en-US" dirty="0"/>
              <a:t>일정수</a:t>
            </a:r>
            <a:r>
              <a:rPr kumimoji="1" lang="en-US" altLang="ko-Kore-KR" dirty="0"/>
              <a:t>(n) </a:t>
            </a:r>
            <a:r>
              <a:rPr kumimoji="1" lang="ko-Kore-KR" altLang="en-US" dirty="0"/>
              <a:t>의 정보가 쌓였을 때부터 학습을 시작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특정 </a:t>
            </a:r>
            <a:r>
              <a:rPr kumimoji="1" lang="en-US" altLang="ko-Kore-KR" dirty="0"/>
              <a:t>step</a:t>
            </a:r>
            <a:r>
              <a:rPr kumimoji="1" lang="ko-Kore-KR" altLang="en-US" dirty="0"/>
              <a:t>이 지날 때마다 메모리에서 뽑아낸 </a:t>
            </a:r>
            <a:r>
              <a:rPr kumimoji="1" lang="en-US" altLang="ko-Kore-KR" dirty="0"/>
              <a:t>6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batch_size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샘플을 이용하여 학습</a:t>
            </a:r>
            <a:endParaRPr kumimoji="1" lang="ko-Kore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546FAF8-F172-464D-9E90-A15B64449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324" y="2691873"/>
            <a:ext cx="8199462" cy="3202742"/>
          </a:xfrm>
          <a:prstGeom prst="rect">
            <a:avLst/>
          </a:prstGeom>
        </p:spPr>
      </p:pic>
      <p:sp>
        <p:nvSpPr>
          <p:cNvPr id="9" name="U자형 화살표[U] 8">
            <a:extLst>
              <a:ext uri="{FF2B5EF4-FFF2-40B4-BE49-F238E27FC236}">
                <a16:creationId xmlns:a16="http://schemas.microsoft.com/office/drawing/2014/main" id="{42B09F5A-F36B-5044-939C-6EBEC16D0923}"/>
              </a:ext>
            </a:extLst>
          </p:cNvPr>
          <p:cNvSpPr/>
          <p:nvPr/>
        </p:nvSpPr>
        <p:spPr>
          <a:xfrm>
            <a:off x="5270046" y="2060838"/>
            <a:ext cx="8103054" cy="858837"/>
          </a:xfrm>
          <a:prstGeom prst="uturnArrow">
            <a:avLst>
              <a:gd name="adj1" fmla="val 13593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3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257300" y="547688"/>
            <a:ext cx="157734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ko-KR" altLang="en-US" sz="4400" dirty="0">
                <a:solidFill>
                  <a:prstClr val="black"/>
                </a:solidFill>
              </a:rPr>
              <a:t>학습 진행 상황 </a:t>
            </a:r>
            <a:r>
              <a:rPr lang="en-US" altLang="ko-KR" sz="4400" dirty="0">
                <a:solidFill>
                  <a:prstClr val="black"/>
                </a:solidFill>
              </a:rPr>
              <a:t>/</a:t>
            </a:r>
            <a:r>
              <a:rPr lang="ko-KR" altLang="en-US" sz="4400" dirty="0">
                <a:solidFill>
                  <a:prstClr val="black"/>
                </a:solidFill>
              </a:rPr>
              <a:t> 결과</a:t>
            </a:r>
            <a:endParaRPr lang="en-US" altLang="ko-KR" sz="4400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7F7D9-8A4F-DC4F-8CAB-B792D6D7E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81" y="2180416"/>
            <a:ext cx="12034479" cy="75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3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257300" y="547688"/>
            <a:ext cx="1577340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ko-KR" altLang="en-US" sz="4400" dirty="0">
                <a:solidFill>
                  <a:prstClr val="black"/>
                </a:solidFill>
              </a:rPr>
              <a:t>학습 진행 상황 </a:t>
            </a:r>
            <a:r>
              <a:rPr lang="en-US" altLang="ko-KR" sz="4400" dirty="0">
                <a:solidFill>
                  <a:prstClr val="black"/>
                </a:solidFill>
              </a:rPr>
              <a:t>/</a:t>
            </a:r>
            <a:r>
              <a:rPr lang="ko-KR" altLang="en-US" sz="4400" dirty="0">
                <a:solidFill>
                  <a:prstClr val="black"/>
                </a:solidFill>
              </a:rPr>
              <a:t> 결과</a:t>
            </a:r>
            <a:endParaRPr lang="en-US" altLang="ko-KR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48792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44293</TotalTime>
  <Words>490</Words>
  <Application>Microsoft Macintosh PowerPoint</Application>
  <PresentationFormat>사용자 지정</PresentationFormat>
  <Paragraphs>87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2_디자인 사용자 지정</vt:lpstr>
      <vt:lpstr>Final Project 발표</vt:lpstr>
      <vt:lpstr>https://github.com/kmh03214/Starcraft2_RL_Deepmind/blob/master/README.md 목요일 전에 해당 링크 내용 추가해서 완료하겠습니다.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최지영(choijiyeong)/역량개발담당/SK</dc:creator>
  <cp:lastModifiedBy>Microsoft Office User</cp:lastModifiedBy>
  <cp:revision>99</cp:revision>
  <dcterms:created xsi:type="dcterms:W3CDTF">2019-09-10T00:12:26Z</dcterms:created>
  <dcterms:modified xsi:type="dcterms:W3CDTF">2020-09-25T11:50:26Z</dcterms:modified>
</cp:coreProperties>
</file>