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89" r:id="rId3"/>
    <p:sldId id="390" r:id="rId4"/>
    <p:sldId id="397" r:id="rId5"/>
    <p:sldId id="398" r:id="rId6"/>
    <p:sldId id="399" r:id="rId7"/>
    <p:sldId id="391" r:id="rId8"/>
    <p:sldId id="394" r:id="rId9"/>
    <p:sldId id="395" r:id="rId10"/>
    <p:sldId id="4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002BD2-F6BF-534A-AA52-72C140E4F2E8}">
          <p14:sldIdLst>
            <p14:sldId id="256"/>
            <p14:sldId id="389"/>
            <p14:sldId id="390"/>
            <p14:sldId id="397"/>
            <p14:sldId id="398"/>
            <p14:sldId id="399"/>
            <p14:sldId id="391"/>
            <p14:sldId id="394"/>
            <p14:sldId id="395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EF5DD-BF17-E84A-9D21-BBC872BB4537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16C01-5ED1-0A43-96B8-3593F07200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7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5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0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2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10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54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0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5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3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43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35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3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D6E8-AA43-0B40-B5BC-C9D37E4FC2C9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9C62-0D6D-0945-AB3B-A27F8E74E6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45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00" y="0"/>
            <a:ext cx="12128500" cy="5665693"/>
          </a:xfrm>
        </p:spPr>
        <p:txBody>
          <a:bodyPr anchor="ctr">
            <a:normAutofit/>
          </a:bodyPr>
          <a:lstStyle/>
          <a:p>
            <a:pPr lvl="0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kumimoji="1" lang="en-US" altLang="ko-KR" sz="4800" b="1" dirty="0"/>
              <a:t>Final Project </a:t>
            </a:r>
            <a:r>
              <a:rPr kumimoji="1" lang="ko-KR" altLang="en-US" sz="4800" b="1" dirty="0" err="1"/>
              <a:t>최종발표</a:t>
            </a:r>
            <a:r>
              <a:rPr kumimoji="1" lang="ko-KR" altLang="en-US" sz="4800" b="1" dirty="0"/>
              <a:t> 자료</a:t>
            </a:r>
            <a:br>
              <a:rPr kumimoji="1" lang="en-US" altLang="ko-KR" sz="4800" b="1" dirty="0"/>
            </a:br>
            <a:br>
              <a:rPr kumimoji="1" lang="en-US" altLang="ko-KR" sz="4800" b="1" dirty="0"/>
            </a:br>
            <a:r>
              <a:rPr kumimoji="1" lang="en-US" altLang="ko-KR" sz="3200" b="1" dirty="0"/>
              <a:t>(</a:t>
            </a:r>
            <a:r>
              <a:rPr kumimoji="1" lang="ko-KR" altLang="en-US" sz="3200" b="1" dirty="0"/>
              <a:t>현업에서 활용하는 나만의 </a:t>
            </a:r>
            <a:r>
              <a:rPr kumimoji="1" lang="en-US" altLang="ko-KR" sz="3200" b="1" dirty="0"/>
              <a:t>StarCraft2 </a:t>
            </a:r>
            <a:r>
              <a:rPr kumimoji="1" lang="ko-KR" altLang="en-US" sz="3200" b="1" dirty="0" err="1"/>
              <a:t>강화학습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Agent </a:t>
            </a:r>
            <a:r>
              <a:rPr kumimoji="1" lang="ko-KR" altLang="en-US" sz="3200" b="1" dirty="0"/>
              <a:t>만들기</a:t>
            </a:r>
            <a:r>
              <a:rPr kumimoji="1" lang="en-US" altLang="ko-KR" sz="3200" b="1" dirty="0"/>
              <a:t>)</a:t>
            </a:r>
            <a:endParaRPr kumimoji="1" lang="ko-KR" altLang="en-US" sz="4800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879106" y="6257365"/>
            <a:ext cx="21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2020.09 </a:t>
            </a:r>
            <a:r>
              <a:rPr kumimoji="1" lang="ko-KR" altLang="en-US" b="1" dirty="0"/>
              <a:t>박상원</a:t>
            </a:r>
          </a:p>
        </p:txBody>
      </p:sp>
    </p:spTree>
    <p:extLst>
      <p:ext uri="{BB962C8B-B14F-4D97-AF65-F5344CB8AC3E}">
        <p14:creationId xmlns:p14="http://schemas.microsoft.com/office/powerpoint/2010/main" val="159222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646219F5-9602-2D49-B06B-70F790C29CD1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향후 계획</a:t>
            </a:r>
            <a:endParaRPr kumimoji="1" lang="en-US" altLang="ko-KR" sz="4000" b="1" dirty="0"/>
          </a:p>
        </p:txBody>
      </p:sp>
      <p:sp>
        <p:nvSpPr>
          <p:cNvPr id="6" name="텍스트 상자 4">
            <a:extLst>
              <a:ext uri="{FF2B5EF4-FFF2-40B4-BE49-F238E27FC236}">
                <a16:creationId xmlns:a16="http://schemas.microsoft.com/office/drawing/2014/main" id="{75AABFEF-78C1-E74B-9BC6-FE24943B1228}"/>
              </a:ext>
            </a:extLst>
          </p:cNvPr>
          <p:cNvSpPr txBox="1"/>
          <p:nvPr/>
        </p:nvSpPr>
        <p:spPr>
          <a:xfrm>
            <a:off x="0" y="930554"/>
            <a:ext cx="1201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b="1" dirty="0"/>
              <a:t>제한적인 상태로 인한 학습의 범위가 한정됨</a:t>
            </a:r>
            <a:r>
              <a:rPr kumimoji="1" lang="en-US" altLang="ko-Kore-KR" sz="2800" b="1" dirty="0"/>
              <a:t>.</a:t>
            </a:r>
          </a:p>
          <a:p>
            <a:pPr algn="ctr"/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건물의 위치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/>
              <a:t>유닛의 이동 위치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/>
              <a:t>빌드 순서 등</a:t>
            </a:r>
            <a:r>
              <a:rPr kumimoji="1"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BFB26D-1B03-DC4F-AFF6-1A68BC686FF8}"/>
              </a:ext>
            </a:extLst>
          </p:cNvPr>
          <p:cNvSpPr/>
          <p:nvPr/>
        </p:nvSpPr>
        <p:spPr>
          <a:xfrm>
            <a:off x="632298" y="2412460"/>
            <a:ext cx="3560323" cy="1099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Policy Gradient </a:t>
            </a:r>
            <a:r>
              <a:rPr kumimoji="1" lang="ko-Kore-KR" altLang="en-US" b="1" dirty="0">
                <a:solidFill>
                  <a:schemeClr val="tx1"/>
                </a:solidFill>
              </a:rPr>
              <a:t>알고리즘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6D7B9-2797-B44F-AB29-6DF005E30750}"/>
              </a:ext>
            </a:extLst>
          </p:cNvPr>
          <p:cNvSpPr txBox="1"/>
          <p:nvPr/>
        </p:nvSpPr>
        <p:spPr>
          <a:xfrm>
            <a:off x="4338536" y="2485019"/>
            <a:ext cx="7295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b="1" dirty="0">
                <a:latin typeface="+mj-lt"/>
              </a:rPr>
              <a:t>학습을 위한 상태</a:t>
            </a:r>
            <a:r>
              <a:rPr kumimoji="1" lang="en-US" altLang="ko-Kore-KR" sz="1400" b="1" dirty="0">
                <a:latin typeface="+mj-lt"/>
              </a:rPr>
              <a:t>(</a:t>
            </a:r>
            <a:r>
              <a:rPr kumimoji="1" lang="ko-Kore-KR" altLang="en-US" sz="1400" b="1" dirty="0">
                <a:latin typeface="+mj-lt"/>
              </a:rPr>
              <a:t>위치</a:t>
            </a:r>
            <a:r>
              <a:rPr kumimoji="1" lang="en-US" altLang="ko-Kore-KR" sz="1400" b="1" dirty="0">
                <a:latin typeface="+mj-lt"/>
              </a:rPr>
              <a:t>, </a:t>
            </a:r>
            <a:r>
              <a:rPr kumimoji="1" lang="ko-Kore-KR" altLang="en-US" sz="1400" b="1" dirty="0">
                <a:latin typeface="+mj-lt"/>
              </a:rPr>
              <a:t>유닛수 등</a:t>
            </a:r>
            <a:r>
              <a:rPr kumimoji="1" lang="en-US" altLang="ko-Kore-KR" sz="1400" b="1" dirty="0">
                <a:latin typeface="+mj-lt"/>
              </a:rPr>
              <a:t>)</a:t>
            </a:r>
            <a:r>
              <a:rPr kumimoji="1" lang="ko-Kore-KR" altLang="en-US" sz="1400" b="1" dirty="0">
                <a:latin typeface="+mj-lt"/>
              </a:rPr>
              <a:t>가 많아질 수록</a:t>
            </a:r>
            <a:r>
              <a:rPr kumimoji="1" lang="en-US" altLang="ko-Kore-KR" sz="1400" b="1" dirty="0">
                <a:latin typeface="+mj-lt"/>
              </a:rPr>
              <a:t>, </a:t>
            </a:r>
            <a:r>
              <a:rPr kumimoji="1" lang="ko-Kore-KR" altLang="en-US" sz="1400" b="1" dirty="0">
                <a:latin typeface="+mj-lt"/>
              </a:rPr>
              <a:t>모든 상태에 따른 </a:t>
            </a:r>
            <a:r>
              <a:rPr kumimoji="1" lang="en-US" altLang="ko-Kore-KR" sz="1400" b="1" dirty="0">
                <a:latin typeface="+mj-lt"/>
              </a:rPr>
              <a:t>action</a:t>
            </a:r>
            <a:r>
              <a:rPr kumimoji="1" lang="ko-Kore-KR" altLang="en-US" sz="1400" b="1" dirty="0">
                <a:latin typeface="+mj-lt"/>
              </a:rPr>
              <a:t>을 계산하는 </a:t>
            </a:r>
            <a:r>
              <a:rPr kumimoji="1" lang="en-US" altLang="ko-Kore-KR" sz="1400" b="1" dirty="0">
                <a:latin typeface="+mj-lt"/>
              </a:rPr>
              <a:t>DQN </a:t>
            </a:r>
            <a:r>
              <a:rPr kumimoji="1" lang="ko-Kore-KR" altLang="en-US" sz="1400" b="1" dirty="0">
                <a:latin typeface="+mj-lt"/>
              </a:rPr>
              <a:t>방식으로는 학습에 한계가 있음</a:t>
            </a:r>
            <a:r>
              <a:rPr kumimoji="1" lang="en-US" altLang="ko-Kore-KR" sz="1400" b="1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b="1" dirty="0">
                <a:latin typeface="+mj-lt"/>
              </a:rPr>
              <a:t>따라서 </a:t>
            </a:r>
            <a:r>
              <a:rPr kumimoji="1" lang="en-US" altLang="ko-Kore-KR" sz="1400" b="1" dirty="0">
                <a:latin typeface="+mj-lt"/>
              </a:rPr>
              <a:t>value</a:t>
            </a:r>
            <a:r>
              <a:rPr kumimoji="1" lang="ko-Kore-KR" altLang="en-US" sz="1400" b="1" dirty="0">
                <a:latin typeface="+mj-lt"/>
              </a:rPr>
              <a:t>를 계산하여 최적의 </a:t>
            </a:r>
            <a:r>
              <a:rPr kumimoji="1" lang="en-US" altLang="ko-Kore-KR" sz="1400" b="1" dirty="0">
                <a:latin typeface="+mj-lt"/>
              </a:rPr>
              <a:t>policy</a:t>
            </a:r>
            <a:r>
              <a:rPr kumimoji="1" lang="ko-Kore-KR" altLang="en-US" sz="1400" b="1" dirty="0">
                <a:latin typeface="+mj-lt"/>
              </a:rPr>
              <a:t>를 찾는게 아닌</a:t>
            </a:r>
            <a:r>
              <a:rPr kumimoji="1" lang="en-US" altLang="ko-Kore-KR" sz="1400" b="1" dirty="0">
                <a:latin typeface="+mj-lt"/>
              </a:rPr>
              <a:t>, </a:t>
            </a:r>
            <a:r>
              <a:rPr kumimoji="1" lang="ko-Kore-KR" altLang="en-US" sz="1400" b="1" dirty="0">
                <a:latin typeface="+mj-lt"/>
              </a:rPr>
              <a:t>바로 최적의 </a:t>
            </a:r>
            <a:r>
              <a:rPr kumimoji="1" lang="en-US" altLang="ko-Kore-KR" sz="1400" b="1" dirty="0">
                <a:latin typeface="+mj-lt"/>
              </a:rPr>
              <a:t>policy</a:t>
            </a:r>
            <a:r>
              <a:rPr kumimoji="1" lang="ko-Kore-KR" altLang="en-US" sz="1400" b="1" dirty="0">
                <a:latin typeface="+mj-lt"/>
              </a:rPr>
              <a:t>를 학습하는 방식을 적용하여 강화학습을 수행 </a:t>
            </a:r>
            <a:r>
              <a:rPr kumimoji="1" lang="en-US" altLang="ko-Kore-KR" sz="1400" b="1" dirty="0">
                <a:latin typeface="+mj-lt"/>
              </a:rPr>
              <a:t>(REINFORCE </a:t>
            </a:r>
            <a:r>
              <a:rPr kumimoji="1" lang="ko-Kore-KR" altLang="en-US" sz="1400" b="1" dirty="0">
                <a:latin typeface="+mj-lt"/>
              </a:rPr>
              <a:t>등</a:t>
            </a:r>
            <a:r>
              <a:rPr kumimoji="1" lang="en-US" altLang="ko-Kore-KR" sz="1400" b="1" dirty="0">
                <a:latin typeface="+mj-lt"/>
              </a:rPr>
              <a:t>)</a:t>
            </a:r>
            <a:endParaRPr kumimoji="1" lang="ko-Kore-KR" altLang="en-US" sz="1400" b="1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5748E-4875-ED4C-9FAE-851E9CBF62A0}"/>
              </a:ext>
            </a:extLst>
          </p:cNvPr>
          <p:cNvSpPr/>
          <p:nvPr/>
        </p:nvSpPr>
        <p:spPr>
          <a:xfrm>
            <a:off x="632298" y="3988341"/>
            <a:ext cx="3560323" cy="1099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다양한 </a:t>
            </a:r>
            <a:r>
              <a:rPr kumimoji="1" lang="en-US" altLang="ko-Kore-KR" b="1" dirty="0">
                <a:solidFill>
                  <a:schemeClr val="tx1"/>
                </a:solidFill>
              </a:rPr>
              <a:t>NN </a:t>
            </a:r>
            <a:r>
              <a:rPr kumimoji="1" lang="ko-Kore-KR" altLang="en-US" b="1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85FC3-E4DB-7D48-8288-40F4B342F2AC}"/>
              </a:ext>
            </a:extLst>
          </p:cNvPr>
          <p:cNvSpPr txBox="1"/>
          <p:nvPr/>
        </p:nvSpPr>
        <p:spPr>
          <a:xfrm>
            <a:off x="4351508" y="4206815"/>
            <a:ext cx="7295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b="1" dirty="0">
                <a:latin typeface="+mj-lt"/>
              </a:rPr>
              <a:t>CNN, RNN </a:t>
            </a:r>
            <a:r>
              <a:rPr kumimoji="1" lang="ko-Kore-KR" altLang="en-US" sz="1400" b="1" dirty="0">
                <a:latin typeface="+mj-lt"/>
              </a:rPr>
              <a:t>등의 다양한 </a:t>
            </a:r>
            <a:r>
              <a:rPr kumimoji="1" lang="en-US" altLang="ko-Kore-KR" sz="1400" b="1" dirty="0">
                <a:latin typeface="+mj-lt"/>
              </a:rPr>
              <a:t>neural network</a:t>
            </a:r>
            <a:r>
              <a:rPr kumimoji="1" lang="ko-Kore-KR" altLang="en-US" sz="1400" b="1" dirty="0">
                <a:latin typeface="+mj-lt"/>
              </a:rPr>
              <a:t>를 적용하여 학습의 효율성을 검증하는 시도를 할 예정</a:t>
            </a:r>
            <a:endParaRPr kumimoji="1" lang="en-US" altLang="ko-Kore-KR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b="1" dirty="0">
                <a:latin typeface="+mj-lt"/>
              </a:rPr>
              <a:t>Neural Network</a:t>
            </a:r>
            <a:r>
              <a:rPr kumimoji="1" lang="ko-Kore-KR" altLang="en-US" sz="1400" b="1" dirty="0">
                <a:latin typeface="+mj-lt"/>
              </a:rPr>
              <a:t>의 특징에 따라 학습에 미치는 영향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C565F-DF80-0C48-8EC5-D9BB51DC85B2}"/>
              </a:ext>
            </a:extLst>
          </p:cNvPr>
          <p:cNvSpPr/>
          <p:nvPr/>
        </p:nvSpPr>
        <p:spPr>
          <a:xfrm>
            <a:off x="632298" y="5486400"/>
            <a:ext cx="3560323" cy="1099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 err="1">
                <a:solidFill>
                  <a:schemeClr val="tx1"/>
                </a:solidFill>
              </a:rPr>
              <a:t>AutoML</a:t>
            </a:r>
            <a:r>
              <a:rPr kumimoji="1" lang="en-US" altLang="ko-Kore-KR" b="1" dirty="0">
                <a:solidFill>
                  <a:schemeClr val="tx1"/>
                </a:solidFill>
              </a:rPr>
              <a:t> </a:t>
            </a:r>
            <a:r>
              <a:rPr kumimoji="1" lang="ko-Kore-KR" altLang="en-US" b="1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534C3-FA90-1142-B84B-A0DA0592A274}"/>
              </a:ext>
            </a:extLst>
          </p:cNvPr>
          <p:cNvSpPr txBox="1"/>
          <p:nvPr/>
        </p:nvSpPr>
        <p:spPr>
          <a:xfrm>
            <a:off x="4338536" y="5558959"/>
            <a:ext cx="7295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b="1" dirty="0">
                <a:latin typeface="+mj-lt"/>
              </a:rPr>
              <a:t>다양한 하이퍼파라미터 또는 모델</a:t>
            </a:r>
            <a:r>
              <a:rPr kumimoji="1" lang="en-US" altLang="ko-Kore-KR" sz="1400" b="1" dirty="0">
                <a:latin typeface="+mj-lt"/>
              </a:rPr>
              <a:t>(NN </a:t>
            </a:r>
            <a:r>
              <a:rPr kumimoji="1" lang="ko-Kore-KR" altLang="en-US" sz="1400" b="1" dirty="0">
                <a:latin typeface="+mj-lt"/>
              </a:rPr>
              <a:t>레이어 구성 등</a:t>
            </a:r>
            <a:r>
              <a:rPr kumimoji="1" lang="en-US" altLang="ko-Kore-KR" sz="1400" b="1" dirty="0">
                <a:latin typeface="+mj-lt"/>
              </a:rPr>
              <a:t>)</a:t>
            </a:r>
            <a:r>
              <a:rPr kumimoji="1" lang="ko-Kore-KR" altLang="en-US" sz="1400" b="1" dirty="0">
                <a:latin typeface="+mj-lt"/>
              </a:rPr>
              <a:t>을 최대한 많은 조합으로 테스트하여 최적의 학습 환경을 구성하는 시도</a:t>
            </a:r>
            <a:endParaRPr kumimoji="1" lang="en-US" altLang="ko-Kore-KR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b="1" dirty="0">
                <a:latin typeface="+mj-lt"/>
              </a:rPr>
              <a:t>GCP, AWS </a:t>
            </a:r>
            <a:r>
              <a:rPr kumimoji="1" lang="ko-Kore-KR" altLang="en-US" sz="1400" b="1" dirty="0">
                <a:latin typeface="+mj-lt"/>
              </a:rPr>
              <a:t>등의 학습 인프라 활용 검토</a:t>
            </a:r>
          </a:p>
        </p:txBody>
      </p:sp>
    </p:spTree>
    <p:extLst>
      <p:ext uri="{BB962C8B-B14F-4D97-AF65-F5344CB8AC3E}">
        <p14:creationId xmlns:p14="http://schemas.microsoft.com/office/powerpoint/2010/main" val="83932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1194C98F-1E5F-F64B-BA33-B90612C22C0E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문제 정의</a:t>
            </a:r>
            <a:endParaRPr kumimoji="1" lang="en-US" altLang="ko-KR" sz="4000" b="1" dirty="0"/>
          </a:p>
        </p:txBody>
      </p:sp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18FB3349-C335-FA48-B143-F7EA864D62BB}"/>
              </a:ext>
            </a:extLst>
          </p:cNvPr>
          <p:cNvSpPr txBox="1"/>
          <p:nvPr/>
        </p:nvSpPr>
        <p:spPr>
          <a:xfrm>
            <a:off x="0" y="930554"/>
            <a:ext cx="1201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err="1"/>
              <a:t>Starcraft</a:t>
            </a:r>
            <a:r>
              <a:rPr kumimoji="1" lang="en-US" altLang="ko-KR" sz="2800" b="1" dirty="0"/>
              <a:t> 2</a:t>
            </a:r>
            <a:r>
              <a:rPr kumimoji="1" lang="ko-KR" altLang="en-US" sz="2800" b="1" dirty="0" err="1"/>
              <a:t>를</a:t>
            </a:r>
            <a:r>
              <a:rPr kumimoji="1" lang="ko-KR" altLang="en-US" sz="2800" b="1" dirty="0"/>
              <a:t> 강화 학습을 통하여 학습하고</a:t>
            </a:r>
            <a:r>
              <a:rPr kumimoji="1" lang="en-US" altLang="ko-KR" sz="2800" b="1" dirty="0"/>
              <a:t>,</a:t>
            </a:r>
          </a:p>
          <a:p>
            <a:pPr algn="ctr"/>
            <a:r>
              <a:rPr kumimoji="1" lang="ko-KR" altLang="en-US" sz="2800" b="1" dirty="0"/>
              <a:t>승률이 높은 모델을 생성한다</a:t>
            </a:r>
            <a:r>
              <a:rPr kumimoji="1" lang="en-US" altLang="ko-KR" sz="2800" b="1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643EA-076F-2C42-9B9D-E2AFBCEE153D}"/>
              </a:ext>
            </a:extLst>
          </p:cNvPr>
          <p:cNvSpPr/>
          <p:nvPr/>
        </p:nvSpPr>
        <p:spPr>
          <a:xfrm>
            <a:off x="130435" y="2157377"/>
            <a:ext cx="5416294" cy="511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State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1CB60-16E8-F845-84A3-B2B1440B68FC}"/>
              </a:ext>
            </a:extLst>
          </p:cNvPr>
          <p:cNvSpPr/>
          <p:nvPr/>
        </p:nvSpPr>
        <p:spPr>
          <a:xfrm>
            <a:off x="6546058" y="2157377"/>
            <a:ext cx="5416294" cy="511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Action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텍스트 상자 10">
            <a:extLst>
              <a:ext uri="{FF2B5EF4-FFF2-40B4-BE49-F238E27FC236}">
                <a16:creationId xmlns:a16="http://schemas.microsoft.com/office/drawing/2014/main" id="{583DBF26-6AE8-A047-9AA1-341E1D4FAD5A}"/>
              </a:ext>
            </a:extLst>
          </p:cNvPr>
          <p:cNvSpPr txBox="1"/>
          <p:nvPr/>
        </p:nvSpPr>
        <p:spPr>
          <a:xfrm>
            <a:off x="130435" y="2844224"/>
            <a:ext cx="54162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1400" b="1" dirty="0"/>
              <a:t>아군의 상태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아군의 일꾼 </a:t>
            </a:r>
            <a:r>
              <a:rPr kumimoji="1" lang="ko-KR" altLang="en-US" sz="1400" b="1" dirty="0" err="1"/>
              <a:t>유닛수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아군의 공격 </a:t>
            </a:r>
            <a:r>
              <a:rPr kumimoji="1" lang="ko-KR" altLang="en-US" sz="1400" b="1" dirty="0" err="1"/>
              <a:t>유닛수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유형별로 추가</a:t>
            </a:r>
            <a:r>
              <a:rPr kumimoji="1" lang="en-US" altLang="ko-KR" sz="1400" b="1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아군의 </a:t>
            </a:r>
            <a:r>
              <a:rPr kumimoji="1" lang="en-US" altLang="ko-KR" sz="1400" b="1" dirty="0"/>
              <a:t>supply </a:t>
            </a:r>
            <a:r>
              <a:rPr kumimoji="1" lang="en-US" altLang="ko-KR" sz="1400" b="1" dirty="0" err="1"/>
              <a:t>deopot</a:t>
            </a:r>
            <a:r>
              <a:rPr kumimoji="1" lang="ko-KR" altLang="en-US" sz="1400" b="1" dirty="0"/>
              <a:t> 개수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아군의 </a:t>
            </a:r>
            <a:r>
              <a:rPr kumimoji="1" lang="ko-KR" altLang="en-US" sz="1400" b="1" dirty="0" err="1"/>
              <a:t>배럭</a:t>
            </a:r>
            <a:r>
              <a:rPr kumimoji="1" lang="en-US" altLang="ko-KR" sz="1400" b="1" dirty="0"/>
              <a:t>(</a:t>
            </a:r>
            <a:r>
              <a:rPr kumimoji="1" lang="ko-KR" altLang="en-US" sz="1400" b="1" dirty="0" err="1"/>
              <a:t>종족별로</a:t>
            </a:r>
            <a:r>
              <a:rPr kumimoji="1" lang="ko-KR" altLang="en-US" sz="1400" b="1" dirty="0"/>
              <a:t> 다름</a:t>
            </a:r>
            <a:r>
              <a:rPr kumimoji="1" lang="en-US" altLang="ko-KR" sz="1400" b="1" dirty="0"/>
              <a:t>)</a:t>
            </a:r>
            <a:r>
              <a:rPr kumimoji="1" lang="ko-KR" altLang="en-US" sz="1400" b="1" dirty="0"/>
              <a:t> 수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아군이 </a:t>
            </a:r>
            <a:r>
              <a:rPr kumimoji="1" lang="en-US" altLang="ko-KR" sz="1400" b="1" dirty="0"/>
              <a:t>Kill</a:t>
            </a:r>
            <a:r>
              <a:rPr kumimoji="1" lang="ko-KR" altLang="en-US" sz="1400" b="1" dirty="0"/>
              <a:t>한 </a:t>
            </a:r>
            <a:r>
              <a:rPr kumimoji="1" lang="ko-KR" altLang="en-US" sz="1400" b="1" dirty="0" err="1"/>
              <a:t>유닛수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아군이 </a:t>
            </a:r>
            <a:r>
              <a:rPr kumimoji="1" lang="en-US" altLang="ko-KR" sz="1400" b="1" dirty="0"/>
              <a:t>Killed</a:t>
            </a:r>
            <a:r>
              <a:rPr kumimoji="1" lang="ko-KR" altLang="en-US" sz="1400" b="1" dirty="0"/>
              <a:t>된 </a:t>
            </a:r>
            <a:r>
              <a:rPr kumimoji="1" lang="ko-KR" altLang="en-US" sz="1400" b="1" dirty="0" err="1"/>
              <a:t>유닛수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아군의 현재 </a:t>
            </a:r>
            <a:r>
              <a:rPr kumimoji="1" lang="ko-KR" altLang="en-US" sz="1400" b="1" dirty="0" err="1"/>
              <a:t>자원수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sz="1400" b="1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400" b="1" dirty="0"/>
              <a:t>적군의 상태 </a:t>
            </a:r>
            <a:r>
              <a:rPr kumimoji="1" lang="en-US" altLang="ko-KR" sz="1400" b="1" dirty="0"/>
              <a:t>(disable fog)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적군의 주요 건물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1400" b="1" dirty="0"/>
              <a:t>전군 공격 유닛의 전체 수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endParaRPr kumimoji="1" lang="ko-KR" altLang="en-US" sz="1400" b="1" dirty="0"/>
          </a:p>
        </p:txBody>
      </p:sp>
      <p:sp>
        <p:nvSpPr>
          <p:cNvPr id="10" name="텍스트 상자 10">
            <a:extLst>
              <a:ext uri="{FF2B5EF4-FFF2-40B4-BE49-F238E27FC236}">
                <a16:creationId xmlns:a16="http://schemas.microsoft.com/office/drawing/2014/main" id="{BDAA334A-D91D-E043-90B4-242B429DE424}"/>
              </a:ext>
            </a:extLst>
          </p:cNvPr>
          <p:cNvSpPr txBox="1"/>
          <p:nvPr/>
        </p:nvSpPr>
        <p:spPr>
          <a:xfrm>
            <a:off x="6546058" y="2844224"/>
            <a:ext cx="5416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400" b="1" dirty="0"/>
              <a:t>Hierarchical Action</a:t>
            </a:r>
            <a:r>
              <a:rPr kumimoji="1" lang="ko-KR" altLang="en-US" sz="1400" b="1" dirty="0"/>
              <a:t>을 사용하여</a:t>
            </a:r>
            <a:r>
              <a:rPr kumimoji="1" lang="en-US" altLang="ko-KR" sz="1400" b="1" dirty="0"/>
              <a:t> </a:t>
            </a:r>
            <a:r>
              <a:rPr kumimoji="1" lang="ko-KR" altLang="en-US" sz="1400" b="1" dirty="0"/>
              <a:t>실제 보상에 영향을 주는 </a:t>
            </a:r>
            <a:r>
              <a:rPr kumimoji="1" lang="en-US" altLang="ko-KR" sz="1400" b="1" dirty="0"/>
              <a:t>action</a:t>
            </a:r>
            <a:r>
              <a:rPr kumimoji="1" lang="ko-KR" altLang="en-US" sz="1400" b="1" dirty="0"/>
              <a:t>만 관리</a:t>
            </a:r>
            <a:endParaRPr kumimoji="1" lang="en-US" altLang="ko-KR" sz="1400" b="1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400" b="1" dirty="0"/>
              <a:t>최대한 많은 마린을 생산할 수 있도록 수정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400" b="1" dirty="0"/>
              <a:t>Build supply depot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400" b="1" dirty="0"/>
              <a:t>Build barracks</a:t>
            </a:r>
            <a:r>
              <a:rPr kumimoji="1" lang="ko-KR" altLang="en-US" sz="1400" b="1" dirty="0"/>
              <a:t> 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400" b="1" dirty="0"/>
              <a:t>Train marine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400" b="1" dirty="0"/>
              <a:t>Attack coordinates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400" b="1" dirty="0"/>
              <a:t>Train </a:t>
            </a:r>
            <a:r>
              <a:rPr kumimoji="1" lang="en-US" altLang="ko-KR" sz="1400" b="1" dirty="0" err="1"/>
              <a:t>scv</a:t>
            </a:r>
            <a:endParaRPr kumimoji="1" lang="en-US" altLang="ko-KR" sz="1400" b="1" dirty="0"/>
          </a:p>
          <a:p>
            <a:pPr marL="742950" lvl="1" indent="-285750">
              <a:buFont typeface="Arial" charset="0"/>
              <a:buChar char="•"/>
            </a:pP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610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5D1A22C-7429-494E-B564-590B45E4908D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State </a:t>
            </a:r>
            <a:r>
              <a:rPr kumimoji="1" lang="ko-KR" altLang="en-US" sz="4000" b="1" dirty="0"/>
              <a:t>정의</a:t>
            </a:r>
            <a:endParaRPr kumimoji="1" lang="en-US" altLang="ko-KR" sz="4000" b="1" dirty="0"/>
          </a:p>
        </p:txBody>
      </p:sp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9E2A5347-65C0-0748-A9AD-17CBEDB3289C}"/>
              </a:ext>
            </a:extLst>
          </p:cNvPr>
          <p:cNvSpPr txBox="1"/>
          <p:nvPr/>
        </p:nvSpPr>
        <p:spPr>
          <a:xfrm>
            <a:off x="0" y="930554"/>
            <a:ext cx="1201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아군의 상태에 집중하고</a:t>
            </a:r>
            <a:r>
              <a:rPr kumimoji="1" lang="en-US" altLang="ko-KR" sz="2800" b="1" dirty="0"/>
              <a:t>,</a:t>
            </a:r>
            <a:r>
              <a:rPr kumimoji="1" lang="ko-KR" altLang="en-US" sz="2800" b="1" dirty="0"/>
              <a:t> </a:t>
            </a:r>
            <a:endParaRPr kumimoji="1" lang="en-US" altLang="ko-KR" sz="2800" b="1" dirty="0"/>
          </a:p>
          <a:p>
            <a:pPr algn="ctr"/>
            <a:r>
              <a:rPr kumimoji="1" lang="ko-KR" altLang="en-US" sz="2800" b="1" dirty="0"/>
              <a:t>적군의 경우 공격과 관련된 수치를 상태로 추가</a:t>
            </a:r>
            <a:endParaRPr kumimoji="1" lang="en-US" altLang="ko-KR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04CB9C-EFF2-B34B-B300-0ED034C6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2" y="2130177"/>
            <a:ext cx="5029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5D1A22C-7429-494E-B564-590B45E4908D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Action </a:t>
            </a:r>
            <a:r>
              <a:rPr kumimoji="1" lang="ko-KR" altLang="en-US" sz="4000" b="1" dirty="0"/>
              <a:t>정의 </a:t>
            </a:r>
            <a:r>
              <a:rPr kumimoji="1" lang="en-US" altLang="ko-KR" sz="4000" b="1" dirty="0"/>
              <a:t>(1/2)</a:t>
            </a:r>
          </a:p>
        </p:txBody>
      </p:sp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9E2A5347-65C0-0748-A9AD-17CBEDB3289C}"/>
              </a:ext>
            </a:extLst>
          </p:cNvPr>
          <p:cNvSpPr txBox="1"/>
          <p:nvPr/>
        </p:nvSpPr>
        <p:spPr>
          <a:xfrm>
            <a:off x="0" y="930554"/>
            <a:ext cx="1201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공격에 필요한 </a:t>
            </a:r>
            <a:r>
              <a:rPr kumimoji="1" lang="en-US" altLang="ko-KR" sz="2800" b="1" dirty="0"/>
              <a:t>supply depot, barrack</a:t>
            </a:r>
            <a:r>
              <a:rPr kumimoji="1" lang="ko-KR" altLang="en-US" sz="2800" b="1" dirty="0"/>
              <a:t>을 최대한 많이 만들어서</a:t>
            </a:r>
            <a:endParaRPr kumimoji="1" lang="en-US" altLang="ko-KR" sz="2800" b="1" dirty="0"/>
          </a:p>
          <a:p>
            <a:pPr algn="ctr"/>
            <a:r>
              <a:rPr kumimoji="1" lang="en-US" altLang="ko-KR" sz="2800" b="1" dirty="0"/>
              <a:t>Marine</a:t>
            </a:r>
            <a:r>
              <a:rPr kumimoji="1" lang="ko-KR" altLang="en-US" sz="2800" b="1" dirty="0"/>
              <a:t>을 빠르게 생산할 수 있도록 수정</a:t>
            </a:r>
            <a:endParaRPr kumimoji="1"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EFB52-C666-8143-A13C-B458A499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" y="2355085"/>
            <a:ext cx="5806085" cy="31834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2D111C-A380-2041-8F79-C0193C47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12" y="2355085"/>
            <a:ext cx="5790286" cy="27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5D1A22C-7429-494E-B564-590B45E4908D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Action </a:t>
            </a:r>
            <a:r>
              <a:rPr kumimoji="1" lang="ko-KR" altLang="en-US" sz="4000" b="1" dirty="0"/>
              <a:t>정의 </a:t>
            </a:r>
            <a:r>
              <a:rPr kumimoji="1" lang="en-US" altLang="ko-KR" sz="4000" b="1" dirty="0"/>
              <a:t>(2/2)</a:t>
            </a:r>
          </a:p>
        </p:txBody>
      </p:sp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9E2A5347-65C0-0748-A9AD-17CBEDB3289C}"/>
              </a:ext>
            </a:extLst>
          </p:cNvPr>
          <p:cNvSpPr txBox="1"/>
          <p:nvPr/>
        </p:nvSpPr>
        <p:spPr>
          <a:xfrm>
            <a:off x="0" y="930554"/>
            <a:ext cx="1201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b="1" dirty="0"/>
              <a:t>한번의 </a:t>
            </a:r>
            <a:r>
              <a:rPr kumimoji="1" lang="en-US" altLang="ko-Kore-KR" sz="2800" b="1" dirty="0"/>
              <a:t>action</a:t>
            </a:r>
            <a:r>
              <a:rPr kumimoji="1" lang="ko-Kore-KR" altLang="en-US" sz="2800" b="1" dirty="0"/>
              <a:t>으로 최대한 많은 </a:t>
            </a:r>
            <a:r>
              <a:rPr kumimoji="1" lang="en-US" altLang="ko-Kore-KR" sz="2800" b="1" dirty="0"/>
              <a:t>marine</a:t>
            </a:r>
            <a:r>
              <a:rPr kumimoji="1" lang="ko-Kore-KR" altLang="en-US" sz="2800" b="1" dirty="0"/>
              <a:t>들이 공격할 수 있도록</a:t>
            </a:r>
            <a:r>
              <a:rPr kumimoji="1" lang="en-US" altLang="ko-Kore-KR" sz="2800" b="1" dirty="0"/>
              <a:t> </a:t>
            </a:r>
            <a:r>
              <a:rPr kumimoji="1" lang="ko-Kore-KR" altLang="en-US" sz="2800" b="1" dirty="0"/>
              <a:t>하고</a:t>
            </a:r>
            <a:r>
              <a:rPr kumimoji="1" lang="en-US" altLang="ko-Kore-KR" sz="2800" b="1" dirty="0"/>
              <a:t>,</a:t>
            </a:r>
          </a:p>
          <a:p>
            <a:pPr algn="ctr"/>
            <a:r>
              <a:rPr kumimoji="1" lang="ko-Kore-KR" altLang="en-US" sz="2800" b="1" dirty="0"/>
              <a:t>멀티지역을 고려하여 공격 범위를 확장함</a:t>
            </a:r>
            <a:endParaRPr kumimoji="1" lang="en-US" altLang="ko-Kore-KR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6A20C-641D-3847-974C-1E7DA507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47" y="3425546"/>
            <a:ext cx="10541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5D1A22C-7429-494E-B564-590B45E4908D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Neural Network layer </a:t>
            </a:r>
            <a:r>
              <a:rPr kumimoji="1" lang="ko-KR" altLang="en-US" sz="4000" b="1" dirty="0"/>
              <a:t>추가</a:t>
            </a:r>
            <a:endParaRPr kumimoji="1" lang="en-US" altLang="ko-KR" sz="4000" b="1" dirty="0"/>
          </a:p>
        </p:txBody>
      </p:sp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9E2A5347-65C0-0748-A9AD-17CBEDB3289C}"/>
              </a:ext>
            </a:extLst>
          </p:cNvPr>
          <p:cNvSpPr txBox="1"/>
          <p:nvPr/>
        </p:nvSpPr>
        <p:spPr>
          <a:xfrm>
            <a:off x="0" y="930554"/>
            <a:ext cx="1201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b="1" dirty="0"/>
              <a:t>다양한 </a:t>
            </a:r>
            <a:r>
              <a:rPr kumimoji="1" lang="en-US" altLang="ko-Kore-KR" sz="2800" b="1" dirty="0"/>
              <a:t>state</a:t>
            </a:r>
            <a:r>
              <a:rPr kumimoji="1" lang="ko-Kore-KR" altLang="en-US" sz="2800" b="1" dirty="0"/>
              <a:t>에서 더 적합한 </a:t>
            </a:r>
            <a:r>
              <a:rPr kumimoji="1" lang="en-US" altLang="ko-Kore-KR" sz="2800" b="1" dirty="0"/>
              <a:t>action</a:t>
            </a:r>
            <a:r>
              <a:rPr kumimoji="1" lang="ko-Kore-KR" altLang="en-US" sz="2800" b="1" dirty="0"/>
              <a:t>을 찾을 수 있도록</a:t>
            </a:r>
            <a:r>
              <a:rPr kumimoji="1" lang="en-US" altLang="ko-Kore-KR" sz="2800" b="1" dirty="0"/>
              <a:t>,</a:t>
            </a:r>
          </a:p>
          <a:p>
            <a:pPr algn="ctr"/>
            <a:r>
              <a:rPr kumimoji="1" lang="en-US" altLang="ko-Kore-KR" sz="2800" b="1" dirty="0"/>
              <a:t>Layer</a:t>
            </a:r>
            <a:r>
              <a:rPr kumimoji="1" lang="ko-Kore-KR" altLang="en-US" sz="2800" b="1" dirty="0"/>
              <a:t>를 더 </a:t>
            </a:r>
            <a:r>
              <a:rPr kumimoji="1" lang="en-US" altLang="ko-Kore-KR" sz="2800" b="1" dirty="0"/>
              <a:t>deep</a:t>
            </a:r>
            <a:r>
              <a:rPr kumimoji="1" lang="ko-Kore-KR" altLang="en-US" sz="2800" b="1" dirty="0"/>
              <a:t>하게 설계하여 적용 </a:t>
            </a:r>
            <a:endParaRPr kumimoji="1" lang="en-US" altLang="ko-Kore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F94EA-3A02-A94F-BEC6-938199F3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02" y="2963559"/>
            <a:ext cx="9309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1CDBFD38-DB14-0A43-ABBE-2045C3F52420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DQN </a:t>
            </a:r>
            <a:r>
              <a:rPr kumimoji="1" lang="ko-KR" altLang="en-US" sz="4000" b="1" dirty="0"/>
              <a:t>적용 방안 </a:t>
            </a:r>
            <a:r>
              <a:rPr kumimoji="1" lang="en-US" altLang="ko-KR" sz="4000" b="1" dirty="0"/>
              <a:t>(Nature 2015)</a:t>
            </a:r>
          </a:p>
        </p:txBody>
      </p:sp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883AE848-C48D-2F4F-98CD-8066DA3F42A4}"/>
              </a:ext>
            </a:extLst>
          </p:cNvPr>
          <p:cNvSpPr txBox="1"/>
          <p:nvPr/>
        </p:nvSpPr>
        <p:spPr>
          <a:xfrm>
            <a:off x="0" y="930554"/>
            <a:ext cx="1201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/>
              <a:t>Experience relay</a:t>
            </a:r>
            <a:r>
              <a:rPr kumimoji="1" lang="ko-KR" altLang="en-US" sz="2800" b="1" dirty="0"/>
              <a:t>와 </a:t>
            </a:r>
            <a:r>
              <a:rPr kumimoji="1" lang="en-US" altLang="ko-KR" sz="2800" b="1" dirty="0"/>
              <a:t>Fixed Target</a:t>
            </a:r>
            <a:r>
              <a:rPr kumimoji="1" lang="ko-KR" altLang="en-US" sz="2800" b="1" dirty="0"/>
              <a:t> 문제를 해결한 </a:t>
            </a:r>
            <a:r>
              <a:rPr kumimoji="1" lang="en-US" altLang="ko-KR" sz="2800" b="1" dirty="0"/>
              <a:t>DQN </a:t>
            </a:r>
            <a:r>
              <a:rPr kumimoji="1" lang="ko-KR" altLang="en-US" sz="2800" b="1" dirty="0"/>
              <a:t>적용 </a:t>
            </a:r>
            <a:r>
              <a:rPr kumimoji="1" lang="en-US" altLang="ko-KR" sz="2800" b="1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95335-D198-F64B-B442-D5F3C90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2888"/>
            <a:ext cx="5785568" cy="31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AAB40C-F834-9342-B473-6D893758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34" y="2422888"/>
            <a:ext cx="5778894" cy="31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E3E660-2B31-B949-962D-98258963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54376"/>
            <a:ext cx="11684000" cy="5676900"/>
          </a:xfrm>
          <a:prstGeom prst="rect">
            <a:avLst/>
          </a:prstGeom>
        </p:spPr>
      </p:pic>
      <p:sp>
        <p:nvSpPr>
          <p:cNvPr id="5" name="텍스트 상자 6">
            <a:extLst>
              <a:ext uri="{FF2B5EF4-FFF2-40B4-BE49-F238E27FC236}">
                <a16:creationId xmlns:a16="http://schemas.microsoft.com/office/drawing/2014/main" id="{F2314D5A-DC06-1F48-ACA3-D4EAC88945FC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DQN </a:t>
            </a:r>
            <a:r>
              <a:rPr kumimoji="1" lang="ko-KR" altLang="en-US" sz="4000" b="1" dirty="0"/>
              <a:t>알고리즘 간략 설명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6741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646219F5-9602-2D49-B06B-70F790C29CD1}"/>
              </a:ext>
            </a:extLst>
          </p:cNvPr>
          <p:cNvSpPr txBox="1"/>
          <p:nvPr/>
        </p:nvSpPr>
        <p:spPr>
          <a:xfrm>
            <a:off x="0" y="0"/>
            <a:ext cx="12012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학습 현황</a:t>
            </a:r>
            <a:endParaRPr kumimoji="1" lang="en-US" altLang="ko-KR" sz="4000" b="1" dirty="0"/>
          </a:p>
        </p:txBody>
      </p:sp>
      <p:sp>
        <p:nvSpPr>
          <p:cNvPr id="6" name="텍스트 상자 4">
            <a:extLst>
              <a:ext uri="{FF2B5EF4-FFF2-40B4-BE49-F238E27FC236}">
                <a16:creationId xmlns:a16="http://schemas.microsoft.com/office/drawing/2014/main" id="{75AABFEF-78C1-E74B-9BC6-FE24943B1228}"/>
              </a:ext>
            </a:extLst>
          </p:cNvPr>
          <p:cNvSpPr txBox="1"/>
          <p:nvPr/>
        </p:nvSpPr>
        <p:spPr>
          <a:xfrm>
            <a:off x="0" y="930554"/>
            <a:ext cx="1201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/>
              <a:t>Easy mode</a:t>
            </a:r>
            <a:r>
              <a:rPr kumimoji="1" lang="ko-KR" altLang="en-US" sz="2800" b="1" dirty="0"/>
              <a:t>로 </a:t>
            </a:r>
            <a:r>
              <a:rPr kumimoji="1" lang="en-US" altLang="ko-KR" sz="2800" b="1" dirty="0" err="1"/>
              <a:t>terran</a:t>
            </a:r>
            <a:r>
              <a:rPr kumimoji="1" lang="en-US" altLang="ko-KR" sz="2800" b="1" dirty="0"/>
              <a:t> vs </a:t>
            </a:r>
            <a:r>
              <a:rPr kumimoji="1" lang="en-US" altLang="ko-KR" sz="2800" b="1" dirty="0" err="1"/>
              <a:t>terran</a:t>
            </a:r>
            <a:r>
              <a:rPr kumimoji="1" lang="ko-KR" altLang="en-US" sz="2800" b="1" dirty="0" err="1"/>
              <a:t>으로</a:t>
            </a:r>
            <a:r>
              <a:rPr kumimoji="1" lang="ko-KR" altLang="en-US" sz="2800" b="1" dirty="0"/>
              <a:t> 학습 시 승률</a:t>
            </a:r>
            <a:endParaRPr kumimoji="1" lang="en-US" altLang="ko-KR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1DA22A-B6FC-F948-86AB-B974E129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85" y="1890723"/>
            <a:ext cx="2992942" cy="47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 kumimoji="1"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inal_pjt" id="{C8A3189E-19B7-5D4D-8671-A9EF07767768}" vid="{41BA46B4-0B1D-2B48-99A5-B66048C9B6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19</TotalTime>
  <Words>352</Words>
  <Application>Microsoft Macintosh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Final Project 최종발표 자료  (현업에서 활용하는 나만의 StarCraft2 강화학습 Agent 만들기)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중간발표 자료  (현업에서 활용하는 나만의 StarCraft2 강화학습 Agent 만들기)</dc:title>
  <dc:creator>Microsoft Office User</dc:creator>
  <cp:lastModifiedBy>Microsoft Office User</cp:lastModifiedBy>
  <cp:revision>3</cp:revision>
  <cp:lastPrinted>2017-03-06T01:34:39Z</cp:lastPrinted>
  <dcterms:created xsi:type="dcterms:W3CDTF">2020-09-23T09:38:04Z</dcterms:created>
  <dcterms:modified xsi:type="dcterms:W3CDTF">2020-09-23T09:57:19Z</dcterms:modified>
</cp:coreProperties>
</file>