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1850" r:id="rId3"/>
    <p:sldId id="1866" r:id="rId4"/>
    <p:sldId id="1862" r:id="rId5"/>
    <p:sldId id="1863" r:id="rId6"/>
    <p:sldId id="1864" r:id="rId7"/>
    <p:sldId id="1865" r:id="rId8"/>
    <p:sldId id="1867" r:id="rId9"/>
    <p:sldId id="1868" r:id="rId10"/>
    <p:sldId id="1861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1CC2EE1-847E-F444-A1CF-EF2254BB6E05}">
          <p14:sldIdLst>
            <p14:sldId id="256"/>
            <p14:sldId id="1850"/>
            <p14:sldId id="1866"/>
            <p14:sldId id="1862"/>
            <p14:sldId id="1863"/>
            <p14:sldId id="1864"/>
            <p14:sldId id="1865"/>
            <p14:sldId id="1867"/>
            <p14:sldId id="1868"/>
            <p14:sldId id="1861"/>
          </p14:sldIdLst>
        </p14:section>
        <p14:section name="백업" id="{D33039C1-E109-754D-8CAE-B2B07240BFAF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9300"/>
    <a:srgbClr val="FF7E79"/>
    <a:srgbClr val="FF0409"/>
    <a:srgbClr val="0D0D0D"/>
    <a:srgbClr val="A6A6A6"/>
    <a:srgbClr val="000000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87"/>
    <p:restoredTop sz="96122"/>
  </p:normalViewPr>
  <p:slideViewPr>
    <p:cSldViewPr snapToGrid="0" snapToObjects="1">
      <p:cViewPr varScale="1">
        <p:scale>
          <a:sx n="164" d="100"/>
          <a:sy n="164" d="100"/>
        </p:scale>
        <p:origin x="904" y="16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CB91A-48B5-E543-9825-747B5D363293}" type="datetimeFigureOut">
              <a:rPr kumimoji="1" lang="ko-Kore-KR" altLang="en-US" smtClean="0"/>
              <a:t>7/8/24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D71B99-0901-3045-8F58-AA53F23D89C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48310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ㅊ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D71B99-0901-3045-8F58-AA53F23D89CD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43582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C709-46F2-1142-AA46-4201790888B9}" type="datetime1">
              <a:rPr kumimoji="1" lang="ko-KR" altLang="en-US" smtClean="0"/>
              <a:t>2024. 7. 8.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7D02-AD9E-D443-8AEC-CEA8269FEB9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13054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0832" y="4862456"/>
            <a:ext cx="645968" cy="273844"/>
          </a:xfrm>
        </p:spPr>
        <p:txBody>
          <a:bodyPr/>
          <a:lstStyle>
            <a:lvl1pPr>
              <a:defRPr sz="800"/>
            </a:lvl1pPr>
          </a:lstStyle>
          <a:p>
            <a:fld id="{1E1F7D02-AD9E-D443-8AEC-CEA8269FEB90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39EE2F3-041B-3746-A3CC-051F5BA07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86888"/>
          </a:xfrm>
        </p:spPr>
        <p:txBody>
          <a:bodyPr anchor="b"/>
          <a:lstStyle>
            <a:lvl1pPr>
              <a:defRPr lang="ko-KR" altLang="en-US" sz="2400" b="1" i="0" kern="120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B472E54A-07D3-D949-AF38-CAEE54F69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740109"/>
            <a:ext cx="9144000" cy="273844"/>
          </a:xfrm>
        </p:spPr>
        <p:txBody>
          <a:bodyPr>
            <a:noAutofit/>
          </a:bodyPr>
          <a:lstStyle>
            <a:lvl1pPr marL="0" indent="0" algn="ctr">
              <a:buNone/>
              <a:defRPr sz="1400" b="1" i="0">
                <a:latin typeface="+mj-ea"/>
                <a:ea typeface="+mj-ea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128073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BF353-CD2C-8E48-A446-80B45DAA09C7}" type="datetime1">
              <a:rPr kumimoji="1" lang="ko-KR" altLang="en-US" smtClean="0"/>
              <a:t>2024. 7. 8.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F7D02-AD9E-D443-8AEC-CEA8269FEB9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78149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762940-D5C0-9748-BAEA-87B7756F6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870" y="1308537"/>
            <a:ext cx="8574259" cy="1991253"/>
          </a:xfrm>
        </p:spPr>
        <p:txBody>
          <a:bodyPr anchor="ctr"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ore-KR" sz="3600" b="1" dirty="0">
                <a:latin typeface="+mj-ea"/>
              </a:rPr>
              <a:t>Kibana</a:t>
            </a:r>
            <a:r>
              <a:rPr lang="ko-KR" altLang="en-US" sz="3600" b="1" dirty="0">
                <a:latin typeface="+mj-ea"/>
              </a:rPr>
              <a:t>로 </a:t>
            </a:r>
            <a:br>
              <a:rPr lang="en-US" altLang="ko-KR" sz="3600" b="1" dirty="0">
                <a:latin typeface="+mj-ea"/>
              </a:rPr>
            </a:br>
            <a:r>
              <a:rPr lang="ko-KR" altLang="en-US" sz="3600" b="1" dirty="0">
                <a:latin typeface="+mj-ea"/>
              </a:rPr>
              <a:t>실시간 데이터 시각화 하기</a:t>
            </a:r>
            <a:br>
              <a:rPr lang="en-US" altLang="ko-KR" sz="3600" b="1" dirty="0">
                <a:latin typeface="+mj-ea"/>
              </a:rPr>
            </a:br>
            <a:r>
              <a:rPr lang="en-US" altLang="ko-KR" sz="2800" b="1" dirty="0">
                <a:latin typeface="+mj-ea"/>
              </a:rPr>
              <a:t>(Stage 1)</a:t>
            </a:r>
            <a:endParaRPr lang="en" altLang="ko-Kore-KR" sz="3600" b="1" dirty="0">
              <a:latin typeface="+mj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1E6AB8-C423-DD4E-929C-BBDFE9B74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7D02-AD9E-D443-8AEC-CEA8269FEB90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83346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FF6C352-6DE5-4249-A5C8-00D50A51C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7D02-AD9E-D443-8AEC-CEA8269FEB90}" type="slidenum">
              <a:rPr kumimoji="1" lang="ko-Kore-KR" altLang="en-US" smtClean="0"/>
              <a:pPr/>
              <a:t>10</a:t>
            </a:fld>
            <a:endParaRPr kumimoji="1" lang="ko-Kore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1C3A758-304C-1147-92AC-026065CCE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36300"/>
          </a:xfrm>
        </p:spPr>
        <p:txBody>
          <a:bodyPr anchor="ctr">
            <a:normAutofit/>
          </a:bodyPr>
          <a:lstStyle/>
          <a:p>
            <a:pPr algn="ctr"/>
            <a:r>
              <a:rPr kumimoji="1" lang="en-US" altLang="ko-Kore-KR" sz="6600" dirty="0"/>
              <a:t>END</a:t>
            </a:r>
            <a:endParaRPr kumimoji="1" lang="ko-Kore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858414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A4075893-3A08-6E43-850C-E8C359B5D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68" y="1142077"/>
            <a:ext cx="7796048" cy="3912551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902C4B8-0362-7740-A6FB-4BC8A7025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7D02-AD9E-D443-8AEC-CEA8269FEB90}" type="slidenum">
              <a:rPr kumimoji="1" lang="ko-Kore-KR" altLang="en-US" smtClean="0"/>
              <a:pPr/>
              <a:t>2</a:t>
            </a:fld>
            <a:endParaRPr kumimoji="1" lang="ko-Kore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B01AB96-2CEE-0E43-84DC-71FE6072E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사용자</a:t>
            </a:r>
            <a:r>
              <a:rPr kumimoji="1" lang="ko-KR" altLang="en-US" dirty="0"/>
              <a:t> 연령별로 가장 많이 접속하는 연령대를 시각화</a:t>
            </a:r>
            <a:endParaRPr kumimoji="1"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2CAA36-4E7C-3E44-89E4-A4D2466A2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en-US" altLang="ko-KR" dirty="0"/>
              <a:t>20</a:t>
            </a:r>
            <a:r>
              <a:rPr kumimoji="1" lang="ko-KR" altLang="en-US" dirty="0"/>
              <a:t>대가 가장 많이 접속하고 있음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F4F69E2-C214-3548-AB8F-AB255294C04F}"/>
              </a:ext>
            </a:extLst>
          </p:cNvPr>
          <p:cNvSpPr/>
          <p:nvPr/>
        </p:nvSpPr>
        <p:spPr>
          <a:xfrm>
            <a:off x="6197962" y="2790496"/>
            <a:ext cx="2126231" cy="1056289"/>
          </a:xfrm>
          <a:prstGeom prst="rect">
            <a:avLst/>
          </a:prstGeom>
          <a:solidFill>
            <a:srgbClr val="FF0000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8CEE03B-28EC-1047-93A8-A946ACE156B2}"/>
              </a:ext>
            </a:extLst>
          </p:cNvPr>
          <p:cNvSpPr/>
          <p:nvPr/>
        </p:nvSpPr>
        <p:spPr>
          <a:xfrm>
            <a:off x="7748752" y="4848454"/>
            <a:ext cx="820908" cy="206174"/>
          </a:xfrm>
          <a:prstGeom prst="rect">
            <a:avLst/>
          </a:prstGeom>
          <a:solidFill>
            <a:srgbClr val="FF0000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5C3DD6C-7D64-E945-AB33-470C1E805ADF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7261078" y="3846785"/>
            <a:ext cx="898128" cy="1001669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사각형 설명선[R] 19">
            <a:extLst>
              <a:ext uri="{FF2B5EF4-FFF2-40B4-BE49-F238E27FC236}">
                <a16:creationId xmlns:a16="http://schemas.microsoft.com/office/drawing/2014/main" id="{D8C21DDA-77CE-9548-99EC-2D17808D2C18}"/>
              </a:ext>
            </a:extLst>
          </p:cNvPr>
          <p:cNvSpPr/>
          <p:nvPr/>
        </p:nvSpPr>
        <p:spPr>
          <a:xfrm>
            <a:off x="4762245" y="3846786"/>
            <a:ext cx="1435717" cy="486888"/>
          </a:xfrm>
          <a:prstGeom prst="wedgeRoundRectCallout">
            <a:avLst>
              <a:gd name="adj1" fmla="val 51374"/>
              <a:gd name="adj2" fmla="val -81970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ko-KR" altLang="en-US" sz="1000" dirty="0">
                <a:solidFill>
                  <a:schemeClr val="dk1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  <a:sym typeface="Calibri"/>
              </a:rPr>
              <a:t>나이 구간을 설정</a:t>
            </a:r>
            <a:endParaRPr lang="en-US" altLang="ko-KR" sz="1000" dirty="0">
              <a:solidFill>
                <a:schemeClr val="dk1"/>
              </a:solidFill>
              <a:latin typeface="SpoqaHanSans-Regular" panose="020B0500000000000000" pitchFamily="34" charset="-128"/>
              <a:ea typeface="SpoqaHanSans-Regular" panose="020B0500000000000000" pitchFamily="34" charset="-128"/>
              <a:sym typeface="Calibri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AFD649F-4E18-EF45-B33A-1C9FDDDBF80A}"/>
              </a:ext>
            </a:extLst>
          </p:cNvPr>
          <p:cNvSpPr/>
          <p:nvPr/>
        </p:nvSpPr>
        <p:spPr>
          <a:xfrm>
            <a:off x="6197962" y="2605029"/>
            <a:ext cx="2126231" cy="96758"/>
          </a:xfrm>
          <a:prstGeom prst="rect">
            <a:avLst/>
          </a:prstGeom>
          <a:solidFill>
            <a:srgbClr val="FF0000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E57D685-318A-C146-80EF-611E0CCC3B9C}"/>
              </a:ext>
            </a:extLst>
          </p:cNvPr>
          <p:cNvSpPr/>
          <p:nvPr/>
        </p:nvSpPr>
        <p:spPr>
          <a:xfrm>
            <a:off x="6197962" y="2229513"/>
            <a:ext cx="2126231" cy="169342"/>
          </a:xfrm>
          <a:prstGeom prst="rect">
            <a:avLst/>
          </a:prstGeom>
          <a:solidFill>
            <a:srgbClr val="FF0000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D7D3DD6-03D9-7441-813B-B0459522B665}"/>
              </a:ext>
            </a:extLst>
          </p:cNvPr>
          <p:cNvCxnSpPr>
            <a:cxnSpLocks/>
            <a:stCxn id="24" idx="2"/>
            <a:endCxn id="6" idx="0"/>
          </p:cNvCxnSpPr>
          <p:nvPr/>
        </p:nvCxnSpPr>
        <p:spPr>
          <a:xfrm>
            <a:off x="7261078" y="2701787"/>
            <a:ext cx="0" cy="88709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DA422D8-8180-FB46-8FAB-34D8F1B09306}"/>
              </a:ext>
            </a:extLst>
          </p:cNvPr>
          <p:cNvCxnSpPr>
            <a:cxnSpLocks/>
            <a:stCxn id="26" idx="2"/>
            <a:endCxn id="24" idx="0"/>
          </p:cNvCxnSpPr>
          <p:nvPr/>
        </p:nvCxnSpPr>
        <p:spPr>
          <a:xfrm>
            <a:off x="7261078" y="2398855"/>
            <a:ext cx="0" cy="206174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327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2AE8F1-73D0-7046-8987-E9EE9E581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7D02-AD9E-D443-8AEC-CEA8269FEB90}" type="slidenum">
              <a:rPr kumimoji="1" lang="ko-Kore-KR" altLang="en-US" smtClean="0"/>
              <a:pPr/>
              <a:t>3</a:t>
            </a:fld>
            <a:endParaRPr kumimoji="1" lang="ko-Kore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720BC08-D4E7-874A-B964-D0CF126CE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연령별</a:t>
            </a:r>
            <a:r>
              <a:rPr kumimoji="1" lang="ko-KR" altLang="en-US" dirty="0"/>
              <a:t> 가입 등급</a:t>
            </a:r>
            <a:r>
              <a:rPr kumimoji="1" lang="en-US" altLang="ko-KR" dirty="0"/>
              <a:t>(Level)</a:t>
            </a:r>
            <a:r>
              <a:rPr kumimoji="1" lang="ko-KR" altLang="en-US" dirty="0"/>
              <a:t>을 추가하여</a:t>
            </a:r>
            <a:r>
              <a:rPr kumimoji="1" lang="en-US" altLang="ko-KR" dirty="0"/>
              <a:t>,</a:t>
            </a:r>
            <a:r>
              <a:rPr kumimoji="1" lang="ko-KR" altLang="en-US" dirty="0"/>
              <a:t> 등급별 사용량 시각화</a:t>
            </a:r>
            <a:endParaRPr kumimoji="1"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D3C042-7E81-9F44-BDF0-CC2A04FFAF7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ko-KR" altLang="en-US" dirty="0"/>
              <a:t> 등급이 가장 많이 접속 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1DE9E1B-94E4-CD4A-AD13-B37DC58A2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74" y="1071115"/>
            <a:ext cx="7976251" cy="401788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FFDAD48-131F-A84D-93ED-F5D2756003E2}"/>
              </a:ext>
            </a:extLst>
          </p:cNvPr>
          <p:cNvSpPr/>
          <p:nvPr/>
        </p:nvSpPr>
        <p:spPr>
          <a:xfrm>
            <a:off x="6221611" y="2487079"/>
            <a:ext cx="2126231" cy="169342"/>
          </a:xfrm>
          <a:prstGeom prst="rect">
            <a:avLst/>
          </a:prstGeom>
          <a:solidFill>
            <a:srgbClr val="FF0000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8DABE39-418E-3E47-8C5A-7901F2BE004E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7284726" y="2656421"/>
            <a:ext cx="1" cy="19181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3B0A131B-F41A-484E-A91F-A8C2D168F9F4}"/>
              </a:ext>
            </a:extLst>
          </p:cNvPr>
          <p:cNvSpPr/>
          <p:nvPr/>
        </p:nvSpPr>
        <p:spPr>
          <a:xfrm>
            <a:off x="6221610" y="2848232"/>
            <a:ext cx="2126231" cy="169342"/>
          </a:xfrm>
          <a:prstGeom prst="rect">
            <a:avLst/>
          </a:prstGeom>
          <a:solidFill>
            <a:srgbClr val="FF0000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86670A-F6A3-2B4F-AA8A-68CABE869D48}"/>
              </a:ext>
            </a:extLst>
          </p:cNvPr>
          <p:cNvSpPr/>
          <p:nvPr/>
        </p:nvSpPr>
        <p:spPr>
          <a:xfrm>
            <a:off x="6221609" y="2157126"/>
            <a:ext cx="2126231" cy="169342"/>
          </a:xfrm>
          <a:prstGeom prst="rect">
            <a:avLst/>
          </a:prstGeom>
          <a:solidFill>
            <a:srgbClr val="FF0000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06C62D4-BECE-CB4E-BC6E-071647491744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>
            <a:off x="7284725" y="2326468"/>
            <a:ext cx="2" cy="16061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1AD3960-F1AB-3644-A536-FAC7C82403B3}"/>
              </a:ext>
            </a:extLst>
          </p:cNvPr>
          <p:cNvSpPr/>
          <p:nvPr/>
        </p:nvSpPr>
        <p:spPr>
          <a:xfrm>
            <a:off x="6221609" y="3192840"/>
            <a:ext cx="2126231" cy="169342"/>
          </a:xfrm>
          <a:prstGeom prst="rect">
            <a:avLst/>
          </a:prstGeom>
          <a:solidFill>
            <a:srgbClr val="FF0000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EAD2061-0822-294D-BC8D-DFDCDD2FF460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 flipH="1">
            <a:off x="7284725" y="3017574"/>
            <a:ext cx="1" cy="17526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AAD194E-0384-B541-A1FD-C780CCC8C1D7}"/>
              </a:ext>
            </a:extLst>
          </p:cNvPr>
          <p:cNvCxnSpPr>
            <a:cxnSpLocks/>
            <a:stCxn id="14" idx="2"/>
            <a:endCxn id="21" idx="0"/>
          </p:cNvCxnSpPr>
          <p:nvPr/>
        </p:nvCxnSpPr>
        <p:spPr>
          <a:xfrm>
            <a:off x="7284725" y="3362182"/>
            <a:ext cx="976066" cy="1513832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A16E0E5-3D11-4947-B7D5-9E37F4DED4FC}"/>
              </a:ext>
            </a:extLst>
          </p:cNvPr>
          <p:cNvSpPr/>
          <p:nvPr/>
        </p:nvSpPr>
        <p:spPr>
          <a:xfrm>
            <a:off x="7937807" y="4876014"/>
            <a:ext cx="645968" cy="212987"/>
          </a:xfrm>
          <a:prstGeom prst="rect">
            <a:avLst/>
          </a:prstGeom>
          <a:solidFill>
            <a:srgbClr val="FF0000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45998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EE43D57-613E-5A42-9DA5-B6674D5F4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7D02-AD9E-D443-8AEC-CEA8269FEB90}" type="slidenum">
              <a:rPr kumimoji="1" lang="ko-Kore-KR" altLang="en-US" smtClean="0"/>
              <a:pPr/>
              <a:t>4</a:t>
            </a:fld>
            <a:endParaRPr kumimoji="1" lang="ko-Kore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8C0AAB3-107F-2548-9D88-F643C8525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시간</a:t>
            </a:r>
            <a:r>
              <a:rPr kumimoji="1" lang="ko-KR" altLang="en-US" dirty="0"/>
              <a:t> 흐름에 따른 사용자 접속 현황을 파악</a:t>
            </a:r>
            <a:endParaRPr kumimoji="1"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E699A4-4784-6A4D-9911-7A8D4DCAC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kumimoji="1" lang="ko-Kore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6F9CD2-C13B-4B4B-A29A-8625163C4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89" y="1087440"/>
            <a:ext cx="7945821" cy="401732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1581970-964E-A94E-9B4A-208719068F73}"/>
              </a:ext>
            </a:extLst>
          </p:cNvPr>
          <p:cNvSpPr/>
          <p:nvPr/>
        </p:nvSpPr>
        <p:spPr>
          <a:xfrm>
            <a:off x="6245257" y="2804760"/>
            <a:ext cx="2126231" cy="169342"/>
          </a:xfrm>
          <a:prstGeom prst="rect">
            <a:avLst/>
          </a:prstGeom>
          <a:solidFill>
            <a:srgbClr val="FF0000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1F7DCF4-A08C-FF47-A9FD-E1AB6C4E1208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7308372" y="2974102"/>
            <a:ext cx="1" cy="19698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A6DA84-1CDD-154C-ADB6-540272AE4BF2}"/>
              </a:ext>
            </a:extLst>
          </p:cNvPr>
          <p:cNvSpPr/>
          <p:nvPr/>
        </p:nvSpPr>
        <p:spPr>
          <a:xfrm>
            <a:off x="6245256" y="3171088"/>
            <a:ext cx="2126231" cy="169342"/>
          </a:xfrm>
          <a:prstGeom prst="rect">
            <a:avLst/>
          </a:prstGeom>
          <a:solidFill>
            <a:srgbClr val="FF0000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FF708A6-9767-A44C-AD24-F3FD9A9FA0B5}"/>
              </a:ext>
            </a:extLst>
          </p:cNvPr>
          <p:cNvSpPr/>
          <p:nvPr/>
        </p:nvSpPr>
        <p:spPr>
          <a:xfrm>
            <a:off x="6245255" y="3492255"/>
            <a:ext cx="2126231" cy="169342"/>
          </a:xfrm>
          <a:prstGeom prst="rect">
            <a:avLst/>
          </a:prstGeom>
          <a:solidFill>
            <a:srgbClr val="FF0000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6FF64C3-4F02-934B-82AE-4F2C0370AD0F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7308371" y="3340430"/>
            <a:ext cx="1" cy="151825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7E769D9-2CCF-FC45-8512-B6CAA56316C9}"/>
              </a:ext>
            </a:extLst>
          </p:cNvPr>
          <p:cNvSpPr/>
          <p:nvPr/>
        </p:nvSpPr>
        <p:spPr>
          <a:xfrm>
            <a:off x="7920048" y="4890169"/>
            <a:ext cx="645968" cy="206715"/>
          </a:xfrm>
          <a:prstGeom prst="rect">
            <a:avLst/>
          </a:prstGeom>
          <a:solidFill>
            <a:srgbClr val="FF0000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21C74E2-E523-8F41-9723-BEDBBA093AF3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>
            <a:off x="7308371" y="3661597"/>
            <a:ext cx="934661" cy="1228572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241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DDFADA3-CBC7-EF4A-8A99-3C7E7819D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7D02-AD9E-D443-8AEC-CEA8269FEB90}" type="slidenum">
              <a:rPr kumimoji="1" lang="ko-Kore-KR" altLang="en-US" smtClean="0"/>
              <a:pPr/>
              <a:t>5</a:t>
            </a:fld>
            <a:endParaRPr kumimoji="1" lang="ko-Kore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F42DDB0-8437-BD45-9E1C-3523594A3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성별에</a:t>
            </a:r>
            <a:r>
              <a:rPr kumimoji="1" lang="ko-KR" altLang="en-US" dirty="0"/>
              <a:t> 따라 시간 별 사용량 시각화 </a:t>
            </a:r>
            <a:endParaRPr kumimoji="1"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12F7DF-2C0B-724E-BD88-EA8566300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ko-Kore-KR" altLang="en-US" dirty="0"/>
              <a:t>기존</a:t>
            </a:r>
            <a:r>
              <a:rPr kumimoji="1" lang="ko-KR" altLang="en-US" dirty="0"/>
              <a:t> </a:t>
            </a:r>
            <a:r>
              <a:rPr kumimoji="1" lang="en-US" altLang="ko-KR" dirty="0"/>
              <a:t>Line Chart</a:t>
            </a:r>
            <a:r>
              <a:rPr kumimoji="1" lang="ko-KR" altLang="en-US" dirty="0"/>
              <a:t>에 성별을 추가하여 차트를 분리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86288C-5F3E-864D-AB5F-A3DE38AA6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702" y="1127171"/>
            <a:ext cx="7818596" cy="392869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D925B54-6664-F64D-82DB-387EF356CAD3}"/>
              </a:ext>
            </a:extLst>
          </p:cNvPr>
          <p:cNvSpPr/>
          <p:nvPr/>
        </p:nvSpPr>
        <p:spPr>
          <a:xfrm>
            <a:off x="6253139" y="2907236"/>
            <a:ext cx="2126231" cy="169342"/>
          </a:xfrm>
          <a:prstGeom prst="rect">
            <a:avLst/>
          </a:prstGeom>
          <a:solidFill>
            <a:srgbClr val="FF0000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87F5CBB-9FCB-4643-BD6C-68FD26399B5E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7316254" y="3076578"/>
            <a:ext cx="1" cy="17369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BB06B501-0F2A-5143-8514-94A2D9FC7814}"/>
              </a:ext>
            </a:extLst>
          </p:cNvPr>
          <p:cNvSpPr/>
          <p:nvPr/>
        </p:nvSpPr>
        <p:spPr>
          <a:xfrm>
            <a:off x="6253138" y="3250274"/>
            <a:ext cx="2126231" cy="169342"/>
          </a:xfrm>
          <a:prstGeom prst="rect">
            <a:avLst/>
          </a:prstGeom>
          <a:solidFill>
            <a:srgbClr val="FF0000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7E020D5-C21A-A447-9F2D-FC776032A67E}"/>
              </a:ext>
            </a:extLst>
          </p:cNvPr>
          <p:cNvSpPr/>
          <p:nvPr/>
        </p:nvSpPr>
        <p:spPr>
          <a:xfrm>
            <a:off x="6253137" y="3581489"/>
            <a:ext cx="2126231" cy="169342"/>
          </a:xfrm>
          <a:prstGeom prst="rect">
            <a:avLst/>
          </a:prstGeom>
          <a:solidFill>
            <a:srgbClr val="FF0000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D146426-AF5C-784F-BE04-A1E779ABA565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7316253" y="3419616"/>
            <a:ext cx="1" cy="16187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16A637C-A7D4-A543-A6E7-3C683C140F4F}"/>
              </a:ext>
            </a:extLst>
          </p:cNvPr>
          <p:cNvSpPr/>
          <p:nvPr/>
        </p:nvSpPr>
        <p:spPr>
          <a:xfrm>
            <a:off x="7803931" y="4856642"/>
            <a:ext cx="830313" cy="199227"/>
          </a:xfrm>
          <a:prstGeom prst="rect">
            <a:avLst/>
          </a:prstGeom>
          <a:solidFill>
            <a:srgbClr val="FF0000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022BCF6-4AA1-3D4A-8053-D818157F10EA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>
            <a:off x="7316253" y="3750831"/>
            <a:ext cx="902835" cy="110581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326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21BD96C-B8E7-2845-A2E2-415ADAAA5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7D02-AD9E-D443-8AEC-CEA8269FEB90}" type="slidenum">
              <a:rPr kumimoji="1" lang="ko-Kore-KR" altLang="en-US" smtClean="0"/>
              <a:pPr/>
              <a:t>6</a:t>
            </a:fld>
            <a:endParaRPr kumimoji="1" lang="ko-Kore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2313C0-6F74-C14D-9A8E-7CC2F22D3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사용자의</a:t>
            </a:r>
            <a:r>
              <a:rPr kumimoji="1" lang="ko-KR" altLang="en-US" dirty="0"/>
              <a:t> 멤버십 </a:t>
            </a:r>
            <a:r>
              <a:rPr kumimoji="1" lang="en-US" altLang="ko-KR" dirty="0"/>
              <a:t>Level</a:t>
            </a:r>
            <a:r>
              <a:rPr kumimoji="1" lang="ko-KR" altLang="en-US" dirty="0"/>
              <a:t> 별</a:t>
            </a:r>
            <a:r>
              <a:rPr kumimoji="1" lang="en-US" altLang="ko-KR" dirty="0"/>
              <a:t>,</a:t>
            </a:r>
            <a:r>
              <a:rPr kumimoji="1" lang="ko-KR" altLang="en-US" dirty="0"/>
              <a:t> 성별 서비스 접속 건수 시각화</a:t>
            </a:r>
            <a:endParaRPr kumimoji="1"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F6D6E8-1693-0A41-A1A5-83F6BBF91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en-US" altLang="ko-Kore-KR" dirty="0"/>
              <a:t>Level 0</a:t>
            </a:r>
            <a:r>
              <a:rPr kumimoji="1" lang="ko-KR" altLang="en-US" dirty="0"/>
              <a:t>의 사용자 접속이 가장 활발함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C067FF4-C669-7E48-93B4-0408C9A4B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66" y="1078728"/>
            <a:ext cx="8013925" cy="404180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A5A1DAA-6285-8B40-A055-624A05ED6A2F}"/>
              </a:ext>
            </a:extLst>
          </p:cNvPr>
          <p:cNvSpPr/>
          <p:nvPr/>
        </p:nvSpPr>
        <p:spPr>
          <a:xfrm>
            <a:off x="461142" y="1983016"/>
            <a:ext cx="200848" cy="356227"/>
          </a:xfrm>
          <a:prstGeom prst="rect">
            <a:avLst/>
          </a:prstGeom>
          <a:solidFill>
            <a:srgbClr val="FF0000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모서리가 둥근 사각형 설명선[R] 6">
            <a:extLst>
              <a:ext uri="{FF2B5EF4-FFF2-40B4-BE49-F238E27FC236}">
                <a16:creationId xmlns:a16="http://schemas.microsoft.com/office/drawing/2014/main" id="{373A3950-429E-A949-A610-1C45B2FE3729}"/>
              </a:ext>
            </a:extLst>
          </p:cNvPr>
          <p:cNvSpPr/>
          <p:nvPr/>
        </p:nvSpPr>
        <p:spPr>
          <a:xfrm>
            <a:off x="7199" y="2451316"/>
            <a:ext cx="1435717" cy="486888"/>
          </a:xfrm>
          <a:prstGeom prst="wedgeRoundRectCallout">
            <a:avLst>
              <a:gd name="adj1" fmla="val -6825"/>
              <a:gd name="adj2" fmla="val -70637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ko-KR" altLang="en-US" sz="1000" dirty="0">
                <a:solidFill>
                  <a:schemeClr val="dk1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  <a:sym typeface="Calibri"/>
              </a:rPr>
              <a:t>사용자 등급 </a:t>
            </a:r>
            <a:r>
              <a:rPr lang="en-US" altLang="ko-KR" sz="1000" dirty="0">
                <a:solidFill>
                  <a:schemeClr val="dk1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  <a:sym typeface="Calibri"/>
              </a:rPr>
              <a:t>(Level)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F8EB4F-0FA1-6143-9366-98826C81FD0D}"/>
              </a:ext>
            </a:extLst>
          </p:cNvPr>
          <p:cNvSpPr/>
          <p:nvPr/>
        </p:nvSpPr>
        <p:spPr>
          <a:xfrm>
            <a:off x="6190078" y="1959367"/>
            <a:ext cx="2126231" cy="169342"/>
          </a:xfrm>
          <a:prstGeom prst="rect">
            <a:avLst/>
          </a:prstGeom>
          <a:solidFill>
            <a:srgbClr val="FF0000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527874E-43D0-8A42-9E37-88953588ADB2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7253194" y="2128709"/>
            <a:ext cx="0" cy="382019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B25E3D1-D0C3-7749-A9F1-4C3E92AD9367}"/>
              </a:ext>
            </a:extLst>
          </p:cNvPr>
          <p:cNvSpPr/>
          <p:nvPr/>
        </p:nvSpPr>
        <p:spPr>
          <a:xfrm>
            <a:off x="6190078" y="2510728"/>
            <a:ext cx="2126231" cy="169342"/>
          </a:xfrm>
          <a:prstGeom prst="rect">
            <a:avLst/>
          </a:prstGeom>
          <a:solidFill>
            <a:srgbClr val="FF0000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AD17F09-5B21-724B-AC62-12F6FEF1A78B}"/>
              </a:ext>
            </a:extLst>
          </p:cNvPr>
          <p:cNvSpPr/>
          <p:nvPr/>
        </p:nvSpPr>
        <p:spPr>
          <a:xfrm>
            <a:off x="6190078" y="2853533"/>
            <a:ext cx="2126231" cy="169342"/>
          </a:xfrm>
          <a:prstGeom prst="rect">
            <a:avLst/>
          </a:prstGeom>
          <a:solidFill>
            <a:srgbClr val="FF0000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F55130C-7938-8E41-922C-ACCD81196334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7253194" y="2680070"/>
            <a:ext cx="0" cy="17346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2AB5D22-046A-C641-A203-842A7999D948}"/>
              </a:ext>
            </a:extLst>
          </p:cNvPr>
          <p:cNvSpPr/>
          <p:nvPr/>
        </p:nvSpPr>
        <p:spPr>
          <a:xfrm>
            <a:off x="7876396" y="4886105"/>
            <a:ext cx="645968" cy="248131"/>
          </a:xfrm>
          <a:prstGeom prst="rect">
            <a:avLst/>
          </a:prstGeom>
          <a:solidFill>
            <a:srgbClr val="FF0000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01A4857-64E7-E949-95A8-CDDE774D51FB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7253194" y="3022875"/>
            <a:ext cx="946186" cy="186323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580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066633C-51FD-E849-89C1-183EA01CF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7D02-AD9E-D443-8AEC-CEA8269FEB90}" type="slidenum">
              <a:rPr kumimoji="1" lang="ko-Kore-KR" altLang="en-US" smtClean="0"/>
              <a:pPr/>
              <a:t>7</a:t>
            </a:fld>
            <a:endParaRPr kumimoji="1" lang="ko-Kore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912E4AE-6237-7849-90FB-C971C53C9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App</a:t>
            </a:r>
            <a:r>
              <a:rPr kumimoji="1" lang="ko-KR" altLang="en-US" dirty="0"/>
              <a:t>을 통해서 접속한 사용자 비중 시각화</a:t>
            </a:r>
            <a:endParaRPr kumimoji="1"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C93616-3A11-8241-9BF5-09F4D0981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en-US" altLang="ko-Kore-KR" dirty="0" err="1"/>
              <a:t>LinkedWithApps</a:t>
            </a:r>
            <a:r>
              <a:rPr kumimoji="1" lang="en-US" altLang="ko-Kore-KR" dirty="0"/>
              <a:t> </a:t>
            </a:r>
            <a:r>
              <a:rPr kumimoji="1" lang="ko-KR" altLang="en-US" dirty="0"/>
              <a:t>칼럼 활용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C51AAF-CBC8-1042-9486-3172AB5BA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72" y="1103293"/>
            <a:ext cx="7930055" cy="400935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E5BC3FD-0FFF-284E-A3B1-0C3752FCDA6F}"/>
              </a:ext>
            </a:extLst>
          </p:cNvPr>
          <p:cNvSpPr/>
          <p:nvPr/>
        </p:nvSpPr>
        <p:spPr>
          <a:xfrm>
            <a:off x="6261023" y="2210265"/>
            <a:ext cx="2126231" cy="169342"/>
          </a:xfrm>
          <a:prstGeom prst="rect">
            <a:avLst/>
          </a:prstGeom>
          <a:solidFill>
            <a:srgbClr val="FF0000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6D750C5-F08D-5B46-910C-4D682F698B6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7324139" y="2379607"/>
            <a:ext cx="0" cy="16061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BF957F8E-2BC9-EB41-98B0-FBE20EAD8E17}"/>
              </a:ext>
            </a:extLst>
          </p:cNvPr>
          <p:cNvSpPr/>
          <p:nvPr/>
        </p:nvSpPr>
        <p:spPr>
          <a:xfrm>
            <a:off x="6261023" y="2540218"/>
            <a:ext cx="2126231" cy="169342"/>
          </a:xfrm>
          <a:prstGeom prst="rect">
            <a:avLst/>
          </a:prstGeom>
          <a:solidFill>
            <a:srgbClr val="FF0000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F6AF903-9CB9-9E4B-9A35-8D7802F3FF6A}"/>
              </a:ext>
            </a:extLst>
          </p:cNvPr>
          <p:cNvSpPr/>
          <p:nvPr/>
        </p:nvSpPr>
        <p:spPr>
          <a:xfrm>
            <a:off x="6261023" y="2869299"/>
            <a:ext cx="2126231" cy="169342"/>
          </a:xfrm>
          <a:prstGeom prst="rect">
            <a:avLst/>
          </a:prstGeom>
          <a:solidFill>
            <a:srgbClr val="FF0000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230B939-ACE0-474E-B996-4FF9F543B111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7324139" y="2709560"/>
            <a:ext cx="0" cy="159739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89C928-5A53-5840-ADB2-4B6CC61A35E6}"/>
              </a:ext>
            </a:extLst>
          </p:cNvPr>
          <p:cNvSpPr/>
          <p:nvPr/>
        </p:nvSpPr>
        <p:spPr>
          <a:xfrm>
            <a:off x="7906823" y="4927543"/>
            <a:ext cx="645969" cy="169342"/>
          </a:xfrm>
          <a:prstGeom prst="rect">
            <a:avLst/>
          </a:prstGeom>
          <a:solidFill>
            <a:srgbClr val="FF0000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1A3B1B9-7AFE-F643-8E3E-A46FB43EB745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>
            <a:off x="7324139" y="3038641"/>
            <a:ext cx="905669" cy="1888902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527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BDB184C-0DFA-D443-AD80-A58EBD053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7D02-AD9E-D443-8AEC-CEA8269FEB90}" type="slidenum">
              <a:rPr kumimoji="1" lang="ko-Kore-KR" altLang="en-US" smtClean="0"/>
              <a:pPr/>
              <a:t>8</a:t>
            </a:fld>
            <a:endParaRPr kumimoji="1" lang="ko-Kore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DA0E51A-C0C1-4F44-8492-EFEF28D2B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연령대 별 </a:t>
            </a:r>
            <a:r>
              <a:rPr kumimoji="1" lang="en-US" altLang="ko-KR" dirty="0"/>
              <a:t>App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접속한 비율을 시각화</a:t>
            </a:r>
            <a:endParaRPr kumimoji="1"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F15EBC-0031-1A41-8156-6C46AF84CB1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~</a:t>
            </a:r>
            <a:r>
              <a:rPr kumimoji="1" lang="ko-KR" altLang="en-US" dirty="0"/>
              <a:t> </a:t>
            </a:r>
            <a:r>
              <a:rPr kumimoji="1" lang="en-US" altLang="ko-KR" dirty="0"/>
              <a:t>30</a:t>
            </a:r>
            <a:r>
              <a:rPr kumimoji="1" lang="ko-KR" altLang="en-US" dirty="0"/>
              <a:t>대 비중이 가장 높다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4B63FF-CB6A-594E-8B53-D387C8288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15" y="1099999"/>
            <a:ext cx="7985770" cy="401265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417A1AF-9D9D-6846-95B4-479A3C6E3C5F}"/>
              </a:ext>
            </a:extLst>
          </p:cNvPr>
          <p:cNvSpPr/>
          <p:nvPr/>
        </p:nvSpPr>
        <p:spPr>
          <a:xfrm>
            <a:off x="6276789" y="2005313"/>
            <a:ext cx="2126231" cy="169342"/>
          </a:xfrm>
          <a:prstGeom prst="rect">
            <a:avLst/>
          </a:prstGeom>
          <a:solidFill>
            <a:srgbClr val="FF0000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5F53D49-0D07-6C45-BC20-EF3F14478B3C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>
            <a:off x="7339905" y="2174655"/>
            <a:ext cx="0" cy="39861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2F00B0-302C-A641-8CA3-27751E12FF13}"/>
              </a:ext>
            </a:extLst>
          </p:cNvPr>
          <p:cNvSpPr/>
          <p:nvPr/>
        </p:nvSpPr>
        <p:spPr>
          <a:xfrm>
            <a:off x="7228495" y="2218147"/>
            <a:ext cx="1262332" cy="169341"/>
          </a:xfrm>
          <a:prstGeom prst="rect">
            <a:avLst/>
          </a:prstGeom>
          <a:solidFill>
            <a:srgbClr val="FF0000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A45171C-6C6F-264C-B1E9-4C6CB3C6BBE9}"/>
              </a:ext>
            </a:extLst>
          </p:cNvPr>
          <p:cNvSpPr/>
          <p:nvPr/>
        </p:nvSpPr>
        <p:spPr>
          <a:xfrm>
            <a:off x="6276789" y="2573272"/>
            <a:ext cx="2126231" cy="169342"/>
          </a:xfrm>
          <a:prstGeom prst="rect">
            <a:avLst/>
          </a:prstGeom>
          <a:solidFill>
            <a:srgbClr val="FF0000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288C323-88BA-BF42-9C97-5C5A9577EE7E}"/>
              </a:ext>
            </a:extLst>
          </p:cNvPr>
          <p:cNvSpPr/>
          <p:nvPr/>
        </p:nvSpPr>
        <p:spPr>
          <a:xfrm>
            <a:off x="6276789" y="2897877"/>
            <a:ext cx="2126231" cy="169342"/>
          </a:xfrm>
          <a:prstGeom prst="rect">
            <a:avLst/>
          </a:prstGeom>
          <a:solidFill>
            <a:srgbClr val="FF0000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50665FA-5DF5-1444-B5C6-A7BA3D95220A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>
            <a:off x="7339905" y="2742614"/>
            <a:ext cx="0" cy="15526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DF91870-D8DF-D547-9F0C-295A0493B9DD}"/>
              </a:ext>
            </a:extLst>
          </p:cNvPr>
          <p:cNvSpPr/>
          <p:nvPr/>
        </p:nvSpPr>
        <p:spPr>
          <a:xfrm>
            <a:off x="6276789" y="3158125"/>
            <a:ext cx="2126231" cy="885375"/>
          </a:xfrm>
          <a:prstGeom prst="rect">
            <a:avLst/>
          </a:prstGeom>
          <a:solidFill>
            <a:srgbClr val="FF0000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5EC6A72-6302-724B-A588-84ADF2328138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>
            <a:off x="7339905" y="3067219"/>
            <a:ext cx="0" cy="9090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93BE3AA-5DD7-024B-9E9E-61A55A53815E}"/>
              </a:ext>
            </a:extLst>
          </p:cNvPr>
          <p:cNvSpPr/>
          <p:nvPr/>
        </p:nvSpPr>
        <p:spPr>
          <a:xfrm>
            <a:off x="7915352" y="4883727"/>
            <a:ext cx="696831" cy="214544"/>
          </a:xfrm>
          <a:prstGeom prst="rect">
            <a:avLst/>
          </a:prstGeom>
          <a:solidFill>
            <a:srgbClr val="FF0000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D6CEDF7-F467-D94A-B4DC-150B08F16DC0}"/>
              </a:ext>
            </a:extLst>
          </p:cNvPr>
          <p:cNvCxnSpPr>
            <a:cxnSpLocks/>
            <a:stCxn id="19" idx="2"/>
            <a:endCxn id="23" idx="0"/>
          </p:cNvCxnSpPr>
          <p:nvPr/>
        </p:nvCxnSpPr>
        <p:spPr>
          <a:xfrm>
            <a:off x="7339905" y="4043500"/>
            <a:ext cx="923863" cy="84022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631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DF468A3-0276-774C-85E2-2F4219C59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7D02-AD9E-D443-8AEC-CEA8269FEB90}" type="slidenum">
              <a:rPr kumimoji="1" lang="ko-Kore-KR" altLang="en-US" smtClean="0"/>
              <a:pPr/>
              <a:t>9</a:t>
            </a:fld>
            <a:endParaRPr kumimoji="1" lang="ko-Kore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6024092-32EC-2D4C-AF4E-A213153E5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Dashboard </a:t>
            </a:r>
            <a:r>
              <a:rPr kumimoji="1" lang="ko-KR" altLang="en-US"/>
              <a:t>생성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B4C872-3581-7642-AA9C-D8ADCCAF1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kumimoji="1" lang="ko-Kore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CE7627-6936-9446-97F1-56BE981C2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2" y="740109"/>
            <a:ext cx="9073055" cy="430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704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>
            <a:lumMod val="20000"/>
            <a:lumOff val="80000"/>
          </a:schemeClr>
        </a:solidFill>
        <a:ln w="3175"/>
      </a:spPr>
      <a:bodyPr rtlCol="0" anchor="ctr"/>
      <a:lstStyle>
        <a:defPPr algn="ctr">
          <a:defRPr kumimoji="1" sz="10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25000"/>
            </a:schemeClr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15101</TotalTime>
  <Words>127</Words>
  <Application>Microsoft Macintosh PowerPoint</Application>
  <PresentationFormat>On-screen Show (16:9)</PresentationFormat>
  <Paragraphs>30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NanumGothic</vt:lpstr>
      <vt:lpstr>SpoqaHanSans-Regular</vt:lpstr>
      <vt:lpstr>Arial</vt:lpstr>
      <vt:lpstr>Calibri</vt:lpstr>
      <vt:lpstr>Calibri Light</vt:lpstr>
      <vt:lpstr>Office 테마</vt:lpstr>
      <vt:lpstr>Kibana로  실시간 데이터 시각화 하기 (Stage 1)</vt:lpstr>
      <vt:lpstr>사용자 연령별로 가장 많이 접속하는 연령대를 시각화</vt:lpstr>
      <vt:lpstr>연령별 가입 등급(Level)을 추가하여, 등급별 사용량 시각화</vt:lpstr>
      <vt:lpstr>시간 흐름에 따른 사용자 접속 현황을 파악</vt:lpstr>
      <vt:lpstr>성별에 따라 시간 별 사용량 시각화 </vt:lpstr>
      <vt:lpstr>사용자의 멤버십 Level 별, 성별 서비스 접속 건수 시각화</vt:lpstr>
      <vt:lpstr>App을 통해서 접속한 사용자 비중 시각화</vt:lpstr>
      <vt:lpstr>연령대 별 App으로 접속한 비율을 시각화</vt:lpstr>
      <vt:lpstr>Dashboard 생성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Sangwon Park</cp:lastModifiedBy>
  <cp:revision>293</cp:revision>
  <dcterms:created xsi:type="dcterms:W3CDTF">2020-11-23T12:52:53Z</dcterms:created>
  <dcterms:modified xsi:type="dcterms:W3CDTF">2024-07-07T23:26:53Z</dcterms:modified>
</cp:coreProperties>
</file>