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smtClean="0"/>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22546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347762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1921515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3966534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164803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441638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59750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40580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3835165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126240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36512AA3-2E20-47C0-BA88-04677EB4993E}" type="datetimeFigureOut">
              <a:rPr lang="zh-CN" altLang="en-US" smtClean="0"/>
              <a:t>2018/4/15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54E1622-0C31-46E6-8822-D97B4C28C236}" type="slidenum">
              <a:rPr lang="zh-CN" altLang="en-US" smtClean="0"/>
              <a:t>‹#›</a:t>
            </a:fld>
            <a:endParaRPr lang="zh-CN" altLang="en-US"/>
          </a:p>
        </p:txBody>
      </p:sp>
    </p:spTree>
    <p:extLst>
      <p:ext uri="{BB962C8B-B14F-4D97-AF65-F5344CB8AC3E}">
        <p14:creationId xmlns:p14="http://schemas.microsoft.com/office/powerpoint/2010/main" val="309933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en-US" altLang="zh-CN" smtClean="0"/>
              <a:t>Click to edit Master title style</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60DB7-6E48-4466-B7A9-24611520A472}" type="datetimeFigureOut">
              <a:rPr lang="zh-CN" altLang="en-US" smtClean="0"/>
              <a:t>2018/4/15</a:t>
            </a:fld>
            <a:endParaRPr lang="zh-CN"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D7CD6-334A-41AE-9AE2-B93EEDD81DF1}" type="slidenum">
              <a:rPr lang="zh-CN" altLang="en-US" smtClean="0"/>
              <a:t>‹#›</a:t>
            </a:fld>
            <a:endParaRPr lang="zh-CN" altLang="en-US"/>
          </a:p>
        </p:txBody>
      </p:sp>
    </p:spTree>
    <p:extLst>
      <p:ext uri="{BB962C8B-B14F-4D97-AF65-F5344CB8AC3E}">
        <p14:creationId xmlns:p14="http://schemas.microsoft.com/office/powerpoint/2010/main" val="25740682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主页"/>
        <p:cNvGrpSpPr/>
        <p:nvPr/>
      </p:nvGrpSpPr>
      <p:grpSpPr>
        <a:xfrm>
          <a:off x="0" y="0"/>
          <a:ext cx="0" cy="0"/>
          <a:chOff x="0" y="0"/>
          <a:chExt cx="0" cy="0"/>
        </a:xfrm>
      </p:grpSpPr>
      <p:grpSp>
        <p:nvGrpSpPr>
          <p:cNvPr id="110" name="Group110"/>
          <p:cNvGrpSpPr/>
          <p:nvPr/>
        </p:nvGrpSpPr>
        <p:grpSpPr>
          <a:xfrm>
            <a:off x="309730" y="988092"/>
            <a:ext cx="8524540" cy="4881817"/>
            <a:chOff x="309730" y="988092"/>
            <a:chExt cx="8524540" cy="4881817"/>
          </a:xfrm>
        </p:grpSpPr>
        <p:sp>
          <p:nvSpPr>
            <p:cNvPr id="146" name="任意多边形 145"/>
            <p:cNvSpPr/>
            <p:nvPr/>
          </p:nvSpPr>
          <p:spPr>
            <a:xfrm>
              <a:off x="7540332" y="5003508"/>
              <a:ext cx="632092" cy="630800"/>
            </a:xfrm>
            <a:custGeom>
              <a:avLst/>
              <a:gdLst/>
              <a:ahLst/>
              <a:cxnLst/>
              <a:rect l="0" t="0" r="0" b="0"/>
              <a:pathLst>
                <a:path w="632092" h="630800">
                  <a:moveTo>
                    <a:pt x="0" y="0"/>
                  </a:moveTo>
                  <a:lnTo>
                    <a:pt x="632092" y="0"/>
                  </a:lnTo>
                  <a:lnTo>
                    <a:pt x="632092" y="630800"/>
                  </a:lnTo>
                  <a:lnTo>
                    <a:pt x="0" y="630800"/>
                  </a:lnTo>
                  <a:lnTo>
                    <a:pt x="0" y="0"/>
                  </a:lnTo>
                  <a:close/>
                </a:path>
              </a:pathLst>
            </a:custGeom>
            <a:noFill/>
            <a:ln w="40533" cap="flat">
              <a:solidFill>
                <a:srgbClr val="FFFFFF"/>
              </a:solidFill>
              <a:bevel/>
            </a:ln>
          </p:spPr>
        </p:sp>
        <p:grpSp>
          <p:nvGrpSpPr>
            <p:cNvPr id="148" name="组合 147"/>
            <p:cNvGrpSpPr/>
            <p:nvPr/>
          </p:nvGrpSpPr>
          <p:grpSpPr>
            <a:xfrm>
              <a:off x="317330" y="2117606"/>
              <a:ext cx="8509340" cy="2065110"/>
              <a:chOff x="317330" y="2117606"/>
              <a:chExt cx="8509340" cy="2065110"/>
            </a:xfrm>
          </p:grpSpPr>
          <p:sp>
            <p:nvSpPr>
              <p:cNvPr id="139" name="任意多边形 138"/>
              <p:cNvSpPr/>
              <p:nvPr/>
            </p:nvSpPr>
            <p:spPr>
              <a:xfrm>
                <a:off x="317330" y="2117606"/>
                <a:ext cx="8509340" cy="1776302"/>
              </a:xfrm>
              <a:custGeom>
                <a:avLst/>
                <a:gdLst/>
                <a:ahLst/>
                <a:cxnLst/>
                <a:rect l="0" t="0" r="0" b="0"/>
                <a:pathLst>
                  <a:path w="8509340" h="1776302">
                    <a:moveTo>
                      <a:pt x="0" y="0"/>
                    </a:moveTo>
                    <a:lnTo>
                      <a:pt x="8509340" y="0"/>
                    </a:lnTo>
                    <a:lnTo>
                      <a:pt x="8509340" y="1776302"/>
                    </a:lnTo>
                    <a:lnTo>
                      <a:pt x="0" y="1776302"/>
                    </a:lnTo>
                    <a:lnTo>
                      <a:pt x="0" y="0"/>
                    </a:lnTo>
                    <a:close/>
                  </a:path>
                </a:pathLst>
              </a:custGeom>
              <a:solidFill>
                <a:srgbClr val="FFA07A"/>
              </a:solidFill>
              <a:ln w="7600" cap="flat">
                <a:solidFill>
                  <a:srgbClr val="FFA07A"/>
                </a:solidFill>
                <a:bevel/>
              </a:ln>
            </p:spPr>
          </p:sp>
          <p:sp>
            <p:nvSpPr>
              <p:cNvPr id="147" name="任意多边形 146"/>
              <p:cNvSpPr/>
              <p:nvPr/>
            </p:nvSpPr>
            <p:spPr>
              <a:xfrm>
                <a:off x="317330" y="4038316"/>
                <a:ext cx="8509340" cy="144400"/>
              </a:xfrm>
              <a:custGeom>
                <a:avLst/>
                <a:gdLst/>
                <a:ahLst/>
                <a:cxnLst/>
                <a:rect l="0" t="0" r="0" b="0"/>
                <a:pathLst>
                  <a:path w="8509340" h="144400">
                    <a:moveTo>
                      <a:pt x="0" y="0"/>
                    </a:moveTo>
                    <a:lnTo>
                      <a:pt x="8509340" y="0"/>
                    </a:lnTo>
                    <a:lnTo>
                      <a:pt x="8509340" y="144400"/>
                    </a:lnTo>
                    <a:lnTo>
                      <a:pt x="0" y="144400"/>
                    </a:lnTo>
                    <a:lnTo>
                      <a:pt x="0" y="0"/>
                    </a:lnTo>
                    <a:close/>
                  </a:path>
                </a:pathLst>
              </a:custGeom>
              <a:solidFill>
                <a:srgbClr val="BED742"/>
              </a:solidFill>
              <a:ln w="7600" cap="flat">
                <a:solidFill>
                  <a:srgbClr val="BED742"/>
                </a:solidFill>
                <a:bevel/>
              </a:ln>
            </p:spPr>
          </p:sp>
        </p:grpSp>
        <p:sp>
          <p:nvSpPr>
            <p:cNvPr id="140" name="任意多边形 139"/>
            <p:cNvSpPr/>
            <p:nvPr/>
          </p:nvSpPr>
          <p:spPr>
            <a:xfrm>
              <a:off x="1592800" y="1028625"/>
              <a:ext cx="2240024" cy="2553600"/>
            </a:xfrm>
            <a:custGeom>
              <a:avLst/>
              <a:gdLst/>
              <a:ahLst/>
              <a:cxnLst/>
              <a:rect l="0" t="0" r="0" b="0"/>
              <a:pathLst>
                <a:path w="2240024" h="2553600">
                  <a:moveTo>
                    <a:pt x="0" y="0"/>
                  </a:moveTo>
                  <a:lnTo>
                    <a:pt x="2240024" y="0"/>
                  </a:lnTo>
                  <a:lnTo>
                    <a:pt x="2240024" y="2553600"/>
                  </a:lnTo>
                  <a:lnTo>
                    <a:pt x="0" y="2553600"/>
                  </a:lnTo>
                  <a:lnTo>
                    <a:pt x="0" y="0"/>
                  </a:lnTo>
                  <a:close/>
                </a:path>
              </a:pathLst>
            </a:custGeom>
            <a:noFill/>
            <a:ln w="40533" cap="flat">
              <a:solidFill>
                <a:srgbClr val="FFFFFF"/>
              </a:solidFill>
              <a:bevel/>
            </a:ln>
          </p:spPr>
        </p:sp>
        <p:sp>
          <p:nvSpPr>
            <p:cNvPr id="111" name="Text 111"/>
            <p:cNvSpPr txBox="1"/>
            <p:nvPr/>
          </p:nvSpPr>
          <p:spPr>
            <a:xfrm>
              <a:off x="2272065" y="4327108"/>
              <a:ext cx="4599870" cy="714400"/>
            </a:xfrm>
            <a:prstGeom prst="rect">
              <a:avLst/>
            </a:prstGeom>
            <a:noFill/>
          </p:spPr>
          <p:txBody>
            <a:bodyPr wrap="square" lIns="0" tIns="0" rIns="0" bIns="0" rtlCol="0" anchor="ctr"/>
            <a:lstStyle/>
            <a:p>
              <a:pPr algn="ctr">
                <a:lnSpc>
                  <a:spcPct val="100000"/>
                </a:lnSpc>
              </a:pPr>
              <a:r>
                <a:rPr sz="912">
                  <a:solidFill>
                    <a:srgbClr val="FFFFFF"/>
                  </a:solidFill>
                  <a:latin typeface="Arial"/>
                </a:rPr>
                <a:t>              suring是基于.net core的高性能的分布式微服务框架           </a:t>
              </a:r>
            </a:p>
            <a:p>
              <a:pPr algn="ctr">
                <a:lnSpc>
                  <a:spcPct val="100000"/>
                </a:lnSpc>
              </a:pPr>
              <a:r>
                <a:rPr sz="912" b="1">
                  <a:solidFill>
                    <a:srgbClr val="FFFFFF"/>
                  </a:solidFill>
                  <a:latin typeface="Arial"/>
                </a:rPr>
                <a:t>surging is based on .net core language high-performance distributed microservices framework</a:t>
              </a:r>
            </a:p>
          </p:txBody>
        </p:sp>
        <p:sp>
          <p:nvSpPr>
            <p:cNvPr id="112" name="Text 112"/>
            <p:cNvSpPr txBox="1"/>
            <p:nvPr/>
          </p:nvSpPr>
          <p:spPr>
            <a:xfrm>
              <a:off x="3703624" y="1800108"/>
              <a:ext cx="3572000" cy="1603600"/>
            </a:xfrm>
            <a:prstGeom prst="rect">
              <a:avLst/>
            </a:prstGeom>
            <a:noFill/>
          </p:spPr>
          <p:txBody>
            <a:bodyPr wrap="square" lIns="0" tIns="0" rIns="0" bIns="0" rtlCol="0" anchor="ctr"/>
            <a:lstStyle/>
            <a:p>
              <a:pPr algn="ctr">
                <a:lnSpc>
                  <a:spcPct val="100000"/>
                </a:lnSpc>
              </a:pPr>
              <a:r>
                <a:rPr sz="5472">
                  <a:solidFill>
                    <a:srgbClr val="FFFFFF"/>
                  </a:solidFill>
                  <a:latin typeface="Arial"/>
                </a:rPr>
                <a:t>框架剥析</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237" y="1560708"/>
              <a:ext cx="1923150" cy="1292000"/>
            </a:xfrm>
            <a:prstGeom prst="rect">
              <a:avLst/>
            </a:prstGeom>
          </p:spPr>
        </p:pic>
        <p:sp>
          <p:nvSpPr>
            <p:cNvPr id="114" name="Rectangle"/>
            <p:cNvSpPr/>
            <p:nvPr/>
          </p:nvSpPr>
          <p:spPr>
            <a:xfrm>
              <a:off x="7275624" y="4790708"/>
              <a:ext cx="1292000" cy="1071600"/>
            </a:xfrm>
            <a:custGeom>
              <a:avLst/>
              <a:gdLst>
                <a:gd name="connsiteX0" fmla="*/ 0 w 1292000"/>
                <a:gd name="connsiteY0" fmla="*/ 539600 h 1071600"/>
                <a:gd name="connsiteX1" fmla="*/ 646000 w 1292000"/>
                <a:gd name="connsiteY1" fmla="*/ 0 h 1071600"/>
                <a:gd name="connsiteX2" fmla="*/ 1292000 w 1292000"/>
                <a:gd name="connsiteY2" fmla="*/ 539600 h 1071600"/>
                <a:gd name="connsiteX3" fmla="*/ 646000 w 1292000"/>
                <a:gd name="connsiteY3" fmla="*/ 1071600 h 1071600"/>
              </a:gdLst>
              <a:ahLst/>
              <a:cxnLst>
                <a:cxn ang="0">
                  <a:pos x="connsiteX0" y="connsiteY0"/>
                </a:cxn>
                <a:cxn ang="0">
                  <a:pos x="connsiteX1" y="connsiteY1"/>
                </a:cxn>
                <a:cxn ang="0">
                  <a:pos x="connsiteX2" y="connsiteY2"/>
                </a:cxn>
                <a:cxn ang="0">
                  <a:pos x="connsiteX3" y="connsiteY3"/>
                </a:cxn>
              </a:cxnLst>
              <a:rect l="0" t="0" r="0" b="0"/>
              <a:pathLst>
                <a:path w="1292000" h="1071600">
                  <a:moveTo>
                    <a:pt x="0" y="0"/>
                  </a:moveTo>
                  <a:lnTo>
                    <a:pt x="1292000" y="0"/>
                  </a:lnTo>
                  <a:lnTo>
                    <a:pt x="1292000" y="1071600"/>
                  </a:lnTo>
                  <a:lnTo>
                    <a:pt x="0" y="1071600"/>
                  </a:lnTo>
                  <a:lnTo>
                    <a:pt x="0" y="0"/>
                  </a:lnTo>
                  <a:close/>
                </a:path>
              </a:pathLst>
            </a:custGeom>
            <a:solidFill>
              <a:srgbClr val="3A526B"/>
            </a:solidFill>
            <a:ln w="7600" cap="flat">
              <a:solidFill>
                <a:srgbClr val="3A526B"/>
              </a:solidFill>
              <a:bevel/>
            </a:ln>
          </p:spPr>
        </p:sp>
        <p:sp>
          <p:nvSpPr>
            <p:cNvPr id="113" name="Text 113"/>
            <p:cNvSpPr txBox="1"/>
            <p:nvPr/>
          </p:nvSpPr>
          <p:spPr>
            <a:xfrm>
              <a:off x="309730" y="988092"/>
              <a:ext cx="8524540" cy="976363"/>
            </a:xfrm>
            <a:prstGeom prst="rect">
              <a:avLst/>
            </a:prstGeom>
            <a:noFill/>
          </p:spPr>
          <p:txBody>
            <a:bodyPr wrap="square" lIns="0" rIns="0" rtlCol="0" anchor="ctr"/>
            <a:lstStyle/>
            <a:p>
              <a:pPr algn="l">
                <a:lnSpc>
                  <a:spcPct val="100000"/>
                </a:lnSpc>
              </a:pPr>
              <a:endParaRPr/>
            </a:p>
          </p:txBody>
        </p:sp>
        <p:sp>
          <p:nvSpPr>
            <p:cNvPr id="3" name="Text 114"/>
            <p:cNvSpPr txBox="1"/>
            <p:nvPr/>
          </p:nvSpPr>
          <p:spPr>
            <a:xfrm>
              <a:off x="309730" y="2940818"/>
              <a:ext cx="8524540" cy="976363"/>
            </a:xfrm>
            <a:prstGeom prst="rect">
              <a:avLst/>
            </a:prstGeom>
            <a:noFill/>
          </p:spPr>
          <p:txBody>
            <a:bodyPr wrap="square" lIns="0" rIns="0" rtlCol="0" anchor="ctr"/>
            <a:lstStyle/>
            <a:p>
              <a:pPr algn="ctr">
                <a:lnSpc>
                  <a:spcPct val="100000"/>
                </a:lnSpc>
              </a:pPr>
              <a:endParaRPr/>
            </a:p>
          </p:txBody>
        </p:sp>
        <p:sp>
          <p:nvSpPr>
            <p:cNvPr id="115" name="Text 115"/>
            <p:cNvSpPr txBox="1"/>
            <p:nvPr/>
          </p:nvSpPr>
          <p:spPr>
            <a:xfrm>
              <a:off x="309730" y="4893545"/>
              <a:ext cx="8524540" cy="976363"/>
            </a:xfrm>
            <a:prstGeom prst="rect">
              <a:avLst/>
            </a:prstGeom>
            <a:noFill/>
          </p:spPr>
          <p:txBody>
            <a:bodyPr wrap="square" lIns="0" rIns="0" rtlCol="0" anchor="ctr"/>
            <a:lstStyle/>
            <a:p>
              <a:pPr algn="r">
                <a:lnSpc>
                  <a:spcPct val="100000"/>
                </a:lnSpc>
              </a:pPr>
              <a:endParaRPr/>
            </a:p>
          </p:txBody>
        </p:sp>
        <p:sp>
          <p:nvSpPr>
            <p:cNvPr id="116" name="Text 116"/>
            <p:cNvSpPr txBox="1"/>
            <p:nvPr/>
          </p:nvSpPr>
          <p:spPr>
            <a:xfrm>
              <a:off x="309730" y="988092"/>
              <a:ext cx="8524540" cy="976363"/>
            </a:xfrm>
            <a:prstGeom prst="rect">
              <a:avLst/>
            </a:prstGeom>
            <a:noFill/>
          </p:spPr>
          <p:txBody>
            <a:bodyPr wrap="square" lIns="0" rIns="0" rtlCol="0" anchor="ctr"/>
            <a:lstStyle/>
            <a:p>
              <a:pPr algn="l">
                <a:lnSpc>
                  <a:spcPct val="100000"/>
                </a:lnSpc>
              </a:pPr>
              <a:endParaRPr/>
            </a:p>
          </p:txBody>
        </p:sp>
        <p:sp>
          <p:nvSpPr>
            <p:cNvPr id="117" name="Text 117"/>
            <p:cNvSpPr txBox="1"/>
            <p:nvPr/>
          </p:nvSpPr>
          <p:spPr>
            <a:xfrm>
              <a:off x="309730" y="2940818"/>
              <a:ext cx="8524540" cy="976363"/>
            </a:xfrm>
            <a:prstGeom prst="rect">
              <a:avLst/>
            </a:prstGeom>
            <a:noFill/>
          </p:spPr>
          <p:txBody>
            <a:bodyPr wrap="square" lIns="0" rIns="0" rtlCol="0" anchor="ctr"/>
            <a:lstStyle/>
            <a:p>
              <a:pPr algn="ctr">
                <a:lnSpc>
                  <a:spcPct val="100000"/>
                </a:lnSpc>
              </a:pPr>
              <a:endParaRPr/>
            </a:p>
          </p:txBody>
        </p:sp>
        <p:sp>
          <p:nvSpPr>
            <p:cNvPr id="118" name="Text 118"/>
            <p:cNvSpPr txBox="1"/>
            <p:nvPr/>
          </p:nvSpPr>
          <p:spPr>
            <a:xfrm>
              <a:off x="309730" y="4893545"/>
              <a:ext cx="8524540" cy="976363"/>
            </a:xfrm>
            <a:prstGeom prst="rect">
              <a:avLst/>
            </a:prstGeom>
            <a:noFill/>
          </p:spPr>
          <p:txBody>
            <a:bodyPr wrap="square" lIns="0" rIns="0" rtlCol="0" anchor="ctr"/>
            <a:lstStyle/>
            <a:p>
              <a:pPr algn="r">
                <a:lnSpc>
                  <a:spcPct val="100000"/>
                </a:lnSpc>
              </a:pPr>
              <a:endParaRPr/>
            </a:p>
          </p:txBody>
        </p:sp>
        <p:sp>
          <p:nvSpPr>
            <p:cNvPr id="119" name="Text 119"/>
            <p:cNvSpPr txBox="1"/>
            <p:nvPr/>
          </p:nvSpPr>
          <p:spPr>
            <a:xfrm>
              <a:off x="309730" y="988092"/>
              <a:ext cx="8524540" cy="976363"/>
            </a:xfrm>
            <a:prstGeom prst="rect">
              <a:avLst/>
            </a:prstGeom>
            <a:noFill/>
          </p:spPr>
          <p:txBody>
            <a:bodyPr wrap="square" lIns="0" rIns="0" rtlCol="0" anchor="ctr"/>
            <a:lstStyle/>
            <a:p>
              <a:pPr algn="l">
                <a:lnSpc>
                  <a:spcPct val="100000"/>
                </a:lnSpc>
              </a:pPr>
              <a:endParaRPr/>
            </a:p>
          </p:txBody>
        </p:sp>
        <p:sp>
          <p:nvSpPr>
            <p:cNvPr id="120" name="Text 120"/>
            <p:cNvSpPr txBox="1"/>
            <p:nvPr/>
          </p:nvSpPr>
          <p:spPr>
            <a:xfrm>
              <a:off x="309730" y="2940818"/>
              <a:ext cx="8524540" cy="976363"/>
            </a:xfrm>
            <a:prstGeom prst="rect">
              <a:avLst/>
            </a:prstGeom>
            <a:noFill/>
          </p:spPr>
          <p:txBody>
            <a:bodyPr wrap="square" lIns="0" rIns="0" rtlCol="0" anchor="ctr"/>
            <a:lstStyle/>
            <a:p>
              <a:pPr algn="ctr">
                <a:lnSpc>
                  <a:spcPct val="100000"/>
                </a:lnSpc>
              </a:pPr>
              <a:endParaRPr/>
            </a:p>
          </p:txBody>
        </p:sp>
        <p:sp>
          <p:nvSpPr>
            <p:cNvPr id="121" name="Text 121"/>
            <p:cNvSpPr txBox="1"/>
            <p:nvPr/>
          </p:nvSpPr>
          <p:spPr>
            <a:xfrm>
              <a:off x="309730" y="4893545"/>
              <a:ext cx="8524540" cy="976363"/>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垂直应用前端架构"/>
        <p:cNvGrpSpPr/>
        <p:nvPr/>
      </p:nvGrpSpPr>
      <p:grpSpPr>
        <a:xfrm>
          <a:off x="0" y="0"/>
          <a:ext cx="0" cy="0"/>
          <a:chOff x="0" y="0"/>
          <a:chExt cx="0" cy="0"/>
        </a:xfrm>
      </p:grpSpPr>
      <p:grpSp>
        <p:nvGrpSpPr>
          <p:cNvPr id="140" name="Group140"/>
          <p:cNvGrpSpPr/>
          <p:nvPr/>
        </p:nvGrpSpPr>
        <p:grpSpPr>
          <a:xfrm>
            <a:off x="430236" y="697081"/>
            <a:ext cx="8283529" cy="5463838"/>
            <a:chOff x="430236" y="697081"/>
            <a:chExt cx="8283529" cy="5463838"/>
          </a:xfrm>
        </p:grpSpPr>
        <p:grpSp>
          <p:nvGrpSpPr>
            <p:cNvPr id="299" name="组合 298"/>
            <p:cNvGrpSpPr/>
            <p:nvPr/>
          </p:nvGrpSpPr>
          <p:grpSpPr>
            <a:xfrm>
              <a:off x="1535336" y="955481"/>
              <a:ext cx="6138558" cy="7600"/>
              <a:chOff x="1535336" y="955481"/>
              <a:chExt cx="6138558" cy="7600"/>
            </a:xfrm>
          </p:grpSpPr>
          <p:sp>
            <p:nvSpPr>
              <p:cNvPr id="300" name="任意多边形 299"/>
              <p:cNvSpPr/>
              <p:nvPr/>
            </p:nvSpPr>
            <p:spPr>
              <a:xfrm>
                <a:off x="6421495" y="955481"/>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35338" y="955481"/>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41" name="Text 141"/>
            <p:cNvSpPr txBox="1"/>
            <p:nvPr/>
          </p:nvSpPr>
          <p:spPr>
            <a:xfrm>
              <a:off x="2702567" y="735081"/>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垂直应用前端架构</a:t>
              </a:r>
            </a:p>
          </p:txBody>
        </p:sp>
        <p:sp>
          <p:nvSpPr>
            <p:cNvPr id="142" name="Text 142"/>
            <p:cNvSpPr txBox="1"/>
            <p:nvPr/>
          </p:nvSpPr>
          <p:spPr>
            <a:xfrm>
              <a:off x="1205724" y="2013234"/>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在垂直应用前端架构中，会使用MVC去架构，MVC全名是Model View Controller，是模型(model)－视图(view)－控制器(controller)的缩写，一种软件设计典范，用一种业务逻辑、数据、界面显示分离的方法组织代码，将业务逻辑聚集到一个部件里面，在改进和个性化定制界面及用户交互的同时，不需要重新编写业务逻辑。MVC被独特的发展起来用于映射传统的输入、处理和输出功能在一个逻辑的图形化用户界面的结构中。</a:t>
              </a:r>
            </a:p>
          </p:txBody>
        </p:sp>
        <p:sp>
          <p:nvSpPr>
            <p:cNvPr id="143" name="Text 143"/>
            <p:cNvSpPr txBox="1"/>
            <p:nvPr/>
          </p:nvSpPr>
          <p:spPr>
            <a:xfrm>
              <a:off x="1205724" y="3189881"/>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视图: 用户与之交互的                     界面</a:t>
              </a:r>
            </a:p>
          </p:txBody>
        </p:sp>
        <p:sp>
          <p:nvSpPr>
            <p:cNvPr id="144" name="Text 144"/>
            <p:cNvSpPr txBox="1"/>
            <p:nvPr/>
          </p:nvSpPr>
          <p:spPr>
            <a:xfrm>
              <a:off x="1205724" y="3478681"/>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模型: 就是业务流程                               /状态的处理以及业务规则的制定</a:t>
              </a:r>
            </a:p>
          </p:txBody>
        </p:sp>
        <p:sp>
          <p:nvSpPr>
            <p:cNvPr id="145" name="Text 145"/>
            <p:cNvSpPr txBox="1"/>
            <p:nvPr/>
          </p:nvSpPr>
          <p:spPr>
            <a:xfrm>
              <a:off x="1205724" y="3767481"/>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控制器：用户接收                                  请求, 将模型与视图匹配在一起，共同完成用户的请求。</a:t>
              </a:r>
            </a:p>
          </p:txBody>
        </p:sp>
        <p:sp>
          <p:nvSpPr>
            <p:cNvPr id="146" name="Text 146"/>
            <p:cNvSpPr txBox="1"/>
            <p:nvPr/>
          </p:nvSpPr>
          <p:spPr>
            <a:xfrm>
              <a:off x="437836" y="1540681"/>
              <a:ext cx="53124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一、垂直应用前端架构</a:t>
              </a:r>
            </a:p>
          </p:txBody>
        </p:sp>
        <p:grpSp>
          <p:nvGrpSpPr>
            <p:cNvPr id="162" name="Data analysis"/>
            <p:cNvGrpSpPr/>
            <p:nvPr/>
          </p:nvGrpSpPr>
          <p:grpSpPr>
            <a:xfrm>
              <a:off x="1179216" y="4959560"/>
              <a:ext cx="1417020" cy="1193876"/>
              <a:chOff x="1179216" y="4959560"/>
              <a:chExt cx="1417020" cy="1193876"/>
            </a:xfrm>
          </p:grpSpPr>
          <p:sp>
            <p:nvSpPr>
              <p:cNvPr id="163" name="任意多边形 162"/>
              <p:cNvSpPr/>
              <p:nvPr/>
            </p:nvSpPr>
            <p:spPr>
              <a:xfrm>
                <a:off x="1179215" y="4959560"/>
                <a:ext cx="800379" cy="491139"/>
              </a:xfrm>
              <a:custGeom>
                <a:avLst/>
                <a:gdLst/>
                <a:ahLst/>
                <a:cxnLst/>
                <a:rect l="0" t="0" r="0" b="0"/>
                <a:pathLst>
                  <a:path w="800379" h="491139">
                    <a:moveTo>
                      <a:pt x="14552" y="0"/>
                    </a:moveTo>
                    <a:lnTo>
                      <a:pt x="785825" y="0"/>
                    </a:lnTo>
                    <a:cubicBezTo>
                      <a:pt x="793858" y="0"/>
                      <a:pt x="800379" y="6515"/>
                      <a:pt x="800379" y="14552"/>
                    </a:cubicBezTo>
                    <a:lnTo>
                      <a:pt x="800379" y="476587"/>
                    </a:lnTo>
                    <a:cubicBezTo>
                      <a:pt x="800379" y="484625"/>
                      <a:pt x="793858" y="491139"/>
                      <a:pt x="785825" y="491139"/>
                    </a:cubicBezTo>
                    <a:lnTo>
                      <a:pt x="14552" y="491139"/>
                    </a:lnTo>
                    <a:cubicBezTo>
                      <a:pt x="6515" y="491139"/>
                      <a:pt x="0" y="484625"/>
                      <a:pt x="0" y="476587"/>
                    </a:cubicBezTo>
                    <a:lnTo>
                      <a:pt x="0" y="14552"/>
                    </a:lnTo>
                    <a:cubicBezTo>
                      <a:pt x="0" y="6515"/>
                      <a:pt x="6515" y="0"/>
                      <a:pt x="14552" y="0"/>
                    </a:cubicBezTo>
                    <a:close/>
                  </a:path>
                </a:pathLst>
              </a:custGeom>
              <a:solidFill>
                <a:srgbClr val="FFFFFF"/>
              </a:solidFill>
              <a:ln w="38000" cap="flat">
                <a:solidFill>
                  <a:srgbClr val="16A58A"/>
                </a:solidFill>
                <a:bevel/>
              </a:ln>
            </p:spPr>
          </p:sp>
          <p:sp>
            <p:nvSpPr>
              <p:cNvPr id="164" name="任意多边形 163"/>
              <p:cNvSpPr/>
              <p:nvPr/>
            </p:nvSpPr>
            <p:spPr>
              <a:xfrm>
                <a:off x="1224017" y="5212213"/>
                <a:ext cx="88494" cy="158325"/>
              </a:xfrm>
              <a:custGeom>
                <a:avLst/>
                <a:gdLst/>
                <a:ahLst/>
                <a:cxnLst/>
                <a:rect l="0" t="0" r="0" b="0"/>
                <a:pathLst>
                  <a:path w="88494" h="158325">
                    <a:moveTo>
                      <a:pt x="0" y="0"/>
                    </a:moveTo>
                    <a:lnTo>
                      <a:pt x="88494" y="0"/>
                    </a:lnTo>
                    <a:lnTo>
                      <a:pt x="88494" y="158325"/>
                    </a:lnTo>
                    <a:lnTo>
                      <a:pt x="0" y="158325"/>
                    </a:lnTo>
                    <a:lnTo>
                      <a:pt x="0" y="0"/>
                    </a:lnTo>
                    <a:close/>
                  </a:path>
                </a:pathLst>
              </a:custGeom>
              <a:solidFill>
                <a:srgbClr val="8ACF57"/>
              </a:solidFill>
              <a:ln w="7600" cap="flat">
                <a:noFill/>
                <a:bevel/>
              </a:ln>
            </p:spPr>
          </p:sp>
          <p:sp>
            <p:nvSpPr>
              <p:cNvPr id="165" name="任意多边形 164"/>
              <p:cNvSpPr/>
              <p:nvPr/>
            </p:nvSpPr>
            <p:spPr>
              <a:xfrm>
                <a:off x="1312912" y="5145891"/>
                <a:ext cx="89001" cy="224654"/>
              </a:xfrm>
              <a:custGeom>
                <a:avLst/>
                <a:gdLst/>
                <a:ahLst/>
                <a:cxnLst/>
                <a:rect l="0" t="0" r="0" b="0"/>
                <a:pathLst>
                  <a:path w="89001" h="224654">
                    <a:moveTo>
                      <a:pt x="0" y="0"/>
                    </a:moveTo>
                    <a:lnTo>
                      <a:pt x="89001" y="0"/>
                    </a:lnTo>
                    <a:lnTo>
                      <a:pt x="89001" y="224654"/>
                    </a:lnTo>
                    <a:lnTo>
                      <a:pt x="0" y="224654"/>
                    </a:lnTo>
                    <a:lnTo>
                      <a:pt x="0" y="0"/>
                    </a:lnTo>
                    <a:close/>
                  </a:path>
                </a:pathLst>
              </a:custGeom>
              <a:solidFill>
                <a:srgbClr val="FFBF28"/>
              </a:solidFill>
              <a:ln w="7600" cap="flat">
                <a:noFill/>
                <a:bevel/>
              </a:ln>
            </p:spPr>
          </p:sp>
          <p:sp>
            <p:nvSpPr>
              <p:cNvPr id="166" name="任意多边形 165"/>
              <p:cNvSpPr/>
              <p:nvPr/>
            </p:nvSpPr>
            <p:spPr>
              <a:xfrm>
                <a:off x="1402314" y="5079501"/>
                <a:ext cx="88494" cy="291046"/>
              </a:xfrm>
              <a:custGeom>
                <a:avLst/>
                <a:gdLst/>
                <a:ahLst/>
                <a:cxnLst/>
                <a:rect l="0" t="0" r="0" b="0"/>
                <a:pathLst>
                  <a:path w="88494" h="291046">
                    <a:moveTo>
                      <a:pt x="0" y="0"/>
                    </a:moveTo>
                    <a:lnTo>
                      <a:pt x="88494" y="0"/>
                    </a:lnTo>
                    <a:lnTo>
                      <a:pt x="88494" y="291046"/>
                    </a:lnTo>
                    <a:lnTo>
                      <a:pt x="0" y="291046"/>
                    </a:lnTo>
                    <a:lnTo>
                      <a:pt x="0" y="0"/>
                    </a:lnTo>
                    <a:close/>
                  </a:path>
                </a:pathLst>
              </a:custGeom>
              <a:solidFill>
                <a:srgbClr val="FF1418"/>
              </a:solidFill>
              <a:ln w="7600" cap="flat">
                <a:noFill/>
                <a:bevel/>
              </a:ln>
            </p:spPr>
          </p:sp>
          <p:sp>
            <p:nvSpPr>
              <p:cNvPr id="167" name="任意多边形 166"/>
              <p:cNvSpPr/>
              <p:nvPr/>
            </p:nvSpPr>
            <p:spPr>
              <a:xfrm>
                <a:off x="1542838" y="5064808"/>
                <a:ext cx="215058" cy="215058"/>
              </a:xfrm>
              <a:custGeom>
                <a:avLst/>
                <a:gdLst/>
                <a:ahLst/>
                <a:cxnLst/>
                <a:rect l="0" t="0" r="0" b="0"/>
                <a:pathLst>
                  <a:path w="215058" h="215058">
                    <a:moveTo>
                      <a:pt x="0" y="107529"/>
                    </a:moveTo>
                    <a:cubicBezTo>
                      <a:pt x="0" y="48011"/>
                      <a:pt x="48026" y="0"/>
                      <a:pt x="107529" y="0"/>
                    </a:cubicBezTo>
                    <a:cubicBezTo>
                      <a:pt x="166872" y="0"/>
                      <a:pt x="215058" y="48011"/>
                      <a:pt x="215058" y="107529"/>
                    </a:cubicBezTo>
                    <a:cubicBezTo>
                      <a:pt x="215058" y="107529"/>
                      <a:pt x="107529" y="107529"/>
                      <a:pt x="107529" y="107529"/>
                    </a:cubicBezTo>
                    <a:cubicBezTo>
                      <a:pt x="107529" y="107529"/>
                      <a:pt x="107529" y="215058"/>
                      <a:pt x="107529" y="215058"/>
                    </a:cubicBezTo>
                    <a:cubicBezTo>
                      <a:pt x="48026" y="215058"/>
                      <a:pt x="0" y="166857"/>
                      <a:pt x="0" y="107529"/>
                    </a:cubicBezTo>
                    <a:close/>
                  </a:path>
                </a:pathLst>
              </a:custGeom>
              <a:gradFill>
                <a:gsLst>
                  <a:gs pos="0">
                    <a:srgbClr val="FFA64C"/>
                  </a:gs>
                  <a:gs pos="100000">
                    <a:srgbClr val="FF8000"/>
                  </a:gs>
                </a:gsLst>
                <a:lin ang="5400000" scaled="0"/>
              </a:gradFill>
              <a:ln w="7600" cap="flat">
                <a:noFill/>
                <a:bevel/>
              </a:ln>
            </p:spPr>
          </p:sp>
          <p:sp>
            <p:nvSpPr>
              <p:cNvPr id="168" name="任意多边形 167"/>
              <p:cNvSpPr/>
              <p:nvPr/>
            </p:nvSpPr>
            <p:spPr>
              <a:xfrm>
                <a:off x="1673926" y="5195919"/>
                <a:ext cx="101866" cy="101866"/>
              </a:xfrm>
              <a:custGeom>
                <a:avLst/>
                <a:gdLst/>
                <a:ahLst/>
                <a:cxnLst/>
                <a:rect l="0" t="0" r="0" b="0"/>
                <a:pathLst>
                  <a:path w="101866" h="101866">
                    <a:moveTo>
                      <a:pt x="0" y="0"/>
                    </a:moveTo>
                    <a:cubicBezTo>
                      <a:pt x="0" y="0"/>
                      <a:pt x="101866" y="0"/>
                      <a:pt x="101866" y="0"/>
                    </a:cubicBezTo>
                    <a:cubicBezTo>
                      <a:pt x="101866" y="56233"/>
                      <a:pt x="56244" y="101866"/>
                      <a:pt x="0" y="101866"/>
                    </a:cubicBezTo>
                    <a:cubicBezTo>
                      <a:pt x="0" y="101866"/>
                      <a:pt x="0" y="0"/>
                      <a:pt x="0" y="0"/>
                    </a:cubicBezTo>
                    <a:close/>
                  </a:path>
                </a:pathLst>
              </a:custGeom>
              <a:solidFill>
                <a:srgbClr val="8ACF57"/>
              </a:solidFill>
              <a:ln w="7600" cap="flat">
                <a:noFill/>
                <a:bevel/>
              </a:ln>
            </p:spPr>
          </p:sp>
          <p:grpSp>
            <p:nvGrpSpPr>
              <p:cNvPr id="169" name="组合 168"/>
              <p:cNvGrpSpPr/>
              <p:nvPr/>
            </p:nvGrpSpPr>
            <p:grpSpPr>
              <a:xfrm>
                <a:off x="1826341" y="5254129"/>
                <a:ext cx="769895" cy="899186"/>
                <a:chOff x="1826341" y="5254129"/>
                <a:chExt cx="769895" cy="899186"/>
              </a:xfrm>
            </p:grpSpPr>
            <p:sp>
              <p:nvSpPr>
                <p:cNvPr id="170" name="任意多边形 169"/>
                <p:cNvSpPr/>
                <p:nvPr/>
              </p:nvSpPr>
              <p:spPr>
                <a:xfrm rot="-900000">
                  <a:off x="2345993" y="5600596"/>
                  <a:ext cx="232736" cy="165921"/>
                </a:xfrm>
                <a:custGeom>
                  <a:avLst/>
                  <a:gdLst/>
                  <a:ahLst/>
                  <a:cxnLst/>
                  <a:rect l="0" t="0" r="0" b="0"/>
                  <a:pathLst>
                    <a:path w="232736" h="165921">
                      <a:moveTo>
                        <a:pt x="0" y="0"/>
                      </a:moveTo>
                      <a:lnTo>
                        <a:pt x="232736" y="0"/>
                      </a:lnTo>
                      <a:lnTo>
                        <a:pt x="232736" y="165921"/>
                      </a:lnTo>
                      <a:lnTo>
                        <a:pt x="0" y="165921"/>
                      </a:lnTo>
                      <a:lnTo>
                        <a:pt x="0" y="0"/>
                      </a:lnTo>
                      <a:close/>
                    </a:path>
                  </a:pathLst>
                </a:custGeom>
                <a:solidFill>
                  <a:srgbClr val="8ACF57"/>
                </a:solidFill>
                <a:ln w="7600" cap="flat">
                  <a:noFill/>
                  <a:bevel/>
                </a:ln>
              </p:spPr>
            </p:sp>
            <p:grpSp>
              <p:nvGrpSpPr>
                <p:cNvPr id="171" name="组合 170"/>
                <p:cNvGrpSpPr/>
                <p:nvPr/>
              </p:nvGrpSpPr>
              <p:grpSpPr>
                <a:xfrm>
                  <a:off x="1959175" y="5254129"/>
                  <a:ext cx="552876" cy="899186"/>
                  <a:chOff x="1959175" y="5254129"/>
                  <a:chExt cx="552876" cy="899186"/>
                </a:xfrm>
              </p:grpSpPr>
              <p:sp>
                <p:nvSpPr>
                  <p:cNvPr id="172" name="任意多边形 171"/>
                  <p:cNvSpPr/>
                  <p:nvPr/>
                </p:nvSpPr>
                <p:spPr>
                  <a:xfrm>
                    <a:off x="1959175" y="5440352"/>
                    <a:ext cx="552876" cy="712967"/>
                  </a:xfrm>
                  <a:custGeom>
                    <a:avLst/>
                    <a:gdLst/>
                    <a:ahLst/>
                    <a:cxnLst/>
                    <a:rect l="0" t="0" r="0" b="0"/>
                    <a:pathLst>
                      <a:path w="552876" h="712967">
                        <a:moveTo>
                          <a:pt x="20011" y="102966"/>
                        </a:moveTo>
                        <a:lnTo>
                          <a:pt x="148321" y="132408"/>
                        </a:lnTo>
                        <a:lnTo>
                          <a:pt x="191978" y="0"/>
                        </a:lnTo>
                        <a:lnTo>
                          <a:pt x="436457" y="0"/>
                        </a:lnTo>
                        <a:lnTo>
                          <a:pt x="552876" y="298282"/>
                        </a:lnTo>
                        <a:lnTo>
                          <a:pt x="484479" y="324473"/>
                        </a:lnTo>
                        <a:lnTo>
                          <a:pt x="423360" y="161509"/>
                        </a:lnTo>
                        <a:lnTo>
                          <a:pt x="423360" y="712967"/>
                        </a:lnTo>
                        <a:lnTo>
                          <a:pt x="340412" y="712967"/>
                        </a:lnTo>
                        <a:lnTo>
                          <a:pt x="340412" y="339023"/>
                        </a:lnTo>
                        <a:lnTo>
                          <a:pt x="298210" y="339023"/>
                        </a:lnTo>
                        <a:lnTo>
                          <a:pt x="298210" y="712967"/>
                        </a:lnTo>
                        <a:lnTo>
                          <a:pt x="215262" y="712967"/>
                        </a:lnTo>
                        <a:lnTo>
                          <a:pt x="215262" y="177515"/>
                        </a:lnTo>
                        <a:lnTo>
                          <a:pt x="191978" y="221165"/>
                        </a:lnTo>
                        <a:lnTo>
                          <a:pt x="0" y="173898"/>
                        </a:lnTo>
                        <a:lnTo>
                          <a:pt x="20011" y="102966"/>
                        </a:lnTo>
                        <a:close/>
                      </a:path>
                    </a:pathLst>
                  </a:custGeom>
                  <a:solidFill>
                    <a:srgbClr val="787878"/>
                  </a:solidFill>
                  <a:ln w="7600" cap="flat">
                    <a:solidFill>
                      <a:srgbClr val="787878"/>
                    </a:solidFill>
                    <a:bevel/>
                  </a:ln>
                </p:spPr>
              </p:sp>
              <p:sp>
                <p:nvSpPr>
                  <p:cNvPr id="173" name="任意多边形 172"/>
                  <p:cNvSpPr/>
                  <p:nvPr/>
                </p:nvSpPr>
                <p:spPr>
                  <a:xfrm>
                    <a:off x="2197723" y="5254066"/>
                    <a:ext cx="157114" cy="157108"/>
                  </a:xfrm>
                  <a:custGeom>
                    <a:avLst/>
                    <a:gdLst/>
                    <a:ahLst/>
                    <a:cxnLst/>
                    <a:rect l="0" t="0" r="0" b="0"/>
                    <a:pathLst>
                      <a:path w="157114" h="157108">
                        <a:moveTo>
                          <a:pt x="0" y="78554"/>
                        </a:moveTo>
                        <a:cubicBezTo>
                          <a:pt x="0" y="35170"/>
                          <a:pt x="35171" y="0"/>
                          <a:pt x="78557" y="0"/>
                        </a:cubicBezTo>
                        <a:cubicBezTo>
                          <a:pt x="121943" y="0"/>
                          <a:pt x="157114" y="35170"/>
                          <a:pt x="157114" y="78554"/>
                        </a:cubicBezTo>
                        <a:cubicBezTo>
                          <a:pt x="157114" y="121938"/>
                          <a:pt x="121943" y="157108"/>
                          <a:pt x="78557" y="157108"/>
                        </a:cubicBezTo>
                        <a:cubicBezTo>
                          <a:pt x="35171" y="157108"/>
                          <a:pt x="0" y="121938"/>
                          <a:pt x="0" y="78554"/>
                        </a:cubicBezTo>
                        <a:close/>
                      </a:path>
                    </a:pathLst>
                  </a:custGeom>
                  <a:solidFill>
                    <a:srgbClr val="787878"/>
                  </a:solidFill>
                  <a:ln w="7600" cap="flat">
                    <a:solidFill>
                      <a:srgbClr val="787878"/>
                    </a:solidFill>
                    <a:bevel/>
                  </a:ln>
                </p:spPr>
              </p:sp>
              <p:grpSp>
                <p:nvGrpSpPr>
                  <p:cNvPr id="174" name="组合 173"/>
                  <p:cNvGrpSpPr/>
                  <p:nvPr/>
                </p:nvGrpSpPr>
                <p:grpSpPr>
                  <a:xfrm>
                    <a:off x="2215570" y="5442871"/>
                    <a:ext cx="121446" cy="220244"/>
                    <a:chOff x="2215570" y="5442871"/>
                    <a:chExt cx="121446" cy="220244"/>
                  </a:xfrm>
                </p:grpSpPr>
                <p:sp>
                  <p:nvSpPr>
                    <p:cNvPr id="175" name="任意多边形 174"/>
                    <p:cNvSpPr/>
                    <p:nvPr/>
                  </p:nvSpPr>
                  <p:spPr>
                    <a:xfrm>
                      <a:off x="2258833" y="5483523"/>
                      <a:ext cx="34921" cy="179592"/>
                    </a:xfrm>
                    <a:custGeom>
                      <a:avLst/>
                      <a:gdLst/>
                      <a:ahLst/>
                      <a:cxnLst/>
                      <a:rect l="0" t="0" r="0" b="0"/>
                      <a:pathLst>
                        <a:path w="34921" h="179592">
                          <a:moveTo>
                            <a:pt x="10476" y="0"/>
                          </a:moveTo>
                          <a:lnTo>
                            <a:pt x="0" y="161633"/>
                          </a:lnTo>
                          <a:lnTo>
                            <a:pt x="17460" y="179592"/>
                          </a:lnTo>
                          <a:lnTo>
                            <a:pt x="34921" y="161633"/>
                          </a:lnTo>
                          <a:lnTo>
                            <a:pt x="24445" y="0"/>
                          </a:lnTo>
                          <a:lnTo>
                            <a:pt x="10476" y="0"/>
                          </a:lnTo>
                          <a:close/>
                        </a:path>
                      </a:pathLst>
                    </a:custGeom>
                    <a:solidFill>
                      <a:srgbClr val="FFFFFF"/>
                    </a:solidFill>
                    <a:ln w="7600" cap="flat">
                      <a:solidFill>
                        <a:srgbClr val="FFFFFF"/>
                      </a:solidFill>
                      <a:bevel/>
                    </a:ln>
                  </p:spPr>
                </p:sp>
                <p:grpSp>
                  <p:nvGrpSpPr>
                    <p:cNvPr id="176" name="组合 175"/>
                    <p:cNvGrpSpPr/>
                    <p:nvPr/>
                  </p:nvGrpSpPr>
                  <p:grpSpPr>
                    <a:xfrm>
                      <a:off x="2215570" y="5442871"/>
                      <a:ext cx="121446" cy="70462"/>
                      <a:chOff x="2215570" y="5442871"/>
                      <a:chExt cx="121446" cy="70462"/>
                    </a:xfrm>
                  </p:grpSpPr>
                  <p:sp>
                    <p:nvSpPr>
                      <p:cNvPr id="177" name="任意多边形 176"/>
                      <p:cNvSpPr/>
                      <p:nvPr/>
                    </p:nvSpPr>
                    <p:spPr>
                      <a:xfrm>
                        <a:off x="2215570" y="5442871"/>
                        <a:ext cx="47293" cy="70462"/>
                      </a:xfrm>
                      <a:custGeom>
                        <a:avLst/>
                        <a:gdLst/>
                        <a:ahLst/>
                        <a:cxnLst/>
                        <a:rect l="0" t="0" r="0" b="0"/>
                        <a:pathLst>
                          <a:path w="47293" h="70462">
                            <a:moveTo>
                              <a:pt x="35602" y="0"/>
                            </a:moveTo>
                            <a:lnTo>
                              <a:pt x="47293" y="22283"/>
                            </a:lnTo>
                            <a:lnTo>
                              <a:pt x="0" y="70462"/>
                            </a:lnTo>
                            <a:lnTo>
                              <a:pt x="17535" y="0"/>
                            </a:lnTo>
                            <a:lnTo>
                              <a:pt x="35602" y="0"/>
                            </a:lnTo>
                            <a:close/>
                          </a:path>
                        </a:pathLst>
                      </a:custGeom>
                      <a:solidFill>
                        <a:srgbClr val="FFFFFF"/>
                      </a:solidFill>
                      <a:ln w="7600" cap="flat">
                        <a:solidFill>
                          <a:srgbClr val="FFFFFF"/>
                        </a:solidFill>
                        <a:bevel/>
                      </a:ln>
                    </p:spPr>
                  </p:sp>
                  <p:sp>
                    <p:nvSpPr>
                      <p:cNvPr id="178" name="任意多边形 177"/>
                      <p:cNvSpPr/>
                      <p:nvPr/>
                    </p:nvSpPr>
                    <p:spPr>
                      <a:xfrm flipH="1">
                        <a:off x="2289723" y="5442871"/>
                        <a:ext cx="47293" cy="70462"/>
                      </a:xfrm>
                      <a:custGeom>
                        <a:avLst/>
                        <a:gdLst/>
                        <a:ahLst/>
                        <a:cxnLst/>
                        <a:rect l="0" t="0" r="0" b="0"/>
                        <a:pathLst>
                          <a:path w="47293" h="70462">
                            <a:moveTo>
                              <a:pt x="35602" y="0"/>
                            </a:moveTo>
                            <a:lnTo>
                              <a:pt x="47293" y="22283"/>
                            </a:lnTo>
                            <a:lnTo>
                              <a:pt x="0" y="70462"/>
                            </a:lnTo>
                            <a:lnTo>
                              <a:pt x="17535" y="0"/>
                            </a:lnTo>
                            <a:lnTo>
                              <a:pt x="35602" y="0"/>
                            </a:lnTo>
                            <a:close/>
                          </a:path>
                        </a:pathLst>
                      </a:custGeom>
                      <a:solidFill>
                        <a:srgbClr val="FFFFFF"/>
                      </a:solidFill>
                      <a:ln w="7600" cap="flat">
                        <a:solidFill>
                          <a:srgbClr val="FFFFFF"/>
                        </a:solidFill>
                        <a:bevel/>
                      </a:ln>
                    </p:spPr>
                  </p:sp>
                </p:grpSp>
                <p:sp>
                  <p:nvSpPr>
                    <p:cNvPr id="179" name="任意多边形 178"/>
                    <p:cNvSpPr/>
                    <p:nvPr/>
                  </p:nvSpPr>
                  <p:spPr>
                    <a:xfrm>
                      <a:off x="2262562" y="5464928"/>
                      <a:ext cx="26569" cy="20525"/>
                    </a:xfrm>
                    <a:custGeom>
                      <a:avLst/>
                      <a:gdLst/>
                      <a:ahLst/>
                      <a:cxnLst/>
                      <a:rect l="0" t="0" r="0" b="0"/>
                      <a:pathLst>
                        <a:path w="26569" h="20525">
                          <a:moveTo>
                            <a:pt x="0" y="0"/>
                          </a:moveTo>
                          <a:lnTo>
                            <a:pt x="26569" y="0"/>
                          </a:lnTo>
                          <a:lnTo>
                            <a:pt x="20714" y="20525"/>
                          </a:lnTo>
                          <a:lnTo>
                            <a:pt x="6746" y="20525"/>
                          </a:lnTo>
                          <a:lnTo>
                            <a:pt x="0" y="0"/>
                          </a:lnTo>
                          <a:close/>
                        </a:path>
                      </a:pathLst>
                    </a:custGeom>
                    <a:solidFill>
                      <a:srgbClr val="FFFFFF"/>
                    </a:solidFill>
                    <a:ln w="7600" cap="flat">
                      <a:solidFill>
                        <a:srgbClr val="FFFFFF"/>
                      </a:solidFill>
                      <a:bevel/>
                    </a:ln>
                  </p:spPr>
                </p:sp>
              </p:grpSp>
            </p:grpSp>
            <p:sp>
              <p:nvSpPr>
                <p:cNvPr id="180" name="任意多边形 179"/>
                <p:cNvSpPr/>
                <p:nvPr/>
              </p:nvSpPr>
              <p:spPr>
                <a:xfrm>
                  <a:off x="1826342" y="5305836"/>
                  <a:ext cx="198305" cy="345615"/>
                </a:xfrm>
                <a:custGeom>
                  <a:avLst/>
                  <a:gdLst/>
                  <a:ahLst/>
                  <a:cxnLst/>
                  <a:rect l="0" t="0" r="0" b="0"/>
                  <a:pathLst>
                    <a:path w="198305" h="345615" fill="none">
                      <a:moveTo>
                        <a:pt x="0" y="0"/>
                      </a:moveTo>
                      <a:lnTo>
                        <a:pt x="198305" y="345615"/>
                      </a:lnTo>
                    </a:path>
                  </a:pathLst>
                </a:custGeom>
                <a:solidFill>
                  <a:srgbClr val="FFFFFF"/>
                </a:solidFill>
                <a:ln w="22800" cap="flat">
                  <a:solidFill>
                    <a:srgbClr val="BCBCBC"/>
                  </a:solidFill>
                  <a:bevel/>
                </a:ln>
              </p:spPr>
            </p:sp>
          </p:grpSp>
        </p:grpSp>
        <p:sp>
          <p:nvSpPr>
            <p:cNvPr id="181" name="任意多边形 180"/>
            <p:cNvSpPr/>
            <p:nvPr/>
          </p:nvSpPr>
          <p:spPr>
            <a:xfrm>
              <a:off x="3488810" y="3836025"/>
              <a:ext cx="2934269" cy="2158104"/>
            </a:xfrm>
            <a:custGeom>
              <a:avLst/>
              <a:gdLst/>
              <a:ahLst/>
              <a:cxnLst/>
              <a:rect l="0" t="0" r="0" b="0"/>
              <a:pathLst>
                <a:path w="2934269" h="2158104">
                  <a:moveTo>
                    <a:pt x="0" y="0"/>
                  </a:moveTo>
                  <a:lnTo>
                    <a:pt x="870816" y="2158104"/>
                  </a:lnTo>
                  <a:lnTo>
                    <a:pt x="2934269" y="1268356"/>
                  </a:lnTo>
                  <a:lnTo>
                    <a:pt x="0" y="0"/>
                  </a:lnTo>
                  <a:close/>
                </a:path>
              </a:pathLst>
            </a:custGeom>
            <a:noFill/>
            <a:ln w="30400" cap="flat">
              <a:solidFill>
                <a:srgbClr val="FFFFFF"/>
              </a:solidFill>
              <a:bevel/>
            </a:ln>
          </p:spPr>
        </p:sp>
        <p:sp>
          <p:nvSpPr>
            <p:cNvPr id="182" name="任意多边形 181"/>
            <p:cNvSpPr/>
            <p:nvPr/>
          </p:nvSpPr>
          <p:spPr>
            <a:xfrm>
              <a:off x="5789968" y="4348773"/>
              <a:ext cx="1292000" cy="1292000"/>
            </a:xfrm>
            <a:custGeom>
              <a:avLst/>
              <a:gdLst/>
              <a:ahLst/>
              <a:cxnLst/>
              <a:rect l="0" t="0" r="0" b="0"/>
              <a:pathLst>
                <a:path w="1292000" h="1292000">
                  <a:moveTo>
                    <a:pt x="-1731" y="646002"/>
                  </a:moveTo>
                  <a:cubicBezTo>
                    <a:pt x="-1731" y="289224"/>
                    <a:pt x="287494" y="0"/>
                    <a:pt x="644269" y="0"/>
                  </a:cubicBezTo>
                  <a:cubicBezTo>
                    <a:pt x="1001042" y="0"/>
                    <a:pt x="1290267" y="289224"/>
                    <a:pt x="1290267" y="646002"/>
                  </a:cubicBezTo>
                  <a:cubicBezTo>
                    <a:pt x="1290267" y="1002782"/>
                    <a:pt x="1001042" y="1292000"/>
                    <a:pt x="644269" y="1292000"/>
                  </a:cubicBezTo>
                  <a:cubicBezTo>
                    <a:pt x="287494" y="1292000"/>
                    <a:pt x="-1731" y="1002782"/>
                    <a:pt x="-1731" y="646002"/>
                  </a:cubicBezTo>
                  <a:close/>
                </a:path>
              </a:pathLst>
            </a:custGeom>
            <a:solidFill>
              <a:srgbClr val="FFFFFF">
                <a:alpha val="30000"/>
              </a:srgbClr>
            </a:solidFill>
            <a:ln w="7600" cap="flat">
              <a:noFill/>
              <a:bevel/>
            </a:ln>
          </p:spPr>
        </p:sp>
        <p:sp>
          <p:nvSpPr>
            <p:cNvPr id="183" name="任意多边形 182"/>
            <p:cNvSpPr/>
            <p:nvPr/>
          </p:nvSpPr>
          <p:spPr>
            <a:xfrm>
              <a:off x="5868199" y="4414727"/>
              <a:ext cx="1150739" cy="1160094"/>
            </a:xfrm>
            <a:custGeom>
              <a:avLst/>
              <a:gdLst>
                <a:gd name="rtl" fmla="*/ 57537 w 1150739"/>
                <a:gd name="rtr" fmla="*/ 1093204 w 1150739"/>
              </a:gdLst>
              <a:ahLst/>
              <a:cxnLst/>
              <a:rect l="rtl" t="t" r="rtr" b="b"/>
              <a:pathLst>
                <a:path w="1150739" h="1160094">
                  <a:moveTo>
                    <a:pt x="-8022" y="577374"/>
                  </a:moveTo>
                  <a:cubicBezTo>
                    <a:pt x="-8022" y="258499"/>
                    <a:pt x="250482" y="0"/>
                    <a:pt x="569358" y="0"/>
                  </a:cubicBezTo>
                  <a:cubicBezTo>
                    <a:pt x="888235" y="0"/>
                    <a:pt x="1146734" y="258499"/>
                    <a:pt x="1146734" y="577374"/>
                  </a:cubicBezTo>
                  <a:cubicBezTo>
                    <a:pt x="1146734" y="896253"/>
                    <a:pt x="888235" y="1154752"/>
                    <a:pt x="569358" y="1154752"/>
                  </a:cubicBezTo>
                  <a:cubicBezTo>
                    <a:pt x="250482" y="1154752"/>
                    <a:pt x="-8022" y="896253"/>
                    <a:pt x="-8022" y="577374"/>
                  </a:cubicBezTo>
                  <a:close/>
                </a:path>
              </a:pathLst>
            </a:custGeom>
            <a:solidFill>
              <a:srgbClr val="A3CF62"/>
            </a:solidFill>
            <a:ln w="7600" cap="flat">
              <a:noFill/>
              <a:bevel/>
            </a:ln>
          </p:spPr>
          <p:txBody>
            <a:bodyPr wrap="square" lIns="0" tIns="0" rIns="0" bIns="0" rtlCol="0" anchor="ctr"/>
            <a:lstStyle/>
            <a:p>
              <a:pPr algn="ctr">
                <a:lnSpc>
                  <a:spcPct val="100000"/>
                </a:lnSpc>
              </a:pPr>
              <a:r>
                <a:rPr sz="760">
                  <a:solidFill>
                    <a:srgbClr val="FFFFFF"/>
                  </a:solidFill>
                  <a:latin typeface="Arial"/>
                </a:rPr>
                <a:t>Controller</a:t>
              </a:r>
            </a:p>
          </p:txBody>
        </p:sp>
        <p:sp>
          <p:nvSpPr>
            <p:cNvPr id="184" name="任意多边形 183"/>
            <p:cNvSpPr/>
            <p:nvPr/>
          </p:nvSpPr>
          <p:spPr>
            <a:xfrm>
              <a:off x="2847039" y="3276187"/>
              <a:ext cx="1150739" cy="1160094"/>
            </a:xfrm>
            <a:custGeom>
              <a:avLst/>
              <a:gdLst>
                <a:gd name="rtl" fmla="*/ 57537 w 1150739"/>
                <a:gd name="rtr" fmla="*/ 1093204 w 1150739"/>
              </a:gdLst>
              <a:ahLst/>
              <a:cxnLst/>
              <a:rect l="rtl" t="t" r="rtr" b="b"/>
              <a:pathLst>
                <a:path w="1150739" h="1160094">
                  <a:moveTo>
                    <a:pt x="-8022" y="577374"/>
                  </a:moveTo>
                  <a:cubicBezTo>
                    <a:pt x="-8022" y="258499"/>
                    <a:pt x="250482" y="0"/>
                    <a:pt x="569358" y="0"/>
                  </a:cubicBezTo>
                  <a:cubicBezTo>
                    <a:pt x="888235" y="0"/>
                    <a:pt x="1146734" y="258499"/>
                    <a:pt x="1146734" y="577374"/>
                  </a:cubicBezTo>
                  <a:cubicBezTo>
                    <a:pt x="1146734" y="896253"/>
                    <a:pt x="888235" y="1154752"/>
                    <a:pt x="569358" y="1154752"/>
                  </a:cubicBezTo>
                  <a:cubicBezTo>
                    <a:pt x="250482" y="1154752"/>
                    <a:pt x="-8022" y="896253"/>
                    <a:pt x="-8022" y="577374"/>
                  </a:cubicBezTo>
                  <a:close/>
                </a:path>
              </a:pathLst>
            </a:custGeom>
            <a:solidFill>
              <a:srgbClr val="A3CF62"/>
            </a:solidFill>
            <a:ln w="7600" cap="flat">
              <a:noFill/>
              <a:bevel/>
            </a:ln>
          </p:spPr>
          <p:txBody>
            <a:bodyPr wrap="square" lIns="0" tIns="0" rIns="0" bIns="0" rtlCol="0" anchor="ctr"/>
            <a:lstStyle/>
            <a:p>
              <a:pPr algn="ctr">
                <a:lnSpc>
                  <a:spcPct val="100000"/>
                </a:lnSpc>
              </a:pPr>
              <a:r>
                <a:rPr sz="760">
                  <a:solidFill>
                    <a:srgbClr val="FFFFFF"/>
                  </a:solidFill>
                  <a:latin typeface="Arial"/>
                </a:rPr>
                <a:t>View</a:t>
              </a:r>
            </a:p>
          </p:txBody>
        </p:sp>
        <p:sp>
          <p:nvSpPr>
            <p:cNvPr id="185" name="任意多边形 184"/>
            <p:cNvSpPr/>
            <p:nvPr/>
          </p:nvSpPr>
          <p:spPr>
            <a:xfrm>
              <a:off x="3877242" y="4993338"/>
              <a:ext cx="1150739" cy="1160094"/>
            </a:xfrm>
            <a:custGeom>
              <a:avLst/>
              <a:gdLst>
                <a:gd name="rtl" fmla="*/ 57537 w 1150739"/>
                <a:gd name="rtr" fmla="*/ 1093204 w 1150739"/>
              </a:gdLst>
              <a:ahLst/>
              <a:cxnLst/>
              <a:rect l="rtl" t="t" r="rtr" b="b"/>
              <a:pathLst>
                <a:path w="1150739" h="1160094">
                  <a:moveTo>
                    <a:pt x="-8022" y="577374"/>
                  </a:moveTo>
                  <a:cubicBezTo>
                    <a:pt x="-8022" y="258499"/>
                    <a:pt x="250482" y="0"/>
                    <a:pt x="569358" y="0"/>
                  </a:cubicBezTo>
                  <a:cubicBezTo>
                    <a:pt x="888235" y="0"/>
                    <a:pt x="1146734" y="258499"/>
                    <a:pt x="1146734" y="577374"/>
                  </a:cubicBezTo>
                  <a:cubicBezTo>
                    <a:pt x="1146734" y="896253"/>
                    <a:pt x="888235" y="1154752"/>
                    <a:pt x="569358" y="1154752"/>
                  </a:cubicBezTo>
                  <a:cubicBezTo>
                    <a:pt x="250482" y="1154752"/>
                    <a:pt x="-8022" y="896253"/>
                    <a:pt x="-8022" y="577374"/>
                  </a:cubicBezTo>
                  <a:close/>
                </a:path>
              </a:pathLst>
            </a:custGeom>
            <a:solidFill>
              <a:srgbClr val="A3CF62"/>
            </a:solidFill>
            <a:ln w="7600" cap="flat">
              <a:noFill/>
              <a:bevel/>
            </a:ln>
          </p:spPr>
          <p:txBody>
            <a:bodyPr wrap="square" lIns="0" tIns="0" rIns="0" bIns="0" rtlCol="0" anchor="ctr"/>
            <a:lstStyle/>
            <a:p>
              <a:pPr algn="ctr">
                <a:lnSpc>
                  <a:spcPct val="100000"/>
                </a:lnSpc>
              </a:pPr>
              <a:r>
                <a:rPr sz="760">
                  <a:solidFill>
                    <a:srgbClr val="FFFFFF"/>
                  </a:solidFill>
                  <a:latin typeface="Arial"/>
                </a:rPr>
                <a:t>Model</a:t>
              </a:r>
            </a:p>
          </p:txBody>
        </p:sp>
        <p:sp>
          <p:nvSpPr>
            <p:cNvPr id="147" name="Text 147"/>
            <p:cNvSpPr txBox="1"/>
            <p:nvPr/>
          </p:nvSpPr>
          <p:spPr>
            <a:xfrm>
              <a:off x="430236" y="697081"/>
              <a:ext cx="8283529" cy="1092768"/>
            </a:xfrm>
            <a:prstGeom prst="rect">
              <a:avLst/>
            </a:prstGeom>
            <a:noFill/>
          </p:spPr>
          <p:txBody>
            <a:bodyPr wrap="square" lIns="0" rIns="0" rtlCol="0" anchor="ctr"/>
            <a:lstStyle/>
            <a:p>
              <a:pPr algn="l">
                <a:lnSpc>
                  <a:spcPct val="100000"/>
                </a:lnSpc>
              </a:pPr>
              <a:endParaRPr/>
            </a:p>
          </p:txBody>
        </p:sp>
        <p:sp>
          <p:nvSpPr>
            <p:cNvPr id="148" name="Text 148"/>
            <p:cNvSpPr txBox="1"/>
            <p:nvPr/>
          </p:nvSpPr>
          <p:spPr>
            <a:xfrm>
              <a:off x="430236" y="2882616"/>
              <a:ext cx="8283529" cy="1092768"/>
            </a:xfrm>
            <a:prstGeom prst="rect">
              <a:avLst/>
            </a:prstGeom>
            <a:noFill/>
          </p:spPr>
          <p:txBody>
            <a:bodyPr wrap="square" lIns="0" rIns="0" rtlCol="0" anchor="ctr"/>
            <a:lstStyle/>
            <a:p>
              <a:pPr algn="ctr">
                <a:lnSpc>
                  <a:spcPct val="100000"/>
                </a:lnSpc>
              </a:pPr>
              <a:endParaRPr/>
            </a:p>
          </p:txBody>
        </p:sp>
        <p:sp>
          <p:nvSpPr>
            <p:cNvPr id="149" name="Text 149"/>
            <p:cNvSpPr txBox="1"/>
            <p:nvPr/>
          </p:nvSpPr>
          <p:spPr>
            <a:xfrm>
              <a:off x="430236" y="5068151"/>
              <a:ext cx="8283529" cy="1092768"/>
            </a:xfrm>
            <a:prstGeom prst="rect">
              <a:avLst/>
            </a:prstGeom>
            <a:noFill/>
          </p:spPr>
          <p:txBody>
            <a:bodyPr wrap="square" lIns="0" rIns="0" rtlCol="0" anchor="ctr"/>
            <a:lstStyle/>
            <a:p>
              <a:pPr algn="r">
                <a:lnSpc>
                  <a:spcPct val="100000"/>
                </a:lnSpc>
              </a:pPr>
              <a:endParaRPr/>
            </a:p>
          </p:txBody>
        </p:sp>
        <p:sp>
          <p:nvSpPr>
            <p:cNvPr id="150" name="Text 150"/>
            <p:cNvSpPr txBox="1"/>
            <p:nvPr/>
          </p:nvSpPr>
          <p:spPr>
            <a:xfrm>
              <a:off x="430236" y="697081"/>
              <a:ext cx="8283529" cy="1092768"/>
            </a:xfrm>
            <a:prstGeom prst="rect">
              <a:avLst/>
            </a:prstGeom>
            <a:noFill/>
          </p:spPr>
          <p:txBody>
            <a:bodyPr wrap="square" lIns="0" rIns="0" rtlCol="0" anchor="ctr"/>
            <a:lstStyle/>
            <a:p>
              <a:pPr algn="l">
                <a:lnSpc>
                  <a:spcPct val="100000"/>
                </a:lnSpc>
              </a:pPr>
              <a:endParaRPr/>
            </a:p>
          </p:txBody>
        </p:sp>
        <p:sp>
          <p:nvSpPr>
            <p:cNvPr id="151" name="Text 151"/>
            <p:cNvSpPr txBox="1"/>
            <p:nvPr/>
          </p:nvSpPr>
          <p:spPr>
            <a:xfrm>
              <a:off x="430236" y="2882616"/>
              <a:ext cx="8283529" cy="1092768"/>
            </a:xfrm>
            <a:prstGeom prst="rect">
              <a:avLst/>
            </a:prstGeom>
            <a:noFill/>
          </p:spPr>
          <p:txBody>
            <a:bodyPr wrap="square" lIns="0" rIns="0" rtlCol="0" anchor="ctr"/>
            <a:lstStyle/>
            <a:p>
              <a:pPr algn="ctr">
                <a:lnSpc>
                  <a:spcPct val="100000"/>
                </a:lnSpc>
              </a:pPr>
              <a:endParaRPr/>
            </a:p>
          </p:txBody>
        </p:sp>
        <p:sp>
          <p:nvSpPr>
            <p:cNvPr id="152" name="Text 152"/>
            <p:cNvSpPr txBox="1"/>
            <p:nvPr/>
          </p:nvSpPr>
          <p:spPr>
            <a:xfrm>
              <a:off x="430236" y="5068151"/>
              <a:ext cx="8283529" cy="1092768"/>
            </a:xfrm>
            <a:prstGeom prst="rect">
              <a:avLst/>
            </a:prstGeom>
            <a:noFill/>
          </p:spPr>
          <p:txBody>
            <a:bodyPr wrap="square" lIns="0" rIns="0" rtlCol="0" anchor="ctr"/>
            <a:lstStyle/>
            <a:p>
              <a:pPr algn="r">
                <a:lnSpc>
                  <a:spcPct val="100000"/>
                </a:lnSpc>
              </a:pPr>
              <a:endParaRPr/>
            </a:p>
          </p:txBody>
        </p:sp>
        <p:sp>
          <p:nvSpPr>
            <p:cNvPr id="153" name="Text 153"/>
            <p:cNvSpPr txBox="1"/>
            <p:nvPr/>
          </p:nvSpPr>
          <p:spPr>
            <a:xfrm>
              <a:off x="430236" y="697081"/>
              <a:ext cx="8283529" cy="1092768"/>
            </a:xfrm>
            <a:prstGeom prst="rect">
              <a:avLst/>
            </a:prstGeom>
            <a:noFill/>
          </p:spPr>
          <p:txBody>
            <a:bodyPr wrap="square" lIns="0" rIns="0" rtlCol="0" anchor="ctr"/>
            <a:lstStyle/>
            <a:p>
              <a:pPr algn="l">
                <a:lnSpc>
                  <a:spcPct val="100000"/>
                </a:lnSpc>
              </a:pPr>
              <a:endParaRPr/>
            </a:p>
          </p:txBody>
        </p:sp>
        <p:sp>
          <p:nvSpPr>
            <p:cNvPr id="154" name="Text 154"/>
            <p:cNvSpPr txBox="1"/>
            <p:nvPr/>
          </p:nvSpPr>
          <p:spPr>
            <a:xfrm>
              <a:off x="430236" y="2882616"/>
              <a:ext cx="8283529" cy="1092768"/>
            </a:xfrm>
            <a:prstGeom prst="rect">
              <a:avLst/>
            </a:prstGeom>
            <a:noFill/>
          </p:spPr>
          <p:txBody>
            <a:bodyPr wrap="square" lIns="0" rIns="0" rtlCol="0" anchor="ctr"/>
            <a:lstStyle/>
            <a:p>
              <a:pPr algn="ctr">
                <a:lnSpc>
                  <a:spcPct val="100000"/>
                </a:lnSpc>
              </a:pPr>
              <a:endParaRPr/>
            </a:p>
          </p:txBody>
        </p:sp>
        <p:sp>
          <p:nvSpPr>
            <p:cNvPr id="155" name="Text 155"/>
            <p:cNvSpPr txBox="1"/>
            <p:nvPr/>
          </p:nvSpPr>
          <p:spPr>
            <a:xfrm>
              <a:off x="430236" y="5068151"/>
              <a:ext cx="8283529" cy="1092768"/>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垂直应用后端架构"/>
        <p:cNvGrpSpPr/>
        <p:nvPr/>
      </p:nvGrpSpPr>
      <p:grpSpPr>
        <a:xfrm>
          <a:off x="0" y="0"/>
          <a:ext cx="0" cy="0"/>
          <a:chOff x="0" y="0"/>
          <a:chExt cx="0" cy="0"/>
        </a:xfrm>
      </p:grpSpPr>
      <p:grpSp>
        <p:nvGrpSpPr>
          <p:cNvPr id="145" name="Group145"/>
          <p:cNvGrpSpPr/>
          <p:nvPr/>
        </p:nvGrpSpPr>
        <p:grpSpPr>
          <a:xfrm>
            <a:off x="427809" y="735846"/>
            <a:ext cx="8288381" cy="5386308"/>
            <a:chOff x="427809" y="735846"/>
            <a:chExt cx="8288381" cy="5386308"/>
          </a:xfrm>
        </p:grpSpPr>
        <p:grpSp>
          <p:nvGrpSpPr>
            <p:cNvPr id="299" name="组合 298"/>
            <p:cNvGrpSpPr/>
            <p:nvPr/>
          </p:nvGrpSpPr>
          <p:grpSpPr>
            <a:xfrm>
              <a:off x="1532910" y="994246"/>
              <a:ext cx="6138558" cy="7600"/>
              <a:chOff x="1532910" y="994246"/>
              <a:chExt cx="6138558" cy="7600"/>
            </a:xfrm>
          </p:grpSpPr>
          <p:sp>
            <p:nvSpPr>
              <p:cNvPr id="300" name="任意多边形 299"/>
              <p:cNvSpPr/>
              <p:nvPr/>
            </p:nvSpPr>
            <p:spPr>
              <a:xfrm>
                <a:off x="6419069" y="994246"/>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32912" y="994246"/>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46" name="Text 146"/>
            <p:cNvSpPr txBox="1"/>
            <p:nvPr/>
          </p:nvSpPr>
          <p:spPr>
            <a:xfrm>
              <a:off x="2700141" y="773846"/>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垂直应用后台架构</a:t>
              </a:r>
            </a:p>
          </p:txBody>
        </p:sp>
        <p:sp>
          <p:nvSpPr>
            <p:cNvPr id="147" name="Text 147"/>
            <p:cNvSpPr txBox="1"/>
            <p:nvPr/>
          </p:nvSpPr>
          <p:spPr>
            <a:xfrm>
              <a:off x="1176790" y="2157046"/>
              <a:ext cx="7500440" cy="8968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在垂直应用后台架构中，通常会使用SOA架构，SOA是一种粗粒度、松耦合服务架构，服务之间通过简单、精确定义接口进行通讯，不涉及底层编程接口和通讯模型,它可以更加从容地应对复杂企业系统集成和需求的快速变化,并且按照相关的标准或协议，进行分层开发。通过这种分层设计或架构体系可以使软件产品变得更加弹性和灵活，且尽   可能的与第三方软件产品互补兼容，以达到快速扩展，满足或响应市场或客户需求的多样           化、多变性。</a:t>
              </a:r>
            </a:p>
          </p:txBody>
        </p:sp>
        <p:sp>
          <p:nvSpPr>
            <p:cNvPr id="148" name="Text 148"/>
            <p:cNvSpPr txBox="1"/>
            <p:nvPr/>
          </p:nvSpPr>
          <p:spPr>
            <a:xfrm>
              <a:off x="435409" y="1579446"/>
              <a:ext cx="53124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一、垂直应用后台架构</a:t>
              </a:r>
            </a:p>
          </p:txBody>
        </p:sp>
        <p:grpSp>
          <p:nvGrpSpPr>
            <p:cNvPr id="274" name="3D 金字塔 2"/>
            <p:cNvGrpSpPr/>
            <p:nvPr/>
          </p:nvGrpSpPr>
          <p:grpSpPr>
            <a:xfrm>
              <a:off x="5314610" y="2987528"/>
              <a:ext cx="2872800" cy="3127028"/>
              <a:chOff x="5314610" y="2987528"/>
              <a:chExt cx="2872800" cy="3127028"/>
            </a:xfrm>
          </p:grpSpPr>
          <p:grpSp>
            <p:nvGrpSpPr>
              <p:cNvPr id="275" name="组合 274"/>
              <p:cNvGrpSpPr/>
              <p:nvPr/>
            </p:nvGrpSpPr>
            <p:grpSpPr>
              <a:xfrm>
                <a:off x="5314610" y="5389797"/>
                <a:ext cx="2872800" cy="724757"/>
                <a:chOff x="5314610" y="5389797"/>
                <a:chExt cx="2872800" cy="724757"/>
              </a:xfrm>
            </p:grpSpPr>
            <p:sp>
              <p:nvSpPr>
                <p:cNvPr id="276" name="任意多边形 275"/>
                <p:cNvSpPr/>
                <p:nvPr/>
              </p:nvSpPr>
              <p:spPr>
                <a:xfrm>
                  <a:off x="8187410" y="5389797"/>
                  <a:ext cx="574560" cy="724757"/>
                </a:xfrm>
                <a:custGeom>
                  <a:avLst/>
                  <a:gdLst/>
                  <a:ahLst/>
                  <a:cxnLst/>
                  <a:rect l="0" t="0" r="0" b="0"/>
                  <a:pathLst>
                    <a:path w="574560" h="724757">
                      <a:moveTo>
                        <a:pt x="-332917" y="0"/>
                      </a:moveTo>
                      <a:lnTo>
                        <a:pt x="67469" y="-228114"/>
                      </a:lnTo>
                      <a:lnTo>
                        <a:pt x="521181" y="427823"/>
                      </a:lnTo>
                      <a:lnTo>
                        <a:pt x="0" y="724757"/>
                      </a:lnTo>
                      <a:lnTo>
                        <a:pt x="-332917" y="0"/>
                      </a:lnTo>
                      <a:close/>
                    </a:path>
                  </a:pathLst>
                </a:custGeom>
                <a:solidFill>
                  <a:srgbClr val="0064AA"/>
                </a:solidFill>
                <a:ln w="7600" cap="flat">
                  <a:solidFill>
                    <a:srgbClr val="005997"/>
                  </a:solidFill>
                  <a:bevel/>
                </a:ln>
              </p:spPr>
            </p:sp>
            <p:sp>
              <p:nvSpPr>
                <p:cNvPr id="277" name="任意多边形 276"/>
                <p:cNvSpPr/>
                <p:nvPr/>
              </p:nvSpPr>
              <p:spPr>
                <a:xfrm>
                  <a:off x="5314610" y="5389797"/>
                  <a:ext cx="2872800" cy="724757"/>
                </a:xfrm>
                <a:custGeom>
                  <a:avLst/>
                  <a:gdLst/>
                  <a:ahLst/>
                  <a:cxnLst/>
                  <a:rect l="0" t="0" r="0" b="0"/>
                  <a:pathLst>
                    <a:path w="2872800" h="724757">
                      <a:moveTo>
                        <a:pt x="332917" y="0"/>
                      </a:moveTo>
                      <a:lnTo>
                        <a:pt x="0" y="724757"/>
                      </a:lnTo>
                      <a:lnTo>
                        <a:pt x="2872800" y="724757"/>
                      </a:lnTo>
                      <a:lnTo>
                        <a:pt x="2539882" y="0"/>
                      </a:lnTo>
                      <a:lnTo>
                        <a:pt x="332917" y="0"/>
                      </a:lnTo>
                      <a:close/>
                    </a:path>
                  </a:pathLst>
                </a:custGeom>
                <a:gradFill>
                  <a:gsLst>
                    <a:gs pos="0">
                      <a:srgbClr val="0D76C0"/>
                    </a:gs>
                    <a:gs pos="50000">
                      <a:srgbClr val="197DC4"/>
                    </a:gs>
                    <a:gs pos="100000">
                      <a:srgbClr val="006FBD"/>
                    </a:gs>
                  </a:gsLst>
                  <a:lin ang="5400000" scaled="0"/>
                </a:gradFill>
                <a:ln w="7600" cap="flat">
                  <a:solidFill>
                    <a:srgbClr val="005997"/>
                  </a:solidFill>
                  <a:bevel/>
                </a:ln>
              </p:spPr>
            </p:sp>
            <p:sp>
              <p:nvSpPr>
                <p:cNvPr id="278" name="任意多边形 277"/>
                <p:cNvSpPr/>
                <p:nvPr/>
              </p:nvSpPr>
              <p:spPr>
                <a:xfrm>
                  <a:off x="5314610" y="5161683"/>
                  <a:ext cx="2872800" cy="228114"/>
                </a:xfrm>
                <a:custGeom>
                  <a:avLst/>
                  <a:gdLst/>
                  <a:ahLst/>
                  <a:cxnLst/>
                  <a:rect l="0" t="0" r="0" b="0"/>
                  <a:pathLst>
                    <a:path w="2872800" h="228114">
                      <a:moveTo>
                        <a:pt x="733303" y="0"/>
                      </a:moveTo>
                      <a:lnTo>
                        <a:pt x="2940265" y="0"/>
                      </a:lnTo>
                      <a:lnTo>
                        <a:pt x="2539882" y="228114"/>
                      </a:lnTo>
                      <a:lnTo>
                        <a:pt x="332917" y="228114"/>
                      </a:lnTo>
                      <a:lnTo>
                        <a:pt x="733303" y="0"/>
                      </a:lnTo>
                      <a:close/>
                    </a:path>
                  </a:pathLst>
                </a:custGeom>
                <a:solidFill>
                  <a:srgbClr val="005A96"/>
                </a:solidFill>
                <a:ln w="7600" cap="flat">
                  <a:solidFill>
                    <a:srgbClr val="005997"/>
                  </a:solidFill>
                  <a:bevel/>
                </a:ln>
              </p:spPr>
            </p:sp>
            <p:sp>
              <p:nvSpPr>
                <p:cNvPr id="149" name="Text 149"/>
                <p:cNvSpPr txBox="1"/>
                <p:nvPr/>
              </p:nvSpPr>
              <p:spPr>
                <a:xfrm>
                  <a:off x="5314610" y="5389797"/>
                  <a:ext cx="2872800" cy="724757"/>
                </a:xfrm>
                <a:prstGeom prst="rect">
                  <a:avLst/>
                </a:prstGeom>
                <a:noFill/>
              </p:spPr>
              <p:txBody>
                <a:bodyPr wrap="square" lIns="36000" tIns="0" rIns="36000" bIns="0" rtlCol="0" anchor="ctr"/>
                <a:lstStyle/>
                <a:p>
                  <a:pPr algn="ctr">
                    <a:lnSpc>
                      <a:spcPct val="100000"/>
                    </a:lnSpc>
                  </a:pPr>
                  <a:r>
                    <a:rPr sz="1216">
                      <a:solidFill>
                        <a:srgbClr val="FFFFFF"/>
                      </a:solidFill>
                      <a:latin typeface="宋体"/>
                    </a:rPr>
                    <a:t>DDD领域驱动设计</a:t>
                  </a:r>
                </a:p>
              </p:txBody>
            </p:sp>
          </p:grpSp>
          <p:grpSp>
            <p:nvGrpSpPr>
              <p:cNvPr id="279" name="组合 278"/>
              <p:cNvGrpSpPr/>
              <p:nvPr/>
            </p:nvGrpSpPr>
            <p:grpSpPr>
              <a:xfrm>
                <a:off x="5682434" y="4589046"/>
                <a:ext cx="2137143" cy="724757"/>
                <a:chOff x="5682434" y="4589046"/>
                <a:chExt cx="2137143" cy="724757"/>
              </a:xfrm>
            </p:grpSpPr>
            <p:sp>
              <p:nvSpPr>
                <p:cNvPr id="280" name="任意多边形 279"/>
                <p:cNvSpPr/>
                <p:nvPr/>
              </p:nvSpPr>
              <p:spPr>
                <a:xfrm>
                  <a:off x="7819577" y="4589046"/>
                  <a:ext cx="427429" cy="724757"/>
                </a:xfrm>
                <a:custGeom>
                  <a:avLst/>
                  <a:gdLst/>
                  <a:ahLst/>
                  <a:cxnLst/>
                  <a:rect l="0" t="0" r="0" b="0"/>
                  <a:pathLst>
                    <a:path w="427429" h="724757">
                      <a:moveTo>
                        <a:pt x="-332917" y="0"/>
                      </a:moveTo>
                      <a:lnTo>
                        <a:pt x="-65993" y="-152076"/>
                      </a:lnTo>
                      <a:lnTo>
                        <a:pt x="387719" y="503860"/>
                      </a:lnTo>
                      <a:lnTo>
                        <a:pt x="0" y="724757"/>
                      </a:lnTo>
                      <a:lnTo>
                        <a:pt x="-332917" y="0"/>
                      </a:lnTo>
                      <a:close/>
                    </a:path>
                  </a:pathLst>
                </a:custGeom>
                <a:solidFill>
                  <a:srgbClr val="7F56D4"/>
                </a:solidFill>
                <a:ln w="7600" cap="flat">
                  <a:solidFill>
                    <a:srgbClr val="6B3BCE"/>
                  </a:solidFill>
                  <a:bevel/>
                </a:ln>
              </p:spPr>
            </p:sp>
            <p:sp>
              <p:nvSpPr>
                <p:cNvPr id="281" name="任意多边形 280"/>
                <p:cNvSpPr/>
                <p:nvPr/>
              </p:nvSpPr>
              <p:spPr>
                <a:xfrm>
                  <a:off x="5682434" y="4589046"/>
                  <a:ext cx="2137143" cy="724757"/>
                </a:xfrm>
                <a:custGeom>
                  <a:avLst/>
                  <a:gdLst/>
                  <a:ahLst/>
                  <a:cxnLst/>
                  <a:rect l="0" t="0" r="0" b="0"/>
                  <a:pathLst>
                    <a:path w="2137143" h="724757">
                      <a:moveTo>
                        <a:pt x="332917" y="0"/>
                      </a:moveTo>
                      <a:lnTo>
                        <a:pt x="0" y="724757"/>
                      </a:lnTo>
                      <a:lnTo>
                        <a:pt x="2137143" y="724757"/>
                      </a:lnTo>
                      <a:lnTo>
                        <a:pt x="1804225" y="0"/>
                      </a:lnTo>
                      <a:lnTo>
                        <a:pt x="332917" y="0"/>
                      </a:lnTo>
                      <a:close/>
                    </a:path>
                  </a:pathLst>
                </a:custGeom>
                <a:gradFill>
                  <a:gsLst>
                    <a:gs pos="0">
                      <a:srgbClr val="9777DD"/>
                    </a:gs>
                    <a:gs pos="50000">
                      <a:srgbClr val="9D7EDF"/>
                    </a:gs>
                    <a:gs pos="100000">
                      <a:srgbClr val="9270DB"/>
                    </a:gs>
                  </a:gsLst>
                  <a:lin ang="5400000" scaled="0"/>
                </a:gradFill>
                <a:ln w="7600" cap="flat">
                  <a:solidFill>
                    <a:srgbClr val="6B3BCE"/>
                  </a:solidFill>
                  <a:bevel/>
                </a:ln>
              </p:spPr>
            </p:sp>
            <p:sp>
              <p:nvSpPr>
                <p:cNvPr id="282" name="任意多边形 281"/>
                <p:cNvSpPr/>
                <p:nvPr/>
              </p:nvSpPr>
              <p:spPr>
                <a:xfrm>
                  <a:off x="5682434" y="4436970"/>
                  <a:ext cx="2137143" cy="152076"/>
                </a:xfrm>
                <a:custGeom>
                  <a:avLst/>
                  <a:gdLst/>
                  <a:ahLst/>
                  <a:cxnLst/>
                  <a:rect l="0" t="0" r="0" b="0"/>
                  <a:pathLst>
                    <a:path w="2137143" h="152076">
                      <a:moveTo>
                        <a:pt x="599841" y="0"/>
                      </a:moveTo>
                      <a:lnTo>
                        <a:pt x="2071152" y="0"/>
                      </a:lnTo>
                      <a:lnTo>
                        <a:pt x="1804225" y="152076"/>
                      </a:lnTo>
                      <a:lnTo>
                        <a:pt x="332917" y="152076"/>
                      </a:lnTo>
                      <a:lnTo>
                        <a:pt x="599841" y="0"/>
                      </a:lnTo>
                      <a:close/>
                    </a:path>
                  </a:pathLst>
                </a:custGeom>
                <a:solidFill>
                  <a:srgbClr val="6B3BCE"/>
                </a:solidFill>
                <a:ln w="7600" cap="flat">
                  <a:solidFill>
                    <a:srgbClr val="6B3BCE"/>
                  </a:solidFill>
                  <a:bevel/>
                </a:ln>
              </p:spPr>
            </p:sp>
            <p:sp>
              <p:nvSpPr>
                <p:cNvPr id="150" name="Text 150"/>
                <p:cNvSpPr txBox="1"/>
                <p:nvPr/>
              </p:nvSpPr>
              <p:spPr>
                <a:xfrm>
                  <a:off x="5682434" y="4589046"/>
                  <a:ext cx="2137143" cy="724757"/>
                </a:xfrm>
                <a:prstGeom prst="rect">
                  <a:avLst/>
                </a:prstGeom>
                <a:noFill/>
              </p:spPr>
              <p:txBody>
                <a:bodyPr wrap="square" lIns="36000" tIns="0" rIns="36000" bIns="0" rtlCol="0" anchor="ctr"/>
                <a:lstStyle/>
                <a:p>
                  <a:pPr algn="ctr">
                    <a:lnSpc>
                      <a:spcPct val="100000"/>
                    </a:lnSpc>
                  </a:pPr>
                  <a:r>
                    <a:rPr sz="1216">
                      <a:solidFill>
                        <a:srgbClr val="FFFFFF"/>
                      </a:solidFill>
                      <a:latin typeface="宋体"/>
                    </a:rPr>
                    <a:t>SOA服务架构</a:t>
                  </a:r>
                </a:p>
              </p:txBody>
            </p:sp>
          </p:grpSp>
          <p:grpSp>
            <p:nvGrpSpPr>
              <p:cNvPr id="283" name="组合 282"/>
              <p:cNvGrpSpPr/>
              <p:nvPr/>
            </p:nvGrpSpPr>
            <p:grpSpPr>
              <a:xfrm>
                <a:off x="6050264" y="3788287"/>
                <a:ext cx="1401493" cy="724757"/>
                <a:chOff x="6050264" y="3788287"/>
                <a:chExt cx="1401493" cy="724757"/>
              </a:xfrm>
            </p:grpSpPr>
            <p:sp>
              <p:nvSpPr>
                <p:cNvPr id="284" name="任意多边形 283"/>
                <p:cNvSpPr/>
                <p:nvPr/>
              </p:nvSpPr>
              <p:spPr>
                <a:xfrm>
                  <a:off x="7451758" y="3788287"/>
                  <a:ext cx="280298" cy="724757"/>
                </a:xfrm>
                <a:custGeom>
                  <a:avLst/>
                  <a:gdLst/>
                  <a:ahLst/>
                  <a:cxnLst/>
                  <a:rect l="0" t="0" r="0" b="0"/>
                  <a:pathLst>
                    <a:path w="280298" h="724757">
                      <a:moveTo>
                        <a:pt x="-332917" y="0"/>
                      </a:moveTo>
                      <a:lnTo>
                        <a:pt x="-199455" y="-76038"/>
                      </a:lnTo>
                      <a:lnTo>
                        <a:pt x="254257" y="579898"/>
                      </a:lnTo>
                      <a:lnTo>
                        <a:pt x="0" y="724757"/>
                      </a:lnTo>
                      <a:lnTo>
                        <a:pt x="-332917" y="0"/>
                      </a:lnTo>
                      <a:close/>
                    </a:path>
                  </a:pathLst>
                </a:custGeom>
                <a:solidFill>
                  <a:srgbClr val="009D4C"/>
                </a:solidFill>
                <a:ln w="7600" cap="flat">
                  <a:solidFill>
                    <a:srgbClr val="008C43"/>
                  </a:solidFill>
                  <a:bevel/>
                </a:ln>
              </p:spPr>
            </p:sp>
            <p:sp>
              <p:nvSpPr>
                <p:cNvPr id="285" name="任意多边形 284"/>
                <p:cNvSpPr/>
                <p:nvPr/>
              </p:nvSpPr>
              <p:spPr>
                <a:xfrm>
                  <a:off x="6050264" y="3788287"/>
                  <a:ext cx="1401493" cy="724757"/>
                </a:xfrm>
                <a:custGeom>
                  <a:avLst/>
                  <a:gdLst/>
                  <a:ahLst/>
                  <a:cxnLst/>
                  <a:rect l="0" t="0" r="0" b="0"/>
                  <a:pathLst>
                    <a:path w="1401493" h="724757">
                      <a:moveTo>
                        <a:pt x="332917" y="0"/>
                      </a:moveTo>
                      <a:lnTo>
                        <a:pt x="0" y="724757"/>
                      </a:lnTo>
                      <a:lnTo>
                        <a:pt x="1401493" y="724757"/>
                      </a:lnTo>
                      <a:lnTo>
                        <a:pt x="1068575" y="0"/>
                      </a:lnTo>
                      <a:lnTo>
                        <a:pt x="332917" y="0"/>
                      </a:lnTo>
                      <a:close/>
                    </a:path>
                  </a:pathLst>
                </a:custGeom>
                <a:gradFill>
                  <a:gsLst>
                    <a:gs pos="0">
                      <a:srgbClr val="0DB25D"/>
                    </a:gs>
                    <a:gs pos="50000">
                      <a:srgbClr val="19B665"/>
                    </a:gs>
                    <a:gs pos="100000">
                      <a:srgbClr val="00AE54"/>
                    </a:gs>
                  </a:gsLst>
                  <a:lin ang="5400000" scaled="0"/>
                </a:gradFill>
                <a:ln w="7600" cap="flat">
                  <a:solidFill>
                    <a:srgbClr val="008C43"/>
                  </a:solidFill>
                  <a:bevel/>
                </a:ln>
              </p:spPr>
            </p:sp>
            <p:sp>
              <p:nvSpPr>
                <p:cNvPr id="286" name="任意多边形 285"/>
                <p:cNvSpPr/>
                <p:nvPr/>
              </p:nvSpPr>
              <p:spPr>
                <a:xfrm>
                  <a:off x="6050264" y="3712249"/>
                  <a:ext cx="1401493" cy="76038"/>
                </a:xfrm>
                <a:custGeom>
                  <a:avLst/>
                  <a:gdLst/>
                  <a:ahLst/>
                  <a:cxnLst/>
                  <a:rect l="0" t="0" r="0" b="0"/>
                  <a:pathLst>
                    <a:path w="1401493" h="76038">
                      <a:moveTo>
                        <a:pt x="466379" y="0"/>
                      </a:moveTo>
                      <a:lnTo>
                        <a:pt x="1202031" y="0"/>
                      </a:lnTo>
                      <a:lnTo>
                        <a:pt x="1068575" y="76038"/>
                      </a:lnTo>
                      <a:lnTo>
                        <a:pt x="332917" y="76038"/>
                      </a:lnTo>
                      <a:lnTo>
                        <a:pt x="466379" y="0"/>
                      </a:lnTo>
                      <a:close/>
                    </a:path>
                  </a:pathLst>
                </a:custGeom>
                <a:solidFill>
                  <a:srgbClr val="008C43"/>
                </a:solidFill>
                <a:ln w="7600" cap="flat">
                  <a:solidFill>
                    <a:srgbClr val="008C43"/>
                  </a:solidFill>
                  <a:bevel/>
                </a:ln>
              </p:spPr>
            </p:sp>
            <p:sp>
              <p:nvSpPr>
                <p:cNvPr id="151" name="Text 151"/>
                <p:cNvSpPr txBox="1"/>
                <p:nvPr/>
              </p:nvSpPr>
              <p:spPr>
                <a:xfrm>
                  <a:off x="6050264" y="3788287"/>
                  <a:ext cx="1401493" cy="724757"/>
                </a:xfrm>
                <a:prstGeom prst="rect">
                  <a:avLst/>
                </a:prstGeom>
                <a:noFill/>
              </p:spPr>
              <p:txBody>
                <a:bodyPr wrap="square" lIns="36000" tIns="0" rIns="36000" bIns="0" rtlCol="0" anchor="ctr"/>
                <a:lstStyle/>
                <a:p>
                  <a:pPr algn="ctr">
                    <a:lnSpc>
                      <a:spcPct val="100000"/>
                    </a:lnSpc>
                  </a:pPr>
                  <a:r>
                    <a:rPr sz="1216">
                      <a:solidFill>
                        <a:srgbClr val="FFFFFF"/>
                      </a:solidFill>
                      <a:latin typeface="宋体"/>
                    </a:rPr>
                    <a:t>MVC前端架构</a:t>
                  </a:r>
                </a:p>
              </p:txBody>
            </p:sp>
          </p:grpSp>
          <p:grpSp>
            <p:nvGrpSpPr>
              <p:cNvPr id="287" name="组合 286"/>
              <p:cNvGrpSpPr/>
              <p:nvPr/>
            </p:nvGrpSpPr>
            <p:grpSpPr>
              <a:xfrm>
                <a:off x="6418092" y="2987528"/>
                <a:ext cx="665834" cy="724757"/>
                <a:chOff x="6418092" y="2987528"/>
                <a:chExt cx="665834" cy="724757"/>
              </a:xfrm>
            </p:grpSpPr>
            <p:sp>
              <p:nvSpPr>
                <p:cNvPr id="288" name="任意多边形 287"/>
                <p:cNvSpPr/>
                <p:nvPr/>
              </p:nvSpPr>
              <p:spPr>
                <a:xfrm>
                  <a:off x="7083927" y="2987528"/>
                  <a:ext cx="133167" cy="724757"/>
                </a:xfrm>
                <a:custGeom>
                  <a:avLst/>
                  <a:gdLst/>
                  <a:ahLst/>
                  <a:cxnLst/>
                  <a:rect l="0" t="0" r="0" b="0"/>
                  <a:pathLst>
                    <a:path w="133167" h="724757">
                      <a:moveTo>
                        <a:pt x="-332917" y="0"/>
                      </a:moveTo>
                      <a:lnTo>
                        <a:pt x="120795" y="655936"/>
                      </a:lnTo>
                      <a:lnTo>
                        <a:pt x="0" y="724757"/>
                      </a:lnTo>
                      <a:lnTo>
                        <a:pt x="-332917" y="0"/>
                      </a:lnTo>
                      <a:close/>
                    </a:path>
                  </a:pathLst>
                </a:custGeom>
                <a:solidFill>
                  <a:srgbClr val="BF7832"/>
                </a:solidFill>
                <a:ln w="7600" cap="flat">
                  <a:solidFill>
                    <a:srgbClr val="AA6A2C"/>
                  </a:solidFill>
                  <a:bevel/>
                </a:ln>
              </p:spPr>
            </p:sp>
            <p:sp>
              <p:nvSpPr>
                <p:cNvPr id="289" name="任意多边形 288"/>
                <p:cNvSpPr/>
                <p:nvPr/>
              </p:nvSpPr>
              <p:spPr>
                <a:xfrm>
                  <a:off x="6418092" y="2987528"/>
                  <a:ext cx="665834" cy="724757"/>
                </a:xfrm>
                <a:custGeom>
                  <a:avLst/>
                  <a:gdLst/>
                  <a:ahLst/>
                  <a:cxnLst/>
                  <a:rect l="0" t="0" r="0" b="0"/>
                  <a:pathLst>
                    <a:path w="665834" h="724757">
                      <a:moveTo>
                        <a:pt x="332917" y="0"/>
                      </a:moveTo>
                      <a:lnTo>
                        <a:pt x="0" y="724757"/>
                      </a:lnTo>
                      <a:lnTo>
                        <a:pt x="665834" y="724757"/>
                      </a:lnTo>
                      <a:lnTo>
                        <a:pt x="332917" y="0"/>
                      </a:lnTo>
                      <a:close/>
                    </a:path>
                  </a:pathLst>
                </a:custGeom>
                <a:gradFill>
                  <a:gsLst>
                    <a:gs pos="0">
                      <a:srgbClr val="CF8B49"/>
                    </a:gs>
                    <a:gs pos="50000">
                      <a:srgbClr val="D29152"/>
                    </a:gs>
                    <a:gs pos="100000">
                      <a:srgbClr val="CD853F"/>
                    </a:gs>
                  </a:gsLst>
                  <a:lin ang="5400000" scaled="0"/>
                </a:gradFill>
                <a:ln w="7600" cap="flat">
                  <a:solidFill>
                    <a:srgbClr val="AA6A2C"/>
                  </a:solidFill>
                  <a:bevel/>
                </a:ln>
              </p:spPr>
            </p:sp>
            <p:sp>
              <p:nvSpPr>
                <p:cNvPr id="290" name="任意多边形 289"/>
                <p:cNvSpPr/>
                <p:nvPr/>
              </p:nvSpPr>
              <p:spPr>
                <a:xfrm>
                  <a:off x="6418092" y="2987528"/>
                  <a:ext cx="665834" cy="0"/>
                </a:xfrm>
                <a:custGeom>
                  <a:avLst/>
                  <a:gdLst/>
                  <a:ahLst/>
                  <a:cxnLst/>
                  <a:rect l="0" t="0" r="0" b="0"/>
                  <a:pathLst>
                    <a:path w="665834">
                      <a:moveTo>
                        <a:pt x="332917" y="0"/>
                      </a:moveTo>
                    </a:path>
                  </a:pathLst>
                </a:custGeom>
                <a:solidFill>
                  <a:srgbClr val="AA6A2C"/>
                </a:solidFill>
                <a:ln w="7600" cap="flat">
                  <a:solidFill>
                    <a:srgbClr val="AA6A2C"/>
                  </a:solidFill>
                  <a:bevel/>
                </a:ln>
              </p:spPr>
            </p:sp>
          </p:grpSp>
        </p:grpSp>
        <p:grpSp>
          <p:nvGrpSpPr>
            <p:cNvPr id="291" name="Data analysis"/>
            <p:cNvGrpSpPr/>
            <p:nvPr/>
          </p:nvGrpSpPr>
          <p:grpSpPr>
            <a:xfrm>
              <a:off x="1176790" y="4885442"/>
              <a:ext cx="1417020" cy="1193876"/>
              <a:chOff x="1176790" y="4885442"/>
              <a:chExt cx="1417020" cy="1193876"/>
            </a:xfrm>
          </p:grpSpPr>
          <p:sp>
            <p:nvSpPr>
              <p:cNvPr id="292" name="任意多边形 291"/>
              <p:cNvSpPr/>
              <p:nvPr/>
            </p:nvSpPr>
            <p:spPr>
              <a:xfrm>
                <a:off x="1176789" y="4885442"/>
                <a:ext cx="800379" cy="491139"/>
              </a:xfrm>
              <a:custGeom>
                <a:avLst/>
                <a:gdLst/>
                <a:ahLst/>
                <a:cxnLst/>
                <a:rect l="0" t="0" r="0" b="0"/>
                <a:pathLst>
                  <a:path w="800379" h="491139">
                    <a:moveTo>
                      <a:pt x="14552" y="0"/>
                    </a:moveTo>
                    <a:lnTo>
                      <a:pt x="785825" y="0"/>
                    </a:lnTo>
                    <a:cubicBezTo>
                      <a:pt x="793858" y="0"/>
                      <a:pt x="800379" y="6515"/>
                      <a:pt x="800379" y="14552"/>
                    </a:cubicBezTo>
                    <a:lnTo>
                      <a:pt x="800379" y="476587"/>
                    </a:lnTo>
                    <a:cubicBezTo>
                      <a:pt x="800379" y="484625"/>
                      <a:pt x="793858" y="491139"/>
                      <a:pt x="785825" y="491139"/>
                    </a:cubicBezTo>
                    <a:lnTo>
                      <a:pt x="14552" y="491139"/>
                    </a:lnTo>
                    <a:cubicBezTo>
                      <a:pt x="6515" y="491139"/>
                      <a:pt x="0" y="484625"/>
                      <a:pt x="0" y="476587"/>
                    </a:cubicBezTo>
                    <a:lnTo>
                      <a:pt x="0" y="14552"/>
                    </a:lnTo>
                    <a:cubicBezTo>
                      <a:pt x="0" y="6515"/>
                      <a:pt x="6515" y="0"/>
                      <a:pt x="14552" y="0"/>
                    </a:cubicBezTo>
                    <a:close/>
                  </a:path>
                </a:pathLst>
              </a:custGeom>
              <a:solidFill>
                <a:srgbClr val="FFFFFF"/>
              </a:solidFill>
              <a:ln w="38000" cap="flat">
                <a:solidFill>
                  <a:srgbClr val="16A58A"/>
                </a:solidFill>
                <a:bevel/>
              </a:ln>
            </p:spPr>
          </p:sp>
          <p:sp>
            <p:nvSpPr>
              <p:cNvPr id="293" name="任意多边形 292"/>
              <p:cNvSpPr/>
              <p:nvPr/>
            </p:nvSpPr>
            <p:spPr>
              <a:xfrm>
                <a:off x="1221591" y="5138095"/>
                <a:ext cx="88494" cy="158325"/>
              </a:xfrm>
              <a:custGeom>
                <a:avLst/>
                <a:gdLst/>
                <a:ahLst/>
                <a:cxnLst/>
                <a:rect l="0" t="0" r="0" b="0"/>
                <a:pathLst>
                  <a:path w="88494" h="158325">
                    <a:moveTo>
                      <a:pt x="0" y="0"/>
                    </a:moveTo>
                    <a:lnTo>
                      <a:pt x="88494" y="0"/>
                    </a:lnTo>
                    <a:lnTo>
                      <a:pt x="88494" y="158325"/>
                    </a:lnTo>
                    <a:lnTo>
                      <a:pt x="0" y="158325"/>
                    </a:lnTo>
                    <a:lnTo>
                      <a:pt x="0" y="0"/>
                    </a:lnTo>
                    <a:close/>
                  </a:path>
                </a:pathLst>
              </a:custGeom>
              <a:solidFill>
                <a:srgbClr val="8ACF57"/>
              </a:solidFill>
              <a:ln w="7600" cap="flat">
                <a:noFill/>
                <a:bevel/>
              </a:ln>
            </p:spPr>
          </p:sp>
          <p:sp>
            <p:nvSpPr>
              <p:cNvPr id="294" name="任意多边形 293"/>
              <p:cNvSpPr/>
              <p:nvPr/>
            </p:nvSpPr>
            <p:spPr>
              <a:xfrm>
                <a:off x="1310486" y="5071774"/>
                <a:ext cx="89001" cy="224654"/>
              </a:xfrm>
              <a:custGeom>
                <a:avLst/>
                <a:gdLst/>
                <a:ahLst/>
                <a:cxnLst/>
                <a:rect l="0" t="0" r="0" b="0"/>
                <a:pathLst>
                  <a:path w="89001" h="224654">
                    <a:moveTo>
                      <a:pt x="0" y="0"/>
                    </a:moveTo>
                    <a:lnTo>
                      <a:pt x="89001" y="0"/>
                    </a:lnTo>
                    <a:lnTo>
                      <a:pt x="89001" y="224654"/>
                    </a:lnTo>
                    <a:lnTo>
                      <a:pt x="0" y="224654"/>
                    </a:lnTo>
                    <a:lnTo>
                      <a:pt x="0" y="0"/>
                    </a:lnTo>
                    <a:close/>
                  </a:path>
                </a:pathLst>
              </a:custGeom>
              <a:solidFill>
                <a:srgbClr val="FFBF28"/>
              </a:solidFill>
              <a:ln w="7600" cap="flat">
                <a:noFill/>
                <a:bevel/>
              </a:ln>
            </p:spPr>
          </p:sp>
          <p:sp>
            <p:nvSpPr>
              <p:cNvPr id="295" name="任意多边形 294"/>
              <p:cNvSpPr/>
              <p:nvPr/>
            </p:nvSpPr>
            <p:spPr>
              <a:xfrm>
                <a:off x="1399888" y="5005383"/>
                <a:ext cx="88494" cy="291046"/>
              </a:xfrm>
              <a:custGeom>
                <a:avLst/>
                <a:gdLst/>
                <a:ahLst/>
                <a:cxnLst/>
                <a:rect l="0" t="0" r="0" b="0"/>
                <a:pathLst>
                  <a:path w="88494" h="291046">
                    <a:moveTo>
                      <a:pt x="0" y="0"/>
                    </a:moveTo>
                    <a:lnTo>
                      <a:pt x="88494" y="0"/>
                    </a:lnTo>
                    <a:lnTo>
                      <a:pt x="88494" y="291046"/>
                    </a:lnTo>
                    <a:lnTo>
                      <a:pt x="0" y="291046"/>
                    </a:lnTo>
                    <a:lnTo>
                      <a:pt x="0" y="0"/>
                    </a:lnTo>
                    <a:close/>
                  </a:path>
                </a:pathLst>
              </a:custGeom>
              <a:solidFill>
                <a:srgbClr val="FF1418"/>
              </a:solidFill>
              <a:ln w="7600" cap="flat">
                <a:noFill/>
                <a:bevel/>
              </a:ln>
            </p:spPr>
          </p:sp>
          <p:sp>
            <p:nvSpPr>
              <p:cNvPr id="296" name="任意多边形 295"/>
              <p:cNvSpPr/>
              <p:nvPr/>
            </p:nvSpPr>
            <p:spPr>
              <a:xfrm>
                <a:off x="1540412" y="4990690"/>
                <a:ext cx="215058" cy="215058"/>
              </a:xfrm>
              <a:custGeom>
                <a:avLst/>
                <a:gdLst/>
                <a:ahLst/>
                <a:cxnLst/>
                <a:rect l="0" t="0" r="0" b="0"/>
                <a:pathLst>
                  <a:path w="215058" h="215058">
                    <a:moveTo>
                      <a:pt x="0" y="107529"/>
                    </a:moveTo>
                    <a:cubicBezTo>
                      <a:pt x="0" y="48011"/>
                      <a:pt x="48026" y="0"/>
                      <a:pt x="107529" y="0"/>
                    </a:cubicBezTo>
                    <a:cubicBezTo>
                      <a:pt x="166872" y="0"/>
                      <a:pt x="215058" y="48011"/>
                      <a:pt x="215058" y="107529"/>
                    </a:cubicBezTo>
                    <a:cubicBezTo>
                      <a:pt x="215058" y="107529"/>
                      <a:pt x="107529" y="107529"/>
                      <a:pt x="107529" y="107529"/>
                    </a:cubicBezTo>
                    <a:cubicBezTo>
                      <a:pt x="107529" y="107529"/>
                      <a:pt x="107529" y="215058"/>
                      <a:pt x="107529" y="215058"/>
                    </a:cubicBezTo>
                    <a:cubicBezTo>
                      <a:pt x="48026" y="215058"/>
                      <a:pt x="0" y="166857"/>
                      <a:pt x="0" y="107529"/>
                    </a:cubicBezTo>
                    <a:close/>
                  </a:path>
                </a:pathLst>
              </a:custGeom>
              <a:gradFill>
                <a:gsLst>
                  <a:gs pos="0">
                    <a:srgbClr val="FFA64C"/>
                  </a:gs>
                  <a:gs pos="100000">
                    <a:srgbClr val="FF8000"/>
                  </a:gs>
                </a:gsLst>
                <a:lin ang="5400000" scaled="0"/>
              </a:gradFill>
              <a:ln w="7600" cap="flat">
                <a:noFill/>
                <a:bevel/>
              </a:ln>
            </p:spPr>
          </p:sp>
          <p:sp>
            <p:nvSpPr>
              <p:cNvPr id="297" name="任意多边形 296"/>
              <p:cNvSpPr/>
              <p:nvPr/>
            </p:nvSpPr>
            <p:spPr>
              <a:xfrm>
                <a:off x="1671500" y="5121801"/>
                <a:ext cx="101866" cy="101866"/>
              </a:xfrm>
              <a:custGeom>
                <a:avLst/>
                <a:gdLst/>
                <a:ahLst/>
                <a:cxnLst/>
                <a:rect l="0" t="0" r="0" b="0"/>
                <a:pathLst>
                  <a:path w="101866" h="101866">
                    <a:moveTo>
                      <a:pt x="0" y="0"/>
                    </a:moveTo>
                    <a:cubicBezTo>
                      <a:pt x="0" y="0"/>
                      <a:pt x="101866" y="0"/>
                      <a:pt x="101866" y="0"/>
                    </a:cubicBezTo>
                    <a:cubicBezTo>
                      <a:pt x="101866" y="56233"/>
                      <a:pt x="56244" y="101866"/>
                      <a:pt x="0" y="101866"/>
                    </a:cubicBezTo>
                    <a:cubicBezTo>
                      <a:pt x="0" y="101866"/>
                      <a:pt x="0" y="0"/>
                      <a:pt x="0" y="0"/>
                    </a:cubicBezTo>
                    <a:close/>
                  </a:path>
                </a:pathLst>
              </a:custGeom>
              <a:solidFill>
                <a:srgbClr val="8ACF57"/>
              </a:solidFill>
              <a:ln w="7600" cap="flat">
                <a:noFill/>
                <a:bevel/>
              </a:ln>
            </p:spPr>
          </p:sp>
          <p:grpSp>
            <p:nvGrpSpPr>
              <p:cNvPr id="298" name="组合 297"/>
              <p:cNvGrpSpPr/>
              <p:nvPr/>
            </p:nvGrpSpPr>
            <p:grpSpPr>
              <a:xfrm>
                <a:off x="1823915" y="5180011"/>
                <a:ext cx="769895" cy="899186"/>
                <a:chOff x="1823915" y="5180011"/>
                <a:chExt cx="769895" cy="899186"/>
              </a:xfrm>
            </p:grpSpPr>
            <p:sp>
              <p:nvSpPr>
                <p:cNvPr id="303" name="任意多边形 302"/>
                <p:cNvSpPr/>
                <p:nvPr/>
              </p:nvSpPr>
              <p:spPr>
                <a:xfrm rot="-900000">
                  <a:off x="2343567" y="5526479"/>
                  <a:ext cx="232736" cy="165921"/>
                </a:xfrm>
                <a:custGeom>
                  <a:avLst/>
                  <a:gdLst/>
                  <a:ahLst/>
                  <a:cxnLst/>
                  <a:rect l="0" t="0" r="0" b="0"/>
                  <a:pathLst>
                    <a:path w="232736" h="165921">
                      <a:moveTo>
                        <a:pt x="0" y="0"/>
                      </a:moveTo>
                      <a:lnTo>
                        <a:pt x="232736" y="0"/>
                      </a:lnTo>
                      <a:lnTo>
                        <a:pt x="232736" y="165921"/>
                      </a:lnTo>
                      <a:lnTo>
                        <a:pt x="0" y="165921"/>
                      </a:lnTo>
                      <a:lnTo>
                        <a:pt x="0" y="0"/>
                      </a:lnTo>
                      <a:close/>
                    </a:path>
                  </a:pathLst>
                </a:custGeom>
                <a:solidFill>
                  <a:srgbClr val="8ACF57"/>
                </a:solidFill>
                <a:ln w="7600" cap="flat">
                  <a:noFill/>
                  <a:bevel/>
                </a:ln>
              </p:spPr>
            </p:sp>
            <p:grpSp>
              <p:nvGrpSpPr>
                <p:cNvPr id="304" name="组合 303"/>
                <p:cNvGrpSpPr/>
                <p:nvPr/>
              </p:nvGrpSpPr>
              <p:grpSpPr>
                <a:xfrm>
                  <a:off x="1956749" y="5180011"/>
                  <a:ext cx="552876" cy="899186"/>
                  <a:chOff x="1956749" y="5180011"/>
                  <a:chExt cx="552876" cy="899186"/>
                </a:xfrm>
              </p:grpSpPr>
              <p:sp>
                <p:nvSpPr>
                  <p:cNvPr id="305" name="任意多边形 304"/>
                  <p:cNvSpPr/>
                  <p:nvPr/>
                </p:nvSpPr>
                <p:spPr>
                  <a:xfrm>
                    <a:off x="1956749" y="5366234"/>
                    <a:ext cx="552876" cy="712967"/>
                  </a:xfrm>
                  <a:custGeom>
                    <a:avLst/>
                    <a:gdLst/>
                    <a:ahLst/>
                    <a:cxnLst/>
                    <a:rect l="0" t="0" r="0" b="0"/>
                    <a:pathLst>
                      <a:path w="552876" h="712967">
                        <a:moveTo>
                          <a:pt x="20011" y="102966"/>
                        </a:moveTo>
                        <a:lnTo>
                          <a:pt x="148321" y="132408"/>
                        </a:lnTo>
                        <a:lnTo>
                          <a:pt x="191978" y="0"/>
                        </a:lnTo>
                        <a:lnTo>
                          <a:pt x="436457" y="0"/>
                        </a:lnTo>
                        <a:lnTo>
                          <a:pt x="552876" y="298282"/>
                        </a:lnTo>
                        <a:lnTo>
                          <a:pt x="484479" y="324473"/>
                        </a:lnTo>
                        <a:lnTo>
                          <a:pt x="423360" y="161509"/>
                        </a:lnTo>
                        <a:lnTo>
                          <a:pt x="423360" y="712967"/>
                        </a:lnTo>
                        <a:lnTo>
                          <a:pt x="340412" y="712967"/>
                        </a:lnTo>
                        <a:lnTo>
                          <a:pt x="340412" y="339023"/>
                        </a:lnTo>
                        <a:lnTo>
                          <a:pt x="298210" y="339023"/>
                        </a:lnTo>
                        <a:lnTo>
                          <a:pt x="298210" y="712967"/>
                        </a:lnTo>
                        <a:lnTo>
                          <a:pt x="215262" y="712967"/>
                        </a:lnTo>
                        <a:lnTo>
                          <a:pt x="215262" y="177515"/>
                        </a:lnTo>
                        <a:lnTo>
                          <a:pt x="191978" y="221165"/>
                        </a:lnTo>
                        <a:lnTo>
                          <a:pt x="0" y="173898"/>
                        </a:lnTo>
                        <a:lnTo>
                          <a:pt x="20011" y="102966"/>
                        </a:lnTo>
                        <a:close/>
                      </a:path>
                    </a:pathLst>
                  </a:custGeom>
                  <a:solidFill>
                    <a:srgbClr val="787878"/>
                  </a:solidFill>
                  <a:ln w="7600" cap="flat">
                    <a:solidFill>
                      <a:srgbClr val="787878"/>
                    </a:solidFill>
                    <a:bevel/>
                  </a:ln>
                </p:spPr>
              </p:sp>
              <p:sp>
                <p:nvSpPr>
                  <p:cNvPr id="306" name="任意多边形 305"/>
                  <p:cNvSpPr/>
                  <p:nvPr/>
                </p:nvSpPr>
                <p:spPr>
                  <a:xfrm>
                    <a:off x="2195297" y="5179948"/>
                    <a:ext cx="157114" cy="157108"/>
                  </a:xfrm>
                  <a:custGeom>
                    <a:avLst/>
                    <a:gdLst/>
                    <a:ahLst/>
                    <a:cxnLst/>
                    <a:rect l="0" t="0" r="0" b="0"/>
                    <a:pathLst>
                      <a:path w="157114" h="157108">
                        <a:moveTo>
                          <a:pt x="0" y="78554"/>
                        </a:moveTo>
                        <a:cubicBezTo>
                          <a:pt x="0" y="35170"/>
                          <a:pt x="35171" y="0"/>
                          <a:pt x="78557" y="0"/>
                        </a:cubicBezTo>
                        <a:cubicBezTo>
                          <a:pt x="121943" y="0"/>
                          <a:pt x="157114" y="35170"/>
                          <a:pt x="157114" y="78554"/>
                        </a:cubicBezTo>
                        <a:cubicBezTo>
                          <a:pt x="157114" y="121938"/>
                          <a:pt x="121943" y="157108"/>
                          <a:pt x="78557" y="157108"/>
                        </a:cubicBezTo>
                        <a:cubicBezTo>
                          <a:pt x="35171" y="157108"/>
                          <a:pt x="0" y="121938"/>
                          <a:pt x="0" y="78554"/>
                        </a:cubicBezTo>
                        <a:close/>
                      </a:path>
                    </a:pathLst>
                  </a:custGeom>
                  <a:solidFill>
                    <a:srgbClr val="787878"/>
                  </a:solidFill>
                  <a:ln w="7600" cap="flat">
                    <a:solidFill>
                      <a:srgbClr val="787878"/>
                    </a:solidFill>
                    <a:bevel/>
                  </a:ln>
                </p:spPr>
              </p:sp>
              <p:grpSp>
                <p:nvGrpSpPr>
                  <p:cNvPr id="307" name="组合 306"/>
                  <p:cNvGrpSpPr/>
                  <p:nvPr/>
                </p:nvGrpSpPr>
                <p:grpSpPr>
                  <a:xfrm>
                    <a:off x="2213144" y="5368754"/>
                    <a:ext cx="121446" cy="220244"/>
                    <a:chOff x="2213144" y="5368754"/>
                    <a:chExt cx="121446" cy="220244"/>
                  </a:xfrm>
                </p:grpSpPr>
                <p:sp>
                  <p:nvSpPr>
                    <p:cNvPr id="308" name="任意多边形 307"/>
                    <p:cNvSpPr/>
                    <p:nvPr/>
                  </p:nvSpPr>
                  <p:spPr>
                    <a:xfrm>
                      <a:off x="2256407" y="5409405"/>
                      <a:ext cx="34921" cy="179592"/>
                    </a:xfrm>
                    <a:custGeom>
                      <a:avLst/>
                      <a:gdLst/>
                      <a:ahLst/>
                      <a:cxnLst/>
                      <a:rect l="0" t="0" r="0" b="0"/>
                      <a:pathLst>
                        <a:path w="34921" h="179592">
                          <a:moveTo>
                            <a:pt x="10476" y="0"/>
                          </a:moveTo>
                          <a:lnTo>
                            <a:pt x="0" y="161633"/>
                          </a:lnTo>
                          <a:lnTo>
                            <a:pt x="17460" y="179592"/>
                          </a:lnTo>
                          <a:lnTo>
                            <a:pt x="34921" y="161633"/>
                          </a:lnTo>
                          <a:lnTo>
                            <a:pt x="24445" y="0"/>
                          </a:lnTo>
                          <a:lnTo>
                            <a:pt x="10476" y="0"/>
                          </a:lnTo>
                          <a:close/>
                        </a:path>
                      </a:pathLst>
                    </a:custGeom>
                    <a:solidFill>
                      <a:srgbClr val="FFFFFF"/>
                    </a:solidFill>
                    <a:ln w="7600" cap="flat">
                      <a:solidFill>
                        <a:srgbClr val="FFFFFF"/>
                      </a:solidFill>
                      <a:bevel/>
                    </a:ln>
                  </p:spPr>
                </p:sp>
                <p:grpSp>
                  <p:nvGrpSpPr>
                    <p:cNvPr id="309" name="组合 308"/>
                    <p:cNvGrpSpPr/>
                    <p:nvPr/>
                  </p:nvGrpSpPr>
                  <p:grpSpPr>
                    <a:xfrm>
                      <a:off x="2213144" y="5368753"/>
                      <a:ext cx="121446" cy="70462"/>
                      <a:chOff x="2213144" y="5368753"/>
                      <a:chExt cx="121446" cy="70462"/>
                    </a:xfrm>
                  </p:grpSpPr>
                  <p:sp>
                    <p:nvSpPr>
                      <p:cNvPr id="310" name="任意多边形 309"/>
                      <p:cNvSpPr/>
                      <p:nvPr/>
                    </p:nvSpPr>
                    <p:spPr>
                      <a:xfrm>
                        <a:off x="2213144" y="5368753"/>
                        <a:ext cx="47293" cy="70462"/>
                      </a:xfrm>
                      <a:custGeom>
                        <a:avLst/>
                        <a:gdLst/>
                        <a:ahLst/>
                        <a:cxnLst/>
                        <a:rect l="0" t="0" r="0" b="0"/>
                        <a:pathLst>
                          <a:path w="47293" h="70462">
                            <a:moveTo>
                              <a:pt x="35602" y="0"/>
                            </a:moveTo>
                            <a:lnTo>
                              <a:pt x="47293" y="22283"/>
                            </a:lnTo>
                            <a:lnTo>
                              <a:pt x="0" y="70462"/>
                            </a:lnTo>
                            <a:lnTo>
                              <a:pt x="17535" y="0"/>
                            </a:lnTo>
                            <a:lnTo>
                              <a:pt x="35602" y="0"/>
                            </a:lnTo>
                            <a:close/>
                          </a:path>
                        </a:pathLst>
                      </a:custGeom>
                      <a:solidFill>
                        <a:srgbClr val="FFFFFF"/>
                      </a:solidFill>
                      <a:ln w="7600" cap="flat">
                        <a:solidFill>
                          <a:srgbClr val="FFFFFF"/>
                        </a:solidFill>
                        <a:bevel/>
                      </a:ln>
                    </p:spPr>
                  </p:sp>
                  <p:sp>
                    <p:nvSpPr>
                      <p:cNvPr id="311" name="任意多边形 310"/>
                      <p:cNvSpPr/>
                      <p:nvPr/>
                    </p:nvSpPr>
                    <p:spPr>
                      <a:xfrm flipH="1">
                        <a:off x="2287297" y="5368753"/>
                        <a:ext cx="47293" cy="70462"/>
                      </a:xfrm>
                      <a:custGeom>
                        <a:avLst/>
                        <a:gdLst/>
                        <a:ahLst/>
                        <a:cxnLst/>
                        <a:rect l="0" t="0" r="0" b="0"/>
                        <a:pathLst>
                          <a:path w="47293" h="70462">
                            <a:moveTo>
                              <a:pt x="35602" y="0"/>
                            </a:moveTo>
                            <a:lnTo>
                              <a:pt x="47293" y="22283"/>
                            </a:lnTo>
                            <a:lnTo>
                              <a:pt x="0" y="70462"/>
                            </a:lnTo>
                            <a:lnTo>
                              <a:pt x="17535" y="0"/>
                            </a:lnTo>
                            <a:lnTo>
                              <a:pt x="35602" y="0"/>
                            </a:lnTo>
                            <a:close/>
                          </a:path>
                        </a:pathLst>
                      </a:custGeom>
                      <a:solidFill>
                        <a:srgbClr val="FFFFFF"/>
                      </a:solidFill>
                      <a:ln w="7600" cap="flat">
                        <a:solidFill>
                          <a:srgbClr val="FFFFFF"/>
                        </a:solidFill>
                        <a:bevel/>
                      </a:ln>
                    </p:spPr>
                  </p:sp>
                </p:grpSp>
                <p:sp>
                  <p:nvSpPr>
                    <p:cNvPr id="312" name="任意多边形 311"/>
                    <p:cNvSpPr/>
                    <p:nvPr/>
                  </p:nvSpPr>
                  <p:spPr>
                    <a:xfrm>
                      <a:off x="2260136" y="5390810"/>
                      <a:ext cx="26569" cy="20525"/>
                    </a:xfrm>
                    <a:custGeom>
                      <a:avLst/>
                      <a:gdLst/>
                      <a:ahLst/>
                      <a:cxnLst/>
                      <a:rect l="0" t="0" r="0" b="0"/>
                      <a:pathLst>
                        <a:path w="26569" h="20525">
                          <a:moveTo>
                            <a:pt x="0" y="0"/>
                          </a:moveTo>
                          <a:lnTo>
                            <a:pt x="26569" y="0"/>
                          </a:lnTo>
                          <a:lnTo>
                            <a:pt x="20714" y="20525"/>
                          </a:lnTo>
                          <a:lnTo>
                            <a:pt x="6746" y="20525"/>
                          </a:lnTo>
                          <a:lnTo>
                            <a:pt x="0" y="0"/>
                          </a:lnTo>
                          <a:close/>
                        </a:path>
                      </a:pathLst>
                    </a:custGeom>
                    <a:solidFill>
                      <a:srgbClr val="FFFFFF"/>
                    </a:solidFill>
                    <a:ln w="7600" cap="flat">
                      <a:solidFill>
                        <a:srgbClr val="FFFFFF"/>
                      </a:solidFill>
                      <a:bevel/>
                    </a:ln>
                  </p:spPr>
                </p:sp>
              </p:grpSp>
            </p:grpSp>
            <p:sp>
              <p:nvSpPr>
                <p:cNvPr id="313" name="任意多边形 312"/>
                <p:cNvSpPr/>
                <p:nvPr/>
              </p:nvSpPr>
              <p:spPr>
                <a:xfrm>
                  <a:off x="1823916" y="5231718"/>
                  <a:ext cx="198305" cy="345615"/>
                </a:xfrm>
                <a:custGeom>
                  <a:avLst/>
                  <a:gdLst/>
                  <a:ahLst/>
                  <a:cxnLst/>
                  <a:rect l="0" t="0" r="0" b="0"/>
                  <a:pathLst>
                    <a:path w="198305" h="345615" fill="none">
                      <a:moveTo>
                        <a:pt x="0" y="0"/>
                      </a:moveTo>
                      <a:lnTo>
                        <a:pt x="198305" y="345615"/>
                      </a:lnTo>
                    </a:path>
                  </a:pathLst>
                </a:custGeom>
                <a:solidFill>
                  <a:srgbClr val="FFFFFF"/>
                </a:solidFill>
                <a:ln w="22800" cap="flat">
                  <a:solidFill>
                    <a:srgbClr val="BCBCBC"/>
                  </a:solidFill>
                  <a:bevel/>
                </a:ln>
              </p:spPr>
            </p:sp>
          </p:grpSp>
        </p:grpSp>
        <p:sp>
          <p:nvSpPr>
            <p:cNvPr id="152" name="Text 152"/>
            <p:cNvSpPr txBox="1"/>
            <p:nvPr/>
          </p:nvSpPr>
          <p:spPr>
            <a:xfrm>
              <a:off x="427809" y="735846"/>
              <a:ext cx="8288381" cy="1077262"/>
            </a:xfrm>
            <a:prstGeom prst="rect">
              <a:avLst/>
            </a:prstGeom>
            <a:noFill/>
          </p:spPr>
          <p:txBody>
            <a:bodyPr wrap="square" lIns="0" rIns="0" rtlCol="0" anchor="ctr"/>
            <a:lstStyle/>
            <a:p>
              <a:pPr algn="l">
                <a:lnSpc>
                  <a:spcPct val="100000"/>
                </a:lnSpc>
              </a:pPr>
              <a:endParaRPr/>
            </a:p>
          </p:txBody>
        </p:sp>
        <p:sp>
          <p:nvSpPr>
            <p:cNvPr id="153" name="Text 153"/>
            <p:cNvSpPr txBox="1"/>
            <p:nvPr/>
          </p:nvSpPr>
          <p:spPr>
            <a:xfrm>
              <a:off x="427809" y="2890369"/>
              <a:ext cx="8288381" cy="1077262"/>
            </a:xfrm>
            <a:prstGeom prst="rect">
              <a:avLst/>
            </a:prstGeom>
            <a:noFill/>
          </p:spPr>
          <p:txBody>
            <a:bodyPr wrap="square" lIns="0" rIns="0" rtlCol="0" anchor="ctr"/>
            <a:lstStyle/>
            <a:p>
              <a:pPr algn="ctr">
                <a:lnSpc>
                  <a:spcPct val="100000"/>
                </a:lnSpc>
              </a:pPr>
              <a:endParaRPr/>
            </a:p>
          </p:txBody>
        </p:sp>
        <p:sp>
          <p:nvSpPr>
            <p:cNvPr id="154" name="Text 154"/>
            <p:cNvSpPr txBox="1"/>
            <p:nvPr/>
          </p:nvSpPr>
          <p:spPr>
            <a:xfrm>
              <a:off x="427809" y="5044893"/>
              <a:ext cx="8288381" cy="1077262"/>
            </a:xfrm>
            <a:prstGeom prst="rect">
              <a:avLst/>
            </a:prstGeom>
            <a:noFill/>
          </p:spPr>
          <p:txBody>
            <a:bodyPr wrap="square" lIns="0" rIns="0" rtlCol="0" anchor="ctr"/>
            <a:lstStyle/>
            <a:p>
              <a:pPr algn="r">
                <a:lnSpc>
                  <a:spcPct val="100000"/>
                </a:lnSpc>
              </a:pPr>
              <a:endParaRPr/>
            </a:p>
          </p:txBody>
        </p:sp>
        <p:sp>
          <p:nvSpPr>
            <p:cNvPr id="155" name="Text 155"/>
            <p:cNvSpPr txBox="1"/>
            <p:nvPr/>
          </p:nvSpPr>
          <p:spPr>
            <a:xfrm>
              <a:off x="427809" y="735846"/>
              <a:ext cx="8288381" cy="1077262"/>
            </a:xfrm>
            <a:prstGeom prst="rect">
              <a:avLst/>
            </a:prstGeom>
            <a:noFill/>
          </p:spPr>
          <p:txBody>
            <a:bodyPr wrap="square" lIns="0" rIns="0" rtlCol="0" anchor="ctr"/>
            <a:lstStyle/>
            <a:p>
              <a:pPr algn="l">
                <a:lnSpc>
                  <a:spcPct val="100000"/>
                </a:lnSpc>
              </a:pPr>
              <a:endParaRPr/>
            </a:p>
          </p:txBody>
        </p:sp>
        <p:sp>
          <p:nvSpPr>
            <p:cNvPr id="156" name="Text 156"/>
            <p:cNvSpPr txBox="1"/>
            <p:nvPr/>
          </p:nvSpPr>
          <p:spPr>
            <a:xfrm>
              <a:off x="427809" y="2890369"/>
              <a:ext cx="8288381" cy="1077262"/>
            </a:xfrm>
            <a:prstGeom prst="rect">
              <a:avLst/>
            </a:prstGeom>
            <a:noFill/>
          </p:spPr>
          <p:txBody>
            <a:bodyPr wrap="square" lIns="0" rIns="0" rtlCol="0" anchor="ctr"/>
            <a:lstStyle/>
            <a:p>
              <a:pPr algn="ctr">
                <a:lnSpc>
                  <a:spcPct val="100000"/>
                </a:lnSpc>
              </a:pPr>
              <a:endParaRPr/>
            </a:p>
          </p:txBody>
        </p:sp>
        <p:sp>
          <p:nvSpPr>
            <p:cNvPr id="157" name="Text 157"/>
            <p:cNvSpPr txBox="1"/>
            <p:nvPr/>
          </p:nvSpPr>
          <p:spPr>
            <a:xfrm>
              <a:off x="427809" y="5044893"/>
              <a:ext cx="8288381" cy="1077262"/>
            </a:xfrm>
            <a:prstGeom prst="rect">
              <a:avLst/>
            </a:prstGeom>
            <a:noFill/>
          </p:spPr>
          <p:txBody>
            <a:bodyPr wrap="square" lIns="0" rIns="0" rtlCol="0" anchor="ctr"/>
            <a:lstStyle/>
            <a:p>
              <a:pPr algn="r">
                <a:lnSpc>
                  <a:spcPct val="100000"/>
                </a:lnSpc>
              </a:pPr>
              <a:endParaRPr/>
            </a:p>
          </p:txBody>
        </p:sp>
        <p:sp>
          <p:nvSpPr>
            <p:cNvPr id="158" name="Text 158"/>
            <p:cNvSpPr txBox="1"/>
            <p:nvPr/>
          </p:nvSpPr>
          <p:spPr>
            <a:xfrm>
              <a:off x="427809" y="735846"/>
              <a:ext cx="8288381" cy="1077262"/>
            </a:xfrm>
            <a:prstGeom prst="rect">
              <a:avLst/>
            </a:prstGeom>
            <a:noFill/>
          </p:spPr>
          <p:txBody>
            <a:bodyPr wrap="square" lIns="0" rIns="0" rtlCol="0" anchor="ctr"/>
            <a:lstStyle/>
            <a:p>
              <a:pPr algn="l">
                <a:lnSpc>
                  <a:spcPct val="100000"/>
                </a:lnSpc>
              </a:pPr>
              <a:endParaRPr/>
            </a:p>
          </p:txBody>
        </p:sp>
        <p:sp>
          <p:nvSpPr>
            <p:cNvPr id="159" name="Text 159"/>
            <p:cNvSpPr txBox="1"/>
            <p:nvPr/>
          </p:nvSpPr>
          <p:spPr>
            <a:xfrm>
              <a:off x="427809" y="2890369"/>
              <a:ext cx="8288381" cy="1077262"/>
            </a:xfrm>
            <a:prstGeom prst="rect">
              <a:avLst/>
            </a:prstGeom>
            <a:noFill/>
          </p:spPr>
          <p:txBody>
            <a:bodyPr wrap="square" lIns="0" rIns="0" rtlCol="0" anchor="ctr"/>
            <a:lstStyle/>
            <a:p>
              <a:pPr algn="ctr">
                <a:lnSpc>
                  <a:spcPct val="100000"/>
                </a:lnSpc>
              </a:pPr>
              <a:endParaRPr/>
            </a:p>
          </p:txBody>
        </p:sp>
        <p:sp>
          <p:nvSpPr>
            <p:cNvPr id="160" name="Text 160"/>
            <p:cNvSpPr txBox="1"/>
            <p:nvPr/>
          </p:nvSpPr>
          <p:spPr>
            <a:xfrm>
              <a:off x="427809" y="5044893"/>
              <a:ext cx="8288381" cy="1077262"/>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垂直应用优点与缺点"/>
        <p:cNvGrpSpPr/>
        <p:nvPr/>
      </p:nvGrpSpPr>
      <p:grpSpPr>
        <a:xfrm>
          <a:off x="0" y="0"/>
          <a:ext cx="0" cy="0"/>
          <a:chOff x="0" y="0"/>
          <a:chExt cx="0" cy="0"/>
        </a:xfrm>
      </p:grpSpPr>
      <p:grpSp>
        <p:nvGrpSpPr>
          <p:cNvPr id="114" name="Group114"/>
          <p:cNvGrpSpPr/>
          <p:nvPr/>
        </p:nvGrpSpPr>
        <p:grpSpPr>
          <a:xfrm>
            <a:off x="411000" y="852600"/>
            <a:ext cx="8322000" cy="5152800"/>
            <a:chOff x="411000" y="852600"/>
            <a:chExt cx="8322000" cy="5152800"/>
          </a:xfrm>
        </p:grpSpPr>
        <p:grpSp>
          <p:nvGrpSpPr>
            <p:cNvPr id="299" name="组合 298"/>
            <p:cNvGrpSpPr/>
            <p:nvPr/>
          </p:nvGrpSpPr>
          <p:grpSpPr>
            <a:xfrm>
              <a:off x="1599701" y="1111000"/>
              <a:ext cx="6138558" cy="7600"/>
              <a:chOff x="1599701" y="1111000"/>
              <a:chExt cx="6138558" cy="7600"/>
            </a:xfrm>
          </p:grpSpPr>
          <p:sp>
            <p:nvSpPr>
              <p:cNvPr id="300" name="任意多边形 299"/>
              <p:cNvSpPr/>
              <p:nvPr/>
            </p:nvSpPr>
            <p:spPr>
              <a:xfrm>
                <a:off x="6485859" y="11110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99702" y="11110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5" name="Text 115"/>
            <p:cNvSpPr txBox="1"/>
            <p:nvPr/>
          </p:nvSpPr>
          <p:spPr>
            <a:xfrm>
              <a:off x="2766932" y="8906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垂直应用优点与缺点</a:t>
              </a:r>
            </a:p>
          </p:txBody>
        </p:sp>
        <p:sp>
          <p:nvSpPr>
            <p:cNvPr id="116" name="Text 116"/>
            <p:cNvSpPr txBox="1"/>
            <p:nvPr/>
          </p:nvSpPr>
          <p:spPr>
            <a:xfrm>
              <a:off x="502200" y="1696200"/>
              <a:ext cx="53124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一、垂直应用优点</a:t>
              </a:r>
            </a:p>
          </p:txBody>
        </p:sp>
        <p:sp>
          <p:nvSpPr>
            <p:cNvPr id="117" name="Text 117"/>
            <p:cNvSpPr txBox="1"/>
            <p:nvPr/>
          </p:nvSpPr>
          <p:spPr>
            <a:xfrm>
              <a:off x="418600" y="4075000"/>
              <a:ext cx="4750000" cy="380000"/>
            </a:xfrm>
            <a:prstGeom prst="rect">
              <a:avLst/>
            </a:prstGeom>
            <a:noFill/>
          </p:spPr>
          <p:txBody>
            <a:bodyPr wrap="square" lIns="0" tIns="0" rIns="0" bIns="0" rtlCol="0" anchor="ctr"/>
            <a:lstStyle/>
            <a:p>
              <a:pPr algn="l">
                <a:lnSpc>
                  <a:spcPct val="100000"/>
                </a:lnSpc>
              </a:pPr>
              <a:r>
                <a:rPr sz="2736">
                  <a:solidFill>
                    <a:srgbClr val="FFFFFF"/>
                  </a:solidFill>
                  <a:latin typeface="Times New Roman"/>
                </a:rPr>
                <a:t>一、垂直应用缺点</a:t>
              </a:r>
            </a:p>
          </p:txBody>
        </p:sp>
        <p:sp>
          <p:nvSpPr>
            <p:cNvPr id="118" name="Text 118"/>
            <p:cNvSpPr txBox="1"/>
            <p:nvPr/>
          </p:nvSpPr>
          <p:spPr>
            <a:xfrm>
              <a:off x="1243580" y="48426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2.团队协作效率差，功能重复开发。</a:t>
              </a:r>
            </a:p>
          </p:txBody>
        </p:sp>
        <p:sp>
          <p:nvSpPr>
            <p:cNvPr id="119" name="Text 119"/>
            <p:cNvSpPr txBox="1"/>
            <p:nvPr/>
          </p:nvSpPr>
          <p:spPr>
            <a:xfrm>
              <a:off x="1243580" y="45158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1. 复杂应用开发的维护成本很高，部署效率低。</a:t>
              </a:r>
            </a:p>
          </p:txBody>
        </p:sp>
        <p:sp>
          <p:nvSpPr>
            <p:cNvPr id="120" name="Text 120"/>
            <p:cNvSpPr txBox="1"/>
            <p:nvPr/>
          </p:nvSpPr>
          <p:spPr>
            <a:xfrm>
              <a:off x="1243580" y="51694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3.可靠性差，容易引起雪崩效应</a:t>
              </a:r>
            </a:p>
          </p:txBody>
        </p:sp>
        <p:sp>
          <p:nvSpPr>
            <p:cNvPr id="121" name="Text 121"/>
            <p:cNvSpPr txBox="1"/>
            <p:nvPr/>
          </p:nvSpPr>
          <p:spPr>
            <a:xfrm>
              <a:off x="1243580" y="54962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4.维护困难，随着功能越来越多，无法针对功能进行服务拆分，修改会造成其它功能性的错误</a:t>
              </a:r>
            </a:p>
          </p:txBody>
        </p:sp>
        <p:sp>
          <p:nvSpPr>
            <p:cNvPr id="122" name="Text 122"/>
            <p:cNvSpPr txBox="1"/>
            <p:nvPr/>
          </p:nvSpPr>
          <p:spPr>
            <a:xfrm>
              <a:off x="1243580" y="2258600"/>
              <a:ext cx="748182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1. 更高的可用性:该特点是在于后端服务提供者和前端调用者的松散耦合关系上得以发挥与体现。前端无须了解提供者的具休实现细节。</a:t>
              </a:r>
            </a:p>
          </p:txBody>
        </p:sp>
        <p:sp>
          <p:nvSpPr>
            <p:cNvPr id="123" name="Text 123"/>
            <p:cNvSpPr txBox="1"/>
            <p:nvPr/>
          </p:nvSpPr>
          <p:spPr>
            <a:xfrm>
              <a:off x="1243580" y="2862800"/>
              <a:ext cx="741342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2. 更好的伸缩性:依靠业务服务设计、开发和部署等所采用的架构模型实现伸缩性。使得服务提供者可以互相彼此独立地进行调整，以满足新的服务需求。</a:t>
              </a:r>
            </a:p>
          </p:txBody>
        </p:sp>
        <p:sp>
          <p:nvSpPr>
            <p:cNvPr id="124" name="Text 124"/>
            <p:cNvSpPr txBox="1"/>
            <p:nvPr/>
          </p:nvSpPr>
          <p:spPr>
            <a:xfrm>
              <a:off x="1243580" y="3467000"/>
              <a:ext cx="741342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3. 更易维护:当需求发生变化的时候，不需要修改提供业务服务的接口，只需要调整业务实现即可，整个应用系统也更容易被维护</a:t>
              </a:r>
            </a:p>
          </p:txBody>
        </p:sp>
        <p:sp>
          <p:nvSpPr>
            <p:cNvPr id="125" name="Text 125"/>
            <p:cNvSpPr txBox="1"/>
            <p:nvPr/>
          </p:nvSpPr>
          <p:spPr>
            <a:xfrm>
              <a:off x="411000" y="852600"/>
              <a:ext cx="8322000" cy="1030560"/>
            </a:xfrm>
            <a:prstGeom prst="rect">
              <a:avLst/>
            </a:prstGeom>
            <a:noFill/>
          </p:spPr>
          <p:txBody>
            <a:bodyPr wrap="square" lIns="0" rIns="0" rtlCol="0" anchor="ctr"/>
            <a:lstStyle/>
            <a:p>
              <a:pPr algn="l">
                <a:lnSpc>
                  <a:spcPct val="100000"/>
                </a:lnSpc>
              </a:pPr>
              <a:endParaRPr/>
            </a:p>
          </p:txBody>
        </p:sp>
        <p:sp>
          <p:nvSpPr>
            <p:cNvPr id="126" name="Text 126"/>
            <p:cNvSpPr txBox="1"/>
            <p:nvPr/>
          </p:nvSpPr>
          <p:spPr>
            <a:xfrm>
              <a:off x="411000" y="2913720"/>
              <a:ext cx="8322000" cy="1030560"/>
            </a:xfrm>
            <a:prstGeom prst="rect">
              <a:avLst/>
            </a:prstGeom>
            <a:noFill/>
          </p:spPr>
          <p:txBody>
            <a:bodyPr wrap="square" lIns="0" rIns="0" rtlCol="0" anchor="ctr"/>
            <a:lstStyle/>
            <a:p>
              <a:pPr algn="ctr">
                <a:lnSpc>
                  <a:spcPct val="100000"/>
                </a:lnSpc>
              </a:pPr>
              <a:endParaRPr/>
            </a:p>
          </p:txBody>
        </p:sp>
        <p:sp>
          <p:nvSpPr>
            <p:cNvPr id="127" name="Text 127"/>
            <p:cNvSpPr txBox="1"/>
            <p:nvPr/>
          </p:nvSpPr>
          <p:spPr>
            <a:xfrm>
              <a:off x="411000" y="4974840"/>
              <a:ext cx="8322000" cy="1030560"/>
            </a:xfrm>
            <a:prstGeom prst="rect">
              <a:avLst/>
            </a:prstGeom>
            <a:noFill/>
          </p:spPr>
          <p:txBody>
            <a:bodyPr wrap="square" lIns="0" rIns="0" rtlCol="0" anchor="ctr"/>
            <a:lstStyle/>
            <a:p>
              <a:pPr algn="r">
                <a:lnSpc>
                  <a:spcPct val="100000"/>
                </a:lnSpc>
              </a:pPr>
              <a:endParaRPr/>
            </a:p>
          </p:txBody>
        </p:sp>
        <p:sp>
          <p:nvSpPr>
            <p:cNvPr id="128" name="Text 128"/>
            <p:cNvSpPr txBox="1"/>
            <p:nvPr/>
          </p:nvSpPr>
          <p:spPr>
            <a:xfrm>
              <a:off x="411000" y="852600"/>
              <a:ext cx="8322000" cy="1030560"/>
            </a:xfrm>
            <a:prstGeom prst="rect">
              <a:avLst/>
            </a:prstGeom>
            <a:noFill/>
          </p:spPr>
          <p:txBody>
            <a:bodyPr wrap="square" lIns="0" rIns="0" rtlCol="0" anchor="ctr"/>
            <a:lstStyle/>
            <a:p>
              <a:pPr algn="l">
                <a:lnSpc>
                  <a:spcPct val="100000"/>
                </a:lnSpc>
              </a:pPr>
              <a:endParaRPr/>
            </a:p>
          </p:txBody>
        </p:sp>
        <p:sp>
          <p:nvSpPr>
            <p:cNvPr id="129" name="Text 129"/>
            <p:cNvSpPr txBox="1"/>
            <p:nvPr/>
          </p:nvSpPr>
          <p:spPr>
            <a:xfrm>
              <a:off x="411000" y="2913720"/>
              <a:ext cx="8322000" cy="1030560"/>
            </a:xfrm>
            <a:prstGeom prst="rect">
              <a:avLst/>
            </a:prstGeom>
            <a:noFill/>
          </p:spPr>
          <p:txBody>
            <a:bodyPr wrap="square" lIns="0" rIns="0" rtlCol="0" anchor="ctr"/>
            <a:lstStyle/>
            <a:p>
              <a:pPr algn="ctr">
                <a:lnSpc>
                  <a:spcPct val="100000"/>
                </a:lnSpc>
              </a:pPr>
              <a:endParaRPr/>
            </a:p>
          </p:txBody>
        </p:sp>
        <p:sp>
          <p:nvSpPr>
            <p:cNvPr id="130" name="Text 130"/>
            <p:cNvSpPr txBox="1"/>
            <p:nvPr/>
          </p:nvSpPr>
          <p:spPr>
            <a:xfrm>
              <a:off x="411000" y="4974840"/>
              <a:ext cx="8322000" cy="1030560"/>
            </a:xfrm>
            <a:prstGeom prst="rect">
              <a:avLst/>
            </a:prstGeom>
            <a:noFill/>
          </p:spPr>
          <p:txBody>
            <a:bodyPr wrap="square" lIns="0" rIns="0" rtlCol="0" anchor="ctr"/>
            <a:lstStyle/>
            <a:p>
              <a:pPr algn="r">
                <a:lnSpc>
                  <a:spcPct val="100000"/>
                </a:lnSpc>
              </a:pPr>
              <a:endParaRPr/>
            </a:p>
          </p:txBody>
        </p:sp>
        <p:sp>
          <p:nvSpPr>
            <p:cNvPr id="131" name="Text 131"/>
            <p:cNvSpPr txBox="1"/>
            <p:nvPr/>
          </p:nvSpPr>
          <p:spPr>
            <a:xfrm>
              <a:off x="411000" y="852600"/>
              <a:ext cx="8322000" cy="1030560"/>
            </a:xfrm>
            <a:prstGeom prst="rect">
              <a:avLst/>
            </a:prstGeom>
            <a:noFill/>
          </p:spPr>
          <p:txBody>
            <a:bodyPr wrap="square" lIns="0" rIns="0" rtlCol="0" anchor="ctr"/>
            <a:lstStyle/>
            <a:p>
              <a:pPr algn="l">
                <a:lnSpc>
                  <a:spcPct val="100000"/>
                </a:lnSpc>
              </a:pPr>
              <a:endParaRPr/>
            </a:p>
          </p:txBody>
        </p:sp>
        <p:sp>
          <p:nvSpPr>
            <p:cNvPr id="132" name="Text 132"/>
            <p:cNvSpPr txBox="1"/>
            <p:nvPr/>
          </p:nvSpPr>
          <p:spPr>
            <a:xfrm>
              <a:off x="411000" y="2913720"/>
              <a:ext cx="8322000" cy="1030560"/>
            </a:xfrm>
            <a:prstGeom prst="rect">
              <a:avLst/>
            </a:prstGeom>
            <a:noFill/>
          </p:spPr>
          <p:txBody>
            <a:bodyPr wrap="square" lIns="0" rIns="0" rtlCol="0" anchor="ctr"/>
            <a:lstStyle/>
            <a:p>
              <a:pPr algn="ctr">
                <a:lnSpc>
                  <a:spcPct val="100000"/>
                </a:lnSpc>
              </a:pPr>
              <a:endParaRPr/>
            </a:p>
          </p:txBody>
        </p:sp>
        <p:sp>
          <p:nvSpPr>
            <p:cNvPr id="133" name="Text 133"/>
            <p:cNvSpPr txBox="1"/>
            <p:nvPr/>
          </p:nvSpPr>
          <p:spPr>
            <a:xfrm>
              <a:off x="411000" y="4974840"/>
              <a:ext cx="8322000" cy="103056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介绍"/>
        <p:cNvGrpSpPr/>
        <p:nvPr/>
      </p:nvGrpSpPr>
      <p:grpSpPr>
        <a:xfrm>
          <a:off x="0" y="0"/>
          <a:ext cx="0" cy="0"/>
          <a:chOff x="0" y="0"/>
          <a:chExt cx="0" cy="0"/>
        </a:xfrm>
      </p:grpSpPr>
      <p:grpSp>
        <p:nvGrpSpPr>
          <p:cNvPr id="118" name="Group118"/>
          <p:cNvGrpSpPr/>
          <p:nvPr/>
        </p:nvGrpSpPr>
        <p:grpSpPr>
          <a:xfrm>
            <a:off x="418600" y="921000"/>
            <a:ext cx="8306800" cy="5016000"/>
            <a:chOff x="418600" y="921000"/>
            <a:chExt cx="8306800" cy="5016000"/>
          </a:xfrm>
        </p:grpSpPr>
        <p:grpSp>
          <p:nvGrpSpPr>
            <p:cNvPr id="299" name="组合 298"/>
            <p:cNvGrpSpPr/>
            <p:nvPr/>
          </p:nvGrpSpPr>
          <p:grpSpPr>
            <a:xfrm>
              <a:off x="1592101" y="1179400"/>
              <a:ext cx="6138558" cy="7600"/>
              <a:chOff x="1592101" y="1179400"/>
              <a:chExt cx="6138558" cy="7600"/>
            </a:xfrm>
          </p:grpSpPr>
          <p:sp>
            <p:nvSpPr>
              <p:cNvPr id="300" name="任意多边形 299"/>
              <p:cNvSpPr/>
              <p:nvPr/>
            </p:nvSpPr>
            <p:spPr>
              <a:xfrm>
                <a:off x="6478259" y="11794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92102" y="11794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9" name="Text 119"/>
            <p:cNvSpPr txBox="1"/>
            <p:nvPr/>
          </p:nvSpPr>
          <p:spPr>
            <a:xfrm>
              <a:off x="2759332" y="9590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微服务介绍</a:t>
              </a:r>
            </a:p>
          </p:txBody>
        </p:sp>
        <p:sp>
          <p:nvSpPr>
            <p:cNvPr id="120" name="Text 120"/>
            <p:cNvSpPr txBox="1"/>
            <p:nvPr/>
          </p:nvSpPr>
          <p:spPr>
            <a:xfrm>
              <a:off x="494600" y="17646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一、什么是微服务(Microservices)</a:t>
              </a:r>
            </a:p>
          </p:txBody>
        </p:sp>
        <p:sp>
          <p:nvSpPr>
            <p:cNvPr id="121" name="Text 121"/>
            <p:cNvSpPr txBox="1"/>
            <p:nvPr/>
          </p:nvSpPr>
          <p:spPr>
            <a:xfrm>
              <a:off x="426200" y="3192268"/>
              <a:ext cx="4750000" cy="380000"/>
            </a:xfrm>
            <a:prstGeom prst="rect">
              <a:avLst/>
            </a:prstGeom>
            <a:noFill/>
          </p:spPr>
          <p:txBody>
            <a:bodyPr wrap="square" lIns="0" tIns="0" rIns="0" bIns="0" rtlCol="0" anchor="ctr"/>
            <a:lstStyle/>
            <a:p>
              <a:pPr algn="l">
                <a:lnSpc>
                  <a:spcPct val="100000"/>
                </a:lnSpc>
              </a:pPr>
              <a:r>
                <a:rPr sz="2736">
                  <a:solidFill>
                    <a:srgbClr val="FFFFFF"/>
                  </a:solidFill>
                  <a:latin typeface="Times New Roman"/>
                </a:rPr>
                <a:t>二、微服务特点</a:t>
              </a:r>
            </a:p>
          </p:txBody>
        </p:sp>
        <p:sp>
          <p:nvSpPr>
            <p:cNvPr id="122" name="Text 122"/>
            <p:cNvSpPr txBox="1"/>
            <p:nvPr/>
          </p:nvSpPr>
          <p:spPr>
            <a:xfrm>
              <a:off x="1137066" y="39762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2.服务进程隔离：服务独立开发、编译、部署、测试、发布，有独立工程、独立版本、接口契约化</a:t>
              </a:r>
            </a:p>
          </p:txBody>
        </p:sp>
        <p:sp>
          <p:nvSpPr>
            <p:cNvPr id="123" name="Text 123"/>
            <p:cNvSpPr txBox="1"/>
            <p:nvPr/>
          </p:nvSpPr>
          <p:spPr>
            <a:xfrm>
              <a:off x="1137074" y="36722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1. 服务组件化：应用拆分服务运行在不同进程中，每个服务有明确的边界</a:t>
              </a:r>
            </a:p>
          </p:txBody>
        </p:sp>
        <p:sp>
          <p:nvSpPr>
            <p:cNvPr id="124" name="Text 124"/>
            <p:cNvSpPr txBox="1"/>
            <p:nvPr/>
          </p:nvSpPr>
          <p:spPr>
            <a:xfrm>
              <a:off x="1137074" y="45044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3.去中心化：针对业务选择不同的编程语言，针对性的解决问题</a:t>
              </a:r>
            </a:p>
          </p:txBody>
        </p:sp>
        <p:sp>
          <p:nvSpPr>
            <p:cNvPr id="125" name="Text 125"/>
            <p:cNvSpPr txBox="1"/>
            <p:nvPr/>
          </p:nvSpPr>
          <p:spPr>
            <a:xfrm>
              <a:off x="1137074" y="47932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4.智能终端：业务逻辑在服务内部处理，服务之间通信使用轻量高性能通信机制</a:t>
              </a:r>
            </a:p>
          </p:txBody>
        </p:sp>
        <p:sp>
          <p:nvSpPr>
            <p:cNvPr id="126" name="Text 126"/>
            <p:cNvSpPr txBox="1"/>
            <p:nvPr/>
          </p:nvSpPr>
          <p:spPr>
            <a:xfrm>
              <a:off x="1235980" y="2509400"/>
              <a:ext cx="748182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微服务架构是一种粒度更细小服务来开发单个应用，每个服务运行在自己的进程中，并使用TCP或HTTP进行通信，这些服务使用不同的编程语言实现， 采用网关集中式管理和外网访问。</a:t>
              </a:r>
            </a:p>
          </p:txBody>
        </p:sp>
        <p:sp>
          <p:nvSpPr>
            <p:cNvPr id="127" name="Text 127"/>
            <p:cNvSpPr txBox="1"/>
            <p:nvPr/>
          </p:nvSpPr>
          <p:spPr>
            <a:xfrm>
              <a:off x="1137066" y="50820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5.更高容错能力：内部有一套完整的容错机制来进行熔断，以防止雪崩效应</a:t>
              </a:r>
            </a:p>
          </p:txBody>
        </p:sp>
        <p:sp>
          <p:nvSpPr>
            <p:cNvPr id="128" name="Text 128"/>
            <p:cNvSpPr txBox="1"/>
            <p:nvPr/>
          </p:nvSpPr>
          <p:spPr>
            <a:xfrm>
              <a:off x="1137066" y="54278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6.统一管理：通过网关统一访问，可以针对服务进行管理、数据监控、身份认证、流量控制、分流控制。</a:t>
              </a:r>
            </a:p>
          </p:txBody>
        </p:sp>
        <p:sp>
          <p:nvSpPr>
            <p:cNvPr id="129" name="Text 129"/>
            <p:cNvSpPr txBox="1"/>
            <p:nvPr/>
          </p:nvSpPr>
          <p:spPr>
            <a:xfrm>
              <a:off x="418600" y="921000"/>
              <a:ext cx="8306800" cy="1003200"/>
            </a:xfrm>
            <a:prstGeom prst="rect">
              <a:avLst/>
            </a:prstGeom>
            <a:noFill/>
          </p:spPr>
          <p:txBody>
            <a:bodyPr wrap="square" lIns="0" rIns="0" rtlCol="0" anchor="ctr"/>
            <a:lstStyle/>
            <a:p>
              <a:pPr algn="l">
                <a:lnSpc>
                  <a:spcPct val="100000"/>
                </a:lnSpc>
              </a:pPr>
              <a:endParaRPr/>
            </a:p>
          </p:txBody>
        </p:sp>
        <p:sp>
          <p:nvSpPr>
            <p:cNvPr id="130" name="Text 130"/>
            <p:cNvSpPr txBox="1"/>
            <p:nvPr/>
          </p:nvSpPr>
          <p:spPr>
            <a:xfrm>
              <a:off x="418600" y="2927400"/>
              <a:ext cx="8306800" cy="1003200"/>
            </a:xfrm>
            <a:prstGeom prst="rect">
              <a:avLst/>
            </a:prstGeom>
            <a:noFill/>
          </p:spPr>
          <p:txBody>
            <a:bodyPr wrap="square" lIns="0" rIns="0" rtlCol="0" anchor="ctr"/>
            <a:lstStyle/>
            <a:p>
              <a:pPr algn="ctr">
                <a:lnSpc>
                  <a:spcPct val="100000"/>
                </a:lnSpc>
              </a:pPr>
              <a:endParaRPr/>
            </a:p>
          </p:txBody>
        </p:sp>
        <p:sp>
          <p:nvSpPr>
            <p:cNvPr id="131" name="Text 131"/>
            <p:cNvSpPr txBox="1"/>
            <p:nvPr/>
          </p:nvSpPr>
          <p:spPr>
            <a:xfrm>
              <a:off x="418600" y="4933800"/>
              <a:ext cx="8306800" cy="1003200"/>
            </a:xfrm>
            <a:prstGeom prst="rect">
              <a:avLst/>
            </a:prstGeom>
            <a:noFill/>
          </p:spPr>
          <p:txBody>
            <a:bodyPr wrap="square" lIns="0" rIns="0" rtlCol="0" anchor="ctr"/>
            <a:lstStyle/>
            <a:p>
              <a:pPr algn="r">
                <a:lnSpc>
                  <a:spcPct val="100000"/>
                </a:lnSpc>
              </a:pPr>
              <a:endParaRPr/>
            </a:p>
          </p:txBody>
        </p:sp>
        <p:sp>
          <p:nvSpPr>
            <p:cNvPr id="132" name="Text 132"/>
            <p:cNvSpPr txBox="1"/>
            <p:nvPr/>
          </p:nvSpPr>
          <p:spPr>
            <a:xfrm>
              <a:off x="418600" y="921000"/>
              <a:ext cx="8306800" cy="1003200"/>
            </a:xfrm>
            <a:prstGeom prst="rect">
              <a:avLst/>
            </a:prstGeom>
            <a:noFill/>
          </p:spPr>
          <p:txBody>
            <a:bodyPr wrap="square" lIns="0" rIns="0" rtlCol="0" anchor="ctr"/>
            <a:lstStyle/>
            <a:p>
              <a:pPr algn="l">
                <a:lnSpc>
                  <a:spcPct val="100000"/>
                </a:lnSpc>
              </a:pPr>
              <a:endParaRPr/>
            </a:p>
          </p:txBody>
        </p:sp>
        <p:sp>
          <p:nvSpPr>
            <p:cNvPr id="133" name="Text 133"/>
            <p:cNvSpPr txBox="1"/>
            <p:nvPr/>
          </p:nvSpPr>
          <p:spPr>
            <a:xfrm>
              <a:off x="418600" y="2927400"/>
              <a:ext cx="8306800" cy="1003200"/>
            </a:xfrm>
            <a:prstGeom prst="rect">
              <a:avLst/>
            </a:prstGeom>
            <a:noFill/>
          </p:spPr>
          <p:txBody>
            <a:bodyPr wrap="square" lIns="0" rIns="0" rtlCol="0" anchor="ctr"/>
            <a:lstStyle/>
            <a:p>
              <a:pPr algn="ctr">
                <a:lnSpc>
                  <a:spcPct val="100000"/>
                </a:lnSpc>
              </a:pPr>
              <a:endParaRPr/>
            </a:p>
          </p:txBody>
        </p:sp>
        <p:sp>
          <p:nvSpPr>
            <p:cNvPr id="134" name="Text 134"/>
            <p:cNvSpPr txBox="1"/>
            <p:nvPr/>
          </p:nvSpPr>
          <p:spPr>
            <a:xfrm>
              <a:off x="418600" y="4933800"/>
              <a:ext cx="8306800" cy="1003200"/>
            </a:xfrm>
            <a:prstGeom prst="rect">
              <a:avLst/>
            </a:prstGeom>
            <a:noFill/>
          </p:spPr>
          <p:txBody>
            <a:bodyPr wrap="square" lIns="0" rIns="0" rtlCol="0" anchor="ctr"/>
            <a:lstStyle/>
            <a:p>
              <a:pPr algn="r">
                <a:lnSpc>
                  <a:spcPct val="100000"/>
                </a:lnSpc>
              </a:pPr>
              <a:endParaRPr/>
            </a:p>
          </p:txBody>
        </p:sp>
        <p:sp>
          <p:nvSpPr>
            <p:cNvPr id="135" name="Text 135"/>
            <p:cNvSpPr txBox="1"/>
            <p:nvPr/>
          </p:nvSpPr>
          <p:spPr>
            <a:xfrm>
              <a:off x="418600" y="921000"/>
              <a:ext cx="8306800" cy="1003200"/>
            </a:xfrm>
            <a:prstGeom prst="rect">
              <a:avLst/>
            </a:prstGeom>
            <a:noFill/>
          </p:spPr>
          <p:txBody>
            <a:bodyPr wrap="square" lIns="0" rIns="0" rtlCol="0" anchor="ctr"/>
            <a:lstStyle/>
            <a:p>
              <a:pPr algn="l">
                <a:lnSpc>
                  <a:spcPct val="100000"/>
                </a:lnSpc>
              </a:pPr>
              <a:endParaRPr/>
            </a:p>
          </p:txBody>
        </p:sp>
        <p:sp>
          <p:nvSpPr>
            <p:cNvPr id="136" name="Text 136"/>
            <p:cNvSpPr txBox="1"/>
            <p:nvPr/>
          </p:nvSpPr>
          <p:spPr>
            <a:xfrm>
              <a:off x="418600" y="2927400"/>
              <a:ext cx="8306800" cy="1003200"/>
            </a:xfrm>
            <a:prstGeom prst="rect">
              <a:avLst/>
            </a:prstGeom>
            <a:noFill/>
          </p:spPr>
          <p:txBody>
            <a:bodyPr wrap="square" lIns="0" rIns="0" rtlCol="0" anchor="ctr"/>
            <a:lstStyle/>
            <a:p>
              <a:pPr algn="ctr">
                <a:lnSpc>
                  <a:spcPct val="100000"/>
                </a:lnSpc>
              </a:pPr>
              <a:endParaRPr/>
            </a:p>
          </p:txBody>
        </p:sp>
        <p:sp>
          <p:nvSpPr>
            <p:cNvPr id="137" name="Text 137"/>
            <p:cNvSpPr txBox="1"/>
            <p:nvPr/>
          </p:nvSpPr>
          <p:spPr>
            <a:xfrm>
              <a:off x="418600" y="4933800"/>
              <a:ext cx="8306800" cy="100320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通信机制"/>
        <p:cNvGrpSpPr/>
        <p:nvPr/>
      </p:nvGrpSpPr>
      <p:grpSpPr>
        <a:xfrm>
          <a:off x="0" y="0"/>
          <a:ext cx="0" cy="0"/>
          <a:chOff x="0" y="0"/>
          <a:chExt cx="0" cy="0"/>
        </a:xfrm>
      </p:grpSpPr>
      <p:grpSp>
        <p:nvGrpSpPr>
          <p:cNvPr id="112" name="Group112"/>
          <p:cNvGrpSpPr/>
          <p:nvPr/>
        </p:nvGrpSpPr>
        <p:grpSpPr>
          <a:xfrm>
            <a:off x="627653" y="1650600"/>
            <a:ext cx="7888694" cy="3556800"/>
            <a:chOff x="627653" y="1650600"/>
            <a:chExt cx="7888694" cy="3556800"/>
          </a:xfrm>
        </p:grpSpPr>
        <p:grpSp>
          <p:nvGrpSpPr>
            <p:cNvPr id="299" name="组合 298"/>
            <p:cNvGrpSpPr/>
            <p:nvPr/>
          </p:nvGrpSpPr>
          <p:grpSpPr>
            <a:xfrm>
              <a:off x="1763154" y="1909000"/>
              <a:ext cx="6138558" cy="7600"/>
              <a:chOff x="1763154" y="1909000"/>
              <a:chExt cx="6138558" cy="7600"/>
            </a:xfrm>
          </p:grpSpPr>
          <p:sp>
            <p:nvSpPr>
              <p:cNvPr id="300" name="任意多边形 299"/>
              <p:cNvSpPr/>
              <p:nvPr/>
            </p:nvSpPr>
            <p:spPr>
              <a:xfrm>
                <a:off x="6649312" y="19090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763155" y="19090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3" name="Text 113"/>
            <p:cNvSpPr txBox="1"/>
            <p:nvPr/>
          </p:nvSpPr>
          <p:spPr>
            <a:xfrm>
              <a:off x="2930385" y="16886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微服务通信机制</a:t>
              </a:r>
            </a:p>
          </p:txBody>
        </p:sp>
        <p:sp>
          <p:nvSpPr>
            <p:cNvPr id="114" name="Text 114"/>
            <p:cNvSpPr txBox="1"/>
            <p:nvPr/>
          </p:nvSpPr>
          <p:spPr>
            <a:xfrm>
              <a:off x="635253" y="23194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一、通信机制</a:t>
              </a:r>
            </a:p>
          </p:txBody>
        </p:sp>
        <p:sp>
          <p:nvSpPr>
            <p:cNvPr id="115" name="Text 115"/>
            <p:cNvSpPr txBox="1"/>
            <p:nvPr/>
          </p:nvSpPr>
          <p:spPr>
            <a:xfrm>
              <a:off x="1308127" y="33910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通知（也就是常说的单向请求）：客户端请求发送到服务端，服务端不返回请求响应。</a:t>
              </a:r>
            </a:p>
          </p:txBody>
        </p:sp>
        <p:sp>
          <p:nvSpPr>
            <p:cNvPr id="116" name="Text 116"/>
            <p:cNvSpPr txBox="1"/>
            <p:nvPr/>
          </p:nvSpPr>
          <p:spPr>
            <a:xfrm>
              <a:off x="1308127" y="29502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请求/响应：客户端向服务器端发起请求，同步等待响应，等待过程可能造成线程阻塞。</a:t>
              </a:r>
            </a:p>
          </p:txBody>
        </p:sp>
        <p:sp>
          <p:nvSpPr>
            <p:cNvPr id="117" name="Text 117"/>
            <p:cNvSpPr txBox="1"/>
            <p:nvPr/>
          </p:nvSpPr>
          <p:spPr>
            <a:xfrm>
              <a:off x="1308119" y="38318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请求/异步响应：客户端发送请求到服务端，服务端异步响应请求。客户端不会阻塞，而且被设计成默认响应不会立刻到达。</a:t>
              </a:r>
            </a:p>
          </p:txBody>
        </p:sp>
        <p:sp>
          <p:nvSpPr>
            <p:cNvPr id="118" name="Text 118"/>
            <p:cNvSpPr txBox="1"/>
            <p:nvPr/>
          </p:nvSpPr>
          <p:spPr>
            <a:xfrm>
              <a:off x="1308127" y="44816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发布/ 订阅模式：客户端发布通知消息，被零个或者多个订阅者服务消费。</a:t>
              </a:r>
            </a:p>
          </p:txBody>
        </p:sp>
        <p:sp>
          <p:nvSpPr>
            <p:cNvPr id="119" name="Text 119"/>
            <p:cNvSpPr txBox="1"/>
            <p:nvPr/>
          </p:nvSpPr>
          <p:spPr>
            <a:xfrm>
              <a:off x="1308119" y="49262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发布/异步响应模式：客户端发布请求消息，然后异步或者回调服务发回响应。</a:t>
              </a:r>
            </a:p>
          </p:txBody>
        </p:sp>
        <p:sp>
          <p:nvSpPr>
            <p:cNvPr id="120" name="Text 120"/>
            <p:cNvSpPr txBox="1"/>
            <p:nvPr/>
          </p:nvSpPr>
          <p:spPr>
            <a:xfrm>
              <a:off x="627653" y="1650600"/>
              <a:ext cx="7888694" cy="711360"/>
            </a:xfrm>
            <a:prstGeom prst="rect">
              <a:avLst/>
            </a:prstGeom>
            <a:noFill/>
          </p:spPr>
          <p:txBody>
            <a:bodyPr wrap="square" lIns="0" rIns="0" rtlCol="0" anchor="ctr"/>
            <a:lstStyle/>
            <a:p>
              <a:pPr algn="l">
                <a:lnSpc>
                  <a:spcPct val="100000"/>
                </a:lnSpc>
              </a:pPr>
              <a:endParaRPr/>
            </a:p>
          </p:txBody>
        </p:sp>
        <p:sp>
          <p:nvSpPr>
            <p:cNvPr id="121" name="Text 121"/>
            <p:cNvSpPr txBox="1"/>
            <p:nvPr/>
          </p:nvSpPr>
          <p:spPr>
            <a:xfrm>
              <a:off x="627653" y="3073320"/>
              <a:ext cx="7888694" cy="711360"/>
            </a:xfrm>
            <a:prstGeom prst="rect">
              <a:avLst/>
            </a:prstGeom>
            <a:noFill/>
          </p:spPr>
          <p:txBody>
            <a:bodyPr wrap="square" lIns="0" rIns="0" rtlCol="0" anchor="ctr"/>
            <a:lstStyle/>
            <a:p>
              <a:pPr algn="ctr">
                <a:lnSpc>
                  <a:spcPct val="100000"/>
                </a:lnSpc>
              </a:pPr>
              <a:endParaRPr/>
            </a:p>
          </p:txBody>
        </p:sp>
        <p:sp>
          <p:nvSpPr>
            <p:cNvPr id="122" name="Text 122"/>
            <p:cNvSpPr txBox="1"/>
            <p:nvPr/>
          </p:nvSpPr>
          <p:spPr>
            <a:xfrm>
              <a:off x="627653" y="4496040"/>
              <a:ext cx="7888694" cy="711360"/>
            </a:xfrm>
            <a:prstGeom prst="rect">
              <a:avLst/>
            </a:prstGeom>
            <a:noFill/>
          </p:spPr>
          <p:txBody>
            <a:bodyPr wrap="square" lIns="0" rIns="0" rtlCol="0" anchor="ctr"/>
            <a:lstStyle/>
            <a:p>
              <a:pPr algn="r">
                <a:lnSpc>
                  <a:spcPct val="100000"/>
                </a:lnSpc>
              </a:pPr>
              <a:endParaRPr/>
            </a:p>
          </p:txBody>
        </p:sp>
        <p:sp>
          <p:nvSpPr>
            <p:cNvPr id="123" name="Text 123"/>
            <p:cNvSpPr txBox="1"/>
            <p:nvPr/>
          </p:nvSpPr>
          <p:spPr>
            <a:xfrm>
              <a:off x="627653" y="1650600"/>
              <a:ext cx="7888694" cy="711360"/>
            </a:xfrm>
            <a:prstGeom prst="rect">
              <a:avLst/>
            </a:prstGeom>
            <a:noFill/>
          </p:spPr>
          <p:txBody>
            <a:bodyPr wrap="square" lIns="0" rIns="0" rtlCol="0" anchor="ctr"/>
            <a:lstStyle/>
            <a:p>
              <a:pPr algn="l">
                <a:lnSpc>
                  <a:spcPct val="100000"/>
                </a:lnSpc>
              </a:pPr>
              <a:endParaRPr/>
            </a:p>
          </p:txBody>
        </p:sp>
        <p:sp>
          <p:nvSpPr>
            <p:cNvPr id="124" name="Text 124"/>
            <p:cNvSpPr txBox="1"/>
            <p:nvPr/>
          </p:nvSpPr>
          <p:spPr>
            <a:xfrm>
              <a:off x="627653" y="3073320"/>
              <a:ext cx="7888694" cy="711360"/>
            </a:xfrm>
            <a:prstGeom prst="rect">
              <a:avLst/>
            </a:prstGeom>
            <a:noFill/>
          </p:spPr>
          <p:txBody>
            <a:bodyPr wrap="square" lIns="0" rIns="0" rtlCol="0" anchor="ctr"/>
            <a:lstStyle/>
            <a:p>
              <a:pPr algn="ctr">
                <a:lnSpc>
                  <a:spcPct val="100000"/>
                </a:lnSpc>
              </a:pPr>
              <a:endParaRPr/>
            </a:p>
          </p:txBody>
        </p:sp>
        <p:sp>
          <p:nvSpPr>
            <p:cNvPr id="125" name="Text 125"/>
            <p:cNvSpPr txBox="1"/>
            <p:nvPr/>
          </p:nvSpPr>
          <p:spPr>
            <a:xfrm>
              <a:off x="627653" y="4496040"/>
              <a:ext cx="7888694" cy="711360"/>
            </a:xfrm>
            <a:prstGeom prst="rect">
              <a:avLst/>
            </a:prstGeom>
            <a:noFill/>
          </p:spPr>
          <p:txBody>
            <a:bodyPr wrap="square" lIns="0" rIns="0" rtlCol="0" anchor="ctr"/>
            <a:lstStyle/>
            <a:p>
              <a:pPr algn="r">
                <a:lnSpc>
                  <a:spcPct val="100000"/>
                </a:lnSpc>
              </a:pPr>
              <a:endParaRPr/>
            </a:p>
          </p:txBody>
        </p:sp>
        <p:sp>
          <p:nvSpPr>
            <p:cNvPr id="126" name="Text 126"/>
            <p:cNvSpPr txBox="1"/>
            <p:nvPr/>
          </p:nvSpPr>
          <p:spPr>
            <a:xfrm>
              <a:off x="627653" y="1650600"/>
              <a:ext cx="7888694" cy="711360"/>
            </a:xfrm>
            <a:prstGeom prst="rect">
              <a:avLst/>
            </a:prstGeom>
            <a:noFill/>
          </p:spPr>
          <p:txBody>
            <a:bodyPr wrap="square" lIns="0" rIns="0" rtlCol="0" anchor="ctr"/>
            <a:lstStyle/>
            <a:p>
              <a:pPr algn="l">
                <a:lnSpc>
                  <a:spcPct val="100000"/>
                </a:lnSpc>
              </a:pPr>
              <a:endParaRPr/>
            </a:p>
          </p:txBody>
        </p:sp>
        <p:sp>
          <p:nvSpPr>
            <p:cNvPr id="127" name="Text 127"/>
            <p:cNvSpPr txBox="1"/>
            <p:nvPr/>
          </p:nvSpPr>
          <p:spPr>
            <a:xfrm>
              <a:off x="627653" y="3073320"/>
              <a:ext cx="7888694" cy="711360"/>
            </a:xfrm>
            <a:prstGeom prst="rect">
              <a:avLst/>
            </a:prstGeom>
            <a:noFill/>
          </p:spPr>
          <p:txBody>
            <a:bodyPr wrap="square" lIns="0" rIns="0" rtlCol="0" anchor="ctr"/>
            <a:lstStyle/>
            <a:p>
              <a:pPr algn="ctr">
                <a:lnSpc>
                  <a:spcPct val="100000"/>
                </a:lnSpc>
              </a:pPr>
              <a:endParaRPr/>
            </a:p>
          </p:txBody>
        </p:sp>
        <p:sp>
          <p:nvSpPr>
            <p:cNvPr id="128" name="Text 128"/>
            <p:cNvSpPr txBox="1"/>
            <p:nvPr/>
          </p:nvSpPr>
          <p:spPr>
            <a:xfrm>
              <a:off x="627653" y="4496040"/>
              <a:ext cx="7888694" cy="71136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异步通信"/>
        <p:cNvGrpSpPr/>
        <p:nvPr/>
      </p:nvGrpSpPr>
      <p:grpSpPr>
        <a:xfrm>
          <a:off x="0" y="0"/>
          <a:ext cx="0" cy="0"/>
          <a:chOff x="0" y="0"/>
          <a:chExt cx="0" cy="0"/>
        </a:xfrm>
      </p:grpSpPr>
      <p:grpSp>
        <p:nvGrpSpPr>
          <p:cNvPr id="125" name="Group125"/>
          <p:cNvGrpSpPr/>
          <p:nvPr/>
        </p:nvGrpSpPr>
        <p:grpSpPr>
          <a:xfrm>
            <a:off x="618153" y="841200"/>
            <a:ext cx="7907694" cy="5175600"/>
            <a:chOff x="618153" y="841200"/>
            <a:chExt cx="7907694" cy="5175600"/>
          </a:xfrm>
        </p:grpSpPr>
        <p:grpSp>
          <p:nvGrpSpPr>
            <p:cNvPr id="299" name="组合 298"/>
            <p:cNvGrpSpPr/>
            <p:nvPr/>
          </p:nvGrpSpPr>
          <p:grpSpPr>
            <a:xfrm>
              <a:off x="1848654" y="1099600"/>
              <a:ext cx="6138558" cy="7600"/>
              <a:chOff x="1848654" y="1099600"/>
              <a:chExt cx="6138558" cy="7600"/>
            </a:xfrm>
          </p:grpSpPr>
          <p:sp>
            <p:nvSpPr>
              <p:cNvPr id="300" name="任意多边形 299"/>
              <p:cNvSpPr/>
              <p:nvPr/>
            </p:nvSpPr>
            <p:spPr>
              <a:xfrm>
                <a:off x="6734812" y="10996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848655" y="10996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26" name="Text 126"/>
            <p:cNvSpPr txBox="1"/>
            <p:nvPr/>
          </p:nvSpPr>
          <p:spPr>
            <a:xfrm>
              <a:off x="3015885" y="8792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微服务异步通信</a:t>
              </a:r>
            </a:p>
          </p:txBody>
        </p:sp>
        <p:sp>
          <p:nvSpPr>
            <p:cNvPr id="127" name="Text 127"/>
            <p:cNvSpPr txBox="1"/>
            <p:nvPr/>
          </p:nvSpPr>
          <p:spPr>
            <a:xfrm>
              <a:off x="720753" y="15100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一、基于消息的异步通信</a:t>
              </a:r>
            </a:p>
          </p:txBody>
        </p:sp>
        <p:sp>
          <p:nvSpPr>
            <p:cNvPr id="128" name="Text 128"/>
            <p:cNvSpPr txBox="1"/>
            <p:nvPr/>
          </p:nvSpPr>
          <p:spPr>
            <a:xfrm>
              <a:off x="1317627" y="21408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消息由头部（元数据）和消息体构成，生产者发送消息到channel,消费者则通过channel接受数据，channel 则分为点对点和发布订阅，点对点Channel 会把消息准确发送到消费者，之间采用的是一对一的交互模式。而发布/订阅则把消息PUB到所有从channel 订阅消息的消费者中，之间采用的一对多的交互模式</a:t>
              </a:r>
            </a:p>
          </p:txBody>
        </p:sp>
        <p:sp>
          <p:nvSpPr>
            <p:cNvPr id="129" name="Text 129"/>
            <p:cNvSpPr txBox="1"/>
            <p:nvPr/>
          </p:nvSpPr>
          <p:spPr>
            <a:xfrm>
              <a:off x="625753" y="4808400"/>
              <a:ext cx="5418800" cy="380000"/>
            </a:xfrm>
            <a:prstGeom prst="rect">
              <a:avLst/>
            </a:prstGeom>
            <a:noFill/>
          </p:spPr>
          <p:txBody>
            <a:bodyPr wrap="square" lIns="0" tIns="0" rIns="0" bIns="0" rtlCol="0" anchor="ctr"/>
            <a:lstStyle/>
            <a:p>
              <a:pPr algn="l">
                <a:lnSpc>
                  <a:spcPct val="100000"/>
                </a:lnSpc>
              </a:pPr>
              <a:r>
                <a:rPr sz="2736">
                  <a:solidFill>
                    <a:srgbClr val="FFFFFF"/>
                  </a:solidFill>
                  <a:latin typeface="Times New Roman"/>
                </a:rPr>
                <a:t>二、基于请求/异步响应通信模式</a:t>
              </a:r>
            </a:p>
          </p:txBody>
        </p:sp>
        <p:sp>
          <p:nvSpPr>
            <p:cNvPr id="130" name="Text 130"/>
            <p:cNvSpPr txBox="1"/>
            <p:nvPr/>
          </p:nvSpPr>
          <p:spPr>
            <a:xfrm>
              <a:off x="1165619" y="55038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请求/异步响应的IPC机制是客户端向服务端发送请求，服务端处理请求，异步响应，客户端不会因为等待服务返回而阻塞其它请求。</a:t>
              </a:r>
            </a:p>
          </p:txBody>
        </p:sp>
        <p:sp>
          <p:nvSpPr>
            <p:cNvPr id="174" name="External entity"/>
            <p:cNvSpPr/>
            <p:nvPr/>
          </p:nvSpPr>
          <p:spPr>
            <a:xfrm>
              <a:off x="1317625" y="3711636"/>
              <a:ext cx="703748" cy="359055"/>
            </a:xfrm>
            <a:custGeom>
              <a:avLst/>
              <a:gdLst>
                <a:gd name="connsiteX0" fmla="*/ 351874 w 703748"/>
                <a:gd name="connsiteY0" fmla="*/ 359055 h 359055"/>
                <a:gd name="connsiteX1" fmla="*/ 351874 w 703748"/>
                <a:gd name="connsiteY1" fmla="*/ 0 h 359055"/>
                <a:gd name="connsiteX2" fmla="*/ 703748 w 703748"/>
                <a:gd name="connsiteY2" fmla="*/ 179527 h 359055"/>
                <a:gd name="connsiteX3" fmla="*/ 0 w 703748"/>
                <a:gd name="connsiteY3" fmla="*/ 179527 h 359055"/>
                <a:gd name="connsiteX4" fmla="*/ 351874 w 703748"/>
                <a:gd name="connsiteY4" fmla="*/ 179527 h 3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48" h="359055">
                  <a:moveTo>
                    <a:pt x="703748" y="359055"/>
                  </a:moveTo>
                  <a:lnTo>
                    <a:pt x="703748" y="0"/>
                  </a:lnTo>
                  <a:lnTo>
                    <a:pt x="0" y="0"/>
                  </a:lnTo>
                  <a:lnTo>
                    <a:pt x="0" y="359055"/>
                  </a:lnTo>
                  <a:lnTo>
                    <a:pt x="703748" y="359055"/>
                  </a:lnTo>
                  <a:close/>
                </a:path>
              </a:pathLst>
            </a:custGeom>
            <a:solidFill>
              <a:srgbClr val="646B86"/>
            </a:solidFill>
            <a:ln w="15200" cap="flat">
              <a:solidFill>
                <a:srgbClr val="FFFFFF"/>
              </a:solidFill>
              <a:bevel/>
            </a:ln>
          </p:spPr>
          <p:txBody>
            <a:bodyPr wrap="square" lIns="36000" tIns="0" rIns="36000" bIns="0" rtlCol="0" anchor="ctr"/>
            <a:lstStyle/>
            <a:p>
              <a:pPr algn="ctr">
                <a:lnSpc>
                  <a:spcPct val="100000"/>
                </a:lnSpc>
              </a:pPr>
              <a:r>
                <a:rPr sz="760">
                  <a:solidFill>
                    <a:srgbClr val="FFFFFF"/>
                  </a:solidFill>
                  <a:latin typeface="Times New Roman"/>
                </a:rPr>
                <a:t>Publisher</a:t>
              </a:r>
            </a:p>
          </p:txBody>
        </p:sp>
        <p:sp>
          <p:nvSpPr>
            <p:cNvPr id="175" name="State"/>
            <p:cNvSpPr/>
            <p:nvPr/>
          </p:nvSpPr>
          <p:spPr>
            <a:xfrm>
              <a:off x="2560971" y="3532108"/>
              <a:ext cx="718110" cy="718110"/>
            </a:xfrm>
            <a:custGeom>
              <a:avLst/>
              <a:gdLst>
                <a:gd name="connsiteX0" fmla="*/ 359055 w 718110"/>
                <a:gd name="connsiteY0" fmla="*/ 0 h 718110"/>
                <a:gd name="connsiteX1" fmla="*/ 359055 w 718110"/>
                <a:gd name="connsiteY1" fmla="*/ 718110 h 718110"/>
                <a:gd name="connsiteX2" fmla="*/ 0 w 718110"/>
                <a:gd name="connsiteY2" fmla="*/ 359055 h 718110"/>
                <a:gd name="connsiteX3" fmla="*/ 718110 w 718110"/>
                <a:gd name="connsiteY3" fmla="*/ 359055 h 718110"/>
                <a:gd name="connsiteX4" fmla="*/ 359055 w 718110"/>
                <a:gd name="connsiteY4" fmla="*/ 359055 h 718110"/>
                <a:gd name="connsiteX5" fmla="*/ 78992 w 718110"/>
                <a:gd name="connsiteY5" fmla="*/ 143622 h 718110"/>
                <a:gd name="connsiteX6" fmla="*/ 43087 w 718110"/>
                <a:gd name="connsiteY6" fmla="*/ 531402 h 718110"/>
                <a:gd name="connsiteX7" fmla="*/ 165165 w 718110"/>
                <a:gd name="connsiteY7" fmla="*/ 667842 h 718110"/>
                <a:gd name="connsiteX8" fmla="*/ 552945 w 718110"/>
                <a:gd name="connsiteY8" fmla="*/ 660661 h 718110"/>
                <a:gd name="connsiteX9" fmla="*/ 675024 w 718110"/>
                <a:gd name="connsiteY9" fmla="*/ 538582 h 718110"/>
                <a:gd name="connsiteX10" fmla="*/ 682205 w 718110"/>
                <a:gd name="connsiteY10" fmla="*/ 193890 h 718110"/>
                <a:gd name="connsiteX11" fmla="*/ 545764 w 718110"/>
                <a:gd name="connsiteY11" fmla="*/ 64630 h 718110"/>
                <a:gd name="connsiteX12" fmla="*/ 201071 w 718110"/>
                <a:gd name="connsiteY12" fmla="*/ 35906 h 718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10" h="718110">
                  <a:moveTo>
                    <a:pt x="0" y="359055"/>
                  </a:moveTo>
                  <a:cubicBezTo>
                    <a:pt x="0" y="160754"/>
                    <a:pt x="160754" y="0"/>
                    <a:pt x="359055" y="0"/>
                  </a:cubicBezTo>
                  <a:cubicBezTo>
                    <a:pt x="557356" y="0"/>
                    <a:pt x="718110" y="160754"/>
                    <a:pt x="718110" y="359055"/>
                  </a:cubicBezTo>
                  <a:cubicBezTo>
                    <a:pt x="718110" y="557356"/>
                    <a:pt x="557356" y="718110"/>
                    <a:pt x="359055" y="718110"/>
                  </a:cubicBezTo>
                  <a:cubicBezTo>
                    <a:pt x="160754" y="718110"/>
                    <a:pt x="0" y="557356"/>
                    <a:pt x="0" y="359055"/>
                  </a:cubicBezTo>
                  <a:close/>
                </a:path>
              </a:pathLst>
            </a:custGeom>
            <a:solidFill>
              <a:srgbClr val="646B86"/>
            </a:solidFill>
            <a:ln w="15200" cap="flat">
              <a:solidFill>
                <a:srgbClr val="FFFFFF"/>
              </a:solidFill>
              <a:bevel/>
            </a:ln>
          </p:spPr>
          <p:txBody>
            <a:bodyPr wrap="square" lIns="36000" tIns="0" rIns="36000" bIns="0" rtlCol="0" anchor="ctr"/>
            <a:lstStyle/>
            <a:p>
              <a:pPr algn="ctr">
                <a:lnSpc>
                  <a:spcPct val="100000"/>
                </a:lnSpc>
              </a:pPr>
              <a:r>
                <a:rPr sz="760">
                  <a:solidFill>
                    <a:srgbClr val="FFFFFF"/>
                  </a:solidFill>
                  <a:latin typeface="Times New Roman"/>
                </a:rPr>
                <a:t>Event</a:t>
              </a:r>
            </a:p>
            <a:p>
              <a:pPr algn="ctr">
                <a:lnSpc>
                  <a:spcPct val="100000"/>
                </a:lnSpc>
              </a:pPr>
              <a:r>
                <a:rPr sz="760">
                  <a:solidFill>
                    <a:srgbClr val="FFFFFF"/>
                  </a:solidFill>
                  <a:latin typeface="Times New Roman"/>
                </a:rPr>
                <a:t>Bus</a:t>
              </a:r>
            </a:p>
          </p:txBody>
        </p:sp>
        <p:grpSp>
          <p:nvGrpSpPr>
            <p:cNvPr id="131" name="Group 131"/>
            <p:cNvGrpSpPr/>
            <p:nvPr/>
          </p:nvGrpSpPr>
          <p:grpSpPr>
            <a:xfrm rot="10800000">
              <a:off x="3279079" y="3891164"/>
              <a:ext cx="517973" cy="0"/>
              <a:chOff x="3279079" y="3891164"/>
              <a:chExt cx="517973" cy="0"/>
            </a:xfrm>
          </p:grpSpPr>
          <p:sp>
            <p:nvSpPr>
              <p:cNvPr id="176" name="Center to center"/>
              <p:cNvSpPr/>
              <p:nvPr/>
            </p:nvSpPr>
            <p:spPr>
              <a:xfrm>
                <a:off x="3279079" y="3891164"/>
                <a:ext cx="517973" cy="0"/>
              </a:xfrm>
              <a:custGeom>
                <a:avLst/>
                <a:gdLst/>
                <a:ahLst/>
                <a:cxnLst/>
                <a:rect l="0" t="0" r="0" b="0"/>
                <a:pathLst>
                  <a:path w="517973" fill="none">
                    <a:moveTo>
                      <a:pt x="0" y="0"/>
                    </a:moveTo>
                    <a:cubicBezTo>
                      <a:pt x="80891" y="0"/>
                      <a:pt x="339877" y="0"/>
                      <a:pt x="517973" y="0"/>
                    </a:cubicBezTo>
                  </a:path>
                </a:pathLst>
              </a:custGeom>
              <a:solidFill>
                <a:srgbClr val="FFFFFF"/>
              </a:solidFill>
              <a:ln w="7600" cap="flat">
                <a:solidFill>
                  <a:srgbClr val="FFFFFF"/>
                </a:solidFill>
                <a:bevel/>
                <a:headEnd type="triangle" w="med" len="med"/>
              </a:ln>
            </p:spPr>
          </p:sp>
          <p:sp>
            <p:nvSpPr>
              <p:cNvPr id="132" name="Text 132"/>
              <p:cNvSpPr txBox="1"/>
              <p:nvPr/>
            </p:nvSpPr>
            <p:spPr>
              <a:xfrm rot="-10800000">
                <a:off x="3269062" y="3739164"/>
                <a:ext cx="440800" cy="304000"/>
              </a:xfrm>
              <a:prstGeom prst="rect">
                <a:avLst/>
              </a:prstGeom>
              <a:noFill/>
            </p:spPr>
            <p:txBody>
              <a:bodyPr wrap="square" lIns="36000" tIns="0" rIns="36000" bIns="0" rtlCol="0" anchor="ctr"/>
              <a:lstStyle/>
              <a:p>
                <a:pPr algn="ctr">
                  <a:lnSpc>
                    <a:spcPct val="100000"/>
                  </a:lnSpc>
                </a:pPr>
                <a:endParaRPr/>
              </a:p>
              <a:p>
                <a:pPr algn="ctr">
                  <a:lnSpc>
                    <a:spcPct val="100000"/>
                  </a:lnSpc>
                </a:pPr>
                <a:r>
                  <a:rPr sz="760">
                    <a:solidFill>
                      <a:srgbClr val="FFFFFF"/>
                    </a:solidFill>
                    <a:latin typeface="Times New Roman"/>
                  </a:rPr>
                  <a:t>publish</a:t>
                </a:r>
              </a:p>
            </p:txBody>
          </p:sp>
        </p:grpSp>
        <p:sp>
          <p:nvSpPr>
            <p:cNvPr id="177" name="External entity"/>
            <p:cNvSpPr/>
            <p:nvPr/>
          </p:nvSpPr>
          <p:spPr>
            <a:xfrm>
              <a:off x="6440017" y="3183528"/>
              <a:ext cx="703748" cy="359055"/>
            </a:xfrm>
            <a:custGeom>
              <a:avLst/>
              <a:gdLst>
                <a:gd name="connsiteX0" fmla="*/ 351874 w 703748"/>
                <a:gd name="connsiteY0" fmla="*/ 359055 h 359055"/>
                <a:gd name="connsiteX1" fmla="*/ 351874 w 703748"/>
                <a:gd name="connsiteY1" fmla="*/ 0 h 359055"/>
                <a:gd name="connsiteX2" fmla="*/ 703748 w 703748"/>
                <a:gd name="connsiteY2" fmla="*/ 179527 h 359055"/>
                <a:gd name="connsiteX3" fmla="*/ 0 w 703748"/>
                <a:gd name="connsiteY3" fmla="*/ 179527 h 359055"/>
                <a:gd name="connsiteX4" fmla="*/ 351874 w 703748"/>
                <a:gd name="connsiteY4" fmla="*/ 179527 h 3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48" h="359055">
                  <a:moveTo>
                    <a:pt x="703748" y="359055"/>
                  </a:moveTo>
                  <a:lnTo>
                    <a:pt x="703748" y="0"/>
                  </a:lnTo>
                  <a:lnTo>
                    <a:pt x="0" y="0"/>
                  </a:lnTo>
                  <a:lnTo>
                    <a:pt x="0" y="359055"/>
                  </a:lnTo>
                  <a:lnTo>
                    <a:pt x="703748" y="359055"/>
                  </a:lnTo>
                  <a:close/>
                </a:path>
              </a:pathLst>
            </a:custGeom>
            <a:solidFill>
              <a:srgbClr val="646B86"/>
            </a:solidFill>
            <a:ln w="15200" cap="flat">
              <a:solidFill>
                <a:srgbClr val="FFFFFF"/>
              </a:solidFill>
              <a:bevel/>
            </a:ln>
          </p:spPr>
          <p:txBody>
            <a:bodyPr wrap="square" lIns="36000" tIns="0" rIns="36000" bIns="0" rtlCol="0" anchor="ctr"/>
            <a:lstStyle/>
            <a:p>
              <a:pPr algn="ctr">
                <a:lnSpc>
                  <a:spcPct val="100000"/>
                </a:lnSpc>
              </a:pPr>
              <a:r>
                <a:rPr sz="760">
                  <a:solidFill>
                    <a:srgbClr val="FFFFFF"/>
                  </a:solidFill>
                  <a:latin typeface="Times New Roman"/>
                </a:rPr>
                <a:t>Subscriber</a:t>
              </a:r>
            </a:p>
          </p:txBody>
        </p:sp>
        <p:sp>
          <p:nvSpPr>
            <p:cNvPr id="178" name="External entity"/>
            <p:cNvSpPr/>
            <p:nvPr/>
          </p:nvSpPr>
          <p:spPr>
            <a:xfrm>
              <a:off x="6592025" y="4266946"/>
              <a:ext cx="703748" cy="359055"/>
            </a:xfrm>
            <a:custGeom>
              <a:avLst/>
              <a:gdLst>
                <a:gd name="connsiteX0" fmla="*/ 351874 w 703748"/>
                <a:gd name="connsiteY0" fmla="*/ 359055 h 359055"/>
                <a:gd name="connsiteX1" fmla="*/ 351874 w 703748"/>
                <a:gd name="connsiteY1" fmla="*/ 0 h 359055"/>
                <a:gd name="connsiteX2" fmla="*/ 703748 w 703748"/>
                <a:gd name="connsiteY2" fmla="*/ 179527 h 359055"/>
                <a:gd name="connsiteX3" fmla="*/ 0 w 703748"/>
                <a:gd name="connsiteY3" fmla="*/ 179527 h 359055"/>
                <a:gd name="connsiteX4" fmla="*/ 351874 w 703748"/>
                <a:gd name="connsiteY4" fmla="*/ 179527 h 3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748" h="359055">
                  <a:moveTo>
                    <a:pt x="703748" y="359055"/>
                  </a:moveTo>
                  <a:lnTo>
                    <a:pt x="703748" y="0"/>
                  </a:lnTo>
                  <a:lnTo>
                    <a:pt x="0" y="0"/>
                  </a:lnTo>
                  <a:lnTo>
                    <a:pt x="0" y="359055"/>
                  </a:lnTo>
                  <a:lnTo>
                    <a:pt x="703748" y="359055"/>
                  </a:lnTo>
                  <a:close/>
                </a:path>
              </a:pathLst>
            </a:custGeom>
            <a:solidFill>
              <a:srgbClr val="646B86"/>
            </a:solidFill>
            <a:ln w="15200" cap="flat">
              <a:solidFill>
                <a:srgbClr val="FFFFFF"/>
              </a:solidFill>
              <a:bevel/>
            </a:ln>
          </p:spPr>
          <p:txBody>
            <a:bodyPr wrap="square" lIns="36000" tIns="0" rIns="36000" bIns="0" rtlCol="0" anchor="ctr"/>
            <a:lstStyle/>
            <a:p>
              <a:pPr algn="ctr">
                <a:lnSpc>
                  <a:spcPct val="100000"/>
                </a:lnSpc>
              </a:pPr>
              <a:r>
                <a:rPr sz="760">
                  <a:solidFill>
                    <a:srgbClr val="FFFFFF"/>
                  </a:solidFill>
                  <a:latin typeface="Times New Roman"/>
                </a:rPr>
                <a:t>Subscriber</a:t>
              </a:r>
            </a:p>
          </p:txBody>
        </p:sp>
        <p:sp>
          <p:nvSpPr>
            <p:cNvPr id="179" name="数据存储"/>
            <p:cNvSpPr/>
            <p:nvPr/>
          </p:nvSpPr>
          <p:spPr>
            <a:xfrm rot="-5400000">
              <a:off x="4013667" y="3404751"/>
              <a:ext cx="539599" cy="972823"/>
            </a:xfrm>
            <a:custGeom>
              <a:avLst/>
              <a:gdLst>
                <a:gd name="connsiteX0" fmla="*/ 269799 w 539599"/>
                <a:gd name="connsiteY0" fmla="*/ 972823 h 972823"/>
                <a:gd name="connsiteX1" fmla="*/ 269799 w 539599"/>
                <a:gd name="connsiteY1" fmla="*/ 0 h 972823"/>
                <a:gd name="connsiteX2" fmla="*/ 539599 w 539599"/>
                <a:gd name="connsiteY2" fmla="*/ 486412 h 972823"/>
                <a:gd name="connsiteX3" fmla="*/ 0 w 539599"/>
                <a:gd name="connsiteY3" fmla="*/ 486412 h 972823"/>
                <a:gd name="connsiteX4" fmla="*/ 269799 w 539599"/>
                <a:gd name="connsiteY4" fmla="*/ 486412 h 972823"/>
              </a:gdLst>
              <a:ahLst/>
              <a:cxnLst>
                <a:cxn ang="0">
                  <a:pos x="connsiteX0" y="connsiteY0"/>
                </a:cxn>
                <a:cxn ang="0">
                  <a:pos x="connsiteX1" y="connsiteY1"/>
                </a:cxn>
                <a:cxn ang="0">
                  <a:pos x="connsiteX2" y="connsiteY2"/>
                </a:cxn>
                <a:cxn ang="0">
                  <a:pos x="connsiteX3" y="connsiteY3"/>
                </a:cxn>
                <a:cxn ang="0">
                  <a:pos x="connsiteX4" y="connsiteY4"/>
                </a:cxn>
              </a:cxnLst>
              <a:rect l="0" t="0" r="0" b="0"/>
              <a:pathLst>
                <a:path w="539599" h="972823" stroke="0">
                  <a:moveTo>
                    <a:pt x="0" y="60209"/>
                  </a:moveTo>
                  <a:lnTo>
                    <a:pt x="0" y="912616"/>
                  </a:lnTo>
                  <a:cubicBezTo>
                    <a:pt x="23" y="945864"/>
                    <a:pt x="120809" y="972815"/>
                    <a:pt x="269800" y="972815"/>
                  </a:cubicBezTo>
                  <a:cubicBezTo>
                    <a:pt x="418790" y="972815"/>
                    <a:pt x="539577" y="945864"/>
                    <a:pt x="539599" y="912616"/>
                  </a:cubicBezTo>
                  <a:lnTo>
                    <a:pt x="539599" y="60209"/>
                  </a:lnTo>
                  <a:cubicBezTo>
                    <a:pt x="539577" y="26960"/>
                    <a:pt x="418790" y="9"/>
                    <a:pt x="269800" y="9"/>
                  </a:cubicBezTo>
                  <a:cubicBezTo>
                    <a:pt x="120809" y="9"/>
                    <a:pt x="23" y="26960"/>
                    <a:pt x="0" y="60209"/>
                  </a:cubicBezTo>
                  <a:close/>
                </a:path>
                <a:path w="539599" h="972823" fill="none">
                  <a:moveTo>
                    <a:pt x="0" y="60209"/>
                  </a:moveTo>
                  <a:lnTo>
                    <a:pt x="0" y="912616"/>
                  </a:lnTo>
                  <a:cubicBezTo>
                    <a:pt x="23" y="945864"/>
                    <a:pt x="120809" y="972815"/>
                    <a:pt x="269800" y="972815"/>
                  </a:cubicBezTo>
                  <a:cubicBezTo>
                    <a:pt x="418790" y="972815"/>
                    <a:pt x="539577" y="945864"/>
                    <a:pt x="539599" y="912616"/>
                  </a:cubicBezTo>
                  <a:lnTo>
                    <a:pt x="539599" y="60209"/>
                  </a:lnTo>
                  <a:cubicBezTo>
                    <a:pt x="539577" y="26960"/>
                    <a:pt x="418790" y="9"/>
                    <a:pt x="269800" y="9"/>
                  </a:cubicBezTo>
                  <a:cubicBezTo>
                    <a:pt x="120809" y="9"/>
                    <a:pt x="23" y="26960"/>
                    <a:pt x="0" y="60209"/>
                  </a:cubicBezTo>
                  <a:close/>
                  <a:moveTo>
                    <a:pt x="0" y="60209"/>
                  </a:moveTo>
                  <a:cubicBezTo>
                    <a:pt x="23" y="93458"/>
                    <a:pt x="120809" y="120409"/>
                    <a:pt x="269800" y="120409"/>
                  </a:cubicBezTo>
                  <a:cubicBezTo>
                    <a:pt x="418790" y="120409"/>
                    <a:pt x="539577" y="93458"/>
                    <a:pt x="539599" y="60209"/>
                  </a:cubicBezTo>
                </a:path>
              </a:pathLst>
            </a:custGeom>
            <a:solidFill>
              <a:srgbClr val="646B86"/>
            </a:solidFill>
            <a:ln w="7600" cap="flat">
              <a:solidFill>
                <a:srgbClr val="FFFFFF"/>
              </a:solidFill>
              <a:bevel/>
            </a:ln>
          </p:spPr>
        </p:sp>
        <p:sp>
          <p:nvSpPr>
            <p:cNvPr id="133" name="Text 133"/>
            <p:cNvSpPr txBox="1"/>
            <p:nvPr/>
          </p:nvSpPr>
          <p:spPr>
            <a:xfrm>
              <a:off x="4103771" y="3765764"/>
              <a:ext cx="539600" cy="250800"/>
            </a:xfrm>
            <a:prstGeom prst="rect">
              <a:avLst/>
            </a:prstGeom>
            <a:noFill/>
          </p:spPr>
          <p:txBody>
            <a:bodyPr wrap="square" lIns="0" tIns="0" rIns="0" bIns="0" rtlCol="0" anchor="ctr"/>
            <a:lstStyle/>
            <a:p>
              <a:pPr algn="ctr">
                <a:lnSpc>
                  <a:spcPct val="100000"/>
                </a:lnSpc>
              </a:pPr>
              <a:r>
                <a:rPr sz="760">
                  <a:solidFill>
                    <a:srgbClr val="FFFFFF"/>
                  </a:solidFill>
                  <a:latin typeface="微软雅黑"/>
                </a:rPr>
                <a:t>Topic</a:t>
              </a:r>
            </a:p>
          </p:txBody>
        </p:sp>
        <p:grpSp>
          <p:nvGrpSpPr>
            <p:cNvPr id="134" name="Group 134"/>
            <p:cNvGrpSpPr/>
            <p:nvPr/>
          </p:nvGrpSpPr>
          <p:grpSpPr>
            <a:xfrm rot="10800000">
              <a:off x="2021372" y="3891164"/>
              <a:ext cx="539598" cy="0"/>
              <a:chOff x="2021372" y="3891164"/>
              <a:chExt cx="539598" cy="0"/>
            </a:xfrm>
          </p:grpSpPr>
          <p:sp>
            <p:nvSpPr>
              <p:cNvPr id="181" name="Center to center"/>
              <p:cNvSpPr/>
              <p:nvPr/>
            </p:nvSpPr>
            <p:spPr>
              <a:xfrm>
                <a:off x="2021372" y="3891164"/>
                <a:ext cx="539598" cy="0"/>
              </a:xfrm>
              <a:custGeom>
                <a:avLst/>
                <a:gdLst/>
                <a:ahLst/>
                <a:cxnLst/>
                <a:rect l="0" t="0" r="0" b="0"/>
                <a:pathLst>
                  <a:path w="539598" fill="none">
                    <a:moveTo>
                      <a:pt x="0" y="0"/>
                    </a:moveTo>
                    <a:cubicBezTo>
                      <a:pt x="14258" y="0"/>
                      <a:pt x="284057" y="0"/>
                      <a:pt x="539598" y="0"/>
                    </a:cubicBezTo>
                  </a:path>
                </a:pathLst>
              </a:custGeom>
              <a:solidFill>
                <a:srgbClr val="FFFFFF"/>
              </a:solidFill>
              <a:ln w="7600" cap="flat">
                <a:solidFill>
                  <a:srgbClr val="FFFFFF"/>
                </a:solidFill>
                <a:bevel/>
                <a:headEnd type="triangle" w="med" len="med"/>
              </a:ln>
            </p:spPr>
          </p:sp>
          <p:sp>
            <p:nvSpPr>
              <p:cNvPr id="135" name="Text 135"/>
              <p:cNvSpPr txBox="1"/>
              <p:nvPr/>
            </p:nvSpPr>
            <p:spPr>
              <a:xfrm rot="-10800000">
                <a:off x="1950130" y="3739164"/>
                <a:ext cx="440800" cy="304000"/>
              </a:xfrm>
              <a:prstGeom prst="rect">
                <a:avLst/>
              </a:prstGeom>
              <a:noFill/>
            </p:spPr>
            <p:txBody>
              <a:bodyPr wrap="square" lIns="36000" tIns="0" rIns="36000" bIns="0" rtlCol="0" anchor="ctr"/>
              <a:lstStyle/>
              <a:p>
                <a:pPr algn="ctr">
                  <a:lnSpc>
                    <a:spcPct val="100000"/>
                  </a:lnSpc>
                </a:pPr>
                <a:endParaRPr/>
              </a:p>
              <a:p>
                <a:pPr algn="ctr">
                  <a:lnSpc>
                    <a:spcPct val="100000"/>
                  </a:lnSpc>
                </a:pPr>
                <a:r>
                  <a:rPr sz="760">
                    <a:solidFill>
                      <a:srgbClr val="FFFFFF"/>
                    </a:solidFill>
                    <a:latin typeface="Times New Roman"/>
                  </a:rPr>
                  <a:t>publish</a:t>
                </a:r>
              </a:p>
            </p:txBody>
          </p:sp>
        </p:grpSp>
        <p:grpSp>
          <p:nvGrpSpPr>
            <p:cNvPr id="136" name="Group 136"/>
            <p:cNvGrpSpPr/>
            <p:nvPr/>
          </p:nvGrpSpPr>
          <p:grpSpPr>
            <a:xfrm rot="8533920">
              <a:off x="5909499" y="3544528"/>
              <a:ext cx="592592" cy="0"/>
              <a:chOff x="5909499" y="3544528"/>
              <a:chExt cx="592592" cy="0"/>
            </a:xfrm>
          </p:grpSpPr>
          <p:sp>
            <p:nvSpPr>
              <p:cNvPr id="182" name="Center to center"/>
              <p:cNvSpPr/>
              <p:nvPr/>
            </p:nvSpPr>
            <p:spPr>
              <a:xfrm>
                <a:off x="5909499" y="3544528"/>
                <a:ext cx="592592" cy="0"/>
              </a:xfrm>
              <a:custGeom>
                <a:avLst/>
                <a:gdLst/>
                <a:ahLst/>
                <a:cxnLst/>
                <a:rect l="0" t="0" r="0" b="0"/>
                <a:pathLst>
                  <a:path w="592592" fill="none">
                    <a:moveTo>
                      <a:pt x="0" y="0"/>
                    </a:moveTo>
                    <a:cubicBezTo>
                      <a:pt x="148148" y="0"/>
                      <a:pt x="444444" y="0"/>
                      <a:pt x="592592" y="0"/>
                    </a:cubicBezTo>
                  </a:path>
                </a:pathLst>
              </a:custGeom>
              <a:solidFill>
                <a:srgbClr val="FFFFFF"/>
              </a:solidFill>
              <a:ln w="7600" cap="flat">
                <a:solidFill>
                  <a:srgbClr val="FFFFFF"/>
                </a:solidFill>
                <a:bevel/>
                <a:headEnd type="triangle" w="med" len="med"/>
                <a:tailEnd type="triangle" w="med" len="med"/>
              </a:ln>
            </p:spPr>
          </p:sp>
          <p:sp>
            <p:nvSpPr>
              <p:cNvPr id="137" name="Text 137"/>
              <p:cNvSpPr txBox="1"/>
              <p:nvPr/>
            </p:nvSpPr>
            <p:spPr>
              <a:xfrm rot="-8533920">
                <a:off x="5943595" y="3270928"/>
                <a:ext cx="524400" cy="547200"/>
              </a:xfrm>
              <a:prstGeom prst="rect">
                <a:avLst/>
              </a:prstGeom>
              <a:noFill/>
            </p:spPr>
            <p:txBody>
              <a:bodyPr wrap="square" lIns="36000" tIns="0" rIns="36000" bIns="0" rtlCol="0" anchor="ctr"/>
              <a:lstStyle/>
              <a:p>
                <a:pPr algn="l">
                  <a:lnSpc>
                    <a:spcPct val="100000"/>
                  </a:lnSpc>
                </a:pPr>
                <a:endParaRPr/>
              </a:p>
              <a:p>
                <a:pPr algn="l">
                  <a:lnSpc>
                    <a:spcPct val="100000"/>
                  </a:lnSpc>
                </a:pPr>
                <a:endParaRPr/>
              </a:p>
              <a:p>
                <a:pPr algn="l">
                  <a:lnSpc>
                    <a:spcPct val="100000"/>
                  </a:lnSpc>
                </a:pPr>
                <a:r>
                  <a:rPr sz="760">
                    <a:solidFill>
                      <a:srgbClr val="FFFFFF"/>
                    </a:solidFill>
                    <a:latin typeface="Times New Roman"/>
                  </a:rPr>
                  <a:t>Broadcast</a:t>
                </a:r>
              </a:p>
              <a:p>
                <a:pPr algn="l">
                  <a:lnSpc>
                    <a:spcPct val="100000"/>
                  </a:lnSpc>
                </a:pPr>
                <a:r>
                  <a:rPr sz="684">
                    <a:solidFill>
                      <a:srgbClr val="FFFFFF"/>
                    </a:solidFill>
                    <a:latin typeface="SimSun"/>
                  </a:rPr>
                  <a:t>/</a:t>
                </a:r>
                <a:r>
                  <a:rPr sz="760">
                    <a:solidFill>
                      <a:srgbClr val="FFFFFF"/>
                    </a:solidFill>
                    <a:latin typeface="Times New Roman"/>
                  </a:rPr>
                  <a:t>Subscribe</a:t>
                </a:r>
              </a:p>
            </p:txBody>
          </p:sp>
        </p:grpSp>
        <p:grpSp>
          <p:nvGrpSpPr>
            <p:cNvPr id="138" name="Group 138"/>
            <p:cNvGrpSpPr/>
            <p:nvPr/>
          </p:nvGrpSpPr>
          <p:grpSpPr>
            <a:xfrm rot="-8945400">
              <a:off x="5912444" y="4258586"/>
              <a:ext cx="731527" cy="0"/>
              <a:chOff x="5912444" y="4258586"/>
              <a:chExt cx="731527" cy="0"/>
            </a:xfrm>
          </p:grpSpPr>
          <p:sp>
            <p:nvSpPr>
              <p:cNvPr id="183" name="Center to center"/>
              <p:cNvSpPr/>
              <p:nvPr/>
            </p:nvSpPr>
            <p:spPr>
              <a:xfrm>
                <a:off x="5912444" y="4258586"/>
                <a:ext cx="731527" cy="0"/>
              </a:xfrm>
              <a:custGeom>
                <a:avLst/>
                <a:gdLst/>
                <a:ahLst/>
                <a:cxnLst/>
                <a:rect l="0" t="0" r="0" b="0"/>
                <a:pathLst>
                  <a:path w="731527" fill="none">
                    <a:moveTo>
                      <a:pt x="0" y="0"/>
                    </a:moveTo>
                    <a:cubicBezTo>
                      <a:pt x="182882" y="0"/>
                      <a:pt x="548646" y="0"/>
                      <a:pt x="731527" y="0"/>
                    </a:cubicBezTo>
                  </a:path>
                </a:pathLst>
              </a:custGeom>
              <a:solidFill>
                <a:srgbClr val="FFFFFF"/>
              </a:solidFill>
              <a:ln w="7600" cap="flat">
                <a:solidFill>
                  <a:srgbClr val="FFFFFF"/>
                </a:solidFill>
                <a:bevel/>
                <a:headEnd type="triangle" w="med" len="med"/>
                <a:tailEnd type="triangle" w="med" len="med"/>
              </a:ln>
            </p:spPr>
          </p:sp>
          <p:sp>
            <p:nvSpPr>
              <p:cNvPr id="139" name="Text 139"/>
              <p:cNvSpPr txBox="1"/>
              <p:nvPr/>
            </p:nvSpPr>
            <p:spPr>
              <a:xfrm rot="8945400">
                <a:off x="5985607" y="4045786"/>
                <a:ext cx="585200" cy="425600"/>
              </a:xfrm>
              <a:prstGeom prst="rect">
                <a:avLst/>
              </a:prstGeom>
              <a:noFill/>
            </p:spPr>
            <p:txBody>
              <a:bodyPr wrap="square" lIns="36000" tIns="0" rIns="36000" bIns="0" rtlCol="0" anchor="ctr"/>
              <a:lstStyle/>
              <a:p>
                <a:pPr algn="ctr">
                  <a:lnSpc>
                    <a:spcPct val="100000"/>
                  </a:lnSpc>
                </a:pPr>
                <a:endParaRPr/>
              </a:p>
              <a:p>
                <a:pPr algn="ctr">
                  <a:lnSpc>
                    <a:spcPct val="100000"/>
                  </a:lnSpc>
                </a:pPr>
                <a:r>
                  <a:rPr sz="760">
                    <a:solidFill>
                      <a:srgbClr val="FFFFFF"/>
                    </a:solidFill>
                    <a:latin typeface="Times New Roman"/>
                  </a:rPr>
                  <a:t>Broadcast</a:t>
                </a:r>
              </a:p>
              <a:p>
                <a:pPr algn="ctr">
                  <a:lnSpc>
                    <a:spcPct val="100000"/>
                  </a:lnSpc>
                </a:pPr>
                <a:r>
                  <a:rPr sz="684">
                    <a:solidFill>
                      <a:srgbClr val="FFFFFF"/>
                    </a:solidFill>
                    <a:latin typeface="SimSun"/>
                  </a:rPr>
                  <a:t>/</a:t>
                </a:r>
                <a:r>
                  <a:rPr sz="760">
                    <a:solidFill>
                      <a:srgbClr val="FFFFFF"/>
                    </a:solidFill>
                    <a:latin typeface="Times New Roman"/>
                  </a:rPr>
                  <a:t>Subscribe</a:t>
                </a:r>
              </a:p>
            </p:txBody>
          </p:sp>
        </p:grpSp>
        <p:sp>
          <p:nvSpPr>
            <p:cNvPr id="184" name="State"/>
            <p:cNvSpPr/>
            <p:nvPr/>
          </p:nvSpPr>
          <p:spPr>
            <a:xfrm>
              <a:off x="5289371" y="3532108"/>
              <a:ext cx="718110" cy="718110"/>
            </a:xfrm>
            <a:custGeom>
              <a:avLst/>
              <a:gdLst>
                <a:gd name="connsiteX0" fmla="*/ 359055 w 718110"/>
                <a:gd name="connsiteY0" fmla="*/ 0 h 718110"/>
                <a:gd name="connsiteX1" fmla="*/ 359055 w 718110"/>
                <a:gd name="connsiteY1" fmla="*/ 718110 h 718110"/>
                <a:gd name="connsiteX2" fmla="*/ 0 w 718110"/>
                <a:gd name="connsiteY2" fmla="*/ 359055 h 718110"/>
                <a:gd name="connsiteX3" fmla="*/ 718110 w 718110"/>
                <a:gd name="connsiteY3" fmla="*/ 359055 h 718110"/>
                <a:gd name="connsiteX4" fmla="*/ 359055 w 718110"/>
                <a:gd name="connsiteY4" fmla="*/ 359055 h 718110"/>
                <a:gd name="connsiteX5" fmla="*/ 78992 w 718110"/>
                <a:gd name="connsiteY5" fmla="*/ 143622 h 718110"/>
                <a:gd name="connsiteX6" fmla="*/ 43087 w 718110"/>
                <a:gd name="connsiteY6" fmla="*/ 531402 h 718110"/>
                <a:gd name="connsiteX7" fmla="*/ 165165 w 718110"/>
                <a:gd name="connsiteY7" fmla="*/ 667842 h 718110"/>
                <a:gd name="connsiteX8" fmla="*/ 552945 w 718110"/>
                <a:gd name="connsiteY8" fmla="*/ 660661 h 718110"/>
                <a:gd name="connsiteX9" fmla="*/ 675024 w 718110"/>
                <a:gd name="connsiteY9" fmla="*/ 538582 h 718110"/>
                <a:gd name="connsiteX10" fmla="*/ 682205 w 718110"/>
                <a:gd name="connsiteY10" fmla="*/ 193890 h 718110"/>
                <a:gd name="connsiteX11" fmla="*/ 545764 w 718110"/>
                <a:gd name="connsiteY11" fmla="*/ 64630 h 718110"/>
                <a:gd name="connsiteX12" fmla="*/ 201071 w 718110"/>
                <a:gd name="connsiteY12" fmla="*/ 35906 h 718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8110" h="718110">
                  <a:moveTo>
                    <a:pt x="0" y="359055"/>
                  </a:moveTo>
                  <a:cubicBezTo>
                    <a:pt x="0" y="160754"/>
                    <a:pt x="160754" y="0"/>
                    <a:pt x="359055" y="0"/>
                  </a:cubicBezTo>
                  <a:cubicBezTo>
                    <a:pt x="557356" y="0"/>
                    <a:pt x="718110" y="160754"/>
                    <a:pt x="718110" y="359055"/>
                  </a:cubicBezTo>
                  <a:cubicBezTo>
                    <a:pt x="718110" y="557356"/>
                    <a:pt x="557356" y="718110"/>
                    <a:pt x="359055" y="718110"/>
                  </a:cubicBezTo>
                  <a:cubicBezTo>
                    <a:pt x="160754" y="718110"/>
                    <a:pt x="0" y="557356"/>
                    <a:pt x="0" y="359055"/>
                  </a:cubicBezTo>
                  <a:close/>
                </a:path>
              </a:pathLst>
            </a:custGeom>
            <a:solidFill>
              <a:srgbClr val="646B86"/>
            </a:solidFill>
            <a:ln w="15200" cap="flat">
              <a:solidFill>
                <a:srgbClr val="FFFFFF"/>
              </a:solidFill>
              <a:bevel/>
            </a:ln>
          </p:spPr>
          <p:txBody>
            <a:bodyPr wrap="square" lIns="36000" tIns="0" rIns="36000" bIns="0" rtlCol="0" anchor="ctr"/>
            <a:lstStyle/>
            <a:p>
              <a:pPr algn="ctr">
                <a:lnSpc>
                  <a:spcPct val="100000"/>
                </a:lnSpc>
              </a:pPr>
              <a:r>
                <a:rPr sz="760">
                  <a:solidFill>
                    <a:srgbClr val="FFFFFF"/>
                  </a:solidFill>
                  <a:latin typeface="Times New Roman"/>
                </a:rPr>
                <a:t>Event</a:t>
              </a:r>
            </a:p>
            <a:p>
              <a:pPr algn="ctr">
                <a:lnSpc>
                  <a:spcPct val="100000"/>
                </a:lnSpc>
              </a:pPr>
              <a:r>
                <a:rPr sz="760">
                  <a:solidFill>
                    <a:srgbClr val="FFFFFF"/>
                  </a:solidFill>
                  <a:latin typeface="Times New Roman"/>
                </a:rPr>
                <a:t>Bus</a:t>
              </a:r>
            </a:p>
          </p:txBody>
        </p:sp>
        <p:grpSp>
          <p:nvGrpSpPr>
            <p:cNvPr id="140" name="Group 140"/>
            <p:cNvGrpSpPr/>
            <p:nvPr/>
          </p:nvGrpSpPr>
          <p:grpSpPr>
            <a:xfrm rot="10800000">
              <a:off x="4769879" y="3891164"/>
              <a:ext cx="519494" cy="0"/>
              <a:chOff x="4769879" y="3891164"/>
              <a:chExt cx="519494" cy="0"/>
            </a:xfrm>
          </p:grpSpPr>
          <p:sp>
            <p:nvSpPr>
              <p:cNvPr id="185" name="Center to center"/>
              <p:cNvSpPr/>
              <p:nvPr/>
            </p:nvSpPr>
            <p:spPr>
              <a:xfrm>
                <a:off x="4769879" y="3891164"/>
                <a:ext cx="519494" cy="0"/>
              </a:xfrm>
              <a:custGeom>
                <a:avLst/>
                <a:gdLst/>
                <a:ahLst/>
                <a:cxnLst/>
                <a:rect l="0" t="0" r="0" b="0"/>
                <a:pathLst>
                  <a:path w="519494" fill="none">
                    <a:moveTo>
                      <a:pt x="0" y="0"/>
                    </a:moveTo>
                    <a:cubicBezTo>
                      <a:pt x="81128" y="0"/>
                      <a:pt x="340875" y="0"/>
                      <a:pt x="519494" y="0"/>
                    </a:cubicBezTo>
                  </a:path>
                </a:pathLst>
              </a:custGeom>
              <a:solidFill>
                <a:srgbClr val="FFFFFF"/>
              </a:solidFill>
              <a:ln w="7600" cap="flat">
                <a:solidFill>
                  <a:srgbClr val="FFFFFF"/>
                </a:solidFill>
                <a:bevel/>
                <a:headEnd type="triangle" w="med" len="med"/>
                <a:tailEnd type="triangle" w="med" len="med"/>
              </a:ln>
            </p:spPr>
          </p:sp>
          <p:sp>
            <p:nvSpPr>
              <p:cNvPr id="141" name="Text 141"/>
              <p:cNvSpPr txBox="1"/>
              <p:nvPr/>
            </p:nvSpPr>
            <p:spPr>
              <a:xfrm rot="-10800000">
                <a:off x="4684481" y="3625164"/>
                <a:ext cx="592800" cy="532000"/>
              </a:xfrm>
              <a:prstGeom prst="rect">
                <a:avLst/>
              </a:prstGeom>
              <a:noFill/>
            </p:spPr>
            <p:txBody>
              <a:bodyPr wrap="square" lIns="36000" tIns="0" rIns="36000" bIns="0" rtlCol="0" anchor="ctr"/>
              <a:lstStyle/>
              <a:p>
                <a:pPr algn="ctr">
                  <a:lnSpc>
                    <a:spcPct val="100000"/>
                  </a:lnSpc>
                </a:pPr>
                <a:endParaRPr/>
              </a:p>
              <a:p>
                <a:pPr algn="ctr">
                  <a:lnSpc>
                    <a:spcPct val="100000"/>
                  </a:lnSpc>
                </a:pPr>
                <a:endParaRPr/>
              </a:p>
              <a:p>
                <a:pPr algn="ctr">
                  <a:lnSpc>
                    <a:spcPct val="100000"/>
                  </a:lnSpc>
                </a:pPr>
                <a:r>
                  <a:rPr sz="760">
                    <a:solidFill>
                      <a:srgbClr val="FFFFFF"/>
                    </a:solidFill>
                    <a:latin typeface="Times New Roman"/>
                  </a:rPr>
                  <a:t>Broadcast</a:t>
                </a:r>
                <a:r>
                  <a:rPr sz="684">
                    <a:solidFill>
                      <a:srgbClr val="FFFFFF"/>
                    </a:solidFill>
                    <a:latin typeface="SimSun"/>
                  </a:rPr>
                  <a:t>/</a:t>
                </a:r>
              </a:p>
              <a:p>
                <a:pPr algn="ctr">
                  <a:lnSpc>
                    <a:spcPct val="100000"/>
                  </a:lnSpc>
                </a:pPr>
                <a:r>
                  <a:rPr sz="760">
                    <a:solidFill>
                      <a:srgbClr val="FFFFFF"/>
                    </a:solidFill>
                    <a:latin typeface="Times New Roman"/>
                  </a:rPr>
                  <a:t>publish</a:t>
                </a:r>
              </a:p>
            </p:txBody>
          </p:sp>
        </p:grpSp>
        <p:sp>
          <p:nvSpPr>
            <p:cNvPr id="142" name="Text 142"/>
            <p:cNvSpPr txBox="1"/>
            <p:nvPr/>
          </p:nvSpPr>
          <p:spPr>
            <a:xfrm>
              <a:off x="618153" y="841200"/>
              <a:ext cx="7907694" cy="1035120"/>
            </a:xfrm>
            <a:prstGeom prst="rect">
              <a:avLst/>
            </a:prstGeom>
            <a:noFill/>
          </p:spPr>
          <p:txBody>
            <a:bodyPr wrap="square" lIns="0" rIns="0" rtlCol="0" anchor="ctr"/>
            <a:lstStyle/>
            <a:p>
              <a:pPr algn="l">
                <a:lnSpc>
                  <a:spcPct val="100000"/>
                </a:lnSpc>
              </a:pPr>
              <a:endParaRPr/>
            </a:p>
          </p:txBody>
        </p:sp>
        <p:sp>
          <p:nvSpPr>
            <p:cNvPr id="143" name="Text 143"/>
            <p:cNvSpPr txBox="1"/>
            <p:nvPr/>
          </p:nvSpPr>
          <p:spPr>
            <a:xfrm>
              <a:off x="618153" y="2911440"/>
              <a:ext cx="7907694" cy="1035120"/>
            </a:xfrm>
            <a:prstGeom prst="rect">
              <a:avLst/>
            </a:prstGeom>
            <a:noFill/>
          </p:spPr>
          <p:txBody>
            <a:bodyPr wrap="square" lIns="0" rIns="0" rtlCol="0" anchor="ctr"/>
            <a:lstStyle/>
            <a:p>
              <a:pPr algn="ctr">
                <a:lnSpc>
                  <a:spcPct val="100000"/>
                </a:lnSpc>
              </a:pPr>
              <a:endParaRPr/>
            </a:p>
          </p:txBody>
        </p:sp>
        <p:sp>
          <p:nvSpPr>
            <p:cNvPr id="144" name="Text 144"/>
            <p:cNvSpPr txBox="1"/>
            <p:nvPr/>
          </p:nvSpPr>
          <p:spPr>
            <a:xfrm>
              <a:off x="618153" y="4981680"/>
              <a:ext cx="7907694" cy="1035120"/>
            </a:xfrm>
            <a:prstGeom prst="rect">
              <a:avLst/>
            </a:prstGeom>
            <a:noFill/>
          </p:spPr>
          <p:txBody>
            <a:bodyPr wrap="square" lIns="0" rIns="0" rtlCol="0" anchor="ctr"/>
            <a:lstStyle/>
            <a:p>
              <a:pPr algn="r">
                <a:lnSpc>
                  <a:spcPct val="100000"/>
                </a:lnSpc>
              </a:pPr>
              <a:endParaRPr/>
            </a:p>
          </p:txBody>
        </p:sp>
        <p:sp>
          <p:nvSpPr>
            <p:cNvPr id="145" name="Text 145"/>
            <p:cNvSpPr txBox="1"/>
            <p:nvPr/>
          </p:nvSpPr>
          <p:spPr>
            <a:xfrm>
              <a:off x="618153" y="841200"/>
              <a:ext cx="7907694" cy="1035120"/>
            </a:xfrm>
            <a:prstGeom prst="rect">
              <a:avLst/>
            </a:prstGeom>
            <a:noFill/>
          </p:spPr>
          <p:txBody>
            <a:bodyPr wrap="square" lIns="0" rIns="0" rtlCol="0" anchor="ctr"/>
            <a:lstStyle/>
            <a:p>
              <a:pPr algn="l">
                <a:lnSpc>
                  <a:spcPct val="100000"/>
                </a:lnSpc>
              </a:pPr>
              <a:endParaRPr/>
            </a:p>
          </p:txBody>
        </p:sp>
        <p:sp>
          <p:nvSpPr>
            <p:cNvPr id="146" name="Text 146"/>
            <p:cNvSpPr txBox="1"/>
            <p:nvPr/>
          </p:nvSpPr>
          <p:spPr>
            <a:xfrm>
              <a:off x="618153" y="2911440"/>
              <a:ext cx="7907694" cy="1035120"/>
            </a:xfrm>
            <a:prstGeom prst="rect">
              <a:avLst/>
            </a:prstGeom>
            <a:noFill/>
          </p:spPr>
          <p:txBody>
            <a:bodyPr wrap="square" lIns="0" rIns="0" rtlCol="0" anchor="ctr"/>
            <a:lstStyle/>
            <a:p>
              <a:pPr algn="ctr">
                <a:lnSpc>
                  <a:spcPct val="100000"/>
                </a:lnSpc>
              </a:pPr>
              <a:endParaRPr/>
            </a:p>
          </p:txBody>
        </p:sp>
        <p:sp>
          <p:nvSpPr>
            <p:cNvPr id="147" name="Text 147"/>
            <p:cNvSpPr txBox="1"/>
            <p:nvPr/>
          </p:nvSpPr>
          <p:spPr>
            <a:xfrm>
              <a:off x="618153" y="4981680"/>
              <a:ext cx="7907694" cy="1035120"/>
            </a:xfrm>
            <a:prstGeom prst="rect">
              <a:avLst/>
            </a:prstGeom>
            <a:noFill/>
          </p:spPr>
          <p:txBody>
            <a:bodyPr wrap="square" lIns="0" rIns="0" rtlCol="0" anchor="ctr"/>
            <a:lstStyle/>
            <a:p>
              <a:pPr algn="r">
                <a:lnSpc>
                  <a:spcPct val="100000"/>
                </a:lnSpc>
              </a:pPr>
              <a:endParaRPr/>
            </a:p>
          </p:txBody>
        </p:sp>
        <p:sp>
          <p:nvSpPr>
            <p:cNvPr id="148" name="Text 148"/>
            <p:cNvSpPr txBox="1"/>
            <p:nvPr/>
          </p:nvSpPr>
          <p:spPr>
            <a:xfrm>
              <a:off x="618153" y="841200"/>
              <a:ext cx="7907694" cy="1035120"/>
            </a:xfrm>
            <a:prstGeom prst="rect">
              <a:avLst/>
            </a:prstGeom>
            <a:noFill/>
          </p:spPr>
          <p:txBody>
            <a:bodyPr wrap="square" lIns="0" rIns="0" rtlCol="0" anchor="ctr"/>
            <a:lstStyle/>
            <a:p>
              <a:pPr algn="l">
                <a:lnSpc>
                  <a:spcPct val="100000"/>
                </a:lnSpc>
              </a:pPr>
              <a:endParaRPr/>
            </a:p>
          </p:txBody>
        </p:sp>
        <p:sp>
          <p:nvSpPr>
            <p:cNvPr id="149" name="Text 149"/>
            <p:cNvSpPr txBox="1"/>
            <p:nvPr/>
          </p:nvSpPr>
          <p:spPr>
            <a:xfrm>
              <a:off x="618153" y="2911440"/>
              <a:ext cx="7907694" cy="1035120"/>
            </a:xfrm>
            <a:prstGeom prst="rect">
              <a:avLst/>
            </a:prstGeom>
            <a:noFill/>
          </p:spPr>
          <p:txBody>
            <a:bodyPr wrap="square" lIns="0" rIns="0" rtlCol="0" anchor="ctr"/>
            <a:lstStyle/>
            <a:p>
              <a:pPr algn="ctr">
                <a:lnSpc>
                  <a:spcPct val="100000"/>
                </a:lnSpc>
              </a:pPr>
              <a:endParaRPr/>
            </a:p>
          </p:txBody>
        </p:sp>
        <p:sp>
          <p:nvSpPr>
            <p:cNvPr id="150" name="Text 150"/>
            <p:cNvSpPr txBox="1"/>
            <p:nvPr/>
          </p:nvSpPr>
          <p:spPr>
            <a:xfrm>
              <a:off x="618153" y="4981680"/>
              <a:ext cx="7907694" cy="103512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基于消息的异步通信"/>
        <p:cNvGrpSpPr/>
        <p:nvPr/>
      </p:nvGrpSpPr>
      <p:grpSpPr>
        <a:xfrm>
          <a:off x="0" y="0"/>
          <a:ext cx="0" cy="0"/>
          <a:chOff x="0" y="0"/>
          <a:chExt cx="0" cy="0"/>
        </a:xfrm>
      </p:grpSpPr>
      <p:grpSp>
        <p:nvGrpSpPr>
          <p:cNvPr id="108" name="Group108"/>
          <p:cNvGrpSpPr/>
          <p:nvPr/>
        </p:nvGrpSpPr>
        <p:grpSpPr>
          <a:xfrm>
            <a:off x="627657" y="2190200"/>
            <a:ext cx="7888686" cy="2477600"/>
            <a:chOff x="627657" y="2190200"/>
            <a:chExt cx="7888686" cy="2477600"/>
          </a:xfrm>
        </p:grpSpPr>
        <p:grpSp>
          <p:nvGrpSpPr>
            <p:cNvPr id="299" name="组合 298"/>
            <p:cNvGrpSpPr/>
            <p:nvPr/>
          </p:nvGrpSpPr>
          <p:grpSpPr>
            <a:xfrm>
              <a:off x="1763158" y="2448600"/>
              <a:ext cx="6138558" cy="7600"/>
              <a:chOff x="1763158" y="2448600"/>
              <a:chExt cx="6138558" cy="7600"/>
            </a:xfrm>
          </p:grpSpPr>
          <p:sp>
            <p:nvSpPr>
              <p:cNvPr id="300" name="任意多边形 299"/>
              <p:cNvSpPr/>
              <p:nvPr/>
            </p:nvSpPr>
            <p:spPr>
              <a:xfrm>
                <a:off x="6649316" y="24486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763159" y="24486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09" name="Text 109"/>
            <p:cNvSpPr txBox="1"/>
            <p:nvPr/>
          </p:nvSpPr>
          <p:spPr>
            <a:xfrm>
              <a:off x="2930389" y="22282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微服务异步通信2</a:t>
              </a:r>
            </a:p>
          </p:txBody>
        </p:sp>
        <p:sp>
          <p:nvSpPr>
            <p:cNvPr id="110" name="Text 110"/>
            <p:cNvSpPr txBox="1"/>
            <p:nvPr/>
          </p:nvSpPr>
          <p:spPr>
            <a:xfrm>
              <a:off x="635257" y="29654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三、基于消息的异步通信</a:t>
              </a:r>
            </a:p>
          </p:txBody>
        </p:sp>
        <p:sp>
          <p:nvSpPr>
            <p:cNvPr id="111" name="Text 111"/>
            <p:cNvSpPr txBox="1"/>
            <p:nvPr/>
          </p:nvSpPr>
          <p:spPr>
            <a:xfrm>
              <a:off x="1308123" y="37026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消息由头部（元数据）和消息体构成，生产者发送消息到channel,消费者则通过channel接收数据，channel 则分为点对点和发布订阅，点对点Channel 会把消息准确发送到消费者，之间采用的是一对一的交互模式。而发布/订阅则把消息Publish到所有从channel 订阅消息的消费者中，之间采用的一对多的交互模式</a:t>
              </a:r>
            </a:p>
          </p:txBody>
        </p:sp>
        <p:sp>
          <p:nvSpPr>
            <p:cNvPr id="112" name="Text 112"/>
            <p:cNvSpPr txBox="1"/>
            <p:nvPr/>
          </p:nvSpPr>
          <p:spPr>
            <a:xfrm>
              <a:off x="627657" y="2190200"/>
              <a:ext cx="7888686" cy="495520"/>
            </a:xfrm>
            <a:prstGeom prst="rect">
              <a:avLst/>
            </a:prstGeom>
            <a:noFill/>
          </p:spPr>
          <p:txBody>
            <a:bodyPr wrap="square" lIns="0" rIns="0" rtlCol="0" anchor="ctr"/>
            <a:lstStyle/>
            <a:p>
              <a:pPr algn="l">
                <a:lnSpc>
                  <a:spcPct val="100000"/>
                </a:lnSpc>
              </a:pPr>
              <a:endParaRPr/>
            </a:p>
          </p:txBody>
        </p:sp>
        <p:sp>
          <p:nvSpPr>
            <p:cNvPr id="113" name="Text 113"/>
            <p:cNvSpPr txBox="1"/>
            <p:nvPr/>
          </p:nvSpPr>
          <p:spPr>
            <a:xfrm>
              <a:off x="627657" y="3181240"/>
              <a:ext cx="7888686" cy="495520"/>
            </a:xfrm>
            <a:prstGeom prst="rect">
              <a:avLst/>
            </a:prstGeom>
            <a:noFill/>
          </p:spPr>
          <p:txBody>
            <a:bodyPr wrap="square" lIns="0" rIns="0" rtlCol="0" anchor="ctr"/>
            <a:lstStyle/>
            <a:p>
              <a:pPr algn="ctr">
                <a:lnSpc>
                  <a:spcPct val="100000"/>
                </a:lnSpc>
              </a:pPr>
              <a:endParaRPr/>
            </a:p>
          </p:txBody>
        </p:sp>
        <p:sp>
          <p:nvSpPr>
            <p:cNvPr id="114" name="Text 114"/>
            <p:cNvSpPr txBox="1"/>
            <p:nvPr/>
          </p:nvSpPr>
          <p:spPr>
            <a:xfrm>
              <a:off x="627657" y="4172280"/>
              <a:ext cx="7888686" cy="495520"/>
            </a:xfrm>
            <a:prstGeom prst="rect">
              <a:avLst/>
            </a:prstGeom>
            <a:noFill/>
          </p:spPr>
          <p:txBody>
            <a:bodyPr wrap="square" lIns="0" rIns="0" rtlCol="0" anchor="ctr"/>
            <a:lstStyle/>
            <a:p>
              <a:pPr algn="r">
                <a:lnSpc>
                  <a:spcPct val="100000"/>
                </a:lnSpc>
              </a:pPr>
              <a:endParaRPr/>
            </a:p>
          </p:txBody>
        </p:sp>
        <p:sp>
          <p:nvSpPr>
            <p:cNvPr id="115" name="Text 115"/>
            <p:cNvSpPr txBox="1"/>
            <p:nvPr/>
          </p:nvSpPr>
          <p:spPr>
            <a:xfrm>
              <a:off x="627657" y="2190200"/>
              <a:ext cx="7888686" cy="495520"/>
            </a:xfrm>
            <a:prstGeom prst="rect">
              <a:avLst/>
            </a:prstGeom>
            <a:noFill/>
          </p:spPr>
          <p:txBody>
            <a:bodyPr wrap="square" lIns="0" rIns="0" rtlCol="0" anchor="ctr"/>
            <a:lstStyle/>
            <a:p>
              <a:pPr algn="l">
                <a:lnSpc>
                  <a:spcPct val="100000"/>
                </a:lnSpc>
              </a:pPr>
              <a:endParaRPr/>
            </a:p>
          </p:txBody>
        </p:sp>
        <p:sp>
          <p:nvSpPr>
            <p:cNvPr id="116" name="Text 116"/>
            <p:cNvSpPr txBox="1"/>
            <p:nvPr/>
          </p:nvSpPr>
          <p:spPr>
            <a:xfrm>
              <a:off x="627657" y="3181240"/>
              <a:ext cx="7888686" cy="495520"/>
            </a:xfrm>
            <a:prstGeom prst="rect">
              <a:avLst/>
            </a:prstGeom>
            <a:noFill/>
          </p:spPr>
          <p:txBody>
            <a:bodyPr wrap="square" lIns="0" rIns="0" rtlCol="0" anchor="ctr"/>
            <a:lstStyle/>
            <a:p>
              <a:pPr algn="ctr">
                <a:lnSpc>
                  <a:spcPct val="100000"/>
                </a:lnSpc>
              </a:pPr>
              <a:endParaRPr/>
            </a:p>
          </p:txBody>
        </p:sp>
        <p:sp>
          <p:nvSpPr>
            <p:cNvPr id="117" name="Text 117"/>
            <p:cNvSpPr txBox="1"/>
            <p:nvPr/>
          </p:nvSpPr>
          <p:spPr>
            <a:xfrm>
              <a:off x="627657" y="4172280"/>
              <a:ext cx="7888686" cy="495520"/>
            </a:xfrm>
            <a:prstGeom prst="rect">
              <a:avLst/>
            </a:prstGeom>
            <a:noFill/>
          </p:spPr>
          <p:txBody>
            <a:bodyPr wrap="square" lIns="0" rIns="0" rtlCol="0" anchor="ctr"/>
            <a:lstStyle/>
            <a:p>
              <a:pPr algn="r">
                <a:lnSpc>
                  <a:spcPct val="100000"/>
                </a:lnSpc>
              </a:pPr>
              <a:endParaRPr/>
            </a:p>
          </p:txBody>
        </p:sp>
        <p:sp>
          <p:nvSpPr>
            <p:cNvPr id="118" name="Text 118"/>
            <p:cNvSpPr txBox="1"/>
            <p:nvPr/>
          </p:nvSpPr>
          <p:spPr>
            <a:xfrm>
              <a:off x="627657" y="2190200"/>
              <a:ext cx="7888686" cy="495520"/>
            </a:xfrm>
            <a:prstGeom prst="rect">
              <a:avLst/>
            </a:prstGeom>
            <a:noFill/>
          </p:spPr>
          <p:txBody>
            <a:bodyPr wrap="square" lIns="0" rIns="0" rtlCol="0" anchor="ctr"/>
            <a:lstStyle/>
            <a:p>
              <a:pPr algn="l">
                <a:lnSpc>
                  <a:spcPct val="100000"/>
                </a:lnSpc>
              </a:pPr>
              <a:endParaRPr/>
            </a:p>
          </p:txBody>
        </p:sp>
        <p:sp>
          <p:nvSpPr>
            <p:cNvPr id="119" name="Text 119"/>
            <p:cNvSpPr txBox="1"/>
            <p:nvPr/>
          </p:nvSpPr>
          <p:spPr>
            <a:xfrm>
              <a:off x="627657" y="3181240"/>
              <a:ext cx="7888686" cy="495520"/>
            </a:xfrm>
            <a:prstGeom prst="rect">
              <a:avLst/>
            </a:prstGeom>
            <a:noFill/>
          </p:spPr>
          <p:txBody>
            <a:bodyPr wrap="square" lIns="0" rIns="0" rtlCol="0" anchor="ctr"/>
            <a:lstStyle/>
            <a:p>
              <a:pPr algn="ctr">
                <a:lnSpc>
                  <a:spcPct val="100000"/>
                </a:lnSpc>
              </a:pPr>
              <a:endParaRPr/>
            </a:p>
          </p:txBody>
        </p:sp>
        <p:sp>
          <p:nvSpPr>
            <p:cNvPr id="120" name="Text 120"/>
            <p:cNvSpPr txBox="1"/>
            <p:nvPr/>
          </p:nvSpPr>
          <p:spPr>
            <a:xfrm>
              <a:off x="627657" y="4172280"/>
              <a:ext cx="7888686" cy="49552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的设计原则"/>
        <p:cNvGrpSpPr/>
        <p:nvPr/>
      </p:nvGrpSpPr>
      <p:grpSpPr>
        <a:xfrm>
          <a:off x="0" y="0"/>
          <a:ext cx="0" cy="0"/>
          <a:chOff x="0" y="0"/>
          <a:chExt cx="0" cy="0"/>
        </a:xfrm>
      </p:grpSpPr>
      <p:grpSp>
        <p:nvGrpSpPr>
          <p:cNvPr id="114" name="Group114"/>
          <p:cNvGrpSpPr/>
          <p:nvPr/>
        </p:nvGrpSpPr>
        <p:grpSpPr>
          <a:xfrm>
            <a:off x="627657" y="732900"/>
            <a:ext cx="7888686" cy="5392200"/>
            <a:chOff x="627657" y="732900"/>
            <a:chExt cx="7888686" cy="5392200"/>
          </a:xfrm>
        </p:grpSpPr>
        <p:grpSp>
          <p:nvGrpSpPr>
            <p:cNvPr id="299" name="组合 298"/>
            <p:cNvGrpSpPr/>
            <p:nvPr/>
          </p:nvGrpSpPr>
          <p:grpSpPr>
            <a:xfrm>
              <a:off x="1763158" y="991300"/>
              <a:ext cx="6138558" cy="7600"/>
              <a:chOff x="1763158" y="991300"/>
              <a:chExt cx="6138558" cy="7600"/>
            </a:xfrm>
          </p:grpSpPr>
          <p:sp>
            <p:nvSpPr>
              <p:cNvPr id="300" name="任意多边形 299"/>
              <p:cNvSpPr/>
              <p:nvPr/>
            </p:nvSpPr>
            <p:spPr>
              <a:xfrm>
                <a:off x="6649316" y="9913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763159" y="9913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5" name="Text 115"/>
            <p:cNvSpPr txBox="1"/>
            <p:nvPr/>
          </p:nvSpPr>
          <p:spPr>
            <a:xfrm>
              <a:off x="2930389" y="7709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微服务的设计原则</a:t>
              </a:r>
            </a:p>
          </p:txBody>
        </p:sp>
        <p:sp>
          <p:nvSpPr>
            <p:cNvPr id="116" name="Text 116"/>
            <p:cNvSpPr txBox="1"/>
            <p:nvPr/>
          </p:nvSpPr>
          <p:spPr>
            <a:xfrm>
              <a:off x="635257" y="14017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一、AKF 拆分原则</a:t>
              </a:r>
            </a:p>
          </p:txBody>
        </p:sp>
        <p:sp>
          <p:nvSpPr>
            <p:cNvPr id="117" name="Text 117"/>
            <p:cNvSpPr txBox="1"/>
            <p:nvPr/>
          </p:nvSpPr>
          <p:spPr>
            <a:xfrm>
              <a:off x="1232131" y="20325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AKF扩展立方体，是一个叫AKF的公司的技术专家抽象总结的应用扩展的三个维度。理论上按照这三个扩展模式，可以将一个单体系统，进行无限扩展。</a:t>
              </a:r>
            </a:p>
          </p:txBody>
        </p:sp>
        <p:pic>
          <p:nvPicPr>
            <p:cNvPr id="110" name="图片 10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743" y="3351100"/>
              <a:ext cx="5700000" cy="2774000"/>
            </a:xfrm>
            <a:prstGeom prst="rect">
              <a:avLst/>
            </a:prstGeom>
          </p:spPr>
        </p:pic>
        <p:sp>
          <p:nvSpPr>
            <p:cNvPr id="118" name="Text 118"/>
            <p:cNvSpPr txBox="1"/>
            <p:nvPr/>
          </p:nvSpPr>
          <p:spPr>
            <a:xfrm>
              <a:off x="1308123" y="26918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 X 轴 ：指的是水平复制，很好理解，就是讲单体系统多运行几个实例，做个集群加负载均衡的模式。 </a:t>
              </a:r>
            </a:p>
          </p:txBody>
        </p:sp>
        <p:sp>
          <p:nvSpPr>
            <p:cNvPr id="119" name="Text 119"/>
            <p:cNvSpPr txBox="1"/>
            <p:nvPr/>
          </p:nvSpPr>
          <p:spPr>
            <a:xfrm>
              <a:off x="635257" y="4274500"/>
              <a:ext cx="20824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Z 轴 ：是基于类似的数据分区，比如一个互联网打车应用突然或了，用户量激增，集群模式撑不住了，那就按照用户请求的地区进行数据分区，北京、上海、四川等多建几个集群。 </a:t>
              </a:r>
            </a:p>
          </p:txBody>
        </p:sp>
        <p:sp>
          <p:nvSpPr>
            <p:cNvPr id="120" name="Text 120"/>
            <p:cNvSpPr txBox="1"/>
            <p:nvPr/>
          </p:nvSpPr>
          <p:spPr>
            <a:xfrm>
              <a:off x="627657" y="732900"/>
              <a:ext cx="7888686" cy="1078440"/>
            </a:xfrm>
            <a:prstGeom prst="rect">
              <a:avLst/>
            </a:prstGeom>
            <a:noFill/>
          </p:spPr>
          <p:txBody>
            <a:bodyPr wrap="square" lIns="0" rIns="0" rtlCol="0" anchor="ctr"/>
            <a:lstStyle/>
            <a:p>
              <a:pPr algn="l">
                <a:lnSpc>
                  <a:spcPct val="100000"/>
                </a:lnSpc>
              </a:pPr>
              <a:endParaRPr/>
            </a:p>
          </p:txBody>
        </p:sp>
        <p:sp>
          <p:nvSpPr>
            <p:cNvPr id="121" name="Text 121"/>
            <p:cNvSpPr txBox="1"/>
            <p:nvPr/>
          </p:nvSpPr>
          <p:spPr>
            <a:xfrm>
              <a:off x="627657" y="2889780"/>
              <a:ext cx="7888686" cy="1078440"/>
            </a:xfrm>
            <a:prstGeom prst="rect">
              <a:avLst/>
            </a:prstGeom>
            <a:noFill/>
          </p:spPr>
          <p:txBody>
            <a:bodyPr wrap="square" lIns="0" rIns="0" rtlCol="0" anchor="ctr"/>
            <a:lstStyle/>
            <a:p>
              <a:pPr algn="ctr">
                <a:lnSpc>
                  <a:spcPct val="100000"/>
                </a:lnSpc>
              </a:pPr>
              <a:endParaRPr/>
            </a:p>
          </p:txBody>
        </p:sp>
        <p:sp>
          <p:nvSpPr>
            <p:cNvPr id="122" name="Text 122"/>
            <p:cNvSpPr txBox="1"/>
            <p:nvPr/>
          </p:nvSpPr>
          <p:spPr>
            <a:xfrm>
              <a:off x="627657" y="5046660"/>
              <a:ext cx="7888686" cy="1078440"/>
            </a:xfrm>
            <a:prstGeom prst="rect">
              <a:avLst/>
            </a:prstGeom>
            <a:noFill/>
          </p:spPr>
          <p:txBody>
            <a:bodyPr wrap="square" lIns="0" rIns="0" rtlCol="0" anchor="ctr"/>
            <a:lstStyle/>
            <a:p>
              <a:pPr algn="r">
                <a:lnSpc>
                  <a:spcPct val="100000"/>
                </a:lnSpc>
              </a:pPr>
              <a:endParaRPr/>
            </a:p>
          </p:txBody>
        </p:sp>
        <p:sp>
          <p:nvSpPr>
            <p:cNvPr id="123" name="Text 123"/>
            <p:cNvSpPr txBox="1"/>
            <p:nvPr/>
          </p:nvSpPr>
          <p:spPr>
            <a:xfrm>
              <a:off x="627657" y="732900"/>
              <a:ext cx="7888686" cy="1078440"/>
            </a:xfrm>
            <a:prstGeom prst="rect">
              <a:avLst/>
            </a:prstGeom>
            <a:noFill/>
          </p:spPr>
          <p:txBody>
            <a:bodyPr wrap="square" lIns="0" rIns="0" rtlCol="0" anchor="ctr"/>
            <a:lstStyle/>
            <a:p>
              <a:pPr algn="l">
                <a:lnSpc>
                  <a:spcPct val="100000"/>
                </a:lnSpc>
              </a:pPr>
              <a:endParaRPr/>
            </a:p>
          </p:txBody>
        </p:sp>
        <p:sp>
          <p:nvSpPr>
            <p:cNvPr id="124" name="Text 124"/>
            <p:cNvSpPr txBox="1"/>
            <p:nvPr/>
          </p:nvSpPr>
          <p:spPr>
            <a:xfrm>
              <a:off x="627657" y="2889780"/>
              <a:ext cx="7888686" cy="1078440"/>
            </a:xfrm>
            <a:prstGeom prst="rect">
              <a:avLst/>
            </a:prstGeom>
            <a:noFill/>
          </p:spPr>
          <p:txBody>
            <a:bodyPr wrap="square" lIns="0" rIns="0" rtlCol="0" anchor="ctr"/>
            <a:lstStyle/>
            <a:p>
              <a:pPr algn="ctr">
                <a:lnSpc>
                  <a:spcPct val="100000"/>
                </a:lnSpc>
              </a:pPr>
              <a:endParaRPr/>
            </a:p>
          </p:txBody>
        </p:sp>
        <p:sp>
          <p:nvSpPr>
            <p:cNvPr id="125" name="Text 125"/>
            <p:cNvSpPr txBox="1"/>
            <p:nvPr/>
          </p:nvSpPr>
          <p:spPr>
            <a:xfrm>
              <a:off x="627657" y="5046660"/>
              <a:ext cx="7888686" cy="1078440"/>
            </a:xfrm>
            <a:prstGeom prst="rect">
              <a:avLst/>
            </a:prstGeom>
            <a:noFill/>
          </p:spPr>
          <p:txBody>
            <a:bodyPr wrap="square" lIns="0" rIns="0" rtlCol="0" anchor="ctr"/>
            <a:lstStyle/>
            <a:p>
              <a:pPr algn="r">
                <a:lnSpc>
                  <a:spcPct val="100000"/>
                </a:lnSpc>
              </a:pPr>
              <a:endParaRPr/>
            </a:p>
          </p:txBody>
        </p:sp>
        <p:sp>
          <p:nvSpPr>
            <p:cNvPr id="126" name="Text 126"/>
            <p:cNvSpPr txBox="1"/>
            <p:nvPr/>
          </p:nvSpPr>
          <p:spPr>
            <a:xfrm>
              <a:off x="627657" y="732900"/>
              <a:ext cx="7888686" cy="1078440"/>
            </a:xfrm>
            <a:prstGeom prst="rect">
              <a:avLst/>
            </a:prstGeom>
            <a:noFill/>
          </p:spPr>
          <p:txBody>
            <a:bodyPr wrap="square" lIns="0" rIns="0" rtlCol="0" anchor="ctr"/>
            <a:lstStyle/>
            <a:p>
              <a:pPr algn="l">
                <a:lnSpc>
                  <a:spcPct val="100000"/>
                </a:lnSpc>
              </a:pPr>
              <a:endParaRPr/>
            </a:p>
          </p:txBody>
        </p:sp>
        <p:sp>
          <p:nvSpPr>
            <p:cNvPr id="127" name="Text 127"/>
            <p:cNvSpPr txBox="1"/>
            <p:nvPr/>
          </p:nvSpPr>
          <p:spPr>
            <a:xfrm>
              <a:off x="627657" y="2889780"/>
              <a:ext cx="7888686" cy="1078440"/>
            </a:xfrm>
            <a:prstGeom prst="rect">
              <a:avLst/>
            </a:prstGeom>
            <a:noFill/>
          </p:spPr>
          <p:txBody>
            <a:bodyPr wrap="square" lIns="0" rIns="0" rtlCol="0" anchor="ctr"/>
            <a:lstStyle/>
            <a:p>
              <a:pPr algn="ctr">
                <a:lnSpc>
                  <a:spcPct val="100000"/>
                </a:lnSpc>
              </a:pPr>
              <a:endParaRPr/>
            </a:p>
          </p:txBody>
        </p:sp>
        <p:sp>
          <p:nvSpPr>
            <p:cNvPr id="128" name="Text 128"/>
            <p:cNvSpPr txBox="1"/>
            <p:nvPr/>
          </p:nvSpPr>
          <p:spPr>
            <a:xfrm>
              <a:off x="627657" y="5046660"/>
              <a:ext cx="7888686" cy="107844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的设计原则_1"/>
        <p:cNvGrpSpPr/>
        <p:nvPr/>
      </p:nvGrpSpPr>
      <p:grpSpPr>
        <a:xfrm>
          <a:off x="0" y="0"/>
          <a:ext cx="0" cy="0"/>
          <a:chOff x="0" y="0"/>
          <a:chExt cx="0" cy="0"/>
        </a:xfrm>
      </p:grpSpPr>
      <p:grpSp>
        <p:nvGrpSpPr>
          <p:cNvPr id="110" name="Group110"/>
          <p:cNvGrpSpPr/>
          <p:nvPr/>
        </p:nvGrpSpPr>
        <p:grpSpPr>
          <a:xfrm>
            <a:off x="896218" y="1464400"/>
            <a:ext cx="7351565" cy="3929200"/>
            <a:chOff x="896218" y="1464400"/>
            <a:chExt cx="7351565" cy="3929200"/>
          </a:xfrm>
        </p:grpSpPr>
        <p:grpSp>
          <p:nvGrpSpPr>
            <p:cNvPr id="299" name="组合 298"/>
            <p:cNvGrpSpPr/>
            <p:nvPr/>
          </p:nvGrpSpPr>
          <p:grpSpPr>
            <a:xfrm>
              <a:off x="2031718" y="1722800"/>
              <a:ext cx="6138558" cy="7600"/>
              <a:chOff x="2031718" y="1722800"/>
              <a:chExt cx="6138558" cy="7600"/>
            </a:xfrm>
          </p:grpSpPr>
          <p:sp>
            <p:nvSpPr>
              <p:cNvPr id="300" name="任意多边形 299"/>
              <p:cNvSpPr/>
              <p:nvPr/>
            </p:nvSpPr>
            <p:spPr>
              <a:xfrm>
                <a:off x="6917877" y="17228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2031720" y="17228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1" name="Text 111"/>
            <p:cNvSpPr txBox="1"/>
            <p:nvPr/>
          </p:nvSpPr>
          <p:spPr>
            <a:xfrm>
              <a:off x="3198949" y="15024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微服务的设计原则</a:t>
              </a:r>
            </a:p>
          </p:txBody>
        </p:sp>
        <p:sp>
          <p:nvSpPr>
            <p:cNvPr id="112" name="Text 112"/>
            <p:cNvSpPr txBox="1"/>
            <p:nvPr/>
          </p:nvSpPr>
          <p:spPr>
            <a:xfrm>
              <a:off x="903818" y="21332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一、AKF 拆分原则</a:t>
              </a:r>
            </a:p>
          </p:txBody>
        </p:sp>
        <p:sp>
          <p:nvSpPr>
            <p:cNvPr id="113" name="Text 113"/>
            <p:cNvSpPr txBox="1"/>
            <p:nvPr/>
          </p:nvSpPr>
          <p:spPr>
            <a:xfrm>
              <a:off x="1435818" y="2816250"/>
              <a:ext cx="6498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Z 轴 ：是基于类似的数据分区，比如一个互联网打车应用突然用户量激增，集群模式撑不住了，那就按照用户请求的地区进行数据分区，北京、上海、四川等多建几个集群。 </a:t>
              </a:r>
            </a:p>
          </p:txBody>
        </p:sp>
        <p:sp>
          <p:nvSpPr>
            <p:cNvPr id="114" name="Text 114"/>
            <p:cNvSpPr txBox="1"/>
            <p:nvPr/>
          </p:nvSpPr>
          <p:spPr>
            <a:xfrm>
              <a:off x="1367418" y="3546800"/>
              <a:ext cx="6498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Y 轴 ：就是我们所说的微服务的拆分模式，就是基于不同的业务拆分。 </a:t>
              </a:r>
            </a:p>
          </p:txBody>
        </p:sp>
        <p:sp>
          <p:nvSpPr>
            <p:cNvPr id="115" name="Text 115"/>
            <p:cNvSpPr txBox="1"/>
            <p:nvPr/>
          </p:nvSpPr>
          <p:spPr>
            <a:xfrm>
              <a:off x="1367418" y="4610800"/>
              <a:ext cx="6498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场景说明：比如12306，一个集群撑不住时，分了多个集群，后来用户激增还是不够用，经过分析发现是用户访问量很大，就将12306拆成了六个独立的部署的服务，分别是用户服务、订单服务、余票查询服务、票价计算服务、实名制确认服务、支付服务。六个服务的业务特点各不相同，独立维护，各自都可以再次按需扩展。</a:t>
              </a:r>
            </a:p>
          </p:txBody>
        </p:sp>
        <p:sp>
          <p:nvSpPr>
            <p:cNvPr id="116" name="Text 116"/>
            <p:cNvSpPr txBox="1"/>
            <p:nvPr/>
          </p:nvSpPr>
          <p:spPr>
            <a:xfrm>
              <a:off x="896218" y="1464400"/>
              <a:ext cx="7351565" cy="785840"/>
            </a:xfrm>
            <a:prstGeom prst="rect">
              <a:avLst/>
            </a:prstGeom>
            <a:noFill/>
          </p:spPr>
          <p:txBody>
            <a:bodyPr wrap="square" lIns="0" rIns="0" rtlCol="0" anchor="ctr"/>
            <a:lstStyle/>
            <a:p>
              <a:pPr algn="l">
                <a:lnSpc>
                  <a:spcPct val="100000"/>
                </a:lnSpc>
              </a:pPr>
              <a:endParaRPr/>
            </a:p>
          </p:txBody>
        </p:sp>
        <p:sp>
          <p:nvSpPr>
            <p:cNvPr id="117" name="Text 117"/>
            <p:cNvSpPr txBox="1"/>
            <p:nvPr/>
          </p:nvSpPr>
          <p:spPr>
            <a:xfrm>
              <a:off x="896218" y="3036080"/>
              <a:ext cx="7351565" cy="785840"/>
            </a:xfrm>
            <a:prstGeom prst="rect">
              <a:avLst/>
            </a:prstGeom>
            <a:noFill/>
          </p:spPr>
          <p:txBody>
            <a:bodyPr wrap="square" lIns="0" rIns="0" rtlCol="0" anchor="ctr"/>
            <a:lstStyle/>
            <a:p>
              <a:pPr algn="ctr">
                <a:lnSpc>
                  <a:spcPct val="100000"/>
                </a:lnSpc>
              </a:pPr>
              <a:endParaRPr/>
            </a:p>
          </p:txBody>
        </p:sp>
        <p:sp>
          <p:nvSpPr>
            <p:cNvPr id="118" name="Text 118"/>
            <p:cNvSpPr txBox="1"/>
            <p:nvPr/>
          </p:nvSpPr>
          <p:spPr>
            <a:xfrm>
              <a:off x="896218" y="4607760"/>
              <a:ext cx="7351565" cy="785840"/>
            </a:xfrm>
            <a:prstGeom prst="rect">
              <a:avLst/>
            </a:prstGeom>
            <a:noFill/>
          </p:spPr>
          <p:txBody>
            <a:bodyPr wrap="square" lIns="0" rIns="0" rtlCol="0" anchor="ctr"/>
            <a:lstStyle/>
            <a:p>
              <a:pPr algn="r">
                <a:lnSpc>
                  <a:spcPct val="100000"/>
                </a:lnSpc>
              </a:pPr>
              <a:endParaRPr/>
            </a:p>
          </p:txBody>
        </p:sp>
        <p:sp>
          <p:nvSpPr>
            <p:cNvPr id="119" name="Text 119"/>
            <p:cNvSpPr txBox="1"/>
            <p:nvPr/>
          </p:nvSpPr>
          <p:spPr>
            <a:xfrm>
              <a:off x="896218" y="1464400"/>
              <a:ext cx="7351565" cy="785840"/>
            </a:xfrm>
            <a:prstGeom prst="rect">
              <a:avLst/>
            </a:prstGeom>
            <a:noFill/>
          </p:spPr>
          <p:txBody>
            <a:bodyPr wrap="square" lIns="0" rIns="0" rtlCol="0" anchor="ctr"/>
            <a:lstStyle/>
            <a:p>
              <a:pPr algn="l">
                <a:lnSpc>
                  <a:spcPct val="100000"/>
                </a:lnSpc>
              </a:pPr>
              <a:endParaRPr/>
            </a:p>
          </p:txBody>
        </p:sp>
        <p:sp>
          <p:nvSpPr>
            <p:cNvPr id="120" name="Text 120"/>
            <p:cNvSpPr txBox="1"/>
            <p:nvPr/>
          </p:nvSpPr>
          <p:spPr>
            <a:xfrm>
              <a:off x="896218" y="3036080"/>
              <a:ext cx="7351565" cy="785840"/>
            </a:xfrm>
            <a:prstGeom prst="rect">
              <a:avLst/>
            </a:prstGeom>
            <a:noFill/>
          </p:spPr>
          <p:txBody>
            <a:bodyPr wrap="square" lIns="0" rIns="0" rtlCol="0" anchor="ctr"/>
            <a:lstStyle/>
            <a:p>
              <a:pPr algn="ctr">
                <a:lnSpc>
                  <a:spcPct val="100000"/>
                </a:lnSpc>
              </a:pPr>
              <a:endParaRPr/>
            </a:p>
          </p:txBody>
        </p:sp>
        <p:sp>
          <p:nvSpPr>
            <p:cNvPr id="121" name="Text 121"/>
            <p:cNvSpPr txBox="1"/>
            <p:nvPr/>
          </p:nvSpPr>
          <p:spPr>
            <a:xfrm>
              <a:off x="896218" y="4607760"/>
              <a:ext cx="7351565" cy="785840"/>
            </a:xfrm>
            <a:prstGeom prst="rect">
              <a:avLst/>
            </a:prstGeom>
            <a:noFill/>
          </p:spPr>
          <p:txBody>
            <a:bodyPr wrap="square" lIns="0" rIns="0" rtlCol="0" anchor="ctr"/>
            <a:lstStyle/>
            <a:p>
              <a:pPr algn="r">
                <a:lnSpc>
                  <a:spcPct val="100000"/>
                </a:lnSpc>
              </a:pPr>
              <a:endParaRPr/>
            </a:p>
          </p:txBody>
        </p:sp>
        <p:sp>
          <p:nvSpPr>
            <p:cNvPr id="122" name="Text 122"/>
            <p:cNvSpPr txBox="1"/>
            <p:nvPr/>
          </p:nvSpPr>
          <p:spPr>
            <a:xfrm>
              <a:off x="896218" y="1464400"/>
              <a:ext cx="7351565" cy="785840"/>
            </a:xfrm>
            <a:prstGeom prst="rect">
              <a:avLst/>
            </a:prstGeom>
            <a:noFill/>
          </p:spPr>
          <p:txBody>
            <a:bodyPr wrap="square" lIns="0" rIns="0" rtlCol="0" anchor="ctr"/>
            <a:lstStyle/>
            <a:p>
              <a:pPr algn="l">
                <a:lnSpc>
                  <a:spcPct val="100000"/>
                </a:lnSpc>
              </a:pPr>
              <a:endParaRPr/>
            </a:p>
          </p:txBody>
        </p:sp>
        <p:sp>
          <p:nvSpPr>
            <p:cNvPr id="123" name="Text 123"/>
            <p:cNvSpPr txBox="1"/>
            <p:nvPr/>
          </p:nvSpPr>
          <p:spPr>
            <a:xfrm>
              <a:off x="896218" y="3036080"/>
              <a:ext cx="7351565" cy="785840"/>
            </a:xfrm>
            <a:prstGeom prst="rect">
              <a:avLst/>
            </a:prstGeom>
            <a:noFill/>
          </p:spPr>
          <p:txBody>
            <a:bodyPr wrap="square" lIns="0" rIns="0" rtlCol="0" anchor="ctr"/>
            <a:lstStyle/>
            <a:p>
              <a:pPr algn="ctr">
                <a:lnSpc>
                  <a:spcPct val="100000"/>
                </a:lnSpc>
              </a:pPr>
              <a:endParaRPr/>
            </a:p>
          </p:txBody>
        </p:sp>
        <p:sp>
          <p:nvSpPr>
            <p:cNvPr id="124" name="Text 124"/>
            <p:cNvSpPr txBox="1"/>
            <p:nvPr/>
          </p:nvSpPr>
          <p:spPr>
            <a:xfrm>
              <a:off x="896218" y="4607760"/>
              <a:ext cx="7351565" cy="78584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的设计原则_2"/>
        <p:cNvGrpSpPr/>
        <p:nvPr/>
      </p:nvGrpSpPr>
      <p:grpSpPr>
        <a:xfrm>
          <a:off x="0" y="0"/>
          <a:ext cx="0" cy="0"/>
          <a:chOff x="0" y="0"/>
          <a:chExt cx="0" cy="0"/>
        </a:xfrm>
      </p:grpSpPr>
      <p:grpSp>
        <p:nvGrpSpPr>
          <p:cNvPr id="108" name="Group108"/>
          <p:cNvGrpSpPr/>
          <p:nvPr/>
        </p:nvGrpSpPr>
        <p:grpSpPr>
          <a:xfrm>
            <a:off x="896218" y="1057800"/>
            <a:ext cx="7351565" cy="4742400"/>
            <a:chOff x="896218" y="1057800"/>
            <a:chExt cx="7351565" cy="4742400"/>
          </a:xfrm>
        </p:grpSpPr>
        <p:grpSp>
          <p:nvGrpSpPr>
            <p:cNvPr id="299" name="组合 298"/>
            <p:cNvGrpSpPr/>
            <p:nvPr/>
          </p:nvGrpSpPr>
          <p:grpSpPr>
            <a:xfrm>
              <a:off x="2031718" y="1316200"/>
              <a:ext cx="6138558" cy="7600"/>
              <a:chOff x="2031718" y="1316200"/>
              <a:chExt cx="6138558" cy="7600"/>
            </a:xfrm>
          </p:grpSpPr>
          <p:sp>
            <p:nvSpPr>
              <p:cNvPr id="300" name="任意多边形 299"/>
              <p:cNvSpPr/>
              <p:nvPr/>
            </p:nvSpPr>
            <p:spPr>
              <a:xfrm>
                <a:off x="6917877" y="13162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2031720" y="13162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09" name="Text 109"/>
            <p:cNvSpPr txBox="1"/>
            <p:nvPr/>
          </p:nvSpPr>
          <p:spPr>
            <a:xfrm>
              <a:off x="3198949" y="10958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微服务的设计原则</a:t>
              </a:r>
            </a:p>
          </p:txBody>
        </p:sp>
        <p:sp>
          <p:nvSpPr>
            <p:cNvPr id="110" name="Text 110"/>
            <p:cNvSpPr txBox="1"/>
            <p:nvPr/>
          </p:nvSpPr>
          <p:spPr>
            <a:xfrm>
              <a:off x="903818" y="17266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二、前后端分离</a:t>
              </a:r>
            </a:p>
          </p:txBody>
        </p:sp>
        <p:sp>
          <p:nvSpPr>
            <p:cNvPr id="111" name="Text 111"/>
            <p:cNvSpPr txBox="1"/>
            <p:nvPr/>
          </p:nvSpPr>
          <p:spPr>
            <a:xfrm>
              <a:off x="1135618" y="3915400"/>
              <a:ext cx="6498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前后端分离原则，简单来讲就是前端和后端的代码分离也就是技术上做分离，我们推荐的模式是最好直接采用物理分离的方式部署，进一步促使进行更彻底的分离。不要继续以前的服务端模板技术，比如JSP ，把Java JS HTML CSS 都堆到一个页面里，稍复杂的页面就无法维护。这种分离模式的方式有几个好处：</a:t>
              </a:r>
            </a:p>
            <a:p>
              <a:pPr algn="l">
                <a:lnSpc>
                  <a:spcPct val="100000"/>
                </a:lnSpc>
              </a:pPr>
              <a:endParaRPr sz="1368">
                <a:solidFill>
                  <a:srgbClr val="FFFFFF"/>
                </a:solidFill>
                <a:latin typeface="Times New Roman"/>
              </a:endParaRPr>
            </a:p>
            <a:p>
              <a:pPr algn="l">
                <a:lnSpc>
                  <a:spcPct val="100000"/>
                </a:lnSpc>
              </a:pPr>
              <a:endParaRPr sz="1368">
                <a:solidFill>
                  <a:srgbClr val="FFFFFF"/>
                </a:solidFill>
                <a:latin typeface="Times New Roman"/>
              </a:endParaRPr>
            </a:p>
            <a:p>
              <a:pPr algn="l">
                <a:lnSpc>
                  <a:spcPct val="100000"/>
                </a:lnSpc>
              </a:pPr>
              <a:r>
                <a:rPr sz="1368">
                  <a:solidFill>
                    <a:srgbClr val="FFFFFF"/>
                  </a:solidFill>
                  <a:latin typeface="Times New Roman"/>
                </a:rPr>
                <a:t>    前后端技术分离，可以由各自的专家来对各自的领域进行优化，这样前端的用户体验优化效果会更好。</a:t>
              </a:r>
            </a:p>
            <a:p>
              <a:pPr algn="l">
                <a:lnSpc>
                  <a:spcPct val="100000"/>
                </a:lnSpc>
              </a:pPr>
              <a:endParaRPr sz="1368">
                <a:solidFill>
                  <a:srgbClr val="FFFFFF"/>
                </a:solidFill>
                <a:latin typeface="Times New Roman"/>
              </a:endParaRPr>
            </a:p>
            <a:p>
              <a:pPr algn="l">
                <a:lnSpc>
                  <a:spcPct val="100000"/>
                </a:lnSpc>
              </a:pPr>
              <a:r>
                <a:rPr sz="1368">
                  <a:solidFill>
                    <a:srgbClr val="FFFFFF"/>
                  </a:solidFill>
                  <a:latin typeface="Times New Roman"/>
                </a:rPr>
                <a:t>    分离模式下，前后端交互界面更加清晰，就剩下了接口和模型，后端的接口简洁明了，更容易维护。</a:t>
              </a:r>
            </a:p>
            <a:p>
              <a:pPr algn="l">
                <a:lnSpc>
                  <a:spcPct val="100000"/>
                </a:lnSpc>
              </a:pPr>
              <a:endParaRPr sz="1368">
                <a:solidFill>
                  <a:srgbClr val="FFFFFF"/>
                </a:solidFill>
                <a:latin typeface="Times New Roman"/>
              </a:endParaRPr>
            </a:p>
            <a:p>
              <a:pPr algn="l">
                <a:lnSpc>
                  <a:spcPct val="100000"/>
                </a:lnSpc>
              </a:pPr>
              <a:r>
                <a:rPr sz="1368">
                  <a:solidFill>
                    <a:srgbClr val="FFFFFF"/>
                  </a:solidFill>
                  <a:latin typeface="Times New Roman"/>
                </a:rPr>
                <a:t>    前端多渠道集成场景更容易实现，后端服务无需变更，采用统一的数据和模型，可以支撑前端的web UI\ 移动App等访问。</a:t>
              </a:r>
            </a:p>
            <a:p>
              <a:pPr algn="l">
                <a:lnSpc>
                  <a:spcPct val="100000"/>
                </a:lnSpc>
              </a:pPr>
              <a:endParaRPr sz="1368">
                <a:solidFill>
                  <a:srgbClr val="FFFFFF"/>
                </a:solidFill>
                <a:latin typeface="Times New Roman"/>
              </a:endParaRPr>
            </a:p>
          </p:txBody>
        </p:sp>
        <p:sp>
          <p:nvSpPr>
            <p:cNvPr id="112" name="Text 112"/>
            <p:cNvSpPr txBox="1"/>
            <p:nvPr/>
          </p:nvSpPr>
          <p:spPr>
            <a:xfrm>
              <a:off x="896218" y="1057800"/>
              <a:ext cx="7351565" cy="948480"/>
            </a:xfrm>
            <a:prstGeom prst="rect">
              <a:avLst/>
            </a:prstGeom>
            <a:noFill/>
          </p:spPr>
          <p:txBody>
            <a:bodyPr wrap="square" lIns="0" rIns="0" rtlCol="0" anchor="ctr"/>
            <a:lstStyle/>
            <a:p>
              <a:pPr algn="l">
                <a:lnSpc>
                  <a:spcPct val="100000"/>
                </a:lnSpc>
              </a:pPr>
              <a:endParaRPr/>
            </a:p>
          </p:txBody>
        </p:sp>
        <p:sp>
          <p:nvSpPr>
            <p:cNvPr id="113" name="Text 113"/>
            <p:cNvSpPr txBox="1"/>
            <p:nvPr/>
          </p:nvSpPr>
          <p:spPr>
            <a:xfrm>
              <a:off x="896218" y="2954760"/>
              <a:ext cx="7351565" cy="948480"/>
            </a:xfrm>
            <a:prstGeom prst="rect">
              <a:avLst/>
            </a:prstGeom>
            <a:noFill/>
          </p:spPr>
          <p:txBody>
            <a:bodyPr wrap="square" lIns="0" rIns="0" rtlCol="0" anchor="ctr"/>
            <a:lstStyle/>
            <a:p>
              <a:pPr algn="ctr">
                <a:lnSpc>
                  <a:spcPct val="100000"/>
                </a:lnSpc>
              </a:pPr>
              <a:endParaRPr/>
            </a:p>
          </p:txBody>
        </p:sp>
        <p:sp>
          <p:nvSpPr>
            <p:cNvPr id="114" name="Text 114"/>
            <p:cNvSpPr txBox="1"/>
            <p:nvPr/>
          </p:nvSpPr>
          <p:spPr>
            <a:xfrm>
              <a:off x="896218" y="4851720"/>
              <a:ext cx="7351565" cy="948480"/>
            </a:xfrm>
            <a:prstGeom prst="rect">
              <a:avLst/>
            </a:prstGeom>
            <a:noFill/>
          </p:spPr>
          <p:txBody>
            <a:bodyPr wrap="square" lIns="0" rIns="0" rtlCol="0" anchor="ctr"/>
            <a:lstStyle/>
            <a:p>
              <a:pPr algn="r">
                <a:lnSpc>
                  <a:spcPct val="100000"/>
                </a:lnSpc>
              </a:pPr>
              <a:endParaRPr/>
            </a:p>
          </p:txBody>
        </p:sp>
        <p:sp>
          <p:nvSpPr>
            <p:cNvPr id="115" name="Text 115"/>
            <p:cNvSpPr txBox="1"/>
            <p:nvPr/>
          </p:nvSpPr>
          <p:spPr>
            <a:xfrm>
              <a:off x="896218" y="1057800"/>
              <a:ext cx="7351565" cy="948480"/>
            </a:xfrm>
            <a:prstGeom prst="rect">
              <a:avLst/>
            </a:prstGeom>
            <a:noFill/>
          </p:spPr>
          <p:txBody>
            <a:bodyPr wrap="square" lIns="0" rIns="0" rtlCol="0" anchor="ctr"/>
            <a:lstStyle/>
            <a:p>
              <a:pPr algn="l">
                <a:lnSpc>
                  <a:spcPct val="100000"/>
                </a:lnSpc>
              </a:pPr>
              <a:endParaRPr/>
            </a:p>
          </p:txBody>
        </p:sp>
        <p:sp>
          <p:nvSpPr>
            <p:cNvPr id="116" name="Text 116"/>
            <p:cNvSpPr txBox="1"/>
            <p:nvPr/>
          </p:nvSpPr>
          <p:spPr>
            <a:xfrm>
              <a:off x="896218" y="2954760"/>
              <a:ext cx="7351565" cy="948480"/>
            </a:xfrm>
            <a:prstGeom prst="rect">
              <a:avLst/>
            </a:prstGeom>
            <a:noFill/>
          </p:spPr>
          <p:txBody>
            <a:bodyPr wrap="square" lIns="0" rIns="0" rtlCol="0" anchor="ctr"/>
            <a:lstStyle/>
            <a:p>
              <a:pPr algn="ctr">
                <a:lnSpc>
                  <a:spcPct val="100000"/>
                </a:lnSpc>
              </a:pPr>
              <a:endParaRPr/>
            </a:p>
          </p:txBody>
        </p:sp>
        <p:sp>
          <p:nvSpPr>
            <p:cNvPr id="117" name="Text 117"/>
            <p:cNvSpPr txBox="1"/>
            <p:nvPr/>
          </p:nvSpPr>
          <p:spPr>
            <a:xfrm>
              <a:off x="896218" y="4851720"/>
              <a:ext cx="7351565" cy="948480"/>
            </a:xfrm>
            <a:prstGeom prst="rect">
              <a:avLst/>
            </a:prstGeom>
            <a:noFill/>
          </p:spPr>
          <p:txBody>
            <a:bodyPr wrap="square" lIns="0" rIns="0" rtlCol="0" anchor="ctr"/>
            <a:lstStyle/>
            <a:p>
              <a:pPr algn="r">
                <a:lnSpc>
                  <a:spcPct val="100000"/>
                </a:lnSpc>
              </a:pPr>
              <a:endParaRPr/>
            </a:p>
          </p:txBody>
        </p:sp>
        <p:sp>
          <p:nvSpPr>
            <p:cNvPr id="118" name="Text 118"/>
            <p:cNvSpPr txBox="1"/>
            <p:nvPr/>
          </p:nvSpPr>
          <p:spPr>
            <a:xfrm>
              <a:off x="896218" y="1057800"/>
              <a:ext cx="7351565" cy="948480"/>
            </a:xfrm>
            <a:prstGeom prst="rect">
              <a:avLst/>
            </a:prstGeom>
            <a:noFill/>
          </p:spPr>
          <p:txBody>
            <a:bodyPr wrap="square" lIns="0" rIns="0" rtlCol="0" anchor="ctr"/>
            <a:lstStyle/>
            <a:p>
              <a:pPr algn="l">
                <a:lnSpc>
                  <a:spcPct val="100000"/>
                </a:lnSpc>
              </a:pPr>
              <a:endParaRPr/>
            </a:p>
          </p:txBody>
        </p:sp>
        <p:sp>
          <p:nvSpPr>
            <p:cNvPr id="119" name="Text 119"/>
            <p:cNvSpPr txBox="1"/>
            <p:nvPr/>
          </p:nvSpPr>
          <p:spPr>
            <a:xfrm>
              <a:off x="896218" y="2954760"/>
              <a:ext cx="7351565" cy="948480"/>
            </a:xfrm>
            <a:prstGeom prst="rect">
              <a:avLst/>
            </a:prstGeom>
            <a:noFill/>
          </p:spPr>
          <p:txBody>
            <a:bodyPr wrap="square" lIns="0" rIns="0" rtlCol="0" anchor="ctr"/>
            <a:lstStyle/>
            <a:p>
              <a:pPr algn="ctr">
                <a:lnSpc>
                  <a:spcPct val="100000"/>
                </a:lnSpc>
              </a:pPr>
              <a:endParaRPr/>
            </a:p>
          </p:txBody>
        </p:sp>
        <p:sp>
          <p:nvSpPr>
            <p:cNvPr id="120" name="Text 120"/>
            <p:cNvSpPr txBox="1"/>
            <p:nvPr/>
          </p:nvSpPr>
          <p:spPr>
            <a:xfrm>
              <a:off x="896218" y="4851720"/>
              <a:ext cx="7351565" cy="94848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课程提纲"/>
        <p:cNvGrpSpPr/>
        <p:nvPr/>
      </p:nvGrpSpPr>
      <p:grpSpPr>
        <a:xfrm>
          <a:off x="0" y="0"/>
          <a:ext cx="0" cy="0"/>
          <a:chOff x="0" y="0"/>
          <a:chExt cx="0" cy="0"/>
        </a:xfrm>
      </p:grpSpPr>
      <p:grpSp>
        <p:nvGrpSpPr>
          <p:cNvPr id="131" name="Group131"/>
          <p:cNvGrpSpPr/>
          <p:nvPr/>
        </p:nvGrpSpPr>
        <p:grpSpPr>
          <a:xfrm>
            <a:off x="1425215" y="992711"/>
            <a:ext cx="6293571" cy="4872579"/>
            <a:chOff x="1425215" y="992711"/>
            <a:chExt cx="6293571" cy="4872579"/>
          </a:xfrm>
        </p:grpSpPr>
        <p:sp>
          <p:nvSpPr>
            <p:cNvPr id="267" name="任意多边形 266"/>
            <p:cNvSpPr/>
            <p:nvPr/>
          </p:nvSpPr>
          <p:spPr>
            <a:xfrm>
              <a:off x="2853507" y="1795059"/>
              <a:ext cx="4682854" cy="664312"/>
            </a:xfrm>
            <a:custGeom>
              <a:avLst/>
              <a:gdLst>
                <a:gd name="rtl" fmla="*/ 423297 w 4682854"/>
                <a:gd name="rtr" fmla="*/ 4422128 w 4682854"/>
              </a:gdLst>
              <a:ahLst/>
              <a:cxnLst/>
              <a:rect l="rtl" t="t" r="rtr" b="b"/>
              <a:pathLst>
                <a:path w="4682854" h="664312">
                  <a:moveTo>
                    <a:pt x="343708" y="0"/>
                  </a:moveTo>
                  <a:lnTo>
                    <a:pt x="4358091" y="0"/>
                  </a:lnTo>
                  <a:cubicBezTo>
                    <a:pt x="4537451" y="0"/>
                    <a:pt x="4682854" y="145402"/>
                    <a:pt x="4682854" y="324765"/>
                  </a:cubicBezTo>
                  <a:lnTo>
                    <a:pt x="4682854" y="339548"/>
                  </a:lnTo>
                  <a:cubicBezTo>
                    <a:pt x="4682854" y="518911"/>
                    <a:pt x="4537451" y="664312"/>
                    <a:pt x="4358091" y="664312"/>
                  </a:cubicBezTo>
                  <a:lnTo>
                    <a:pt x="0" y="664312"/>
                  </a:lnTo>
                  <a:lnTo>
                    <a:pt x="343708" y="0"/>
                  </a:lnTo>
                  <a:close/>
                </a:path>
              </a:pathLst>
            </a:custGeom>
            <a:solidFill>
              <a:srgbClr val="FDFDFB"/>
            </a:solidFill>
            <a:ln w="7600" cap="flat">
              <a:solidFill>
                <a:srgbClr val="FDFDFB"/>
              </a:solidFill>
              <a:bevel/>
            </a:ln>
          </p:spPr>
          <p:txBody>
            <a:bodyPr wrap="square" lIns="0" tIns="0" rIns="0" bIns="0" rtlCol="0" anchor="ctr"/>
            <a:lstStyle/>
            <a:p>
              <a:pPr algn="just">
                <a:lnSpc>
                  <a:spcPct val="100000"/>
                </a:lnSpc>
              </a:pPr>
              <a:r>
                <a:rPr sz="1216">
                  <a:solidFill>
                    <a:srgbClr val="C00000"/>
                  </a:solidFill>
                  <a:latin typeface="Times New Roman"/>
                </a:rPr>
                <a:t>微服务入门篇</a:t>
              </a:r>
            </a:p>
            <a:p>
              <a:pPr algn="just">
                <a:lnSpc>
                  <a:spcPct val="100000"/>
                </a:lnSpc>
              </a:pPr>
              <a:r>
                <a:rPr sz="912">
                  <a:solidFill>
                    <a:srgbClr val="446C70"/>
                  </a:solidFill>
                  <a:latin typeface="Times New Roman"/>
                </a:rPr>
                <a:t>讲解网站架构的演变过程、微服务如何设计？遵循什么设计原则</a:t>
              </a:r>
            </a:p>
          </p:txBody>
        </p:sp>
        <p:sp>
          <p:nvSpPr>
            <p:cNvPr id="268" name="任意多边形 267"/>
            <p:cNvSpPr/>
            <p:nvPr/>
          </p:nvSpPr>
          <p:spPr>
            <a:xfrm>
              <a:off x="2853515" y="2642741"/>
              <a:ext cx="4682854" cy="664312"/>
            </a:xfrm>
            <a:custGeom>
              <a:avLst/>
              <a:gdLst>
                <a:gd name="rtl" fmla="*/ 423297 w 4682854"/>
                <a:gd name="rtr" fmla="*/ 4422128 w 4682854"/>
              </a:gdLst>
              <a:ahLst/>
              <a:cxnLst/>
              <a:rect l="rtl" t="t" r="rtr" b="b"/>
              <a:pathLst>
                <a:path w="4682854" h="664312">
                  <a:moveTo>
                    <a:pt x="343708" y="0"/>
                  </a:moveTo>
                  <a:lnTo>
                    <a:pt x="4358091" y="0"/>
                  </a:lnTo>
                  <a:cubicBezTo>
                    <a:pt x="4537451" y="0"/>
                    <a:pt x="4682854" y="145402"/>
                    <a:pt x="4682854" y="324764"/>
                  </a:cubicBezTo>
                  <a:lnTo>
                    <a:pt x="4682854" y="339548"/>
                  </a:lnTo>
                  <a:cubicBezTo>
                    <a:pt x="4682854" y="518911"/>
                    <a:pt x="4537451" y="664312"/>
                    <a:pt x="4358091" y="664312"/>
                  </a:cubicBezTo>
                  <a:lnTo>
                    <a:pt x="0" y="664312"/>
                  </a:lnTo>
                  <a:lnTo>
                    <a:pt x="343708" y="0"/>
                  </a:lnTo>
                  <a:close/>
                </a:path>
              </a:pathLst>
            </a:custGeom>
            <a:solidFill>
              <a:srgbClr val="FDFDFB"/>
            </a:solidFill>
            <a:ln w="7600" cap="flat">
              <a:solidFill>
                <a:srgbClr val="FDFDFB"/>
              </a:solidFill>
              <a:bevel/>
            </a:ln>
          </p:spPr>
          <p:txBody>
            <a:bodyPr wrap="square" lIns="0" tIns="0" rIns="0" bIns="0" rtlCol="0" anchor="ctr"/>
            <a:lstStyle/>
            <a:p>
              <a:pPr algn="just">
                <a:lnSpc>
                  <a:spcPct val="100000"/>
                </a:lnSpc>
              </a:pPr>
              <a:r>
                <a:rPr sz="1216">
                  <a:solidFill>
                    <a:srgbClr val="C00000"/>
                  </a:solidFill>
                  <a:latin typeface="Times New Roman"/>
                </a:rPr>
                <a:t>Surging基础入门</a:t>
              </a:r>
            </a:p>
            <a:p>
              <a:pPr algn="just">
                <a:lnSpc>
                  <a:spcPct val="100000"/>
                </a:lnSpc>
              </a:pPr>
              <a:r>
                <a:rPr sz="912">
                  <a:solidFill>
                    <a:srgbClr val="446C70"/>
                  </a:solidFill>
                  <a:latin typeface="Times New Roman"/>
                </a:rPr>
                <a:t>详细介绍Surging,与其它微服务有何区别。</a:t>
              </a:r>
            </a:p>
          </p:txBody>
        </p:sp>
        <p:sp>
          <p:nvSpPr>
            <p:cNvPr id="269" name="任意多边形 268"/>
            <p:cNvSpPr/>
            <p:nvPr/>
          </p:nvSpPr>
          <p:spPr>
            <a:xfrm>
              <a:off x="2853515" y="3490422"/>
              <a:ext cx="4682854" cy="664312"/>
            </a:xfrm>
            <a:custGeom>
              <a:avLst/>
              <a:gdLst>
                <a:gd name="rtl" fmla="*/ 423297 w 4682854"/>
                <a:gd name="rtr" fmla="*/ 4422128 w 4682854"/>
              </a:gdLst>
              <a:ahLst/>
              <a:cxnLst/>
              <a:rect l="rtl" t="t" r="rtr" b="b"/>
              <a:pathLst>
                <a:path w="4682854" h="664312">
                  <a:moveTo>
                    <a:pt x="343708" y="0"/>
                  </a:moveTo>
                  <a:lnTo>
                    <a:pt x="4358091" y="0"/>
                  </a:lnTo>
                  <a:cubicBezTo>
                    <a:pt x="4537451" y="0"/>
                    <a:pt x="4682854" y="145402"/>
                    <a:pt x="4682854" y="324764"/>
                  </a:cubicBezTo>
                  <a:lnTo>
                    <a:pt x="4682854" y="339548"/>
                  </a:lnTo>
                  <a:cubicBezTo>
                    <a:pt x="4682854" y="518911"/>
                    <a:pt x="4537451" y="664312"/>
                    <a:pt x="4358091" y="664312"/>
                  </a:cubicBezTo>
                  <a:lnTo>
                    <a:pt x="0" y="664312"/>
                  </a:lnTo>
                  <a:lnTo>
                    <a:pt x="343708" y="0"/>
                  </a:lnTo>
                  <a:close/>
                </a:path>
              </a:pathLst>
            </a:custGeom>
            <a:solidFill>
              <a:srgbClr val="FDFDFB"/>
            </a:solidFill>
            <a:ln w="7600" cap="flat">
              <a:solidFill>
                <a:srgbClr val="FDFDFB"/>
              </a:solidFill>
              <a:bevel/>
            </a:ln>
          </p:spPr>
          <p:txBody>
            <a:bodyPr wrap="square" lIns="0" tIns="0" rIns="0" bIns="0" rtlCol="0" anchor="ctr"/>
            <a:lstStyle/>
            <a:p>
              <a:pPr algn="just">
                <a:lnSpc>
                  <a:spcPct val="100000"/>
                </a:lnSpc>
              </a:pPr>
              <a:r>
                <a:rPr sz="1216">
                  <a:solidFill>
                    <a:srgbClr val="C00000"/>
                  </a:solidFill>
                  <a:latin typeface="Times New Roman"/>
                </a:rPr>
                <a:t>Surging入门浅析</a:t>
              </a:r>
            </a:p>
            <a:p>
              <a:pPr algn="just">
                <a:lnSpc>
                  <a:spcPct val="100000"/>
                </a:lnSpc>
              </a:pPr>
              <a:r>
                <a:rPr sz="912">
                  <a:solidFill>
                    <a:srgbClr val="446C70"/>
                  </a:solidFill>
                  <a:latin typeface="Times New Roman"/>
                </a:rPr>
                <a:t>讲解Surging如何搭建微服务、基于配置文件和代码如何配置、如何拆分微服务</a:t>
              </a:r>
            </a:p>
          </p:txBody>
        </p:sp>
        <p:sp>
          <p:nvSpPr>
            <p:cNvPr id="270" name="任意多边形 269"/>
            <p:cNvSpPr/>
            <p:nvPr/>
          </p:nvSpPr>
          <p:spPr>
            <a:xfrm>
              <a:off x="2853515" y="4338104"/>
              <a:ext cx="4682854" cy="664312"/>
            </a:xfrm>
            <a:custGeom>
              <a:avLst/>
              <a:gdLst>
                <a:gd name="rtl" fmla="*/ 423297 w 4682854"/>
                <a:gd name="rtr" fmla="*/ 4422128 w 4682854"/>
              </a:gdLst>
              <a:ahLst/>
              <a:cxnLst/>
              <a:rect l="rtl" t="t" r="rtr" b="b"/>
              <a:pathLst>
                <a:path w="4682854" h="664312">
                  <a:moveTo>
                    <a:pt x="343708" y="0"/>
                  </a:moveTo>
                  <a:lnTo>
                    <a:pt x="4358091" y="0"/>
                  </a:lnTo>
                  <a:cubicBezTo>
                    <a:pt x="4537451" y="0"/>
                    <a:pt x="4682854" y="145402"/>
                    <a:pt x="4682854" y="324764"/>
                  </a:cubicBezTo>
                  <a:lnTo>
                    <a:pt x="4682854" y="339548"/>
                  </a:lnTo>
                  <a:cubicBezTo>
                    <a:pt x="4682854" y="518911"/>
                    <a:pt x="4537451" y="664312"/>
                    <a:pt x="4358091" y="664312"/>
                  </a:cubicBezTo>
                  <a:lnTo>
                    <a:pt x="0" y="664312"/>
                  </a:lnTo>
                  <a:lnTo>
                    <a:pt x="343708" y="0"/>
                  </a:lnTo>
                  <a:close/>
                </a:path>
              </a:pathLst>
            </a:custGeom>
            <a:solidFill>
              <a:srgbClr val="FDFDFB"/>
            </a:solidFill>
            <a:ln w="7600" cap="flat">
              <a:solidFill>
                <a:srgbClr val="FDFDFB"/>
              </a:solidFill>
              <a:bevel/>
            </a:ln>
          </p:spPr>
          <p:txBody>
            <a:bodyPr wrap="square" lIns="0" tIns="0" rIns="0" bIns="0" rtlCol="0" anchor="ctr"/>
            <a:lstStyle/>
            <a:p>
              <a:pPr algn="just">
                <a:lnSpc>
                  <a:spcPct val="100000"/>
                </a:lnSpc>
              </a:pPr>
              <a:r>
                <a:rPr sz="1216">
                  <a:solidFill>
                    <a:srgbClr val="C00000"/>
                  </a:solidFill>
                  <a:latin typeface="Times New Roman"/>
                </a:rPr>
                <a:t>Surging网关浅析</a:t>
              </a:r>
            </a:p>
            <a:p>
              <a:pPr algn="just">
                <a:lnSpc>
                  <a:spcPct val="100000"/>
                </a:lnSpc>
              </a:pPr>
              <a:r>
                <a:rPr sz="912">
                  <a:solidFill>
                    <a:srgbClr val="446C70"/>
                  </a:solidFill>
                  <a:latin typeface="Times New Roman"/>
                </a:rPr>
                <a:t>讲解网关服务管理、数据安全、数据监控、流量控制、身份认证、分流控制和网关统一的入口访问</a:t>
              </a:r>
            </a:p>
          </p:txBody>
        </p:sp>
        <p:sp>
          <p:nvSpPr>
            <p:cNvPr id="271" name="任意多边形 270"/>
            <p:cNvSpPr/>
            <p:nvPr/>
          </p:nvSpPr>
          <p:spPr>
            <a:xfrm>
              <a:off x="2853515" y="5185777"/>
              <a:ext cx="4682854" cy="664312"/>
            </a:xfrm>
            <a:custGeom>
              <a:avLst/>
              <a:gdLst>
                <a:gd name="rtl" fmla="*/ 423297 w 4682854"/>
                <a:gd name="rtr" fmla="*/ 4422128 w 4682854"/>
              </a:gdLst>
              <a:ahLst/>
              <a:cxnLst/>
              <a:rect l="rtl" t="t" r="rtr" b="b"/>
              <a:pathLst>
                <a:path w="4682854" h="664312">
                  <a:moveTo>
                    <a:pt x="343708" y="0"/>
                  </a:moveTo>
                  <a:lnTo>
                    <a:pt x="4358091" y="0"/>
                  </a:lnTo>
                  <a:cubicBezTo>
                    <a:pt x="4537451" y="0"/>
                    <a:pt x="4682854" y="145402"/>
                    <a:pt x="4682854" y="324764"/>
                  </a:cubicBezTo>
                  <a:lnTo>
                    <a:pt x="4682854" y="339548"/>
                  </a:lnTo>
                  <a:cubicBezTo>
                    <a:pt x="4682854" y="518911"/>
                    <a:pt x="4537451" y="664312"/>
                    <a:pt x="4358091" y="664312"/>
                  </a:cubicBezTo>
                  <a:lnTo>
                    <a:pt x="0" y="664312"/>
                  </a:lnTo>
                  <a:lnTo>
                    <a:pt x="343708" y="0"/>
                  </a:lnTo>
                  <a:close/>
                </a:path>
              </a:pathLst>
            </a:custGeom>
            <a:solidFill>
              <a:srgbClr val="FDFDFB"/>
            </a:solidFill>
            <a:ln w="7600" cap="flat">
              <a:solidFill>
                <a:srgbClr val="FDFDFB"/>
              </a:solidFill>
              <a:bevel/>
            </a:ln>
          </p:spPr>
          <p:txBody>
            <a:bodyPr wrap="square" lIns="0" tIns="0" rIns="0" bIns="0" rtlCol="0" anchor="ctr"/>
            <a:lstStyle/>
            <a:p>
              <a:pPr algn="just">
                <a:lnSpc>
                  <a:spcPct val="100000"/>
                </a:lnSpc>
              </a:pPr>
              <a:r>
                <a:rPr sz="1216">
                  <a:solidFill>
                    <a:srgbClr val="C00000"/>
                  </a:solidFill>
                  <a:latin typeface="Times New Roman"/>
                </a:rPr>
                <a:t>深入剥析Surging</a:t>
              </a:r>
            </a:p>
            <a:p>
              <a:pPr algn="just">
                <a:lnSpc>
                  <a:spcPct val="100000"/>
                </a:lnSpc>
              </a:pPr>
              <a:r>
                <a:rPr sz="912">
                  <a:solidFill>
                    <a:srgbClr val="446C70"/>
                  </a:solidFill>
                  <a:latin typeface="Times New Roman"/>
                </a:rPr>
                <a:t>剥析框架，深入理解Surging,理解微服务的设计思路</a:t>
              </a:r>
            </a:p>
          </p:txBody>
        </p:sp>
        <p:grpSp>
          <p:nvGrpSpPr>
            <p:cNvPr id="272" name="组合 271"/>
            <p:cNvGrpSpPr/>
            <p:nvPr/>
          </p:nvGrpSpPr>
          <p:grpSpPr>
            <a:xfrm>
              <a:off x="1455632" y="1795059"/>
              <a:ext cx="1477045" cy="664312"/>
              <a:chOff x="1455632" y="1795059"/>
              <a:chExt cx="1477045" cy="664312"/>
            </a:xfrm>
          </p:grpSpPr>
          <p:sp>
            <p:nvSpPr>
              <p:cNvPr id="273" name="任意多边形 272"/>
              <p:cNvSpPr/>
              <p:nvPr/>
            </p:nvSpPr>
            <p:spPr>
              <a:xfrm>
                <a:off x="2002832" y="1795059"/>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E05A7F"/>
              </a:solidFill>
              <a:ln w="15200" cap="flat">
                <a:solidFill>
                  <a:srgbClr val="E05A7F"/>
                </a:solidFill>
                <a:bevel/>
              </a:ln>
            </p:spPr>
          </p:sp>
          <p:sp>
            <p:nvSpPr>
              <p:cNvPr id="274" name="任意多边形 273"/>
              <p:cNvSpPr/>
              <p:nvPr/>
            </p:nvSpPr>
            <p:spPr>
              <a:xfrm>
                <a:off x="1729232" y="1795059"/>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DE4172"/>
              </a:solidFill>
              <a:ln w="15200" cap="flat">
                <a:solidFill>
                  <a:srgbClr val="DE4172"/>
                </a:solidFill>
                <a:bevel/>
              </a:ln>
            </p:spPr>
          </p:sp>
          <p:sp>
            <p:nvSpPr>
              <p:cNvPr id="275" name="任意多边形 274"/>
              <p:cNvSpPr/>
              <p:nvPr/>
            </p:nvSpPr>
            <p:spPr>
              <a:xfrm>
                <a:off x="1455632" y="1795059"/>
                <a:ext cx="929845" cy="664312"/>
              </a:xfrm>
              <a:custGeom>
                <a:avLst/>
                <a:gdLst>
                  <a:gd name="rtr" fmla="*/ 805599 w 929845"/>
                </a:gdLst>
                <a:ahLst/>
                <a:cxnLst/>
                <a:rect l="l" t="t" r="rtr" b="b"/>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DC0C63"/>
              </a:solidFill>
              <a:ln w="15200" cap="flat">
                <a:solidFill>
                  <a:srgbClr val="DC0C63"/>
                </a:solidFill>
                <a:bevel/>
              </a:ln>
            </p:spPr>
            <p:txBody>
              <a:bodyPr wrap="square" lIns="0" tIns="0" rIns="0" bIns="0" rtlCol="0" anchor="ctr"/>
              <a:lstStyle/>
              <a:p>
                <a:pPr algn="ctr">
                  <a:lnSpc>
                    <a:spcPct val="100000"/>
                  </a:lnSpc>
                </a:pPr>
                <a:r>
                  <a:rPr sz="2736">
                    <a:solidFill>
                      <a:srgbClr val="FFFFFF"/>
                    </a:solidFill>
                    <a:latin typeface="Arial"/>
                  </a:rPr>
                  <a:t>01</a:t>
                </a:r>
              </a:p>
            </p:txBody>
          </p:sp>
        </p:grpSp>
        <p:grpSp>
          <p:nvGrpSpPr>
            <p:cNvPr id="276" name="组合 275"/>
            <p:cNvGrpSpPr/>
            <p:nvPr/>
          </p:nvGrpSpPr>
          <p:grpSpPr>
            <a:xfrm>
              <a:off x="1455632" y="2642741"/>
              <a:ext cx="1477045" cy="664312"/>
              <a:chOff x="1455632" y="2642741"/>
              <a:chExt cx="1477045" cy="664312"/>
            </a:xfrm>
          </p:grpSpPr>
          <p:sp>
            <p:nvSpPr>
              <p:cNvPr id="277" name="任意多边形 276"/>
              <p:cNvSpPr/>
              <p:nvPr/>
            </p:nvSpPr>
            <p:spPr>
              <a:xfrm>
                <a:off x="2002832" y="2642741"/>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FECC87"/>
              </a:solidFill>
              <a:ln w="15200" cap="flat">
                <a:solidFill>
                  <a:srgbClr val="FECC87"/>
                </a:solidFill>
                <a:bevel/>
              </a:ln>
            </p:spPr>
          </p:sp>
          <p:sp>
            <p:nvSpPr>
              <p:cNvPr id="278" name="任意多边形 277"/>
              <p:cNvSpPr/>
              <p:nvPr/>
            </p:nvSpPr>
            <p:spPr>
              <a:xfrm>
                <a:off x="1729232" y="2642741"/>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FEC46C"/>
              </a:solidFill>
              <a:ln w="15200" cap="flat">
                <a:solidFill>
                  <a:srgbClr val="FEC46C"/>
                </a:solidFill>
                <a:bevel/>
              </a:ln>
            </p:spPr>
          </p:sp>
          <p:sp>
            <p:nvSpPr>
              <p:cNvPr id="279" name="任意多边形 278"/>
              <p:cNvSpPr/>
              <p:nvPr/>
            </p:nvSpPr>
            <p:spPr>
              <a:xfrm>
                <a:off x="1455632" y="2642741"/>
                <a:ext cx="929845" cy="664312"/>
              </a:xfrm>
              <a:custGeom>
                <a:avLst/>
                <a:gdLst>
                  <a:gd name="rtr" fmla="*/ 805599 w 929845"/>
                </a:gdLst>
                <a:ahLst/>
                <a:cxnLst/>
                <a:rect l="l" t="t" r="rtr" b="b"/>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FEBC42"/>
              </a:solidFill>
              <a:ln w="15200" cap="flat">
                <a:solidFill>
                  <a:srgbClr val="FEBC42"/>
                </a:solidFill>
                <a:bevel/>
              </a:ln>
            </p:spPr>
            <p:txBody>
              <a:bodyPr wrap="square" lIns="0" tIns="0" rIns="0" bIns="0" rtlCol="0" anchor="ctr"/>
              <a:lstStyle/>
              <a:p>
                <a:pPr algn="ctr">
                  <a:lnSpc>
                    <a:spcPct val="100000"/>
                  </a:lnSpc>
                </a:pPr>
                <a:r>
                  <a:rPr sz="2736">
                    <a:solidFill>
                      <a:srgbClr val="FFFFFF"/>
                    </a:solidFill>
                    <a:latin typeface="Arial"/>
                  </a:rPr>
                  <a:t>02</a:t>
                </a:r>
              </a:p>
            </p:txBody>
          </p:sp>
        </p:grpSp>
        <p:grpSp>
          <p:nvGrpSpPr>
            <p:cNvPr id="280" name="组合 279"/>
            <p:cNvGrpSpPr/>
            <p:nvPr/>
          </p:nvGrpSpPr>
          <p:grpSpPr>
            <a:xfrm>
              <a:off x="1455632" y="3490422"/>
              <a:ext cx="1477045" cy="664312"/>
              <a:chOff x="1455632" y="3490422"/>
              <a:chExt cx="1477045" cy="664312"/>
            </a:xfrm>
          </p:grpSpPr>
          <p:sp>
            <p:nvSpPr>
              <p:cNvPr id="281" name="任意多边形 280"/>
              <p:cNvSpPr/>
              <p:nvPr/>
            </p:nvSpPr>
            <p:spPr>
              <a:xfrm>
                <a:off x="2002832" y="3490422"/>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7CA1C1"/>
              </a:solidFill>
              <a:ln w="15200" cap="flat">
                <a:solidFill>
                  <a:srgbClr val="7CA1C1"/>
                </a:solidFill>
                <a:bevel/>
              </a:ln>
            </p:spPr>
          </p:sp>
          <p:sp>
            <p:nvSpPr>
              <p:cNvPr id="282" name="任意多边形 281"/>
              <p:cNvSpPr/>
              <p:nvPr/>
            </p:nvSpPr>
            <p:spPr>
              <a:xfrm>
                <a:off x="1729232" y="3490422"/>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598FB7"/>
              </a:solidFill>
              <a:ln w="15200" cap="flat">
                <a:solidFill>
                  <a:srgbClr val="598FB7"/>
                </a:solidFill>
                <a:bevel/>
              </a:ln>
            </p:spPr>
          </p:sp>
          <p:sp>
            <p:nvSpPr>
              <p:cNvPr id="283" name="任意多边形 282"/>
              <p:cNvSpPr/>
              <p:nvPr/>
            </p:nvSpPr>
            <p:spPr>
              <a:xfrm>
                <a:off x="1455632" y="3490422"/>
                <a:ext cx="929845" cy="664312"/>
              </a:xfrm>
              <a:custGeom>
                <a:avLst/>
                <a:gdLst>
                  <a:gd name="rtr" fmla="*/ 805599 w 929845"/>
                </a:gdLst>
                <a:ahLst/>
                <a:cxnLst/>
                <a:rect l="l" t="t" r="rtr" b="b"/>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037AAD"/>
              </a:solidFill>
              <a:ln w="15200" cap="flat">
                <a:solidFill>
                  <a:srgbClr val="037AAD"/>
                </a:solidFill>
                <a:bevel/>
              </a:ln>
            </p:spPr>
            <p:txBody>
              <a:bodyPr wrap="square" lIns="0" tIns="0" rIns="0" bIns="0" rtlCol="0" anchor="ctr"/>
              <a:lstStyle/>
              <a:p>
                <a:pPr algn="ctr">
                  <a:lnSpc>
                    <a:spcPct val="100000"/>
                  </a:lnSpc>
                </a:pPr>
                <a:r>
                  <a:rPr sz="2736">
                    <a:solidFill>
                      <a:srgbClr val="FFFFFF"/>
                    </a:solidFill>
                    <a:latin typeface="Arial"/>
                  </a:rPr>
                  <a:t>03</a:t>
                </a:r>
              </a:p>
            </p:txBody>
          </p:sp>
        </p:grpSp>
        <p:grpSp>
          <p:nvGrpSpPr>
            <p:cNvPr id="284" name="组合 283"/>
            <p:cNvGrpSpPr/>
            <p:nvPr/>
          </p:nvGrpSpPr>
          <p:grpSpPr>
            <a:xfrm>
              <a:off x="1455632" y="4338104"/>
              <a:ext cx="1477045" cy="664312"/>
              <a:chOff x="1455632" y="4338104"/>
              <a:chExt cx="1477045" cy="664312"/>
            </a:xfrm>
          </p:grpSpPr>
          <p:sp>
            <p:nvSpPr>
              <p:cNvPr id="285" name="任意多边形 284"/>
              <p:cNvSpPr/>
              <p:nvPr/>
            </p:nvSpPr>
            <p:spPr>
              <a:xfrm>
                <a:off x="2002832" y="4338104"/>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9583D5"/>
              </a:solidFill>
              <a:ln w="15200" cap="flat">
                <a:solidFill>
                  <a:srgbClr val="9583D5"/>
                </a:solidFill>
                <a:bevel/>
              </a:ln>
            </p:spPr>
          </p:sp>
          <p:sp>
            <p:nvSpPr>
              <p:cNvPr id="286" name="任意多边形 285"/>
              <p:cNvSpPr/>
              <p:nvPr/>
            </p:nvSpPr>
            <p:spPr>
              <a:xfrm>
                <a:off x="1729232" y="4338104"/>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7F65CE"/>
              </a:solidFill>
              <a:ln w="15200" cap="flat">
                <a:solidFill>
                  <a:srgbClr val="7F65CE"/>
                </a:solidFill>
                <a:bevel/>
              </a:ln>
            </p:spPr>
          </p:sp>
          <p:sp>
            <p:nvSpPr>
              <p:cNvPr id="287" name="任意多边形 286"/>
              <p:cNvSpPr/>
              <p:nvPr/>
            </p:nvSpPr>
            <p:spPr>
              <a:xfrm>
                <a:off x="1455632" y="4338104"/>
                <a:ext cx="929845" cy="664312"/>
              </a:xfrm>
              <a:custGeom>
                <a:avLst/>
                <a:gdLst>
                  <a:gd name="rtr" fmla="*/ 805599 w 929845"/>
                </a:gdLst>
                <a:ahLst/>
                <a:cxnLst/>
                <a:rect l="l" t="t" r="rtr" b="b"/>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6334C8"/>
              </a:solidFill>
              <a:ln w="15200" cap="flat">
                <a:solidFill>
                  <a:srgbClr val="6334C8"/>
                </a:solidFill>
                <a:bevel/>
              </a:ln>
            </p:spPr>
            <p:txBody>
              <a:bodyPr wrap="square" lIns="0" tIns="0" rIns="0" bIns="0" rtlCol="0" anchor="ctr"/>
              <a:lstStyle/>
              <a:p>
                <a:pPr algn="ctr">
                  <a:lnSpc>
                    <a:spcPct val="100000"/>
                  </a:lnSpc>
                </a:pPr>
                <a:r>
                  <a:rPr sz="2736">
                    <a:solidFill>
                      <a:srgbClr val="FFFFFF"/>
                    </a:solidFill>
                    <a:latin typeface="Arial"/>
                  </a:rPr>
                  <a:t>04</a:t>
                </a:r>
              </a:p>
            </p:txBody>
          </p:sp>
        </p:grpSp>
        <p:grpSp>
          <p:nvGrpSpPr>
            <p:cNvPr id="288" name="组合 287"/>
            <p:cNvGrpSpPr/>
            <p:nvPr/>
          </p:nvGrpSpPr>
          <p:grpSpPr>
            <a:xfrm>
              <a:off x="1455632" y="5185777"/>
              <a:ext cx="1477045" cy="664312"/>
              <a:chOff x="1455632" y="5185777"/>
              <a:chExt cx="1477045" cy="664312"/>
            </a:xfrm>
          </p:grpSpPr>
          <p:sp>
            <p:nvSpPr>
              <p:cNvPr id="289" name="任意多边形 288"/>
              <p:cNvSpPr/>
              <p:nvPr/>
            </p:nvSpPr>
            <p:spPr>
              <a:xfrm>
                <a:off x="2002832" y="5185777"/>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89CAA3"/>
              </a:solidFill>
              <a:ln w="15200" cap="flat">
                <a:solidFill>
                  <a:srgbClr val="89CAA3"/>
                </a:solidFill>
                <a:bevel/>
              </a:ln>
            </p:spPr>
          </p:sp>
          <p:sp>
            <p:nvSpPr>
              <p:cNvPr id="290" name="任意多边形 289"/>
              <p:cNvSpPr/>
              <p:nvPr/>
            </p:nvSpPr>
            <p:spPr>
              <a:xfrm>
                <a:off x="1729232" y="5185777"/>
                <a:ext cx="929845" cy="664312"/>
              </a:xfrm>
              <a:custGeom>
                <a:avLst/>
                <a:gdLst/>
                <a:ahLst/>
                <a:cxnLst/>
                <a:rect l="0" t="0" r="0" b="0"/>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6EC291"/>
              </a:solidFill>
              <a:ln w="15200" cap="flat">
                <a:solidFill>
                  <a:srgbClr val="6EC291"/>
                </a:solidFill>
                <a:bevel/>
              </a:ln>
            </p:spPr>
          </p:sp>
          <p:sp>
            <p:nvSpPr>
              <p:cNvPr id="291" name="任意多边形 290"/>
              <p:cNvSpPr/>
              <p:nvPr/>
            </p:nvSpPr>
            <p:spPr>
              <a:xfrm>
                <a:off x="1455632" y="5185777"/>
                <a:ext cx="929845" cy="664312"/>
              </a:xfrm>
              <a:custGeom>
                <a:avLst/>
                <a:gdLst>
                  <a:gd name="rtr" fmla="*/ 805599 w 929845"/>
                </a:gdLst>
                <a:ahLst/>
                <a:cxnLst/>
                <a:rect l="l" t="t" r="rtr" b="b"/>
                <a:pathLst>
                  <a:path w="929845" h="664312">
                    <a:moveTo>
                      <a:pt x="324762" y="0"/>
                    </a:moveTo>
                    <a:lnTo>
                      <a:pt x="929845" y="0"/>
                    </a:lnTo>
                    <a:lnTo>
                      <a:pt x="586138" y="664312"/>
                    </a:lnTo>
                    <a:lnTo>
                      <a:pt x="324762" y="664312"/>
                    </a:lnTo>
                    <a:cubicBezTo>
                      <a:pt x="145401" y="664312"/>
                      <a:pt x="0" y="518911"/>
                      <a:pt x="0" y="339548"/>
                    </a:cubicBezTo>
                    <a:lnTo>
                      <a:pt x="0" y="324764"/>
                    </a:lnTo>
                    <a:cubicBezTo>
                      <a:pt x="0" y="145402"/>
                      <a:pt x="145401" y="0"/>
                      <a:pt x="324762" y="0"/>
                    </a:cubicBezTo>
                    <a:close/>
                  </a:path>
                </a:pathLst>
              </a:custGeom>
              <a:solidFill>
                <a:srgbClr val="46BA7D"/>
              </a:solidFill>
              <a:ln w="15200" cap="flat">
                <a:solidFill>
                  <a:srgbClr val="46BA7D"/>
                </a:solidFill>
                <a:bevel/>
              </a:ln>
            </p:spPr>
            <p:txBody>
              <a:bodyPr wrap="square" lIns="0" tIns="0" rIns="0" bIns="0" rtlCol="0" anchor="ctr"/>
              <a:lstStyle/>
              <a:p>
                <a:pPr algn="ctr">
                  <a:lnSpc>
                    <a:spcPct val="100000"/>
                  </a:lnSpc>
                </a:pPr>
                <a:r>
                  <a:rPr sz="2736">
                    <a:solidFill>
                      <a:srgbClr val="FFFFFF"/>
                    </a:solidFill>
                    <a:latin typeface="Arial"/>
                  </a:rPr>
                  <a:t>05</a:t>
                </a:r>
              </a:p>
            </p:txBody>
          </p:sp>
        </p:grpSp>
        <p:grpSp>
          <p:nvGrpSpPr>
            <p:cNvPr id="292" name="组合 291"/>
            <p:cNvGrpSpPr/>
            <p:nvPr/>
          </p:nvGrpSpPr>
          <p:grpSpPr>
            <a:xfrm>
              <a:off x="1502721" y="1251111"/>
              <a:ext cx="6138558" cy="7600"/>
              <a:chOff x="1502721" y="1251111"/>
              <a:chExt cx="6138558" cy="7600"/>
            </a:xfrm>
          </p:grpSpPr>
          <p:sp>
            <p:nvSpPr>
              <p:cNvPr id="293" name="任意多边形 292"/>
              <p:cNvSpPr/>
              <p:nvPr/>
            </p:nvSpPr>
            <p:spPr>
              <a:xfrm>
                <a:off x="6388880" y="1251111"/>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294" name="任意多边形 293"/>
              <p:cNvSpPr/>
              <p:nvPr/>
            </p:nvSpPr>
            <p:spPr>
              <a:xfrm flipH="1">
                <a:off x="1502723" y="1251111"/>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32" name="Text 132"/>
            <p:cNvSpPr txBox="1"/>
            <p:nvPr/>
          </p:nvSpPr>
          <p:spPr>
            <a:xfrm>
              <a:off x="2669952" y="1030711"/>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课程提纲</a:t>
              </a:r>
            </a:p>
          </p:txBody>
        </p:sp>
        <p:sp>
          <p:nvSpPr>
            <p:cNvPr id="133" name="Text 133"/>
            <p:cNvSpPr txBox="1"/>
            <p:nvPr/>
          </p:nvSpPr>
          <p:spPr>
            <a:xfrm>
              <a:off x="1425215" y="992711"/>
              <a:ext cx="6293571" cy="974516"/>
            </a:xfrm>
            <a:prstGeom prst="rect">
              <a:avLst/>
            </a:prstGeom>
            <a:noFill/>
          </p:spPr>
          <p:txBody>
            <a:bodyPr wrap="square" lIns="0" rIns="0" rtlCol="0" anchor="ctr"/>
            <a:lstStyle/>
            <a:p>
              <a:pPr algn="l">
                <a:lnSpc>
                  <a:spcPct val="100000"/>
                </a:lnSpc>
              </a:pPr>
              <a:endParaRPr/>
            </a:p>
          </p:txBody>
        </p:sp>
        <p:sp>
          <p:nvSpPr>
            <p:cNvPr id="134" name="Text 134"/>
            <p:cNvSpPr txBox="1"/>
            <p:nvPr/>
          </p:nvSpPr>
          <p:spPr>
            <a:xfrm>
              <a:off x="1425215" y="2941742"/>
              <a:ext cx="6293571" cy="974516"/>
            </a:xfrm>
            <a:prstGeom prst="rect">
              <a:avLst/>
            </a:prstGeom>
            <a:noFill/>
          </p:spPr>
          <p:txBody>
            <a:bodyPr wrap="square" lIns="0" rIns="0" rtlCol="0" anchor="ctr"/>
            <a:lstStyle/>
            <a:p>
              <a:pPr algn="ctr">
                <a:lnSpc>
                  <a:spcPct val="100000"/>
                </a:lnSpc>
              </a:pPr>
              <a:endParaRPr/>
            </a:p>
          </p:txBody>
        </p:sp>
        <p:sp>
          <p:nvSpPr>
            <p:cNvPr id="135" name="Text 135"/>
            <p:cNvSpPr txBox="1"/>
            <p:nvPr/>
          </p:nvSpPr>
          <p:spPr>
            <a:xfrm>
              <a:off x="1425215" y="4890774"/>
              <a:ext cx="6293571" cy="974516"/>
            </a:xfrm>
            <a:prstGeom prst="rect">
              <a:avLst/>
            </a:prstGeom>
            <a:noFill/>
          </p:spPr>
          <p:txBody>
            <a:bodyPr wrap="square" lIns="0" rIns="0" rtlCol="0" anchor="ctr"/>
            <a:lstStyle/>
            <a:p>
              <a:pPr algn="r">
                <a:lnSpc>
                  <a:spcPct val="100000"/>
                </a:lnSpc>
              </a:pPr>
              <a:endParaRPr/>
            </a:p>
          </p:txBody>
        </p:sp>
        <p:sp>
          <p:nvSpPr>
            <p:cNvPr id="136" name="Text 136"/>
            <p:cNvSpPr txBox="1"/>
            <p:nvPr/>
          </p:nvSpPr>
          <p:spPr>
            <a:xfrm>
              <a:off x="1425215" y="992711"/>
              <a:ext cx="6293571" cy="974516"/>
            </a:xfrm>
            <a:prstGeom prst="rect">
              <a:avLst/>
            </a:prstGeom>
            <a:noFill/>
          </p:spPr>
          <p:txBody>
            <a:bodyPr wrap="square" lIns="0" rIns="0" rtlCol="0" anchor="ctr"/>
            <a:lstStyle/>
            <a:p>
              <a:pPr algn="l">
                <a:lnSpc>
                  <a:spcPct val="100000"/>
                </a:lnSpc>
              </a:pPr>
              <a:endParaRPr/>
            </a:p>
          </p:txBody>
        </p:sp>
        <p:sp>
          <p:nvSpPr>
            <p:cNvPr id="137" name="Text 137"/>
            <p:cNvSpPr txBox="1"/>
            <p:nvPr/>
          </p:nvSpPr>
          <p:spPr>
            <a:xfrm>
              <a:off x="1425215" y="2941742"/>
              <a:ext cx="6293571" cy="974516"/>
            </a:xfrm>
            <a:prstGeom prst="rect">
              <a:avLst/>
            </a:prstGeom>
            <a:noFill/>
          </p:spPr>
          <p:txBody>
            <a:bodyPr wrap="square" lIns="0" rIns="0" rtlCol="0" anchor="ctr"/>
            <a:lstStyle/>
            <a:p>
              <a:pPr algn="ctr">
                <a:lnSpc>
                  <a:spcPct val="100000"/>
                </a:lnSpc>
              </a:pPr>
              <a:endParaRPr/>
            </a:p>
          </p:txBody>
        </p:sp>
        <p:sp>
          <p:nvSpPr>
            <p:cNvPr id="138" name="Text 138"/>
            <p:cNvSpPr txBox="1"/>
            <p:nvPr/>
          </p:nvSpPr>
          <p:spPr>
            <a:xfrm>
              <a:off x="1425215" y="4890774"/>
              <a:ext cx="6293571" cy="974516"/>
            </a:xfrm>
            <a:prstGeom prst="rect">
              <a:avLst/>
            </a:prstGeom>
            <a:noFill/>
          </p:spPr>
          <p:txBody>
            <a:bodyPr wrap="square" lIns="0" rIns="0" rtlCol="0" anchor="ctr"/>
            <a:lstStyle/>
            <a:p>
              <a:pPr algn="r">
                <a:lnSpc>
                  <a:spcPct val="100000"/>
                </a:lnSpc>
              </a:pPr>
              <a:endParaRPr/>
            </a:p>
          </p:txBody>
        </p:sp>
        <p:sp>
          <p:nvSpPr>
            <p:cNvPr id="139" name="Text 139"/>
            <p:cNvSpPr txBox="1"/>
            <p:nvPr/>
          </p:nvSpPr>
          <p:spPr>
            <a:xfrm>
              <a:off x="1425215" y="992711"/>
              <a:ext cx="6293571" cy="974516"/>
            </a:xfrm>
            <a:prstGeom prst="rect">
              <a:avLst/>
            </a:prstGeom>
            <a:noFill/>
          </p:spPr>
          <p:txBody>
            <a:bodyPr wrap="square" lIns="0" rIns="0" rtlCol="0" anchor="ctr"/>
            <a:lstStyle/>
            <a:p>
              <a:pPr algn="l">
                <a:lnSpc>
                  <a:spcPct val="100000"/>
                </a:lnSpc>
              </a:pPr>
              <a:endParaRPr/>
            </a:p>
          </p:txBody>
        </p:sp>
        <p:sp>
          <p:nvSpPr>
            <p:cNvPr id="140" name="Text 140"/>
            <p:cNvSpPr txBox="1"/>
            <p:nvPr/>
          </p:nvSpPr>
          <p:spPr>
            <a:xfrm>
              <a:off x="1425215" y="2941742"/>
              <a:ext cx="6293571" cy="974516"/>
            </a:xfrm>
            <a:prstGeom prst="rect">
              <a:avLst/>
            </a:prstGeom>
            <a:noFill/>
          </p:spPr>
          <p:txBody>
            <a:bodyPr wrap="square" lIns="0" rIns="0" rtlCol="0" anchor="ctr"/>
            <a:lstStyle/>
            <a:p>
              <a:pPr algn="ctr">
                <a:lnSpc>
                  <a:spcPct val="100000"/>
                </a:lnSpc>
              </a:pPr>
              <a:endParaRPr/>
            </a:p>
          </p:txBody>
        </p:sp>
        <p:sp>
          <p:nvSpPr>
            <p:cNvPr id="141" name="Text 141"/>
            <p:cNvSpPr txBox="1"/>
            <p:nvPr/>
          </p:nvSpPr>
          <p:spPr>
            <a:xfrm>
              <a:off x="1425215" y="4890774"/>
              <a:ext cx="6293571" cy="974516"/>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的设计原则_3"/>
        <p:cNvGrpSpPr/>
        <p:nvPr/>
      </p:nvGrpSpPr>
      <p:grpSpPr>
        <a:xfrm>
          <a:off x="0" y="0"/>
          <a:ext cx="0" cy="0"/>
          <a:chOff x="0" y="0"/>
          <a:chExt cx="0" cy="0"/>
        </a:xfrm>
      </p:grpSpPr>
      <p:grpSp>
        <p:nvGrpSpPr>
          <p:cNvPr id="140" name="Group140"/>
          <p:cNvGrpSpPr/>
          <p:nvPr/>
        </p:nvGrpSpPr>
        <p:grpSpPr>
          <a:xfrm>
            <a:off x="437600" y="723400"/>
            <a:ext cx="8268800" cy="5411200"/>
            <a:chOff x="437600" y="723400"/>
            <a:chExt cx="8268800" cy="5411200"/>
          </a:xfrm>
        </p:grpSpPr>
        <p:grpSp>
          <p:nvGrpSpPr>
            <p:cNvPr id="299" name="组合 298"/>
            <p:cNvGrpSpPr/>
            <p:nvPr/>
          </p:nvGrpSpPr>
          <p:grpSpPr>
            <a:xfrm>
              <a:off x="1573101" y="981800"/>
              <a:ext cx="6138558" cy="7600"/>
              <a:chOff x="1573101" y="981800"/>
              <a:chExt cx="6138558" cy="7600"/>
            </a:xfrm>
          </p:grpSpPr>
          <p:sp>
            <p:nvSpPr>
              <p:cNvPr id="300" name="任意多边形 299"/>
              <p:cNvSpPr/>
              <p:nvPr/>
            </p:nvSpPr>
            <p:spPr>
              <a:xfrm>
                <a:off x="6459259" y="9818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73102" y="9818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41" name="Text 141"/>
            <p:cNvSpPr txBox="1"/>
            <p:nvPr/>
          </p:nvSpPr>
          <p:spPr>
            <a:xfrm>
              <a:off x="2740332" y="7614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微服务的设计原则</a:t>
              </a:r>
            </a:p>
          </p:txBody>
        </p:sp>
        <p:sp>
          <p:nvSpPr>
            <p:cNvPr id="142" name="Text 142"/>
            <p:cNvSpPr txBox="1"/>
            <p:nvPr/>
          </p:nvSpPr>
          <p:spPr>
            <a:xfrm>
              <a:off x="445200" y="13922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三、无状态服务</a:t>
              </a:r>
            </a:p>
          </p:txBody>
        </p:sp>
        <p:sp>
          <p:nvSpPr>
            <p:cNvPr id="143" name="Text 143"/>
            <p:cNvSpPr txBox="1"/>
            <p:nvPr/>
          </p:nvSpPr>
          <p:spPr>
            <a:xfrm>
              <a:off x="677000" y="2669000"/>
              <a:ext cx="80218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对于无状态服务，首先说一下什么是状态：如果一个数据需要被多个服务共享，才能完成一笔交易，那么这个数据被称为状态。进而依赖这个“状态”数据的服务被称为有状态服务，反之称为无状态服务。</a:t>
              </a:r>
            </a:p>
            <a:p>
              <a:pPr algn="l">
                <a:lnSpc>
                  <a:spcPct val="100000"/>
                </a:lnSpc>
              </a:pPr>
              <a:endParaRPr sz="1368">
                <a:solidFill>
                  <a:srgbClr val="FFFFFF"/>
                </a:solidFill>
                <a:latin typeface="Times New Roman"/>
              </a:endParaRPr>
            </a:p>
            <a:p>
              <a:pPr algn="l">
                <a:lnSpc>
                  <a:spcPct val="100000"/>
                </a:lnSpc>
              </a:pPr>
              <a:r>
                <a:rPr sz="1368">
                  <a:solidFill>
                    <a:srgbClr val="FFFFFF"/>
                  </a:solidFill>
                  <a:latin typeface="Times New Roman"/>
                </a:rPr>
                <a:t>        那么这个无状态服务原则并不是说在微服务架构里就不允许存在状态，表达的真实意思是要把有状态的业务服务改变为无状态的计算类服务，那么状态数据也就相应的迁移到对应的“有状态数据服务”中。 </a:t>
              </a:r>
            </a:p>
          </p:txBody>
        </p:sp>
        <p:grpSp>
          <p:nvGrpSpPr>
            <p:cNvPr id="124" name="多重进程/文档"/>
            <p:cNvGrpSpPr/>
            <p:nvPr/>
          </p:nvGrpSpPr>
          <p:grpSpPr>
            <a:xfrm rot="5400000">
              <a:off x="5841285" y="4361057"/>
              <a:ext cx="1069138" cy="779851"/>
              <a:chOff x="5841285" y="4361057"/>
              <a:chExt cx="1069138" cy="779851"/>
            </a:xfrm>
          </p:grpSpPr>
          <p:sp>
            <p:nvSpPr>
              <p:cNvPr id="125" name="任意多边形 124"/>
              <p:cNvSpPr/>
              <p:nvPr/>
            </p:nvSpPr>
            <p:spPr>
              <a:xfrm>
                <a:off x="5993011" y="4362237"/>
                <a:ext cx="913794" cy="599885"/>
              </a:xfrm>
              <a:custGeom>
                <a:avLst/>
                <a:gdLst/>
                <a:ahLst/>
                <a:cxnLst/>
                <a:rect l="0" t="0" r="0" b="0"/>
                <a:pathLst>
                  <a:path w="913794" h="599885">
                    <a:moveTo>
                      <a:pt x="913794" y="599885"/>
                    </a:moveTo>
                    <a:lnTo>
                      <a:pt x="913794" y="0"/>
                    </a:lnTo>
                    <a:lnTo>
                      <a:pt x="0" y="0"/>
                    </a:lnTo>
                    <a:lnTo>
                      <a:pt x="0" y="599885"/>
                    </a:lnTo>
                    <a:lnTo>
                      <a:pt x="913794" y="599885"/>
                    </a:lnTo>
                    <a:close/>
                  </a:path>
                </a:pathLst>
              </a:custGeom>
              <a:solidFill>
                <a:srgbClr val="E8EFF8"/>
              </a:solidFill>
              <a:ln w="7600" cap="flat">
                <a:solidFill>
                  <a:srgbClr val="83B3E3"/>
                </a:solidFill>
                <a:bevel/>
              </a:ln>
            </p:spPr>
          </p:sp>
          <p:sp>
            <p:nvSpPr>
              <p:cNvPr id="126" name="任意多边形 125"/>
              <p:cNvSpPr/>
              <p:nvPr/>
            </p:nvSpPr>
            <p:spPr>
              <a:xfrm>
                <a:off x="5915338" y="4452220"/>
                <a:ext cx="913794" cy="599885"/>
              </a:xfrm>
              <a:custGeom>
                <a:avLst/>
                <a:gdLst/>
                <a:ahLst/>
                <a:cxnLst/>
                <a:rect l="0" t="0" r="0" b="0"/>
                <a:pathLst>
                  <a:path w="913794" h="599885">
                    <a:moveTo>
                      <a:pt x="913794" y="599885"/>
                    </a:moveTo>
                    <a:lnTo>
                      <a:pt x="913794" y="0"/>
                    </a:lnTo>
                    <a:lnTo>
                      <a:pt x="0" y="0"/>
                    </a:lnTo>
                    <a:lnTo>
                      <a:pt x="0" y="599885"/>
                    </a:lnTo>
                    <a:lnTo>
                      <a:pt x="913794" y="599885"/>
                    </a:lnTo>
                    <a:close/>
                  </a:path>
                </a:pathLst>
              </a:custGeom>
              <a:solidFill>
                <a:srgbClr val="E8EFF8"/>
              </a:solidFill>
              <a:ln w="7600" cap="flat">
                <a:solidFill>
                  <a:srgbClr val="83B3E3"/>
                </a:solidFill>
                <a:bevel/>
              </a:ln>
            </p:spPr>
          </p:sp>
          <p:sp>
            <p:nvSpPr>
              <p:cNvPr id="127" name="任意多边形 126"/>
              <p:cNvSpPr/>
              <p:nvPr/>
            </p:nvSpPr>
            <p:spPr>
              <a:xfrm>
                <a:off x="5838133" y="4542533"/>
                <a:ext cx="913794" cy="599885"/>
              </a:xfrm>
              <a:custGeom>
                <a:avLst/>
                <a:gdLst/>
                <a:ahLst/>
                <a:cxnLst/>
                <a:rect l="0" t="0" r="0" b="0"/>
                <a:pathLst>
                  <a:path w="913794" h="599885">
                    <a:moveTo>
                      <a:pt x="913794" y="599885"/>
                    </a:moveTo>
                    <a:lnTo>
                      <a:pt x="913794" y="0"/>
                    </a:lnTo>
                    <a:lnTo>
                      <a:pt x="0" y="0"/>
                    </a:lnTo>
                    <a:lnTo>
                      <a:pt x="0" y="599885"/>
                    </a:lnTo>
                    <a:lnTo>
                      <a:pt x="913794" y="599885"/>
                    </a:lnTo>
                    <a:close/>
                  </a:path>
                </a:pathLst>
              </a:custGeom>
              <a:solidFill>
                <a:srgbClr val="E8EFF8"/>
              </a:solidFill>
              <a:ln w="7600" cap="flat">
                <a:solidFill>
                  <a:srgbClr val="83B3E3"/>
                </a:solidFill>
                <a:bevel/>
              </a:ln>
            </p:spPr>
          </p:sp>
        </p:grpSp>
        <p:sp>
          <p:nvSpPr>
            <p:cNvPr id="144" name="Text 144"/>
            <p:cNvSpPr txBox="1"/>
            <p:nvPr/>
          </p:nvSpPr>
          <p:spPr>
            <a:xfrm>
              <a:off x="5984424" y="4534800"/>
              <a:ext cx="602891" cy="136800"/>
            </a:xfrm>
            <a:prstGeom prst="rect">
              <a:avLst/>
            </a:prstGeom>
            <a:noFill/>
          </p:spPr>
          <p:txBody>
            <a:bodyPr wrap="square" lIns="0" tIns="0" rIns="0" bIns="0" rtlCol="0" anchor="ctr"/>
            <a:lstStyle/>
            <a:p>
              <a:pPr algn="ctr">
                <a:lnSpc>
                  <a:spcPct val="100000"/>
                </a:lnSpc>
              </a:pPr>
              <a:r>
                <a:rPr sz="1216">
                  <a:solidFill>
                    <a:srgbClr val="1F6391"/>
                  </a:solidFill>
                  <a:latin typeface="宋体"/>
                </a:rPr>
                <a:t>微服务</a:t>
              </a:r>
            </a:p>
          </p:txBody>
        </p:sp>
        <p:cxnSp>
          <p:nvCxnSpPr>
            <p:cNvPr id="130" name="Line"/>
            <p:cNvCxnSpPr/>
            <p:nvPr/>
          </p:nvCxnSpPr>
          <p:spPr>
            <a:xfrm rot="5400000">
              <a:off x="6023600" y="4743800"/>
              <a:ext cx="2401600" cy="0"/>
            </a:xfrm>
            <a:prstGeom prst="line">
              <a:avLst/>
            </a:prstGeom>
            <a:ln w="10133" cap="flat">
              <a:solidFill>
                <a:srgbClr val="FFFFFF"/>
              </a:solidFill>
              <a:custDash>
                <a:ds d="1100000" sp="500000"/>
              </a:custDash>
              <a:bevel/>
            </a:ln>
          </p:spPr>
        </p:cxnSp>
        <p:grpSp>
          <p:nvGrpSpPr>
            <p:cNvPr id="132" name="Cylinder 2"/>
            <p:cNvGrpSpPr/>
            <p:nvPr/>
          </p:nvGrpSpPr>
          <p:grpSpPr>
            <a:xfrm>
              <a:off x="7651976" y="4671600"/>
              <a:ext cx="888440" cy="425600"/>
              <a:chOff x="7651976" y="4671600"/>
              <a:chExt cx="888440" cy="425600"/>
            </a:xfrm>
          </p:grpSpPr>
          <p:sp>
            <p:nvSpPr>
              <p:cNvPr id="133" name="Database"/>
              <p:cNvSpPr/>
              <p:nvPr/>
            </p:nvSpPr>
            <p:spPr>
              <a:xfrm>
                <a:off x="7651976" y="4671600"/>
                <a:ext cx="888440" cy="425600"/>
              </a:xfrm>
              <a:custGeom>
                <a:avLst/>
                <a:gdLst/>
                <a:ahLst/>
                <a:cxnLst/>
                <a:rect l="l" t="t" r="r" b="b"/>
                <a:pathLst>
                  <a:path w="888440" h="425600">
                    <a:moveTo>
                      <a:pt x="0" y="0"/>
                    </a:moveTo>
                    <a:lnTo>
                      <a:pt x="0" y="255360"/>
                    </a:lnTo>
                    <a:cubicBezTo>
                      <a:pt x="0" y="349381"/>
                      <a:pt x="198884" y="425600"/>
                      <a:pt x="444220" y="425600"/>
                    </a:cubicBezTo>
                    <a:cubicBezTo>
                      <a:pt x="689556" y="425600"/>
                      <a:pt x="888440" y="349381"/>
                      <a:pt x="888440" y="255360"/>
                    </a:cubicBezTo>
                    <a:lnTo>
                      <a:pt x="888440" y="0"/>
                    </a:lnTo>
                    <a:cubicBezTo>
                      <a:pt x="888440" y="94021"/>
                      <a:pt x="689556" y="170240"/>
                      <a:pt x="444220" y="170240"/>
                    </a:cubicBezTo>
                    <a:cubicBezTo>
                      <a:pt x="198884" y="170240"/>
                      <a:pt x="0" y="94021"/>
                      <a:pt x="0" y="0"/>
                    </a:cubicBezTo>
                    <a:close/>
                  </a:path>
                </a:pathLst>
              </a:custGeom>
              <a:solidFill>
                <a:srgbClr val="FFFFFF">
                  <a:alpha val="95000"/>
                </a:srgbClr>
              </a:solidFill>
              <a:ln w="7600" cap="flat">
                <a:solidFill>
                  <a:srgbClr val="C9D0D0"/>
                </a:solidFill>
                <a:bevel/>
              </a:ln>
            </p:spPr>
            <p:txBody>
              <a:bodyPr wrap="square" lIns="0" tIns="0" rIns="0" bIns="0" rtlCol="0" anchor="ctr"/>
              <a:lstStyle/>
              <a:p>
                <a:pPr algn="ctr">
                  <a:lnSpc>
                    <a:spcPct val="100000"/>
                  </a:lnSpc>
                </a:pPr>
                <a:endParaRPr/>
              </a:p>
              <a:p>
                <a:pPr algn="ctr">
                  <a:lnSpc>
                    <a:spcPct val="100000"/>
                  </a:lnSpc>
                </a:pPr>
                <a:r>
                  <a:rPr sz="760">
                    <a:solidFill>
                      <a:srgbClr val="191919"/>
                    </a:solidFill>
                    <a:latin typeface="Arial"/>
                  </a:rPr>
                  <a:t>分布式缓存</a:t>
                </a:r>
              </a:p>
            </p:txBody>
          </p:sp>
          <p:sp>
            <p:nvSpPr>
              <p:cNvPr id="135" name="任意多边形 134"/>
              <p:cNvSpPr/>
              <p:nvPr/>
            </p:nvSpPr>
            <p:spPr>
              <a:xfrm>
                <a:off x="7651976" y="4501360"/>
                <a:ext cx="888440" cy="340480"/>
              </a:xfrm>
              <a:custGeom>
                <a:avLst/>
                <a:gdLst/>
                <a:ahLst/>
                <a:cxnLst/>
                <a:rect l="0" t="0" r="0" b="0"/>
                <a:pathLst>
                  <a:path w="888440" h="340480">
                    <a:moveTo>
                      <a:pt x="0" y="170240"/>
                    </a:moveTo>
                    <a:cubicBezTo>
                      <a:pt x="0" y="76219"/>
                      <a:pt x="198884" y="0"/>
                      <a:pt x="444220" y="0"/>
                    </a:cubicBezTo>
                    <a:cubicBezTo>
                      <a:pt x="689556" y="0"/>
                      <a:pt x="888440" y="76219"/>
                      <a:pt x="888440" y="170240"/>
                    </a:cubicBezTo>
                    <a:cubicBezTo>
                      <a:pt x="888440" y="264261"/>
                      <a:pt x="689556" y="340480"/>
                      <a:pt x="444220" y="340480"/>
                    </a:cubicBezTo>
                    <a:cubicBezTo>
                      <a:pt x="198884" y="340480"/>
                      <a:pt x="0" y="264261"/>
                      <a:pt x="0" y="170240"/>
                    </a:cubicBezTo>
                    <a:close/>
                  </a:path>
                </a:pathLst>
              </a:custGeom>
              <a:solidFill>
                <a:srgbClr val="FFFFFF">
                  <a:alpha val="95000"/>
                </a:srgbClr>
              </a:solidFill>
              <a:ln w="7600" cap="flat">
                <a:solidFill>
                  <a:srgbClr val="C9D0D0"/>
                </a:solidFill>
                <a:bevel/>
              </a:ln>
            </p:spPr>
          </p:sp>
        </p:grpSp>
        <p:grpSp>
          <p:nvGrpSpPr>
            <p:cNvPr id="2" name="Cylinder 2"/>
            <p:cNvGrpSpPr/>
            <p:nvPr/>
          </p:nvGrpSpPr>
          <p:grpSpPr>
            <a:xfrm>
              <a:off x="7651976" y="3976200"/>
              <a:ext cx="888440" cy="425600"/>
              <a:chOff x="7651976" y="3976200"/>
              <a:chExt cx="888440" cy="425600"/>
            </a:xfrm>
          </p:grpSpPr>
          <p:sp>
            <p:nvSpPr>
              <p:cNvPr id="3" name="Database"/>
              <p:cNvSpPr/>
              <p:nvPr/>
            </p:nvSpPr>
            <p:spPr>
              <a:xfrm>
                <a:off x="7651976" y="3976200"/>
                <a:ext cx="888440" cy="425600"/>
              </a:xfrm>
              <a:custGeom>
                <a:avLst/>
                <a:gdLst/>
                <a:ahLst/>
                <a:cxnLst/>
                <a:rect l="l" t="t" r="r" b="b"/>
                <a:pathLst>
                  <a:path w="888440" h="425600">
                    <a:moveTo>
                      <a:pt x="0" y="0"/>
                    </a:moveTo>
                    <a:lnTo>
                      <a:pt x="0" y="255360"/>
                    </a:lnTo>
                    <a:cubicBezTo>
                      <a:pt x="0" y="349381"/>
                      <a:pt x="198884" y="425600"/>
                      <a:pt x="444220" y="425600"/>
                    </a:cubicBezTo>
                    <a:cubicBezTo>
                      <a:pt x="689556" y="425600"/>
                      <a:pt x="888440" y="349381"/>
                      <a:pt x="888440" y="255360"/>
                    </a:cubicBezTo>
                    <a:lnTo>
                      <a:pt x="888440" y="0"/>
                    </a:lnTo>
                    <a:cubicBezTo>
                      <a:pt x="888440" y="94021"/>
                      <a:pt x="689556" y="170240"/>
                      <a:pt x="444220" y="170240"/>
                    </a:cubicBezTo>
                    <a:cubicBezTo>
                      <a:pt x="198884" y="170240"/>
                      <a:pt x="0" y="94021"/>
                      <a:pt x="0" y="0"/>
                    </a:cubicBezTo>
                    <a:close/>
                  </a:path>
                </a:pathLst>
              </a:custGeom>
              <a:solidFill>
                <a:srgbClr val="FFFFFF">
                  <a:alpha val="95000"/>
                </a:srgbClr>
              </a:solidFill>
              <a:ln w="7600" cap="flat">
                <a:solidFill>
                  <a:srgbClr val="C9D0D0"/>
                </a:solidFill>
                <a:bevel/>
              </a:ln>
            </p:spPr>
            <p:txBody>
              <a:bodyPr wrap="square" lIns="0" tIns="0" rIns="0" bIns="0" rtlCol="0" anchor="ctr"/>
              <a:lstStyle/>
              <a:p>
                <a:pPr algn="ctr">
                  <a:lnSpc>
                    <a:spcPct val="100000"/>
                  </a:lnSpc>
                </a:pPr>
                <a:endParaRPr/>
              </a:p>
              <a:p>
                <a:pPr algn="ctr">
                  <a:lnSpc>
                    <a:spcPct val="100000"/>
                  </a:lnSpc>
                </a:pPr>
                <a:r>
                  <a:rPr sz="760">
                    <a:solidFill>
                      <a:srgbClr val="191919"/>
                    </a:solidFill>
                    <a:latin typeface="Arial"/>
                  </a:rPr>
                  <a:t>分布式数据库</a:t>
                </a:r>
              </a:p>
            </p:txBody>
          </p:sp>
          <p:sp>
            <p:nvSpPr>
              <p:cNvPr id="4" name="任意多边形 3"/>
              <p:cNvSpPr/>
              <p:nvPr/>
            </p:nvSpPr>
            <p:spPr>
              <a:xfrm>
                <a:off x="7651976" y="3805960"/>
                <a:ext cx="888440" cy="340480"/>
              </a:xfrm>
              <a:custGeom>
                <a:avLst/>
                <a:gdLst/>
                <a:ahLst/>
                <a:cxnLst/>
                <a:rect l="0" t="0" r="0" b="0"/>
                <a:pathLst>
                  <a:path w="888440" h="340480">
                    <a:moveTo>
                      <a:pt x="0" y="170240"/>
                    </a:moveTo>
                    <a:cubicBezTo>
                      <a:pt x="0" y="76219"/>
                      <a:pt x="198884" y="0"/>
                      <a:pt x="444220" y="0"/>
                    </a:cubicBezTo>
                    <a:cubicBezTo>
                      <a:pt x="689556" y="0"/>
                      <a:pt x="888440" y="76219"/>
                      <a:pt x="888440" y="170240"/>
                    </a:cubicBezTo>
                    <a:cubicBezTo>
                      <a:pt x="888440" y="264261"/>
                      <a:pt x="689556" y="340480"/>
                      <a:pt x="444220" y="340480"/>
                    </a:cubicBezTo>
                    <a:cubicBezTo>
                      <a:pt x="198884" y="340480"/>
                      <a:pt x="0" y="264261"/>
                      <a:pt x="0" y="170240"/>
                    </a:cubicBezTo>
                    <a:close/>
                  </a:path>
                </a:pathLst>
              </a:custGeom>
              <a:solidFill>
                <a:srgbClr val="FFFFFF">
                  <a:alpha val="95000"/>
                </a:srgbClr>
              </a:solidFill>
              <a:ln w="7600" cap="flat">
                <a:solidFill>
                  <a:srgbClr val="C9D0D0"/>
                </a:solidFill>
                <a:bevel/>
              </a:ln>
            </p:spPr>
          </p:sp>
        </p:grpSp>
        <p:grpSp>
          <p:nvGrpSpPr>
            <p:cNvPr id="145" name="Cylinder 2"/>
            <p:cNvGrpSpPr/>
            <p:nvPr/>
          </p:nvGrpSpPr>
          <p:grpSpPr>
            <a:xfrm>
              <a:off x="7651976" y="5367000"/>
              <a:ext cx="888440" cy="425600"/>
              <a:chOff x="7651976" y="5367000"/>
              <a:chExt cx="888440" cy="425600"/>
            </a:xfrm>
          </p:grpSpPr>
          <p:sp>
            <p:nvSpPr>
              <p:cNvPr id="5" name="Database"/>
              <p:cNvSpPr/>
              <p:nvPr/>
            </p:nvSpPr>
            <p:spPr>
              <a:xfrm>
                <a:off x="7651976" y="5367000"/>
                <a:ext cx="888440" cy="425600"/>
              </a:xfrm>
              <a:custGeom>
                <a:avLst/>
                <a:gdLst/>
                <a:ahLst/>
                <a:cxnLst/>
                <a:rect l="l" t="t" r="r" b="b"/>
                <a:pathLst>
                  <a:path w="888440" h="425600">
                    <a:moveTo>
                      <a:pt x="0" y="0"/>
                    </a:moveTo>
                    <a:lnTo>
                      <a:pt x="0" y="255360"/>
                    </a:lnTo>
                    <a:cubicBezTo>
                      <a:pt x="0" y="349381"/>
                      <a:pt x="198884" y="425600"/>
                      <a:pt x="444220" y="425600"/>
                    </a:cubicBezTo>
                    <a:cubicBezTo>
                      <a:pt x="689556" y="425600"/>
                      <a:pt x="888440" y="349381"/>
                      <a:pt x="888440" y="255360"/>
                    </a:cubicBezTo>
                    <a:lnTo>
                      <a:pt x="888440" y="0"/>
                    </a:lnTo>
                    <a:cubicBezTo>
                      <a:pt x="888440" y="94021"/>
                      <a:pt x="689556" y="170240"/>
                      <a:pt x="444220" y="170240"/>
                    </a:cubicBezTo>
                    <a:cubicBezTo>
                      <a:pt x="198884" y="170240"/>
                      <a:pt x="0" y="94021"/>
                      <a:pt x="0" y="0"/>
                    </a:cubicBezTo>
                    <a:close/>
                  </a:path>
                </a:pathLst>
              </a:custGeom>
              <a:solidFill>
                <a:srgbClr val="FFFFFF">
                  <a:alpha val="95000"/>
                </a:srgbClr>
              </a:solidFill>
              <a:ln w="7600" cap="flat">
                <a:solidFill>
                  <a:srgbClr val="C9D0D0"/>
                </a:solidFill>
                <a:bevel/>
              </a:ln>
            </p:spPr>
            <p:txBody>
              <a:bodyPr wrap="square" lIns="0" tIns="0" rIns="0" bIns="0" rtlCol="0" anchor="ctr"/>
              <a:lstStyle/>
              <a:p>
                <a:pPr algn="ctr">
                  <a:lnSpc>
                    <a:spcPct val="100000"/>
                  </a:lnSpc>
                </a:pPr>
                <a:endParaRPr/>
              </a:p>
              <a:p>
                <a:pPr algn="ctr">
                  <a:lnSpc>
                    <a:spcPct val="100000"/>
                  </a:lnSpc>
                </a:pPr>
                <a:r>
                  <a:rPr sz="760">
                    <a:solidFill>
                      <a:srgbClr val="191919"/>
                    </a:solidFill>
                    <a:latin typeface="Arial"/>
                  </a:rPr>
                  <a:t>分布式存储</a:t>
                </a:r>
              </a:p>
            </p:txBody>
          </p:sp>
          <p:sp>
            <p:nvSpPr>
              <p:cNvPr id="6" name="任意多边形 5"/>
              <p:cNvSpPr/>
              <p:nvPr/>
            </p:nvSpPr>
            <p:spPr>
              <a:xfrm>
                <a:off x="7651976" y="5196760"/>
                <a:ext cx="888440" cy="340480"/>
              </a:xfrm>
              <a:custGeom>
                <a:avLst/>
                <a:gdLst/>
                <a:ahLst/>
                <a:cxnLst/>
                <a:rect l="0" t="0" r="0" b="0"/>
                <a:pathLst>
                  <a:path w="888440" h="340480">
                    <a:moveTo>
                      <a:pt x="0" y="170240"/>
                    </a:moveTo>
                    <a:cubicBezTo>
                      <a:pt x="0" y="76219"/>
                      <a:pt x="198884" y="0"/>
                      <a:pt x="444220" y="0"/>
                    </a:cubicBezTo>
                    <a:cubicBezTo>
                      <a:pt x="689556" y="0"/>
                      <a:pt x="888440" y="76219"/>
                      <a:pt x="888440" y="170240"/>
                    </a:cubicBezTo>
                    <a:cubicBezTo>
                      <a:pt x="888440" y="264261"/>
                      <a:pt x="689556" y="340480"/>
                      <a:pt x="444220" y="340480"/>
                    </a:cubicBezTo>
                    <a:cubicBezTo>
                      <a:pt x="198884" y="340480"/>
                      <a:pt x="0" y="264261"/>
                      <a:pt x="0" y="170240"/>
                    </a:cubicBezTo>
                    <a:close/>
                  </a:path>
                </a:pathLst>
              </a:custGeom>
              <a:solidFill>
                <a:srgbClr val="FFFFFF">
                  <a:alpha val="95000"/>
                </a:srgbClr>
              </a:solidFill>
              <a:ln w="7600" cap="flat">
                <a:solidFill>
                  <a:srgbClr val="C9D0D0"/>
                </a:solidFill>
                <a:bevel/>
              </a:ln>
            </p:spPr>
          </p:sp>
        </p:grpSp>
        <p:cxnSp>
          <p:nvCxnSpPr>
            <p:cNvPr id="151" name="曲线连接线"/>
            <p:cNvCxnSpPr/>
            <p:nvPr/>
          </p:nvCxnSpPr>
          <p:spPr>
            <a:xfrm flipH="1" flipV="1">
              <a:off x="6760800" y="4189000"/>
              <a:ext cx="896800" cy="288800"/>
            </a:xfrm>
            <a:prstGeom prst="line">
              <a:avLst/>
            </a:prstGeom>
            <a:ln w="7600" cap="flat">
              <a:solidFill>
                <a:srgbClr val="FFFFFF"/>
              </a:solidFill>
              <a:bevel/>
              <a:headEnd type="triangle" w="med" len="med"/>
            </a:ln>
          </p:spPr>
        </p:cxnSp>
        <p:cxnSp>
          <p:nvCxnSpPr>
            <p:cNvPr id="153" name="曲线连接线"/>
            <p:cNvCxnSpPr/>
            <p:nvPr/>
          </p:nvCxnSpPr>
          <p:spPr>
            <a:xfrm flipH="1" flipV="1">
              <a:off x="6765774" y="4584200"/>
              <a:ext cx="891822" cy="182400"/>
            </a:xfrm>
            <a:prstGeom prst="line">
              <a:avLst/>
            </a:prstGeom>
            <a:ln w="7600" cap="flat">
              <a:solidFill>
                <a:srgbClr val="FFFFFF"/>
              </a:solidFill>
              <a:bevel/>
              <a:headEnd type="triangle" w="med" len="med"/>
            </a:ln>
          </p:spPr>
        </p:cxnSp>
        <p:cxnSp>
          <p:nvCxnSpPr>
            <p:cNvPr id="155" name="曲线连接线"/>
            <p:cNvCxnSpPr/>
            <p:nvPr/>
          </p:nvCxnSpPr>
          <p:spPr>
            <a:xfrm flipH="1" flipV="1">
              <a:off x="6765778" y="4750987"/>
              <a:ext cx="886160" cy="616015"/>
            </a:xfrm>
            <a:prstGeom prst="line">
              <a:avLst/>
            </a:prstGeom>
            <a:ln w="7600" cap="flat">
              <a:solidFill>
                <a:srgbClr val="FFFFFF"/>
              </a:solidFill>
              <a:bevel/>
              <a:headEnd type="triangle" w="med" len="med"/>
            </a:ln>
          </p:spPr>
        </p:cxnSp>
        <p:sp>
          <p:nvSpPr>
            <p:cNvPr id="7" name="Text 145"/>
            <p:cNvSpPr txBox="1"/>
            <p:nvPr/>
          </p:nvSpPr>
          <p:spPr>
            <a:xfrm>
              <a:off x="677000" y="4413200"/>
              <a:ext cx="5111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场景说明：例如我们以前在本地内存中建立的数据缓存、Session缓存，到现在的微服务架构中就应该把这些数据迁移到分布式缓存中存储，让业务服务变成一个无状态的计算节点。迁移后，就可以做到按需动态伸缩，微服务应用在运行时动态增删节点，就不再需要考虑缓存数据如何同步的问题。</a:t>
              </a:r>
            </a:p>
          </p:txBody>
        </p:sp>
        <p:sp>
          <p:nvSpPr>
            <p:cNvPr id="146" name="Text 146"/>
            <p:cNvSpPr txBox="1"/>
            <p:nvPr/>
          </p:nvSpPr>
          <p:spPr>
            <a:xfrm>
              <a:off x="437600" y="723400"/>
              <a:ext cx="8268800" cy="1082240"/>
            </a:xfrm>
            <a:prstGeom prst="rect">
              <a:avLst/>
            </a:prstGeom>
            <a:noFill/>
          </p:spPr>
          <p:txBody>
            <a:bodyPr wrap="square" lIns="0" rIns="0" rtlCol="0" anchor="ctr"/>
            <a:lstStyle/>
            <a:p>
              <a:pPr algn="l">
                <a:lnSpc>
                  <a:spcPct val="100000"/>
                </a:lnSpc>
              </a:pPr>
              <a:endParaRPr/>
            </a:p>
          </p:txBody>
        </p:sp>
        <p:sp>
          <p:nvSpPr>
            <p:cNvPr id="147" name="Text 147"/>
            <p:cNvSpPr txBox="1"/>
            <p:nvPr/>
          </p:nvSpPr>
          <p:spPr>
            <a:xfrm>
              <a:off x="437600" y="2887880"/>
              <a:ext cx="8268800" cy="1082240"/>
            </a:xfrm>
            <a:prstGeom prst="rect">
              <a:avLst/>
            </a:prstGeom>
            <a:noFill/>
          </p:spPr>
          <p:txBody>
            <a:bodyPr wrap="square" lIns="0" rIns="0" rtlCol="0" anchor="ctr"/>
            <a:lstStyle/>
            <a:p>
              <a:pPr algn="ctr">
                <a:lnSpc>
                  <a:spcPct val="100000"/>
                </a:lnSpc>
              </a:pPr>
              <a:endParaRPr/>
            </a:p>
          </p:txBody>
        </p:sp>
        <p:sp>
          <p:nvSpPr>
            <p:cNvPr id="148" name="Text 148"/>
            <p:cNvSpPr txBox="1"/>
            <p:nvPr/>
          </p:nvSpPr>
          <p:spPr>
            <a:xfrm>
              <a:off x="437600" y="5052360"/>
              <a:ext cx="8268800" cy="1082240"/>
            </a:xfrm>
            <a:prstGeom prst="rect">
              <a:avLst/>
            </a:prstGeom>
            <a:noFill/>
          </p:spPr>
          <p:txBody>
            <a:bodyPr wrap="square" lIns="0" rIns="0" rtlCol="0" anchor="ctr"/>
            <a:lstStyle/>
            <a:p>
              <a:pPr algn="r">
                <a:lnSpc>
                  <a:spcPct val="100000"/>
                </a:lnSpc>
              </a:pPr>
              <a:endParaRPr/>
            </a:p>
          </p:txBody>
        </p:sp>
        <p:sp>
          <p:nvSpPr>
            <p:cNvPr id="149" name="Text 149"/>
            <p:cNvSpPr txBox="1"/>
            <p:nvPr/>
          </p:nvSpPr>
          <p:spPr>
            <a:xfrm>
              <a:off x="437600" y="723400"/>
              <a:ext cx="8268800" cy="1082240"/>
            </a:xfrm>
            <a:prstGeom prst="rect">
              <a:avLst/>
            </a:prstGeom>
            <a:noFill/>
          </p:spPr>
          <p:txBody>
            <a:bodyPr wrap="square" lIns="0" rIns="0" rtlCol="0" anchor="ctr"/>
            <a:lstStyle/>
            <a:p>
              <a:pPr algn="l">
                <a:lnSpc>
                  <a:spcPct val="100000"/>
                </a:lnSpc>
              </a:pPr>
              <a:endParaRPr/>
            </a:p>
          </p:txBody>
        </p:sp>
        <p:sp>
          <p:nvSpPr>
            <p:cNvPr id="150" name="Text 150"/>
            <p:cNvSpPr txBox="1"/>
            <p:nvPr/>
          </p:nvSpPr>
          <p:spPr>
            <a:xfrm>
              <a:off x="437600" y="2887880"/>
              <a:ext cx="8268800" cy="1082240"/>
            </a:xfrm>
            <a:prstGeom prst="rect">
              <a:avLst/>
            </a:prstGeom>
            <a:noFill/>
          </p:spPr>
          <p:txBody>
            <a:bodyPr wrap="square" lIns="0" rIns="0" rtlCol="0" anchor="ctr"/>
            <a:lstStyle/>
            <a:p>
              <a:pPr algn="ctr">
                <a:lnSpc>
                  <a:spcPct val="100000"/>
                </a:lnSpc>
              </a:pPr>
              <a:endParaRPr/>
            </a:p>
          </p:txBody>
        </p:sp>
        <p:sp>
          <p:nvSpPr>
            <p:cNvPr id="8" name="Text 151"/>
            <p:cNvSpPr txBox="1"/>
            <p:nvPr/>
          </p:nvSpPr>
          <p:spPr>
            <a:xfrm>
              <a:off x="437600" y="5052360"/>
              <a:ext cx="8268800" cy="1082240"/>
            </a:xfrm>
            <a:prstGeom prst="rect">
              <a:avLst/>
            </a:prstGeom>
            <a:noFill/>
          </p:spPr>
          <p:txBody>
            <a:bodyPr wrap="square" lIns="0" rIns="0" rtlCol="0" anchor="ctr"/>
            <a:lstStyle/>
            <a:p>
              <a:pPr algn="r">
                <a:lnSpc>
                  <a:spcPct val="100000"/>
                </a:lnSpc>
              </a:pPr>
              <a:endParaRPr/>
            </a:p>
          </p:txBody>
        </p:sp>
        <p:sp>
          <p:nvSpPr>
            <p:cNvPr id="152" name="Text 152"/>
            <p:cNvSpPr txBox="1"/>
            <p:nvPr/>
          </p:nvSpPr>
          <p:spPr>
            <a:xfrm>
              <a:off x="437600" y="723400"/>
              <a:ext cx="8268800" cy="1082240"/>
            </a:xfrm>
            <a:prstGeom prst="rect">
              <a:avLst/>
            </a:prstGeom>
            <a:noFill/>
          </p:spPr>
          <p:txBody>
            <a:bodyPr wrap="square" lIns="0" rIns="0" rtlCol="0" anchor="ctr"/>
            <a:lstStyle/>
            <a:p>
              <a:pPr algn="l">
                <a:lnSpc>
                  <a:spcPct val="100000"/>
                </a:lnSpc>
              </a:pPr>
              <a:endParaRPr/>
            </a:p>
          </p:txBody>
        </p:sp>
        <p:sp>
          <p:nvSpPr>
            <p:cNvPr id="9" name="Text 153"/>
            <p:cNvSpPr txBox="1"/>
            <p:nvPr/>
          </p:nvSpPr>
          <p:spPr>
            <a:xfrm>
              <a:off x="437600" y="2887880"/>
              <a:ext cx="8268800" cy="1082240"/>
            </a:xfrm>
            <a:prstGeom prst="rect">
              <a:avLst/>
            </a:prstGeom>
            <a:noFill/>
          </p:spPr>
          <p:txBody>
            <a:bodyPr wrap="square" lIns="0" rIns="0" rtlCol="0" anchor="ctr"/>
            <a:lstStyle/>
            <a:p>
              <a:pPr algn="ctr">
                <a:lnSpc>
                  <a:spcPct val="100000"/>
                </a:lnSpc>
              </a:pPr>
              <a:endParaRPr/>
            </a:p>
          </p:txBody>
        </p:sp>
        <p:sp>
          <p:nvSpPr>
            <p:cNvPr id="154" name="Text 154"/>
            <p:cNvSpPr txBox="1"/>
            <p:nvPr/>
          </p:nvSpPr>
          <p:spPr>
            <a:xfrm>
              <a:off x="437600" y="5052360"/>
              <a:ext cx="8268800" cy="1082240"/>
            </a:xfrm>
            <a:prstGeom prst="rect">
              <a:avLst/>
            </a:prstGeom>
            <a:noFill/>
          </p:spPr>
          <p:txBody>
            <a:bodyPr wrap="square" lIns="0" rIns="0" rtlCol="0" anchor="ctr"/>
            <a:lstStyle/>
            <a:p>
              <a:pPr algn="r">
                <a:lnSpc>
                  <a:spcPct val="100000"/>
                </a:lnSpc>
              </a:pPr>
              <a:endParaRPr/>
            </a:p>
          </p:txBody>
        </p:sp>
      </p:grpSp>
      <p:pic>
        <p:nvPicPr>
          <p:cNvPr id="37" name="图片 36"/>
          <p:cNvPicPr>
            <a:picLocks noChangeAspect="1"/>
          </p:cNvPicPr>
          <p:nvPr/>
        </p:nvPicPr>
        <p:blipFill>
          <a:blip r:embed="rId2"/>
          <a:stretch>
            <a:fillRect/>
          </a:stretch>
        </p:blipFill>
        <p:spPr>
          <a:xfrm>
            <a:off x="5734476" y="3426978"/>
            <a:ext cx="3409524" cy="314285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的设计原则_4"/>
        <p:cNvGrpSpPr/>
        <p:nvPr/>
      </p:nvGrpSpPr>
      <p:grpSpPr>
        <a:xfrm>
          <a:off x="0" y="0"/>
          <a:ext cx="0" cy="0"/>
          <a:chOff x="0" y="0"/>
          <a:chExt cx="0" cy="0"/>
        </a:xfrm>
      </p:grpSpPr>
      <p:grpSp>
        <p:nvGrpSpPr>
          <p:cNvPr id="109" name="Group109"/>
          <p:cNvGrpSpPr/>
          <p:nvPr/>
        </p:nvGrpSpPr>
        <p:grpSpPr>
          <a:xfrm>
            <a:off x="497773" y="2239600"/>
            <a:ext cx="8148454" cy="2378800"/>
            <a:chOff x="497773" y="2239600"/>
            <a:chExt cx="8148454" cy="2378800"/>
          </a:xfrm>
        </p:grpSpPr>
        <p:grpSp>
          <p:nvGrpSpPr>
            <p:cNvPr id="299" name="组合 298"/>
            <p:cNvGrpSpPr/>
            <p:nvPr/>
          </p:nvGrpSpPr>
          <p:grpSpPr>
            <a:xfrm>
              <a:off x="1482452" y="2498000"/>
              <a:ext cx="6138558" cy="7600"/>
              <a:chOff x="1482452" y="2498000"/>
              <a:chExt cx="6138558" cy="7600"/>
            </a:xfrm>
          </p:grpSpPr>
          <p:sp>
            <p:nvSpPr>
              <p:cNvPr id="300" name="任意多边形 299"/>
              <p:cNvSpPr/>
              <p:nvPr/>
            </p:nvSpPr>
            <p:spPr>
              <a:xfrm>
                <a:off x="6368610" y="24980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482453" y="24980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0" name="Text 110"/>
            <p:cNvSpPr txBox="1"/>
            <p:nvPr/>
          </p:nvSpPr>
          <p:spPr>
            <a:xfrm>
              <a:off x="2649683" y="22776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微服务的设计原则</a:t>
              </a:r>
            </a:p>
          </p:txBody>
        </p:sp>
        <p:sp>
          <p:nvSpPr>
            <p:cNvPr id="111" name="Text 111"/>
            <p:cNvSpPr txBox="1"/>
            <p:nvPr/>
          </p:nvSpPr>
          <p:spPr>
            <a:xfrm>
              <a:off x="505373" y="29540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四、内网RPC通信，外网网关通信</a:t>
              </a:r>
            </a:p>
          </p:txBody>
        </p:sp>
        <p:sp>
          <p:nvSpPr>
            <p:cNvPr id="112" name="Text 112"/>
            <p:cNvSpPr txBox="1"/>
            <p:nvPr/>
          </p:nvSpPr>
          <p:spPr>
            <a:xfrm>
              <a:off x="891871" y="4230800"/>
              <a:ext cx="7609880" cy="380000"/>
            </a:xfrm>
            <a:prstGeom prst="rect">
              <a:avLst/>
            </a:prstGeom>
            <a:noFill/>
          </p:spPr>
        </p:sp>
        <p:sp>
          <p:nvSpPr>
            <p:cNvPr id="113" name="Text 113"/>
            <p:cNvSpPr txBox="1"/>
            <p:nvPr/>
          </p:nvSpPr>
          <p:spPr>
            <a:xfrm>
              <a:off x="616827" y="3729200"/>
              <a:ext cx="80218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针对于内网通信，一般采用RPC通信，能够降低性能的损耗，而不同语言，不同的语言环境，不同的网络环境一般我们采用网关进行通信</a:t>
              </a:r>
            </a:p>
            <a:p>
              <a:pPr algn="l">
                <a:lnSpc>
                  <a:spcPct val="100000"/>
                </a:lnSpc>
              </a:pPr>
              <a:endParaRPr sz="1368">
                <a:solidFill>
                  <a:srgbClr val="FFFFFF"/>
                </a:solidFill>
                <a:latin typeface="Times New Roman"/>
              </a:endParaRPr>
            </a:p>
          </p:txBody>
        </p:sp>
        <p:sp>
          <p:nvSpPr>
            <p:cNvPr id="114" name="Text 114"/>
            <p:cNvSpPr txBox="1"/>
            <p:nvPr/>
          </p:nvSpPr>
          <p:spPr>
            <a:xfrm>
              <a:off x="497773" y="2239600"/>
              <a:ext cx="8148454" cy="475760"/>
            </a:xfrm>
            <a:prstGeom prst="rect">
              <a:avLst/>
            </a:prstGeom>
            <a:noFill/>
          </p:spPr>
          <p:txBody>
            <a:bodyPr wrap="square" lIns="0" rIns="0" rtlCol="0" anchor="ctr"/>
            <a:lstStyle/>
            <a:p>
              <a:pPr algn="l">
                <a:lnSpc>
                  <a:spcPct val="100000"/>
                </a:lnSpc>
              </a:pPr>
              <a:endParaRPr/>
            </a:p>
          </p:txBody>
        </p:sp>
        <p:sp>
          <p:nvSpPr>
            <p:cNvPr id="115" name="Text 115"/>
            <p:cNvSpPr txBox="1"/>
            <p:nvPr/>
          </p:nvSpPr>
          <p:spPr>
            <a:xfrm>
              <a:off x="497773" y="3191120"/>
              <a:ext cx="8148454" cy="475760"/>
            </a:xfrm>
            <a:prstGeom prst="rect">
              <a:avLst/>
            </a:prstGeom>
            <a:noFill/>
          </p:spPr>
          <p:txBody>
            <a:bodyPr wrap="square" lIns="0" rIns="0" rtlCol="0" anchor="ctr"/>
            <a:lstStyle/>
            <a:p>
              <a:pPr algn="ctr">
                <a:lnSpc>
                  <a:spcPct val="100000"/>
                </a:lnSpc>
              </a:pPr>
              <a:endParaRPr/>
            </a:p>
          </p:txBody>
        </p:sp>
        <p:sp>
          <p:nvSpPr>
            <p:cNvPr id="116" name="Text 116"/>
            <p:cNvSpPr txBox="1"/>
            <p:nvPr/>
          </p:nvSpPr>
          <p:spPr>
            <a:xfrm>
              <a:off x="497773" y="4142640"/>
              <a:ext cx="8148454" cy="475760"/>
            </a:xfrm>
            <a:prstGeom prst="rect">
              <a:avLst/>
            </a:prstGeom>
            <a:noFill/>
          </p:spPr>
          <p:txBody>
            <a:bodyPr wrap="square" lIns="0" rIns="0" rtlCol="0" anchor="ctr"/>
            <a:lstStyle/>
            <a:p>
              <a:pPr algn="r">
                <a:lnSpc>
                  <a:spcPct val="100000"/>
                </a:lnSpc>
              </a:pPr>
              <a:endParaRPr/>
            </a:p>
          </p:txBody>
        </p:sp>
        <p:sp>
          <p:nvSpPr>
            <p:cNvPr id="117" name="Text 117"/>
            <p:cNvSpPr txBox="1"/>
            <p:nvPr/>
          </p:nvSpPr>
          <p:spPr>
            <a:xfrm>
              <a:off x="497773" y="2239600"/>
              <a:ext cx="8148454" cy="475760"/>
            </a:xfrm>
            <a:prstGeom prst="rect">
              <a:avLst/>
            </a:prstGeom>
            <a:noFill/>
          </p:spPr>
          <p:txBody>
            <a:bodyPr wrap="square" lIns="0" rIns="0" rtlCol="0" anchor="ctr"/>
            <a:lstStyle/>
            <a:p>
              <a:pPr algn="l">
                <a:lnSpc>
                  <a:spcPct val="100000"/>
                </a:lnSpc>
              </a:pPr>
              <a:endParaRPr/>
            </a:p>
          </p:txBody>
        </p:sp>
        <p:sp>
          <p:nvSpPr>
            <p:cNvPr id="118" name="Text 118"/>
            <p:cNvSpPr txBox="1"/>
            <p:nvPr/>
          </p:nvSpPr>
          <p:spPr>
            <a:xfrm>
              <a:off x="497773" y="3191120"/>
              <a:ext cx="8148454" cy="475760"/>
            </a:xfrm>
            <a:prstGeom prst="rect">
              <a:avLst/>
            </a:prstGeom>
            <a:noFill/>
          </p:spPr>
          <p:txBody>
            <a:bodyPr wrap="square" lIns="0" rIns="0" rtlCol="0" anchor="ctr"/>
            <a:lstStyle/>
            <a:p>
              <a:pPr algn="ctr">
                <a:lnSpc>
                  <a:spcPct val="100000"/>
                </a:lnSpc>
              </a:pPr>
              <a:endParaRPr/>
            </a:p>
          </p:txBody>
        </p:sp>
        <p:sp>
          <p:nvSpPr>
            <p:cNvPr id="119" name="Text 119"/>
            <p:cNvSpPr txBox="1"/>
            <p:nvPr/>
          </p:nvSpPr>
          <p:spPr>
            <a:xfrm>
              <a:off x="497773" y="4142640"/>
              <a:ext cx="8148454" cy="475760"/>
            </a:xfrm>
            <a:prstGeom prst="rect">
              <a:avLst/>
            </a:prstGeom>
            <a:noFill/>
          </p:spPr>
          <p:txBody>
            <a:bodyPr wrap="square" lIns="0" rIns="0" rtlCol="0" anchor="ctr"/>
            <a:lstStyle/>
            <a:p>
              <a:pPr algn="r">
                <a:lnSpc>
                  <a:spcPct val="100000"/>
                </a:lnSpc>
              </a:pPr>
              <a:endParaRPr/>
            </a:p>
          </p:txBody>
        </p:sp>
        <p:sp>
          <p:nvSpPr>
            <p:cNvPr id="120" name="Text 120"/>
            <p:cNvSpPr txBox="1"/>
            <p:nvPr/>
          </p:nvSpPr>
          <p:spPr>
            <a:xfrm>
              <a:off x="497773" y="2239600"/>
              <a:ext cx="8148454" cy="475760"/>
            </a:xfrm>
            <a:prstGeom prst="rect">
              <a:avLst/>
            </a:prstGeom>
            <a:noFill/>
          </p:spPr>
          <p:txBody>
            <a:bodyPr wrap="square" lIns="0" rIns="0" rtlCol="0" anchor="ctr"/>
            <a:lstStyle/>
            <a:p>
              <a:pPr algn="l">
                <a:lnSpc>
                  <a:spcPct val="100000"/>
                </a:lnSpc>
              </a:pPr>
              <a:endParaRPr/>
            </a:p>
          </p:txBody>
        </p:sp>
        <p:sp>
          <p:nvSpPr>
            <p:cNvPr id="121" name="Text 121"/>
            <p:cNvSpPr txBox="1"/>
            <p:nvPr/>
          </p:nvSpPr>
          <p:spPr>
            <a:xfrm>
              <a:off x="497773" y="3191120"/>
              <a:ext cx="8148454" cy="475760"/>
            </a:xfrm>
            <a:prstGeom prst="rect">
              <a:avLst/>
            </a:prstGeom>
            <a:noFill/>
          </p:spPr>
          <p:txBody>
            <a:bodyPr wrap="square" lIns="0" rIns="0" rtlCol="0" anchor="ctr"/>
            <a:lstStyle/>
            <a:p>
              <a:pPr algn="ctr">
                <a:lnSpc>
                  <a:spcPct val="100000"/>
                </a:lnSpc>
              </a:pPr>
              <a:endParaRPr/>
            </a:p>
          </p:txBody>
        </p:sp>
        <p:sp>
          <p:nvSpPr>
            <p:cNvPr id="122" name="Text 122"/>
            <p:cNvSpPr txBox="1"/>
            <p:nvPr/>
          </p:nvSpPr>
          <p:spPr>
            <a:xfrm>
              <a:off x="497773" y="4142640"/>
              <a:ext cx="8148454" cy="47576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遵守的规则"/>
        <p:cNvGrpSpPr/>
        <p:nvPr/>
      </p:nvGrpSpPr>
      <p:grpSpPr>
        <a:xfrm>
          <a:off x="0" y="0"/>
          <a:ext cx="0" cy="0"/>
          <a:chOff x="0" y="0"/>
          <a:chExt cx="0" cy="0"/>
        </a:xfrm>
      </p:grpSpPr>
      <p:grpSp>
        <p:nvGrpSpPr>
          <p:cNvPr id="114" name="Group114"/>
          <p:cNvGrpSpPr/>
          <p:nvPr/>
        </p:nvGrpSpPr>
        <p:grpSpPr>
          <a:xfrm>
            <a:off x="896218" y="1829200"/>
            <a:ext cx="7351565" cy="3199600"/>
            <a:chOff x="896218" y="1829200"/>
            <a:chExt cx="7351565" cy="3199600"/>
          </a:xfrm>
        </p:grpSpPr>
        <p:grpSp>
          <p:nvGrpSpPr>
            <p:cNvPr id="299" name="组合 298"/>
            <p:cNvGrpSpPr/>
            <p:nvPr/>
          </p:nvGrpSpPr>
          <p:grpSpPr>
            <a:xfrm>
              <a:off x="2031718" y="2087600"/>
              <a:ext cx="6138558" cy="7600"/>
              <a:chOff x="2031718" y="2087600"/>
              <a:chExt cx="6138558" cy="7600"/>
            </a:xfrm>
          </p:grpSpPr>
          <p:sp>
            <p:nvSpPr>
              <p:cNvPr id="300" name="任意多边形 299"/>
              <p:cNvSpPr/>
              <p:nvPr/>
            </p:nvSpPr>
            <p:spPr>
              <a:xfrm>
                <a:off x="6917877" y="20876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2031720" y="20876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5" name="Text 115"/>
            <p:cNvSpPr txBox="1"/>
            <p:nvPr/>
          </p:nvSpPr>
          <p:spPr>
            <a:xfrm>
              <a:off x="3198949" y="18672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微服务遵守的规则</a:t>
              </a:r>
            </a:p>
          </p:txBody>
        </p:sp>
        <p:sp>
          <p:nvSpPr>
            <p:cNvPr id="116" name="Text 116"/>
            <p:cNvSpPr txBox="1"/>
            <p:nvPr/>
          </p:nvSpPr>
          <p:spPr>
            <a:xfrm>
              <a:off x="903818" y="2604400"/>
              <a:ext cx="64600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一、微服务遵守的规则</a:t>
              </a:r>
            </a:p>
          </p:txBody>
        </p:sp>
        <p:sp>
          <p:nvSpPr>
            <p:cNvPr id="117" name="Text 117"/>
            <p:cNvSpPr txBox="1"/>
            <p:nvPr/>
          </p:nvSpPr>
          <p:spPr>
            <a:xfrm>
              <a:off x="1663818" y="3683600"/>
              <a:ext cx="3572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2.服务治理根据制定的规则进行配置</a:t>
              </a:r>
            </a:p>
          </p:txBody>
        </p:sp>
        <p:sp>
          <p:nvSpPr>
            <p:cNvPr id="118" name="Text 118"/>
            <p:cNvSpPr txBox="1"/>
            <p:nvPr/>
          </p:nvSpPr>
          <p:spPr>
            <a:xfrm>
              <a:off x="1576684" y="4185200"/>
              <a:ext cx="3572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3.网关根据设计的规则进行调用</a:t>
              </a:r>
            </a:p>
          </p:txBody>
        </p:sp>
        <p:sp>
          <p:nvSpPr>
            <p:cNvPr id="119" name="Text 119"/>
            <p:cNvSpPr txBox="1"/>
            <p:nvPr/>
          </p:nvSpPr>
          <p:spPr>
            <a:xfrm>
              <a:off x="1576684" y="4641200"/>
              <a:ext cx="35720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4.缓存根据规则进行配置和调用</a:t>
              </a:r>
            </a:p>
          </p:txBody>
        </p:sp>
        <p:sp>
          <p:nvSpPr>
            <p:cNvPr id="120" name="Text 120"/>
            <p:cNvSpPr txBox="1"/>
            <p:nvPr/>
          </p:nvSpPr>
          <p:spPr>
            <a:xfrm>
              <a:off x="1610618" y="3182000"/>
              <a:ext cx="3313600" cy="380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1.各个服务需要遵守的通用规则</a:t>
              </a:r>
            </a:p>
          </p:txBody>
        </p:sp>
        <p:sp>
          <p:nvSpPr>
            <p:cNvPr id="121" name="Text 121"/>
            <p:cNvSpPr txBox="1"/>
            <p:nvPr/>
          </p:nvSpPr>
          <p:spPr>
            <a:xfrm>
              <a:off x="896218" y="1829200"/>
              <a:ext cx="7351565" cy="639920"/>
            </a:xfrm>
            <a:prstGeom prst="rect">
              <a:avLst/>
            </a:prstGeom>
            <a:noFill/>
          </p:spPr>
          <p:txBody>
            <a:bodyPr wrap="square" lIns="0" rIns="0" rtlCol="0" anchor="ctr"/>
            <a:lstStyle/>
            <a:p>
              <a:pPr algn="l">
                <a:lnSpc>
                  <a:spcPct val="100000"/>
                </a:lnSpc>
              </a:pPr>
              <a:endParaRPr/>
            </a:p>
          </p:txBody>
        </p:sp>
        <p:sp>
          <p:nvSpPr>
            <p:cNvPr id="122" name="Text 122"/>
            <p:cNvSpPr txBox="1"/>
            <p:nvPr/>
          </p:nvSpPr>
          <p:spPr>
            <a:xfrm>
              <a:off x="896218" y="3109040"/>
              <a:ext cx="7351565" cy="639920"/>
            </a:xfrm>
            <a:prstGeom prst="rect">
              <a:avLst/>
            </a:prstGeom>
            <a:noFill/>
          </p:spPr>
          <p:txBody>
            <a:bodyPr wrap="square" lIns="0" rIns="0" rtlCol="0" anchor="ctr"/>
            <a:lstStyle/>
            <a:p>
              <a:pPr algn="ctr">
                <a:lnSpc>
                  <a:spcPct val="100000"/>
                </a:lnSpc>
              </a:pPr>
              <a:endParaRPr/>
            </a:p>
          </p:txBody>
        </p:sp>
        <p:sp>
          <p:nvSpPr>
            <p:cNvPr id="123" name="Text 123"/>
            <p:cNvSpPr txBox="1"/>
            <p:nvPr/>
          </p:nvSpPr>
          <p:spPr>
            <a:xfrm>
              <a:off x="896218" y="4388880"/>
              <a:ext cx="7351565" cy="639920"/>
            </a:xfrm>
            <a:prstGeom prst="rect">
              <a:avLst/>
            </a:prstGeom>
            <a:noFill/>
          </p:spPr>
          <p:txBody>
            <a:bodyPr wrap="square" lIns="0" rIns="0" rtlCol="0" anchor="ctr"/>
            <a:lstStyle/>
            <a:p>
              <a:pPr algn="r">
                <a:lnSpc>
                  <a:spcPct val="100000"/>
                </a:lnSpc>
              </a:pPr>
              <a:endParaRPr/>
            </a:p>
          </p:txBody>
        </p:sp>
        <p:sp>
          <p:nvSpPr>
            <p:cNvPr id="124" name="Text 124"/>
            <p:cNvSpPr txBox="1"/>
            <p:nvPr/>
          </p:nvSpPr>
          <p:spPr>
            <a:xfrm>
              <a:off x="896218" y="1829200"/>
              <a:ext cx="7351565" cy="639920"/>
            </a:xfrm>
            <a:prstGeom prst="rect">
              <a:avLst/>
            </a:prstGeom>
            <a:noFill/>
          </p:spPr>
          <p:txBody>
            <a:bodyPr wrap="square" lIns="0" rIns="0" rtlCol="0" anchor="ctr"/>
            <a:lstStyle/>
            <a:p>
              <a:pPr algn="l">
                <a:lnSpc>
                  <a:spcPct val="100000"/>
                </a:lnSpc>
              </a:pPr>
              <a:endParaRPr/>
            </a:p>
          </p:txBody>
        </p:sp>
        <p:sp>
          <p:nvSpPr>
            <p:cNvPr id="125" name="Text 125"/>
            <p:cNvSpPr txBox="1"/>
            <p:nvPr/>
          </p:nvSpPr>
          <p:spPr>
            <a:xfrm>
              <a:off x="896218" y="3109040"/>
              <a:ext cx="7351565" cy="639920"/>
            </a:xfrm>
            <a:prstGeom prst="rect">
              <a:avLst/>
            </a:prstGeom>
            <a:noFill/>
          </p:spPr>
          <p:txBody>
            <a:bodyPr wrap="square" lIns="0" rIns="0" rtlCol="0" anchor="ctr"/>
            <a:lstStyle/>
            <a:p>
              <a:pPr algn="ctr">
                <a:lnSpc>
                  <a:spcPct val="100000"/>
                </a:lnSpc>
              </a:pPr>
              <a:endParaRPr/>
            </a:p>
          </p:txBody>
        </p:sp>
        <p:sp>
          <p:nvSpPr>
            <p:cNvPr id="126" name="Text 126"/>
            <p:cNvSpPr txBox="1"/>
            <p:nvPr/>
          </p:nvSpPr>
          <p:spPr>
            <a:xfrm>
              <a:off x="896218" y="4388880"/>
              <a:ext cx="7351565" cy="639920"/>
            </a:xfrm>
            <a:prstGeom prst="rect">
              <a:avLst/>
            </a:prstGeom>
            <a:noFill/>
          </p:spPr>
          <p:txBody>
            <a:bodyPr wrap="square" lIns="0" rIns="0" rtlCol="0" anchor="ctr"/>
            <a:lstStyle/>
            <a:p>
              <a:pPr algn="r">
                <a:lnSpc>
                  <a:spcPct val="100000"/>
                </a:lnSpc>
              </a:pPr>
              <a:endParaRPr/>
            </a:p>
          </p:txBody>
        </p:sp>
        <p:sp>
          <p:nvSpPr>
            <p:cNvPr id="127" name="Text 127"/>
            <p:cNvSpPr txBox="1"/>
            <p:nvPr/>
          </p:nvSpPr>
          <p:spPr>
            <a:xfrm>
              <a:off x="896218" y="1829200"/>
              <a:ext cx="7351565" cy="639920"/>
            </a:xfrm>
            <a:prstGeom prst="rect">
              <a:avLst/>
            </a:prstGeom>
            <a:noFill/>
          </p:spPr>
          <p:txBody>
            <a:bodyPr wrap="square" lIns="0" rIns="0" rtlCol="0" anchor="ctr"/>
            <a:lstStyle/>
            <a:p>
              <a:pPr algn="l">
                <a:lnSpc>
                  <a:spcPct val="100000"/>
                </a:lnSpc>
              </a:pPr>
              <a:endParaRPr/>
            </a:p>
          </p:txBody>
        </p:sp>
        <p:sp>
          <p:nvSpPr>
            <p:cNvPr id="128" name="Text 128"/>
            <p:cNvSpPr txBox="1"/>
            <p:nvPr/>
          </p:nvSpPr>
          <p:spPr>
            <a:xfrm>
              <a:off x="896218" y="3109040"/>
              <a:ext cx="7351565" cy="639920"/>
            </a:xfrm>
            <a:prstGeom prst="rect">
              <a:avLst/>
            </a:prstGeom>
            <a:noFill/>
          </p:spPr>
          <p:txBody>
            <a:bodyPr wrap="square" lIns="0" rIns="0" rtlCol="0" anchor="ctr"/>
            <a:lstStyle/>
            <a:p>
              <a:pPr algn="ctr">
                <a:lnSpc>
                  <a:spcPct val="100000"/>
                </a:lnSpc>
              </a:pPr>
              <a:endParaRPr/>
            </a:p>
          </p:txBody>
        </p:sp>
        <p:sp>
          <p:nvSpPr>
            <p:cNvPr id="129" name="Text 129"/>
            <p:cNvSpPr txBox="1"/>
            <p:nvPr/>
          </p:nvSpPr>
          <p:spPr>
            <a:xfrm>
              <a:off x="896218" y="4388880"/>
              <a:ext cx="7351565" cy="63992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页-23"/>
        <p:cNvGrpSpPr/>
        <p:nvPr/>
      </p:nvGrpSpPr>
      <p:grpSpPr>
        <a:xfrm>
          <a:off x="0" y="0"/>
          <a:ext cx="0" cy="0"/>
          <a:chOff x="0" y="0"/>
          <a:chExt cx="0" cy="0"/>
        </a:xfrm>
      </p:grpSpPr>
      <p:grpSp>
        <p:nvGrpSpPr>
          <p:cNvPr id="131" name="Group131"/>
          <p:cNvGrpSpPr/>
          <p:nvPr/>
        </p:nvGrpSpPr>
        <p:grpSpPr>
          <a:xfrm>
            <a:off x="302023" y="400963"/>
            <a:ext cx="8539953" cy="6056075"/>
            <a:chOff x="302023" y="400963"/>
            <a:chExt cx="8539953" cy="6056075"/>
          </a:xfrm>
        </p:grpSpPr>
        <p:sp>
          <p:nvSpPr>
            <p:cNvPr id="116" name="任意多边形 115"/>
            <p:cNvSpPr/>
            <p:nvPr/>
          </p:nvSpPr>
          <p:spPr>
            <a:xfrm>
              <a:off x="5234902" y="408563"/>
              <a:ext cx="3599474" cy="6040868"/>
            </a:xfrm>
            <a:custGeom>
              <a:avLst/>
              <a:gdLst/>
              <a:ahLst/>
              <a:cxnLst/>
              <a:rect l="0" t="0" r="0" b="0"/>
              <a:pathLst>
                <a:path w="3599474" h="6040868">
                  <a:moveTo>
                    <a:pt x="0" y="0"/>
                  </a:moveTo>
                  <a:lnTo>
                    <a:pt x="1146536" y="0"/>
                  </a:lnTo>
                  <a:lnTo>
                    <a:pt x="3599474" y="6040868"/>
                  </a:lnTo>
                  <a:lnTo>
                    <a:pt x="2452938" y="6040868"/>
                  </a:lnTo>
                  <a:lnTo>
                    <a:pt x="0" y="0"/>
                  </a:lnTo>
                  <a:close/>
                </a:path>
              </a:pathLst>
            </a:custGeom>
            <a:solidFill>
              <a:srgbClr val="33B2C3"/>
            </a:solidFill>
            <a:ln w="7600" cap="flat">
              <a:solidFill>
                <a:srgbClr val="33B2C3"/>
              </a:solidFill>
              <a:bevel/>
            </a:ln>
          </p:spPr>
        </p:sp>
        <p:sp>
          <p:nvSpPr>
            <p:cNvPr id="117" name="任意多边形 116"/>
            <p:cNvSpPr/>
            <p:nvPr/>
          </p:nvSpPr>
          <p:spPr>
            <a:xfrm>
              <a:off x="945515" y="408570"/>
              <a:ext cx="5435748" cy="6040868"/>
            </a:xfrm>
            <a:custGeom>
              <a:avLst/>
              <a:gdLst>
                <a:gd name="connsiteX0" fmla="*/ 0 w 5435748"/>
                <a:gd name="connsiteY0" fmla="*/ 3020430 h 6040868"/>
                <a:gd name="connsiteX1" fmla="*/ 2717874 w 5435748"/>
                <a:gd name="connsiteY1" fmla="*/ 0 h 6040868"/>
                <a:gd name="connsiteX2" fmla="*/ 5435748 w 5435748"/>
                <a:gd name="connsiteY2" fmla="*/ 3020430 h 6040868"/>
                <a:gd name="connsiteX3" fmla="*/ 2717874 w 5435748"/>
                <a:gd name="connsiteY3" fmla="*/ 6040868 h 6040868"/>
              </a:gdLst>
              <a:ahLst/>
              <a:cxnLst>
                <a:cxn ang="0">
                  <a:pos x="connsiteX0" y="connsiteY0"/>
                </a:cxn>
                <a:cxn ang="0">
                  <a:pos x="connsiteX1" y="connsiteY1"/>
                </a:cxn>
                <a:cxn ang="0">
                  <a:pos x="connsiteX2" y="connsiteY2"/>
                </a:cxn>
                <a:cxn ang="0">
                  <a:pos x="connsiteX3" y="connsiteY3"/>
                </a:cxn>
              </a:cxnLst>
              <a:rect l="0" t="0" r="0" b="0"/>
              <a:pathLst>
                <a:path w="5435748" h="6040868">
                  <a:moveTo>
                    <a:pt x="0" y="0"/>
                  </a:moveTo>
                  <a:lnTo>
                    <a:pt x="2982810" y="0"/>
                  </a:lnTo>
                  <a:lnTo>
                    <a:pt x="5435748" y="6040868"/>
                  </a:lnTo>
                  <a:lnTo>
                    <a:pt x="2452938" y="6040868"/>
                  </a:lnTo>
                  <a:lnTo>
                    <a:pt x="0" y="0"/>
                  </a:lnTo>
                  <a:close/>
                </a:path>
              </a:pathLst>
            </a:custGeom>
            <a:solidFill>
              <a:srgbClr val="33B2C3"/>
            </a:solidFill>
            <a:ln w="7600" cap="flat">
              <a:solidFill>
                <a:srgbClr val="33B2C3"/>
              </a:solidFill>
              <a:bevel/>
            </a:ln>
          </p:spPr>
        </p:sp>
        <p:sp>
          <p:nvSpPr>
            <p:cNvPr id="118" name="任意多边形 117"/>
            <p:cNvSpPr/>
            <p:nvPr/>
          </p:nvSpPr>
          <p:spPr>
            <a:xfrm>
              <a:off x="451569" y="408563"/>
              <a:ext cx="2865200" cy="6040868"/>
            </a:xfrm>
            <a:custGeom>
              <a:avLst/>
              <a:gdLst>
                <a:gd name="connsiteX0" fmla="*/ 0 w 2865200"/>
                <a:gd name="connsiteY0" fmla="*/ 3020430 h 6040868"/>
                <a:gd name="connsiteX1" fmla="*/ 1436400 w 2865200"/>
                <a:gd name="connsiteY1" fmla="*/ 0 h 6040868"/>
                <a:gd name="connsiteX2" fmla="*/ 2865200 w 2865200"/>
                <a:gd name="connsiteY2" fmla="*/ 3020430 h 6040868"/>
                <a:gd name="connsiteX3" fmla="*/ 1436400 w 2865200"/>
                <a:gd name="connsiteY3" fmla="*/ 6040868 h 6040868"/>
              </a:gdLst>
              <a:ahLst/>
              <a:cxnLst>
                <a:cxn ang="0">
                  <a:pos x="connsiteX0" y="connsiteY0"/>
                </a:cxn>
                <a:cxn ang="0">
                  <a:pos x="connsiteX1" y="connsiteY1"/>
                </a:cxn>
                <a:cxn ang="0">
                  <a:pos x="connsiteX2" y="connsiteY2"/>
                </a:cxn>
                <a:cxn ang="0">
                  <a:pos x="connsiteX3" y="connsiteY3"/>
                </a:cxn>
              </a:cxnLst>
              <a:rect l="0" t="0" r="0" b="0"/>
              <a:pathLst>
                <a:path w="2865200" h="6040868">
                  <a:moveTo>
                    <a:pt x="412263" y="0"/>
                  </a:moveTo>
                  <a:lnTo>
                    <a:pt x="2865200" y="6040868"/>
                  </a:lnTo>
                  <a:lnTo>
                    <a:pt x="2452938" y="6040868"/>
                  </a:lnTo>
                  <a:lnTo>
                    <a:pt x="0" y="0"/>
                  </a:lnTo>
                  <a:lnTo>
                    <a:pt x="412263" y="0"/>
                  </a:lnTo>
                  <a:close/>
                </a:path>
              </a:pathLst>
            </a:custGeom>
            <a:solidFill>
              <a:srgbClr val="2F7A8E"/>
            </a:solidFill>
            <a:ln w="7600" cap="flat">
              <a:solidFill>
                <a:srgbClr val="2F7A8E"/>
              </a:solidFill>
              <a:bevel/>
            </a:ln>
          </p:spPr>
        </p:sp>
        <p:sp>
          <p:nvSpPr>
            <p:cNvPr id="132" name="Text 132"/>
            <p:cNvSpPr txBox="1"/>
            <p:nvPr/>
          </p:nvSpPr>
          <p:spPr>
            <a:xfrm>
              <a:off x="1998275" y="2246805"/>
              <a:ext cx="2868886" cy="1287942"/>
            </a:xfrm>
            <a:prstGeom prst="rect">
              <a:avLst/>
            </a:prstGeom>
            <a:noFill/>
          </p:spPr>
          <p:txBody>
            <a:bodyPr wrap="square" lIns="0" tIns="0" rIns="0" bIns="0" rtlCol="0" anchor="ctr"/>
            <a:lstStyle/>
            <a:p>
              <a:pPr algn="ctr">
                <a:lnSpc>
                  <a:spcPct val="100000"/>
                </a:lnSpc>
              </a:pPr>
              <a:r>
                <a:rPr sz="4256">
                  <a:solidFill>
                    <a:srgbClr val="FFFFFF"/>
                  </a:solidFill>
                  <a:latin typeface="Arial"/>
                </a:rPr>
                <a:t>谢谢！</a:t>
              </a:r>
            </a:p>
          </p:txBody>
        </p:sp>
        <p:sp>
          <p:nvSpPr>
            <p:cNvPr id="133" name="Text 133"/>
            <p:cNvSpPr txBox="1"/>
            <p:nvPr/>
          </p:nvSpPr>
          <p:spPr>
            <a:xfrm>
              <a:off x="3227469" y="5786134"/>
              <a:ext cx="2914600" cy="440797"/>
            </a:xfrm>
            <a:prstGeom prst="rect">
              <a:avLst/>
            </a:prstGeom>
            <a:noFill/>
          </p:spPr>
          <p:txBody>
            <a:bodyPr wrap="square" lIns="0" tIns="0" rIns="0" bIns="0" rtlCol="0" anchor="ctr"/>
            <a:lstStyle/>
            <a:p>
              <a:pPr algn="ctr">
                <a:lnSpc>
                  <a:spcPct val="150000"/>
                </a:lnSpc>
              </a:pPr>
              <a:r>
                <a:rPr sz="836">
                  <a:solidFill>
                    <a:srgbClr val="FFFFFF"/>
                  </a:solidFill>
                  <a:latin typeface="Arial"/>
                </a:rPr>
                <a:t> suring是基于.net core的高性能的分布式微服务框架           </a:t>
              </a:r>
            </a:p>
            <a:p>
              <a:pPr algn="ctr">
                <a:lnSpc>
                  <a:spcPct val="150000"/>
                </a:lnSpc>
              </a:pPr>
              <a:r>
                <a:rPr sz="836">
                  <a:solidFill>
                    <a:srgbClr val="FFFFFF"/>
                  </a:solidFill>
                  <a:latin typeface="Arial"/>
                </a:rPr>
                <a:t>surging is based on .net core language high-performance distributed microservices framework</a:t>
              </a:r>
            </a:p>
          </p:txBody>
        </p:sp>
        <p:grpSp>
          <p:nvGrpSpPr>
            <p:cNvPr id="121" name="组合 120"/>
            <p:cNvGrpSpPr/>
            <p:nvPr/>
          </p:nvGrpSpPr>
          <p:grpSpPr>
            <a:xfrm>
              <a:off x="6329986" y="408563"/>
              <a:ext cx="2504390" cy="6040868"/>
              <a:chOff x="6329986" y="408563"/>
              <a:chExt cx="2504390" cy="6040868"/>
            </a:xfrm>
          </p:grpSpPr>
          <p:sp>
            <p:nvSpPr>
              <p:cNvPr id="122" name="任意多边形 121"/>
              <p:cNvSpPr/>
              <p:nvPr/>
            </p:nvSpPr>
            <p:spPr>
              <a:xfrm>
                <a:off x="7668200" y="4592765"/>
                <a:ext cx="1166174" cy="1856672"/>
              </a:xfrm>
              <a:custGeom>
                <a:avLst/>
                <a:gdLst>
                  <a:gd name="connsiteX0" fmla="*/ 0 w 1166174"/>
                  <a:gd name="connsiteY0" fmla="*/ 928332 h 1856672"/>
                  <a:gd name="connsiteX1" fmla="*/ 585200 w 1166174"/>
                  <a:gd name="connsiteY1" fmla="*/ 0 h 1856672"/>
                  <a:gd name="connsiteX2" fmla="*/ 1162800 w 1166174"/>
                  <a:gd name="connsiteY2" fmla="*/ 928332 h 1856672"/>
                  <a:gd name="connsiteX3" fmla="*/ 585200 w 1166174"/>
                  <a:gd name="connsiteY3" fmla="*/ 1854400 h 1856672"/>
                </a:gdLst>
                <a:ahLst/>
                <a:cxnLst>
                  <a:cxn ang="0">
                    <a:pos x="connsiteX0" y="connsiteY0"/>
                  </a:cxn>
                  <a:cxn ang="0">
                    <a:pos x="connsiteX1" y="connsiteY1"/>
                  </a:cxn>
                  <a:cxn ang="0">
                    <a:pos x="connsiteX2" y="connsiteY2"/>
                  </a:cxn>
                  <a:cxn ang="0">
                    <a:pos x="connsiteX3" y="connsiteY3"/>
                  </a:cxn>
                </a:cxnLst>
                <a:rect l="0" t="0" r="0" b="0"/>
                <a:pathLst>
                  <a:path w="1166174" h="1856672">
                    <a:moveTo>
                      <a:pt x="412263" y="0"/>
                    </a:moveTo>
                    <a:lnTo>
                      <a:pt x="1166174" y="1856672"/>
                    </a:lnTo>
                    <a:lnTo>
                      <a:pt x="753915" y="1856672"/>
                    </a:lnTo>
                    <a:lnTo>
                      <a:pt x="0" y="0"/>
                    </a:lnTo>
                    <a:lnTo>
                      <a:pt x="412263" y="0"/>
                    </a:lnTo>
                    <a:close/>
                  </a:path>
                </a:pathLst>
              </a:custGeom>
              <a:solidFill>
                <a:srgbClr val="FB9D53"/>
              </a:solidFill>
              <a:ln w="7600" cap="flat">
                <a:solidFill>
                  <a:srgbClr val="FB9D53"/>
                </a:solidFill>
                <a:bevel/>
              </a:ln>
            </p:spPr>
          </p:sp>
          <p:sp>
            <p:nvSpPr>
              <p:cNvPr id="123" name="任意多边形 122"/>
              <p:cNvSpPr/>
              <p:nvPr/>
            </p:nvSpPr>
            <p:spPr>
              <a:xfrm>
                <a:off x="6329986" y="408563"/>
                <a:ext cx="2504390" cy="6040868"/>
              </a:xfrm>
              <a:custGeom>
                <a:avLst/>
                <a:gdLst>
                  <a:gd name="connsiteX0" fmla="*/ 0 w 2504390"/>
                  <a:gd name="connsiteY0" fmla="*/ 3020438 h 6040868"/>
                  <a:gd name="connsiteX1" fmla="*/ 1252191 w 2504390"/>
                  <a:gd name="connsiteY1" fmla="*/ 0 h 6040868"/>
                  <a:gd name="connsiteX2" fmla="*/ 2508000 w 2504390"/>
                  <a:gd name="connsiteY2" fmla="*/ 3020438 h 6040868"/>
                  <a:gd name="connsiteX3" fmla="*/ 1252191 w 2504390"/>
                  <a:gd name="connsiteY3" fmla="*/ 6040868 h 6040868"/>
                </a:gdLst>
                <a:ahLst/>
                <a:cxnLst>
                  <a:cxn ang="0">
                    <a:pos x="connsiteX0" y="connsiteY0"/>
                  </a:cxn>
                  <a:cxn ang="0">
                    <a:pos x="connsiteX1" y="connsiteY1"/>
                  </a:cxn>
                  <a:cxn ang="0">
                    <a:pos x="connsiteX2" y="connsiteY2"/>
                  </a:cxn>
                  <a:cxn ang="0">
                    <a:pos x="connsiteX3" y="connsiteY3"/>
                  </a:cxn>
                </a:cxnLst>
                <a:rect l="0" t="0" r="0" b="0"/>
                <a:pathLst>
                  <a:path w="2504390" h="6040868">
                    <a:moveTo>
                      <a:pt x="51451" y="0"/>
                    </a:moveTo>
                    <a:lnTo>
                      <a:pt x="2504390" y="6040868"/>
                    </a:lnTo>
                    <a:lnTo>
                      <a:pt x="2452938" y="6040868"/>
                    </a:lnTo>
                    <a:lnTo>
                      <a:pt x="0" y="0"/>
                    </a:lnTo>
                    <a:lnTo>
                      <a:pt x="51451" y="0"/>
                    </a:lnTo>
                    <a:close/>
                  </a:path>
                </a:pathLst>
              </a:custGeom>
              <a:solidFill>
                <a:srgbClr val="FB9D53"/>
              </a:solidFill>
              <a:ln w="7600" cap="flat">
                <a:solidFill>
                  <a:srgbClr val="FB9D53"/>
                </a:solidFill>
                <a:bevel/>
              </a:ln>
            </p:spPr>
          </p:sp>
        </p:grpSp>
        <p:grpSp>
          <p:nvGrpSpPr>
            <p:cNvPr id="124" name="组合 123"/>
            <p:cNvGrpSpPr/>
            <p:nvPr/>
          </p:nvGrpSpPr>
          <p:grpSpPr>
            <a:xfrm>
              <a:off x="4011971" y="408563"/>
              <a:ext cx="2504398" cy="6040868"/>
              <a:chOff x="4011971" y="408563"/>
              <a:chExt cx="2504398" cy="6040868"/>
            </a:xfrm>
          </p:grpSpPr>
          <p:sp>
            <p:nvSpPr>
              <p:cNvPr id="125" name="任意多边形 124"/>
              <p:cNvSpPr/>
              <p:nvPr/>
            </p:nvSpPr>
            <p:spPr>
              <a:xfrm>
                <a:off x="4011971" y="408563"/>
                <a:ext cx="2504398" cy="6040868"/>
              </a:xfrm>
              <a:custGeom>
                <a:avLst/>
                <a:gdLst>
                  <a:gd name="connsiteX0" fmla="*/ 0 w 2504398"/>
                  <a:gd name="connsiteY0" fmla="*/ 3020438 h 6040868"/>
                  <a:gd name="connsiteX1" fmla="*/ 1252199 w 2504398"/>
                  <a:gd name="connsiteY1" fmla="*/ 0 h 6040868"/>
                  <a:gd name="connsiteX2" fmla="*/ 2508008 w 2504398"/>
                  <a:gd name="connsiteY2" fmla="*/ 3020438 h 6040868"/>
                  <a:gd name="connsiteX3" fmla="*/ 1252199 w 2504398"/>
                  <a:gd name="connsiteY3" fmla="*/ 6040868 h 6040868"/>
                </a:gdLst>
                <a:ahLst/>
                <a:cxnLst>
                  <a:cxn ang="0">
                    <a:pos x="connsiteX0" y="connsiteY0"/>
                  </a:cxn>
                  <a:cxn ang="0">
                    <a:pos x="connsiteX1" y="connsiteY1"/>
                  </a:cxn>
                  <a:cxn ang="0">
                    <a:pos x="connsiteX2" y="connsiteY2"/>
                  </a:cxn>
                  <a:cxn ang="0">
                    <a:pos x="connsiteX3" y="connsiteY3"/>
                  </a:cxn>
                </a:cxnLst>
                <a:rect l="0" t="0" r="0" b="0"/>
                <a:pathLst>
                  <a:path w="2504398" h="6040868">
                    <a:moveTo>
                      <a:pt x="0" y="0"/>
                    </a:moveTo>
                    <a:lnTo>
                      <a:pt x="51451" y="0"/>
                    </a:lnTo>
                    <a:lnTo>
                      <a:pt x="2504398" y="6040868"/>
                    </a:lnTo>
                    <a:lnTo>
                      <a:pt x="2452946" y="6040868"/>
                    </a:lnTo>
                    <a:lnTo>
                      <a:pt x="0" y="0"/>
                    </a:lnTo>
                    <a:close/>
                  </a:path>
                </a:pathLst>
              </a:custGeom>
              <a:solidFill>
                <a:srgbClr val="2F7A8E"/>
              </a:solidFill>
              <a:ln w="7600" cap="flat">
                <a:solidFill>
                  <a:srgbClr val="2F7A8E"/>
                </a:solidFill>
                <a:bevel/>
              </a:ln>
            </p:spPr>
          </p:sp>
          <p:sp>
            <p:nvSpPr>
              <p:cNvPr id="126" name="任意多边形 125"/>
              <p:cNvSpPr/>
              <p:nvPr/>
            </p:nvSpPr>
            <p:spPr>
              <a:xfrm>
                <a:off x="4011971" y="408563"/>
                <a:ext cx="1725603" cy="3234362"/>
              </a:xfrm>
              <a:custGeom>
                <a:avLst/>
                <a:gdLst>
                  <a:gd name="connsiteX0" fmla="*/ 0 w 1725603"/>
                  <a:gd name="connsiteY0" fmla="*/ 1617181 h 3234362"/>
                  <a:gd name="connsiteX1" fmla="*/ 866400 w 1725603"/>
                  <a:gd name="connsiteY1" fmla="*/ 0 h 3234362"/>
                  <a:gd name="connsiteX2" fmla="*/ 1725603 w 1725603"/>
                  <a:gd name="connsiteY2" fmla="*/ 1617181 h 3234362"/>
                  <a:gd name="connsiteX3" fmla="*/ 866400 w 1725603"/>
                  <a:gd name="connsiteY3" fmla="*/ 3237600 h 3234362"/>
                </a:gdLst>
                <a:ahLst/>
                <a:cxnLst>
                  <a:cxn ang="0">
                    <a:pos x="connsiteX0" y="connsiteY0"/>
                  </a:cxn>
                  <a:cxn ang="0">
                    <a:pos x="connsiteX1" y="connsiteY1"/>
                  </a:cxn>
                  <a:cxn ang="0">
                    <a:pos x="connsiteX2" y="connsiteY2"/>
                  </a:cxn>
                  <a:cxn ang="0">
                    <a:pos x="connsiteX3" y="connsiteY3"/>
                  </a:cxn>
                </a:cxnLst>
                <a:rect l="0" t="0" r="0" b="0"/>
                <a:pathLst>
                  <a:path w="1725603" h="3234362">
                    <a:moveTo>
                      <a:pt x="412263" y="0"/>
                    </a:moveTo>
                    <a:lnTo>
                      <a:pt x="1725603" y="3234362"/>
                    </a:lnTo>
                    <a:lnTo>
                      <a:pt x="1313341" y="3234362"/>
                    </a:lnTo>
                    <a:lnTo>
                      <a:pt x="0" y="0"/>
                    </a:lnTo>
                    <a:lnTo>
                      <a:pt x="412263" y="0"/>
                    </a:lnTo>
                    <a:close/>
                  </a:path>
                </a:pathLst>
              </a:custGeom>
              <a:solidFill>
                <a:srgbClr val="2F7A8E"/>
              </a:solidFill>
              <a:ln w="7600" cap="flat">
                <a:solidFill>
                  <a:srgbClr val="2F7A8E"/>
                </a:solidFill>
                <a:bevel/>
              </a:ln>
            </p:spPr>
          </p:sp>
        </p:grpSp>
        <p:grpSp>
          <p:nvGrpSpPr>
            <p:cNvPr id="127" name="组合 126"/>
            <p:cNvGrpSpPr/>
            <p:nvPr/>
          </p:nvGrpSpPr>
          <p:grpSpPr>
            <a:xfrm>
              <a:off x="309623" y="408563"/>
              <a:ext cx="2504390" cy="6040868"/>
              <a:chOff x="309623" y="408563"/>
              <a:chExt cx="2504390" cy="6040868"/>
            </a:xfrm>
          </p:grpSpPr>
          <p:sp>
            <p:nvSpPr>
              <p:cNvPr id="128" name="任意多边形 127"/>
              <p:cNvSpPr/>
              <p:nvPr/>
            </p:nvSpPr>
            <p:spPr>
              <a:xfrm>
                <a:off x="1834771" y="5045527"/>
                <a:ext cx="979237" cy="1396302"/>
              </a:xfrm>
              <a:custGeom>
                <a:avLst/>
                <a:gdLst>
                  <a:gd name="connsiteX0" fmla="*/ 0 w 979237"/>
                  <a:gd name="connsiteY0" fmla="*/ 698152 h 1396302"/>
                  <a:gd name="connsiteX1" fmla="*/ 486400 w 979237"/>
                  <a:gd name="connsiteY1" fmla="*/ 0 h 1396302"/>
                  <a:gd name="connsiteX2" fmla="*/ 980400 w 979237"/>
                  <a:gd name="connsiteY2" fmla="*/ 698152 h 1396302"/>
                  <a:gd name="connsiteX3" fmla="*/ 486400 w 979237"/>
                  <a:gd name="connsiteY3" fmla="*/ 1398400 h 1396302"/>
                </a:gdLst>
                <a:ahLst/>
                <a:cxnLst>
                  <a:cxn ang="0">
                    <a:pos x="connsiteX0" y="connsiteY0"/>
                  </a:cxn>
                  <a:cxn ang="0">
                    <a:pos x="connsiteX1" y="connsiteY1"/>
                  </a:cxn>
                  <a:cxn ang="0">
                    <a:pos x="connsiteX2" y="connsiteY2"/>
                  </a:cxn>
                  <a:cxn ang="0">
                    <a:pos x="connsiteX3" y="connsiteY3"/>
                  </a:cxn>
                </a:cxnLst>
                <a:rect l="0" t="0" r="0" b="0"/>
                <a:pathLst>
                  <a:path w="979237" h="1396302">
                    <a:moveTo>
                      <a:pt x="0" y="0"/>
                    </a:moveTo>
                    <a:lnTo>
                      <a:pt x="412261" y="0"/>
                    </a:lnTo>
                    <a:lnTo>
                      <a:pt x="979237" y="1396302"/>
                    </a:lnTo>
                    <a:lnTo>
                      <a:pt x="566980" y="1396302"/>
                    </a:lnTo>
                    <a:lnTo>
                      <a:pt x="0" y="0"/>
                    </a:lnTo>
                    <a:close/>
                  </a:path>
                </a:pathLst>
              </a:custGeom>
              <a:solidFill>
                <a:srgbClr val="FB9D53"/>
              </a:solidFill>
              <a:ln w="7600" cap="flat">
                <a:solidFill>
                  <a:srgbClr val="FB9D53"/>
                </a:solidFill>
                <a:bevel/>
              </a:ln>
            </p:spPr>
          </p:sp>
          <p:sp>
            <p:nvSpPr>
              <p:cNvPr id="129" name="任意多边形 128"/>
              <p:cNvSpPr/>
              <p:nvPr/>
            </p:nvSpPr>
            <p:spPr>
              <a:xfrm>
                <a:off x="309623" y="408563"/>
                <a:ext cx="2504390" cy="6040868"/>
              </a:xfrm>
              <a:custGeom>
                <a:avLst/>
                <a:gdLst>
                  <a:gd name="connsiteX0" fmla="*/ 0 w 2504390"/>
                  <a:gd name="connsiteY0" fmla="*/ 3020438 h 6040868"/>
                  <a:gd name="connsiteX1" fmla="*/ 1252191 w 2504390"/>
                  <a:gd name="connsiteY1" fmla="*/ 0 h 6040868"/>
                  <a:gd name="connsiteX2" fmla="*/ 2508000 w 2504390"/>
                  <a:gd name="connsiteY2" fmla="*/ 3020438 h 6040868"/>
                  <a:gd name="connsiteX3" fmla="*/ 1252191 w 2504390"/>
                  <a:gd name="connsiteY3" fmla="*/ 6040868 h 6040868"/>
                </a:gdLst>
                <a:ahLst/>
                <a:cxnLst>
                  <a:cxn ang="0">
                    <a:pos x="connsiteX0" y="connsiteY0"/>
                  </a:cxn>
                  <a:cxn ang="0">
                    <a:pos x="connsiteX1" y="connsiteY1"/>
                  </a:cxn>
                  <a:cxn ang="0">
                    <a:pos x="connsiteX2" y="connsiteY2"/>
                  </a:cxn>
                  <a:cxn ang="0">
                    <a:pos x="connsiteX3" y="connsiteY3"/>
                  </a:cxn>
                </a:cxnLst>
                <a:rect l="0" t="0" r="0" b="0"/>
                <a:pathLst>
                  <a:path w="2504390" h="6040868">
                    <a:moveTo>
                      <a:pt x="51451" y="0"/>
                    </a:moveTo>
                    <a:lnTo>
                      <a:pt x="2504390" y="6040868"/>
                    </a:lnTo>
                    <a:lnTo>
                      <a:pt x="2452938" y="6040868"/>
                    </a:lnTo>
                    <a:lnTo>
                      <a:pt x="0" y="0"/>
                    </a:lnTo>
                    <a:lnTo>
                      <a:pt x="51451" y="0"/>
                    </a:lnTo>
                    <a:close/>
                  </a:path>
                </a:pathLst>
              </a:custGeom>
              <a:solidFill>
                <a:srgbClr val="FB9D53"/>
              </a:solidFill>
              <a:ln w="7600" cap="flat">
                <a:solidFill>
                  <a:srgbClr val="FB9D53"/>
                </a:solidFill>
                <a:bevel/>
              </a:ln>
            </p:spPr>
          </p:sp>
        </p:grpSp>
        <p:sp>
          <p:nvSpPr>
            <p:cNvPr id="134" name="Text 134"/>
            <p:cNvSpPr txBox="1"/>
            <p:nvPr/>
          </p:nvSpPr>
          <p:spPr>
            <a:xfrm>
              <a:off x="302023" y="400963"/>
              <a:ext cx="8539953" cy="1211215"/>
            </a:xfrm>
            <a:prstGeom prst="rect">
              <a:avLst/>
            </a:prstGeom>
            <a:noFill/>
          </p:spPr>
          <p:txBody>
            <a:bodyPr wrap="square" lIns="0" rIns="0" rtlCol="0" anchor="ctr"/>
            <a:lstStyle/>
            <a:p>
              <a:pPr algn="l">
                <a:lnSpc>
                  <a:spcPct val="100000"/>
                </a:lnSpc>
              </a:pPr>
              <a:endParaRPr/>
            </a:p>
          </p:txBody>
        </p:sp>
        <p:sp>
          <p:nvSpPr>
            <p:cNvPr id="135" name="Text 135"/>
            <p:cNvSpPr txBox="1"/>
            <p:nvPr/>
          </p:nvSpPr>
          <p:spPr>
            <a:xfrm>
              <a:off x="302023" y="2823393"/>
              <a:ext cx="8539953" cy="1211215"/>
            </a:xfrm>
            <a:prstGeom prst="rect">
              <a:avLst/>
            </a:prstGeom>
            <a:noFill/>
          </p:spPr>
          <p:txBody>
            <a:bodyPr wrap="square" lIns="0" rIns="0" rtlCol="0" anchor="ctr"/>
            <a:lstStyle/>
            <a:p>
              <a:pPr algn="ctr">
                <a:lnSpc>
                  <a:spcPct val="100000"/>
                </a:lnSpc>
              </a:pPr>
              <a:endParaRPr/>
            </a:p>
          </p:txBody>
        </p:sp>
        <p:sp>
          <p:nvSpPr>
            <p:cNvPr id="136" name="Text 136"/>
            <p:cNvSpPr txBox="1"/>
            <p:nvPr/>
          </p:nvSpPr>
          <p:spPr>
            <a:xfrm>
              <a:off x="302023" y="5245823"/>
              <a:ext cx="8539953" cy="1211215"/>
            </a:xfrm>
            <a:prstGeom prst="rect">
              <a:avLst/>
            </a:prstGeom>
            <a:noFill/>
          </p:spPr>
          <p:txBody>
            <a:bodyPr wrap="square" lIns="0" rIns="0" rtlCol="0" anchor="ctr"/>
            <a:lstStyle/>
            <a:p>
              <a:pPr algn="r">
                <a:lnSpc>
                  <a:spcPct val="100000"/>
                </a:lnSpc>
              </a:pPr>
              <a:endParaRPr/>
            </a:p>
          </p:txBody>
        </p:sp>
        <p:sp>
          <p:nvSpPr>
            <p:cNvPr id="137" name="Text 137"/>
            <p:cNvSpPr txBox="1"/>
            <p:nvPr/>
          </p:nvSpPr>
          <p:spPr>
            <a:xfrm>
              <a:off x="302023" y="400963"/>
              <a:ext cx="8539953" cy="1211215"/>
            </a:xfrm>
            <a:prstGeom prst="rect">
              <a:avLst/>
            </a:prstGeom>
            <a:noFill/>
          </p:spPr>
          <p:txBody>
            <a:bodyPr wrap="square" lIns="0" rIns="0" rtlCol="0" anchor="ctr"/>
            <a:lstStyle/>
            <a:p>
              <a:pPr algn="l">
                <a:lnSpc>
                  <a:spcPct val="100000"/>
                </a:lnSpc>
              </a:pPr>
              <a:endParaRPr/>
            </a:p>
          </p:txBody>
        </p:sp>
        <p:sp>
          <p:nvSpPr>
            <p:cNvPr id="138" name="Text 138"/>
            <p:cNvSpPr txBox="1"/>
            <p:nvPr/>
          </p:nvSpPr>
          <p:spPr>
            <a:xfrm>
              <a:off x="302023" y="2823393"/>
              <a:ext cx="8539953" cy="1211215"/>
            </a:xfrm>
            <a:prstGeom prst="rect">
              <a:avLst/>
            </a:prstGeom>
            <a:noFill/>
          </p:spPr>
          <p:txBody>
            <a:bodyPr wrap="square" lIns="0" rIns="0" rtlCol="0" anchor="ctr"/>
            <a:lstStyle/>
            <a:p>
              <a:pPr algn="ctr">
                <a:lnSpc>
                  <a:spcPct val="100000"/>
                </a:lnSpc>
              </a:pPr>
              <a:endParaRPr/>
            </a:p>
          </p:txBody>
        </p:sp>
        <p:sp>
          <p:nvSpPr>
            <p:cNvPr id="139" name="Text 139"/>
            <p:cNvSpPr txBox="1"/>
            <p:nvPr/>
          </p:nvSpPr>
          <p:spPr>
            <a:xfrm>
              <a:off x="302023" y="5245823"/>
              <a:ext cx="8539953" cy="1211215"/>
            </a:xfrm>
            <a:prstGeom prst="rect">
              <a:avLst/>
            </a:prstGeom>
            <a:noFill/>
          </p:spPr>
          <p:txBody>
            <a:bodyPr wrap="square" lIns="0" rIns="0" rtlCol="0" anchor="ctr"/>
            <a:lstStyle/>
            <a:p>
              <a:pPr algn="r">
                <a:lnSpc>
                  <a:spcPct val="100000"/>
                </a:lnSpc>
              </a:pPr>
              <a:endParaRPr/>
            </a:p>
          </p:txBody>
        </p:sp>
        <p:sp>
          <p:nvSpPr>
            <p:cNvPr id="140" name="Text 140"/>
            <p:cNvSpPr txBox="1"/>
            <p:nvPr/>
          </p:nvSpPr>
          <p:spPr>
            <a:xfrm>
              <a:off x="302023" y="400963"/>
              <a:ext cx="8539953" cy="1211215"/>
            </a:xfrm>
            <a:prstGeom prst="rect">
              <a:avLst/>
            </a:prstGeom>
            <a:noFill/>
          </p:spPr>
          <p:txBody>
            <a:bodyPr wrap="square" lIns="0" rIns="0" rtlCol="0" anchor="ctr"/>
            <a:lstStyle/>
            <a:p>
              <a:pPr algn="l">
                <a:lnSpc>
                  <a:spcPct val="100000"/>
                </a:lnSpc>
              </a:pPr>
              <a:endParaRPr/>
            </a:p>
          </p:txBody>
        </p:sp>
        <p:sp>
          <p:nvSpPr>
            <p:cNvPr id="141" name="Text 141"/>
            <p:cNvSpPr txBox="1"/>
            <p:nvPr/>
          </p:nvSpPr>
          <p:spPr>
            <a:xfrm>
              <a:off x="302023" y="2823393"/>
              <a:ext cx="8539953" cy="1211215"/>
            </a:xfrm>
            <a:prstGeom prst="rect">
              <a:avLst/>
            </a:prstGeom>
            <a:noFill/>
          </p:spPr>
          <p:txBody>
            <a:bodyPr wrap="square" lIns="0" rIns="0" rtlCol="0" anchor="ctr"/>
            <a:lstStyle/>
            <a:p>
              <a:pPr algn="ctr">
                <a:lnSpc>
                  <a:spcPct val="100000"/>
                </a:lnSpc>
              </a:pPr>
              <a:endParaRPr/>
            </a:p>
          </p:txBody>
        </p:sp>
        <p:sp>
          <p:nvSpPr>
            <p:cNvPr id="142" name="Text 142"/>
            <p:cNvSpPr txBox="1"/>
            <p:nvPr/>
          </p:nvSpPr>
          <p:spPr>
            <a:xfrm>
              <a:off x="302023" y="5245823"/>
              <a:ext cx="8539953" cy="1211215"/>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微服务入门篇"/>
        <p:cNvGrpSpPr/>
        <p:nvPr/>
      </p:nvGrpSpPr>
      <p:grpSpPr>
        <a:xfrm>
          <a:off x="0" y="0"/>
          <a:ext cx="0" cy="0"/>
          <a:chOff x="0" y="0"/>
          <a:chExt cx="0" cy="0"/>
        </a:xfrm>
      </p:grpSpPr>
      <p:grpSp>
        <p:nvGrpSpPr>
          <p:cNvPr id="118" name="Group118"/>
          <p:cNvGrpSpPr/>
          <p:nvPr/>
        </p:nvGrpSpPr>
        <p:grpSpPr>
          <a:xfrm>
            <a:off x="560988" y="984434"/>
            <a:ext cx="8022025" cy="4889133"/>
            <a:chOff x="560988" y="984434"/>
            <a:chExt cx="8022025" cy="4889133"/>
          </a:xfrm>
        </p:grpSpPr>
        <p:grpSp>
          <p:nvGrpSpPr>
            <p:cNvPr id="292" name="组合 291"/>
            <p:cNvGrpSpPr/>
            <p:nvPr/>
          </p:nvGrpSpPr>
          <p:grpSpPr>
            <a:xfrm>
              <a:off x="1639714" y="1242834"/>
              <a:ext cx="6138558" cy="7600"/>
              <a:chOff x="1639714" y="1242834"/>
              <a:chExt cx="6138558" cy="7600"/>
            </a:xfrm>
          </p:grpSpPr>
          <p:sp>
            <p:nvSpPr>
              <p:cNvPr id="293" name="任意多边形 292"/>
              <p:cNvSpPr/>
              <p:nvPr/>
            </p:nvSpPr>
            <p:spPr>
              <a:xfrm>
                <a:off x="6525872" y="1242834"/>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294" name="任意多边形 293"/>
              <p:cNvSpPr/>
              <p:nvPr/>
            </p:nvSpPr>
            <p:spPr>
              <a:xfrm flipH="1">
                <a:off x="1639715" y="1242834"/>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9" name="Text 119"/>
            <p:cNvSpPr txBox="1"/>
            <p:nvPr/>
          </p:nvSpPr>
          <p:spPr>
            <a:xfrm>
              <a:off x="2806944" y="1022434"/>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微服务入门篇</a:t>
              </a:r>
            </a:p>
          </p:txBody>
        </p:sp>
        <p:sp>
          <p:nvSpPr>
            <p:cNvPr id="300" name="任意多边形 299"/>
            <p:cNvSpPr/>
            <p:nvPr/>
          </p:nvSpPr>
          <p:spPr>
            <a:xfrm>
              <a:off x="934221" y="2244726"/>
              <a:ext cx="7641192" cy="3248848"/>
            </a:xfrm>
            <a:custGeom>
              <a:avLst/>
              <a:gdLst/>
              <a:ahLst/>
              <a:cxnLst/>
              <a:rect l="0" t="0" r="0" b="0"/>
              <a:pathLst>
                <a:path w="7641192" h="3248848">
                  <a:moveTo>
                    <a:pt x="0" y="1624424"/>
                  </a:moveTo>
                  <a:cubicBezTo>
                    <a:pt x="0" y="727280"/>
                    <a:pt x="727280" y="0"/>
                    <a:pt x="1624424" y="0"/>
                  </a:cubicBezTo>
                  <a:cubicBezTo>
                    <a:pt x="2339318" y="0"/>
                    <a:pt x="2946353" y="461804"/>
                    <a:pt x="3163485" y="1103368"/>
                  </a:cubicBezTo>
                  <a:lnTo>
                    <a:pt x="7641192" y="1107320"/>
                  </a:lnTo>
                  <a:lnTo>
                    <a:pt x="7641192" y="2149424"/>
                  </a:lnTo>
                  <a:lnTo>
                    <a:pt x="3163485" y="2145480"/>
                  </a:lnTo>
                  <a:cubicBezTo>
                    <a:pt x="2946353" y="2787049"/>
                    <a:pt x="2339318" y="3248848"/>
                    <a:pt x="1624424" y="3248848"/>
                  </a:cubicBezTo>
                  <a:cubicBezTo>
                    <a:pt x="727280" y="3248848"/>
                    <a:pt x="0" y="2521574"/>
                    <a:pt x="0" y="1624424"/>
                  </a:cubicBezTo>
                  <a:close/>
                </a:path>
              </a:pathLst>
            </a:custGeom>
            <a:solidFill>
              <a:srgbClr val="FFFFFF"/>
            </a:solidFill>
            <a:ln w="7600" cap="flat">
              <a:solidFill>
                <a:srgbClr val="3E4199"/>
              </a:solidFill>
              <a:bevel/>
            </a:ln>
          </p:spPr>
        </p:sp>
        <p:sp>
          <p:nvSpPr>
            <p:cNvPr id="120" name="Text 120"/>
            <p:cNvSpPr txBox="1"/>
            <p:nvPr/>
          </p:nvSpPr>
          <p:spPr>
            <a:xfrm>
              <a:off x="4273813" y="3656618"/>
              <a:ext cx="4126800" cy="440797"/>
            </a:xfrm>
            <a:prstGeom prst="rect">
              <a:avLst/>
            </a:prstGeom>
            <a:noFill/>
          </p:spPr>
          <p:txBody>
            <a:bodyPr wrap="square" lIns="0" tIns="0" rIns="0" bIns="0" rtlCol="0" anchor="ctr"/>
            <a:lstStyle/>
            <a:p>
              <a:pPr algn="ctr">
                <a:lnSpc>
                  <a:spcPct val="150000"/>
                </a:lnSpc>
              </a:pPr>
              <a:r>
                <a:rPr sz="1064">
                  <a:solidFill>
                    <a:srgbClr val="446C70"/>
                  </a:solidFill>
                  <a:latin typeface="Arial"/>
                </a:rPr>
                <a:t>讲解网站架构的演变过程、微服务如何设计？遵循什么设计原则</a:t>
              </a:r>
            </a:p>
          </p:txBody>
        </p:sp>
        <p:grpSp>
          <p:nvGrpSpPr>
            <p:cNvPr id="302" name="组合 301"/>
            <p:cNvGrpSpPr/>
            <p:nvPr/>
          </p:nvGrpSpPr>
          <p:grpSpPr>
            <a:xfrm>
              <a:off x="568592" y="1888058"/>
              <a:ext cx="4083548" cy="3977916"/>
              <a:chOff x="568592" y="1888058"/>
              <a:chExt cx="4083548" cy="3977916"/>
            </a:xfrm>
          </p:grpSpPr>
          <p:grpSp>
            <p:nvGrpSpPr>
              <p:cNvPr id="303" name="组合 302"/>
              <p:cNvGrpSpPr/>
              <p:nvPr/>
            </p:nvGrpSpPr>
            <p:grpSpPr>
              <a:xfrm>
                <a:off x="1131524" y="3208178"/>
                <a:ext cx="2911613" cy="1583072"/>
                <a:chOff x="1131524" y="3208178"/>
                <a:chExt cx="2911613" cy="1583072"/>
              </a:xfrm>
            </p:grpSpPr>
            <p:sp>
              <p:nvSpPr>
                <p:cNvPr id="121" name="Text 121"/>
                <p:cNvSpPr txBox="1"/>
                <p:nvPr/>
              </p:nvSpPr>
              <p:spPr>
                <a:xfrm>
                  <a:off x="1152888" y="3208179"/>
                  <a:ext cx="2868886" cy="1287942"/>
                </a:xfrm>
                <a:prstGeom prst="rect">
                  <a:avLst/>
                </a:prstGeom>
                <a:noFill/>
              </p:spPr>
              <p:txBody>
                <a:bodyPr wrap="square" lIns="0" tIns="0" rIns="0" bIns="0" rtlCol="0" anchor="ctr"/>
                <a:lstStyle/>
                <a:p>
                  <a:pPr algn="ctr">
                    <a:lnSpc>
                      <a:spcPct val="100000"/>
                    </a:lnSpc>
                  </a:pPr>
                  <a:r>
                    <a:rPr sz="4256">
                      <a:solidFill>
                        <a:srgbClr val="C00000"/>
                      </a:solidFill>
                      <a:latin typeface="Arial"/>
                    </a:rPr>
                    <a:t>入门篇</a:t>
                  </a:r>
                </a:p>
              </p:txBody>
            </p:sp>
          </p:grpSp>
          <p:sp>
            <p:nvSpPr>
              <p:cNvPr id="305" name="任意多边形 304"/>
              <p:cNvSpPr/>
              <p:nvPr/>
            </p:nvSpPr>
            <p:spPr>
              <a:xfrm rot="3198000">
                <a:off x="610781" y="2815448"/>
                <a:ext cx="667469" cy="982315"/>
              </a:xfrm>
              <a:custGeom>
                <a:avLst/>
                <a:gdLst>
                  <a:gd name="connsiteX0" fmla="*/ 0 w 667469"/>
                  <a:gd name="connsiteY0" fmla="*/ 488662 h 982315"/>
                  <a:gd name="connsiteX1" fmla="*/ 335082 w 667469"/>
                  <a:gd name="connsiteY1" fmla="*/ 0 h 982315"/>
                  <a:gd name="connsiteX2" fmla="*/ 670163 w 667469"/>
                  <a:gd name="connsiteY2" fmla="*/ 488662 h 982315"/>
                  <a:gd name="connsiteX3" fmla="*/ 335082 w 667469"/>
                  <a:gd name="connsiteY3" fmla="*/ 984306 h 982315"/>
                </a:gdLst>
                <a:ahLst/>
                <a:cxnLst>
                  <a:cxn ang="0">
                    <a:pos x="connsiteX0" y="connsiteY0"/>
                  </a:cxn>
                  <a:cxn ang="0">
                    <a:pos x="connsiteX1" y="connsiteY1"/>
                  </a:cxn>
                  <a:cxn ang="0">
                    <a:pos x="connsiteX2" y="connsiteY2"/>
                  </a:cxn>
                  <a:cxn ang="0">
                    <a:pos x="connsiteX3" y="connsiteY3"/>
                  </a:cxn>
                </a:cxnLst>
                <a:rect l="0" t="0" r="0" b="0"/>
                <a:pathLst>
                  <a:path w="667469" h="982315">
                    <a:moveTo>
                      <a:pt x="65302" y="0"/>
                    </a:moveTo>
                    <a:cubicBezTo>
                      <a:pt x="165156" y="370326"/>
                      <a:pt x="379257" y="693778"/>
                      <a:pt x="667469" y="930225"/>
                    </a:cubicBezTo>
                    <a:lnTo>
                      <a:pt x="623759" y="982315"/>
                    </a:lnTo>
                    <a:cubicBezTo>
                      <a:pt x="325399" y="737336"/>
                      <a:pt x="103675" y="402447"/>
                      <a:pt x="0" y="19056"/>
                    </a:cubicBezTo>
                    <a:lnTo>
                      <a:pt x="65302" y="0"/>
                    </a:lnTo>
                    <a:close/>
                  </a:path>
                </a:pathLst>
              </a:custGeom>
              <a:solidFill>
                <a:srgbClr val="FFFFFF">
                  <a:alpha val="60000"/>
                </a:srgbClr>
              </a:solidFill>
              <a:ln w="7600" cap="flat">
                <a:noFill/>
                <a:bevel/>
              </a:ln>
            </p:spPr>
          </p:sp>
          <p:sp>
            <p:nvSpPr>
              <p:cNvPr id="306" name="任意多边形 305"/>
              <p:cNvSpPr/>
              <p:nvPr/>
            </p:nvSpPr>
            <p:spPr>
              <a:xfrm>
                <a:off x="875655" y="2189246"/>
                <a:ext cx="3423352" cy="3423352"/>
              </a:xfrm>
              <a:custGeom>
                <a:avLst/>
                <a:gdLst/>
                <a:ahLst/>
                <a:cxnLst/>
                <a:rect l="0" t="0" r="0" b="0"/>
                <a:pathLst>
                  <a:path w="3423352" h="3423352">
                    <a:moveTo>
                      <a:pt x="0" y="1711672"/>
                    </a:moveTo>
                    <a:cubicBezTo>
                      <a:pt x="0" y="766346"/>
                      <a:pt x="766346" y="0"/>
                      <a:pt x="1711672" y="0"/>
                    </a:cubicBezTo>
                    <a:cubicBezTo>
                      <a:pt x="2657006" y="0"/>
                      <a:pt x="3423352" y="766346"/>
                      <a:pt x="3423352" y="1711672"/>
                    </a:cubicBezTo>
                    <a:cubicBezTo>
                      <a:pt x="3423352" y="2657006"/>
                      <a:pt x="2657006" y="3423352"/>
                      <a:pt x="1711672" y="3423352"/>
                    </a:cubicBezTo>
                    <a:cubicBezTo>
                      <a:pt x="766346" y="3423352"/>
                      <a:pt x="0" y="2657006"/>
                      <a:pt x="0" y="1711672"/>
                    </a:cubicBezTo>
                    <a:close/>
                  </a:path>
                </a:pathLst>
              </a:custGeom>
              <a:noFill/>
              <a:ln w="40533" cap="flat">
                <a:solidFill>
                  <a:srgbClr val="FFFFFF"/>
                </a:solidFill>
                <a:bevel/>
              </a:ln>
            </p:spPr>
          </p:sp>
          <p:sp>
            <p:nvSpPr>
              <p:cNvPr id="307" name="任意多边形 306"/>
              <p:cNvSpPr/>
              <p:nvPr/>
            </p:nvSpPr>
            <p:spPr>
              <a:xfrm>
                <a:off x="3288623" y="3887238"/>
                <a:ext cx="1363516" cy="1952820"/>
              </a:xfrm>
              <a:custGeom>
                <a:avLst/>
                <a:gdLst>
                  <a:gd name="connsiteX0" fmla="*/ 0 w 1363516"/>
                  <a:gd name="connsiteY0" fmla="*/ 978500 h 1952820"/>
                  <a:gd name="connsiteX1" fmla="*/ 680094 w 1363516"/>
                  <a:gd name="connsiteY1" fmla="*/ 0 h 1952820"/>
                  <a:gd name="connsiteX2" fmla="*/ 1360187 w 1363516"/>
                  <a:gd name="connsiteY2" fmla="*/ 978500 h 1952820"/>
                  <a:gd name="connsiteX3" fmla="*/ 680094 w 1363516"/>
                  <a:gd name="connsiteY3" fmla="*/ 1950069 h 1952820"/>
                </a:gdLst>
                <a:ahLst/>
                <a:cxnLst>
                  <a:cxn ang="0">
                    <a:pos x="connsiteX0" y="connsiteY0"/>
                  </a:cxn>
                  <a:cxn ang="0">
                    <a:pos x="connsiteX1" y="connsiteY1"/>
                  </a:cxn>
                  <a:cxn ang="0">
                    <a:pos x="connsiteX2" y="connsiteY2"/>
                  </a:cxn>
                  <a:cxn ang="0">
                    <a:pos x="connsiteX3" y="connsiteY3"/>
                  </a:cxn>
                </a:cxnLst>
                <a:rect l="0" t="0" r="0" b="0"/>
                <a:pathLst>
                  <a:path w="1363516" h="1952820">
                    <a:moveTo>
                      <a:pt x="882048" y="1379309"/>
                    </a:moveTo>
                    <a:cubicBezTo>
                      <a:pt x="646172" y="1651617"/>
                      <a:pt x="352045" y="1843608"/>
                      <a:pt x="34220" y="1952820"/>
                    </a:cubicBezTo>
                    <a:lnTo>
                      <a:pt x="0" y="1825110"/>
                    </a:lnTo>
                    <a:cubicBezTo>
                      <a:pt x="293220" y="1722700"/>
                      <a:pt x="564448" y="1544571"/>
                      <a:pt x="782390" y="1292980"/>
                    </a:cubicBezTo>
                    <a:cubicBezTo>
                      <a:pt x="1104850" y="920717"/>
                      <a:pt x="1251469" y="455934"/>
                      <a:pt x="1229520" y="0"/>
                    </a:cubicBezTo>
                    <a:lnTo>
                      <a:pt x="1361517" y="0"/>
                    </a:lnTo>
                    <a:cubicBezTo>
                      <a:pt x="1383390" y="486578"/>
                      <a:pt x="1226131" y="982095"/>
                      <a:pt x="882048" y="1379309"/>
                    </a:cubicBezTo>
                    <a:close/>
                  </a:path>
                </a:pathLst>
              </a:custGeom>
              <a:solidFill>
                <a:srgbClr val="FFFFFF">
                  <a:alpha val="60000"/>
                </a:srgbClr>
              </a:solidFill>
              <a:ln w="7600" cap="flat">
                <a:noFill/>
                <a:bevel/>
              </a:ln>
            </p:spPr>
          </p:sp>
          <p:sp>
            <p:nvSpPr>
              <p:cNvPr id="308" name="任意多边形 307"/>
              <p:cNvSpPr/>
              <p:nvPr/>
            </p:nvSpPr>
            <p:spPr>
              <a:xfrm rot="7800000">
                <a:off x="4200040" y="2671895"/>
                <a:ext cx="336450" cy="603038"/>
              </a:xfrm>
              <a:custGeom>
                <a:avLst/>
                <a:gdLst>
                  <a:gd name="connsiteX0" fmla="*/ 0 w 336450"/>
                  <a:gd name="connsiteY0" fmla="*/ 303845 h 603038"/>
                  <a:gd name="connsiteX1" fmla="*/ 166817 w 336450"/>
                  <a:gd name="connsiteY1" fmla="*/ 0 h 603038"/>
                  <a:gd name="connsiteX2" fmla="*/ 333634 w 336450"/>
                  <a:gd name="connsiteY2" fmla="*/ 303845 h 603038"/>
                  <a:gd name="connsiteX3" fmla="*/ 166817 w 336450"/>
                  <a:gd name="connsiteY3" fmla="*/ 601732 h 603038"/>
                </a:gdLst>
                <a:ahLst/>
                <a:cxnLst>
                  <a:cxn ang="0">
                    <a:pos x="connsiteX0" y="connsiteY0"/>
                  </a:cxn>
                  <a:cxn ang="0">
                    <a:pos x="connsiteX1" y="connsiteY1"/>
                  </a:cxn>
                  <a:cxn ang="0">
                    <a:pos x="connsiteX2" y="connsiteY2"/>
                  </a:cxn>
                  <a:cxn ang="0">
                    <a:pos x="connsiteX3" y="connsiteY3"/>
                  </a:cxn>
                </a:cxnLst>
                <a:rect l="0" t="0" r="0" b="0"/>
                <a:pathLst>
                  <a:path w="336450" h="603038">
                    <a:moveTo>
                      <a:pt x="238311" y="0"/>
                    </a:moveTo>
                    <a:lnTo>
                      <a:pt x="336450" y="56661"/>
                    </a:lnTo>
                    <a:cubicBezTo>
                      <a:pt x="230098" y="221965"/>
                      <a:pt x="154323" y="407130"/>
                      <a:pt x="115298" y="603038"/>
                    </a:cubicBezTo>
                    <a:lnTo>
                      <a:pt x="0" y="603038"/>
                    </a:lnTo>
                    <a:cubicBezTo>
                      <a:pt x="40087" y="386735"/>
                      <a:pt x="121909" y="182201"/>
                      <a:pt x="238311" y="0"/>
                    </a:cubicBezTo>
                    <a:close/>
                  </a:path>
                </a:pathLst>
              </a:custGeom>
              <a:solidFill>
                <a:srgbClr val="FFFFFF">
                  <a:alpha val="60000"/>
                </a:srgbClr>
              </a:solidFill>
              <a:ln w="7600" cap="flat">
                <a:noFill/>
                <a:bevel/>
              </a:ln>
            </p:spPr>
          </p:sp>
          <p:sp>
            <p:nvSpPr>
              <p:cNvPr id="309" name="任意多边形 308"/>
              <p:cNvSpPr/>
              <p:nvPr/>
            </p:nvSpPr>
            <p:spPr>
              <a:xfrm>
                <a:off x="1229990" y="5139148"/>
                <a:ext cx="2692961" cy="631532"/>
              </a:xfrm>
              <a:custGeom>
                <a:avLst/>
                <a:gdLst>
                  <a:gd name="connsiteX0" fmla="*/ 0 w 2692961"/>
                  <a:gd name="connsiteY0" fmla="*/ 312846 h 631532"/>
                  <a:gd name="connsiteX1" fmla="*/ 1346484 w 2692961"/>
                  <a:gd name="connsiteY1" fmla="*/ 0 h 631532"/>
                  <a:gd name="connsiteX2" fmla="*/ 2692961 w 2692961"/>
                  <a:gd name="connsiteY2" fmla="*/ 312846 h 631532"/>
                  <a:gd name="connsiteX3" fmla="*/ 1346484 w 2692961"/>
                  <a:gd name="connsiteY3" fmla="*/ 632645 h 631532"/>
                </a:gdLst>
                <a:ahLst/>
                <a:cxnLst>
                  <a:cxn ang="0">
                    <a:pos x="connsiteX0" y="connsiteY0"/>
                  </a:cxn>
                  <a:cxn ang="0">
                    <a:pos x="connsiteX1" y="connsiteY1"/>
                  </a:cxn>
                  <a:cxn ang="0">
                    <a:pos x="connsiteX2" y="connsiteY2"/>
                  </a:cxn>
                  <a:cxn ang="0">
                    <a:pos x="connsiteX3" y="connsiteY3"/>
                  </a:cxn>
                </a:cxnLst>
                <a:rect l="0" t="0" r="0" b="0"/>
                <a:pathLst>
                  <a:path w="2692961" h="631532">
                    <a:moveTo>
                      <a:pt x="1356881" y="631532"/>
                    </a:moveTo>
                    <a:cubicBezTo>
                      <a:pt x="821712" y="631532"/>
                      <a:pt x="339329" y="403634"/>
                      <a:pt x="0" y="38840"/>
                    </a:cubicBezTo>
                    <a:lnTo>
                      <a:pt x="55987" y="0"/>
                    </a:lnTo>
                    <a:cubicBezTo>
                      <a:pt x="382681" y="347258"/>
                      <a:pt x="844702" y="563817"/>
                      <a:pt x="1356881" y="563817"/>
                    </a:cubicBezTo>
                    <a:cubicBezTo>
                      <a:pt x="1859902" y="563817"/>
                      <a:pt x="2314542" y="354934"/>
                      <a:pt x="2640118" y="18505"/>
                    </a:cubicBezTo>
                    <a:lnTo>
                      <a:pt x="2692961" y="60844"/>
                    </a:lnTo>
                    <a:cubicBezTo>
                      <a:pt x="2354868" y="412775"/>
                      <a:pt x="1881213" y="631532"/>
                      <a:pt x="1356881" y="631532"/>
                    </a:cubicBezTo>
                    <a:close/>
                  </a:path>
                </a:pathLst>
              </a:custGeom>
              <a:solidFill>
                <a:srgbClr val="FFFFFF">
                  <a:alpha val="60000"/>
                </a:srgbClr>
              </a:solidFill>
              <a:ln w="7600" cap="flat">
                <a:noFill/>
                <a:bevel/>
              </a:ln>
            </p:spPr>
          </p:sp>
          <p:sp>
            <p:nvSpPr>
              <p:cNvPr id="310" name="任意多边形 309"/>
              <p:cNvSpPr/>
              <p:nvPr/>
            </p:nvSpPr>
            <p:spPr>
              <a:xfrm>
                <a:off x="2706951" y="2027511"/>
                <a:ext cx="1760593" cy="1916515"/>
              </a:xfrm>
              <a:custGeom>
                <a:avLst/>
                <a:gdLst>
                  <a:gd name="connsiteX0" fmla="*/ 0 w 1760593"/>
                  <a:gd name="connsiteY0" fmla="*/ 958261 h 1916515"/>
                  <a:gd name="connsiteX1" fmla="*/ 880293 w 1760593"/>
                  <a:gd name="connsiteY1" fmla="*/ 0 h 1916515"/>
                  <a:gd name="connsiteX2" fmla="*/ 1763200 w 1760593"/>
                  <a:gd name="connsiteY2" fmla="*/ 958261 h 1916515"/>
                  <a:gd name="connsiteX3" fmla="*/ 880293 w 1760593"/>
                  <a:gd name="connsiteY3" fmla="*/ 1916515 h 1916515"/>
                </a:gdLst>
                <a:ahLst/>
                <a:cxnLst>
                  <a:cxn ang="0">
                    <a:pos x="connsiteX0" y="connsiteY0"/>
                  </a:cxn>
                  <a:cxn ang="0">
                    <a:pos x="connsiteX1" y="connsiteY1"/>
                  </a:cxn>
                  <a:cxn ang="0">
                    <a:pos x="connsiteX2" y="connsiteY2"/>
                  </a:cxn>
                  <a:cxn ang="0">
                    <a:pos x="connsiteX3" y="connsiteY3"/>
                  </a:cxn>
                </a:cxnLst>
                <a:rect l="0" t="0" r="0" b="0"/>
                <a:pathLst>
                  <a:path w="1760593" h="1916515">
                    <a:moveTo>
                      <a:pt x="1760593" y="1876197"/>
                    </a:moveTo>
                    <a:cubicBezTo>
                      <a:pt x="1760593" y="1889672"/>
                      <a:pt x="1760593" y="1903108"/>
                      <a:pt x="1760593" y="1916515"/>
                    </a:cubicBezTo>
                    <a:lnTo>
                      <a:pt x="1692269" y="1916515"/>
                    </a:lnTo>
                    <a:cubicBezTo>
                      <a:pt x="1692558" y="1903116"/>
                      <a:pt x="1692710" y="1889672"/>
                      <a:pt x="1692710" y="1876197"/>
                    </a:cubicBezTo>
                    <a:cubicBezTo>
                      <a:pt x="1692710" y="917708"/>
                      <a:pt x="948518" y="133029"/>
                      <a:pt x="6417" y="68452"/>
                    </a:cubicBezTo>
                    <a:lnTo>
                      <a:pt x="0" y="0"/>
                    </a:lnTo>
                    <a:cubicBezTo>
                      <a:pt x="982657" y="61555"/>
                      <a:pt x="1760593" y="878028"/>
                      <a:pt x="1760593" y="1876197"/>
                    </a:cubicBezTo>
                    <a:close/>
                  </a:path>
                </a:pathLst>
              </a:custGeom>
              <a:solidFill>
                <a:srgbClr val="FFFFFF">
                  <a:alpha val="60000"/>
                </a:srgbClr>
              </a:solidFill>
              <a:ln w="7600" cap="flat">
                <a:noFill/>
                <a:bevel/>
              </a:ln>
            </p:spPr>
          </p:sp>
          <p:sp>
            <p:nvSpPr>
              <p:cNvPr id="311" name="任意多边形 310"/>
              <p:cNvSpPr/>
              <p:nvPr/>
            </p:nvSpPr>
            <p:spPr>
              <a:xfrm>
                <a:off x="1461478" y="1857658"/>
                <a:ext cx="2297761" cy="459461"/>
              </a:xfrm>
              <a:custGeom>
                <a:avLst/>
                <a:gdLst>
                  <a:gd name="connsiteX0" fmla="*/ 0 w 2297761"/>
                  <a:gd name="connsiteY0" fmla="*/ 231330 h 459461"/>
                  <a:gd name="connsiteX1" fmla="*/ 1148884 w 2297761"/>
                  <a:gd name="connsiteY1" fmla="*/ 0 h 459461"/>
                  <a:gd name="connsiteX2" fmla="*/ 2297761 w 2297761"/>
                  <a:gd name="connsiteY2" fmla="*/ 231330 h 459461"/>
                  <a:gd name="connsiteX3" fmla="*/ 1148884 w 2297761"/>
                  <a:gd name="connsiteY3" fmla="*/ 457839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7" y="91568"/>
                      <a:pt x="1175766" y="91568"/>
                    </a:cubicBezTo>
                    <a:cubicBezTo>
                      <a:pt x="750933" y="91568"/>
                      <a:pt x="365951" y="231969"/>
                      <a:pt x="85592" y="459461"/>
                    </a:cubicBezTo>
                    <a:lnTo>
                      <a:pt x="0" y="400357"/>
                    </a:lnTo>
                    <a:cubicBezTo>
                      <a:pt x="301063" y="152974"/>
                      <a:pt x="716704" y="0"/>
                      <a:pt x="1175766" y="0"/>
                    </a:cubicBezTo>
                    <a:close/>
                  </a:path>
                </a:pathLst>
              </a:custGeom>
              <a:solidFill>
                <a:srgbClr val="FFFFFF">
                  <a:alpha val="60000"/>
                </a:srgbClr>
              </a:solidFill>
              <a:ln w="7600" cap="flat">
                <a:noFill/>
                <a:bevel/>
              </a:ln>
            </p:spPr>
          </p:sp>
          <p:sp>
            <p:nvSpPr>
              <p:cNvPr id="312" name="任意多边形 311"/>
              <p:cNvSpPr/>
              <p:nvPr/>
            </p:nvSpPr>
            <p:spPr>
              <a:xfrm rot="-7674000">
                <a:off x="24161" y="4834489"/>
                <a:ext cx="2297761" cy="459461"/>
              </a:xfrm>
              <a:custGeom>
                <a:avLst/>
                <a:gdLst>
                  <a:gd name="connsiteX0" fmla="*/ 0 w 2297761"/>
                  <a:gd name="connsiteY0" fmla="*/ 231329 h 459461"/>
                  <a:gd name="connsiteX1" fmla="*/ 1148877 w 2297761"/>
                  <a:gd name="connsiteY1" fmla="*/ 0 h 459461"/>
                  <a:gd name="connsiteX2" fmla="*/ 2297761 w 2297761"/>
                  <a:gd name="connsiteY2" fmla="*/ 231329 h 459461"/>
                  <a:gd name="connsiteX3" fmla="*/ 1148877 w 2297761"/>
                  <a:gd name="connsiteY3" fmla="*/ 457838 h 459461"/>
                </a:gdLst>
                <a:ahLst/>
                <a:cxnLst>
                  <a:cxn ang="0">
                    <a:pos x="connsiteX0" y="connsiteY0"/>
                  </a:cxn>
                  <a:cxn ang="0">
                    <a:pos x="connsiteX1" y="connsiteY1"/>
                  </a:cxn>
                  <a:cxn ang="0">
                    <a:pos x="connsiteX2" y="connsiteY2"/>
                  </a:cxn>
                  <a:cxn ang="0">
                    <a:pos x="connsiteX3" y="connsiteY3"/>
                  </a:cxn>
                </a:cxnLst>
                <a:rect l="0" t="0" r="0" b="0"/>
                <a:pathLst>
                  <a:path w="2297761" h="459461">
                    <a:moveTo>
                      <a:pt x="1175766" y="0"/>
                    </a:moveTo>
                    <a:cubicBezTo>
                      <a:pt x="1608084" y="0"/>
                      <a:pt x="2001893" y="135671"/>
                      <a:pt x="2297761" y="358098"/>
                    </a:cubicBezTo>
                    <a:lnTo>
                      <a:pt x="2218995" y="422917"/>
                    </a:lnTo>
                    <a:cubicBezTo>
                      <a:pt x="1943335" y="217027"/>
                      <a:pt x="1577350" y="91568"/>
                      <a:pt x="1175766" y="91568"/>
                    </a:cubicBezTo>
                    <a:cubicBezTo>
                      <a:pt x="750933" y="91568"/>
                      <a:pt x="365951" y="231968"/>
                      <a:pt x="85592" y="459461"/>
                    </a:cubicBezTo>
                    <a:lnTo>
                      <a:pt x="0" y="400357"/>
                    </a:lnTo>
                    <a:cubicBezTo>
                      <a:pt x="301062" y="152974"/>
                      <a:pt x="716704" y="0"/>
                      <a:pt x="1175766" y="0"/>
                    </a:cubicBezTo>
                    <a:close/>
                  </a:path>
                </a:pathLst>
              </a:custGeom>
              <a:solidFill>
                <a:srgbClr val="FFFFFF">
                  <a:alpha val="60000"/>
                </a:srgbClr>
              </a:solidFill>
              <a:ln w="7600" cap="flat">
                <a:noFill/>
                <a:bevel/>
              </a:ln>
            </p:spPr>
          </p:sp>
        </p:grpSp>
        <p:sp>
          <p:nvSpPr>
            <p:cNvPr id="122" name="Text 122"/>
            <p:cNvSpPr txBox="1"/>
            <p:nvPr/>
          </p:nvSpPr>
          <p:spPr>
            <a:xfrm>
              <a:off x="560988" y="984434"/>
              <a:ext cx="8022025" cy="977827"/>
            </a:xfrm>
            <a:prstGeom prst="rect">
              <a:avLst/>
            </a:prstGeom>
            <a:noFill/>
          </p:spPr>
          <p:txBody>
            <a:bodyPr wrap="square" lIns="0" rIns="0" rtlCol="0" anchor="ctr"/>
            <a:lstStyle/>
            <a:p>
              <a:pPr algn="l">
                <a:lnSpc>
                  <a:spcPct val="100000"/>
                </a:lnSpc>
              </a:pPr>
              <a:endParaRPr/>
            </a:p>
          </p:txBody>
        </p:sp>
        <p:sp>
          <p:nvSpPr>
            <p:cNvPr id="123" name="Text 123"/>
            <p:cNvSpPr txBox="1"/>
            <p:nvPr/>
          </p:nvSpPr>
          <p:spPr>
            <a:xfrm>
              <a:off x="560988" y="2940087"/>
              <a:ext cx="8022025" cy="977827"/>
            </a:xfrm>
            <a:prstGeom prst="rect">
              <a:avLst/>
            </a:prstGeom>
            <a:noFill/>
          </p:spPr>
          <p:txBody>
            <a:bodyPr wrap="square" lIns="0" rIns="0" rtlCol="0" anchor="ctr"/>
            <a:lstStyle/>
            <a:p>
              <a:pPr algn="ctr">
                <a:lnSpc>
                  <a:spcPct val="100000"/>
                </a:lnSpc>
              </a:pPr>
              <a:endParaRPr/>
            </a:p>
          </p:txBody>
        </p:sp>
        <p:sp>
          <p:nvSpPr>
            <p:cNvPr id="124" name="Text 124"/>
            <p:cNvSpPr txBox="1"/>
            <p:nvPr/>
          </p:nvSpPr>
          <p:spPr>
            <a:xfrm>
              <a:off x="560988" y="4895740"/>
              <a:ext cx="8022025" cy="977827"/>
            </a:xfrm>
            <a:prstGeom prst="rect">
              <a:avLst/>
            </a:prstGeom>
            <a:noFill/>
          </p:spPr>
          <p:txBody>
            <a:bodyPr wrap="square" lIns="0" rIns="0" rtlCol="0" anchor="ctr"/>
            <a:lstStyle/>
            <a:p>
              <a:pPr algn="r">
                <a:lnSpc>
                  <a:spcPct val="100000"/>
                </a:lnSpc>
              </a:pPr>
              <a:endParaRPr/>
            </a:p>
          </p:txBody>
        </p:sp>
        <p:sp>
          <p:nvSpPr>
            <p:cNvPr id="125" name="Text 125"/>
            <p:cNvSpPr txBox="1"/>
            <p:nvPr/>
          </p:nvSpPr>
          <p:spPr>
            <a:xfrm>
              <a:off x="560988" y="984434"/>
              <a:ext cx="8022025" cy="977827"/>
            </a:xfrm>
            <a:prstGeom prst="rect">
              <a:avLst/>
            </a:prstGeom>
            <a:noFill/>
          </p:spPr>
          <p:txBody>
            <a:bodyPr wrap="square" lIns="0" rIns="0" rtlCol="0" anchor="ctr"/>
            <a:lstStyle/>
            <a:p>
              <a:pPr algn="l">
                <a:lnSpc>
                  <a:spcPct val="100000"/>
                </a:lnSpc>
              </a:pPr>
              <a:endParaRPr/>
            </a:p>
          </p:txBody>
        </p:sp>
        <p:sp>
          <p:nvSpPr>
            <p:cNvPr id="126" name="Text 126"/>
            <p:cNvSpPr txBox="1"/>
            <p:nvPr/>
          </p:nvSpPr>
          <p:spPr>
            <a:xfrm>
              <a:off x="560988" y="2940087"/>
              <a:ext cx="8022025" cy="977827"/>
            </a:xfrm>
            <a:prstGeom prst="rect">
              <a:avLst/>
            </a:prstGeom>
            <a:noFill/>
          </p:spPr>
          <p:txBody>
            <a:bodyPr wrap="square" lIns="0" rIns="0" rtlCol="0" anchor="ctr"/>
            <a:lstStyle/>
            <a:p>
              <a:pPr algn="ctr">
                <a:lnSpc>
                  <a:spcPct val="100000"/>
                </a:lnSpc>
              </a:pPr>
              <a:endParaRPr/>
            </a:p>
          </p:txBody>
        </p:sp>
        <p:sp>
          <p:nvSpPr>
            <p:cNvPr id="127" name="Text 127"/>
            <p:cNvSpPr txBox="1"/>
            <p:nvPr/>
          </p:nvSpPr>
          <p:spPr>
            <a:xfrm>
              <a:off x="560988" y="4895740"/>
              <a:ext cx="8022025" cy="977827"/>
            </a:xfrm>
            <a:prstGeom prst="rect">
              <a:avLst/>
            </a:prstGeom>
            <a:noFill/>
          </p:spPr>
          <p:txBody>
            <a:bodyPr wrap="square" lIns="0" rIns="0" rtlCol="0" anchor="ctr"/>
            <a:lstStyle/>
            <a:p>
              <a:pPr algn="r">
                <a:lnSpc>
                  <a:spcPct val="100000"/>
                </a:lnSpc>
              </a:pPr>
              <a:endParaRPr/>
            </a:p>
          </p:txBody>
        </p:sp>
        <p:sp>
          <p:nvSpPr>
            <p:cNvPr id="128" name="Text 128"/>
            <p:cNvSpPr txBox="1"/>
            <p:nvPr/>
          </p:nvSpPr>
          <p:spPr>
            <a:xfrm>
              <a:off x="560988" y="984434"/>
              <a:ext cx="8022025" cy="977827"/>
            </a:xfrm>
            <a:prstGeom prst="rect">
              <a:avLst/>
            </a:prstGeom>
            <a:noFill/>
          </p:spPr>
          <p:txBody>
            <a:bodyPr wrap="square" lIns="0" rIns="0" rtlCol="0" anchor="ctr"/>
            <a:lstStyle/>
            <a:p>
              <a:pPr algn="l">
                <a:lnSpc>
                  <a:spcPct val="100000"/>
                </a:lnSpc>
              </a:pPr>
              <a:endParaRPr/>
            </a:p>
          </p:txBody>
        </p:sp>
        <p:sp>
          <p:nvSpPr>
            <p:cNvPr id="129" name="Text 129"/>
            <p:cNvSpPr txBox="1"/>
            <p:nvPr/>
          </p:nvSpPr>
          <p:spPr>
            <a:xfrm>
              <a:off x="560988" y="2940087"/>
              <a:ext cx="8022025" cy="977827"/>
            </a:xfrm>
            <a:prstGeom prst="rect">
              <a:avLst/>
            </a:prstGeom>
            <a:noFill/>
          </p:spPr>
          <p:txBody>
            <a:bodyPr wrap="square" lIns="0" rIns="0" rtlCol="0" anchor="ctr"/>
            <a:lstStyle/>
            <a:p>
              <a:pPr algn="ctr">
                <a:lnSpc>
                  <a:spcPct val="100000"/>
                </a:lnSpc>
              </a:pPr>
              <a:endParaRPr/>
            </a:p>
          </p:txBody>
        </p:sp>
        <p:sp>
          <p:nvSpPr>
            <p:cNvPr id="130" name="Text 130"/>
            <p:cNvSpPr txBox="1"/>
            <p:nvPr/>
          </p:nvSpPr>
          <p:spPr>
            <a:xfrm>
              <a:off x="560988" y="4895740"/>
              <a:ext cx="8022025" cy="977827"/>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应用架构演化过程"/>
        <p:cNvGrpSpPr/>
        <p:nvPr/>
      </p:nvGrpSpPr>
      <p:grpSpPr>
        <a:xfrm>
          <a:off x="0" y="0"/>
          <a:ext cx="0" cy="0"/>
          <a:chOff x="0" y="0"/>
          <a:chExt cx="0" cy="0"/>
        </a:xfrm>
      </p:grpSpPr>
      <p:grpSp>
        <p:nvGrpSpPr>
          <p:cNvPr id="137" name="Group137"/>
          <p:cNvGrpSpPr/>
          <p:nvPr/>
        </p:nvGrpSpPr>
        <p:grpSpPr>
          <a:xfrm>
            <a:off x="1190467" y="1051320"/>
            <a:ext cx="6763067" cy="4755360"/>
            <a:chOff x="1190467" y="1051320"/>
            <a:chExt cx="6763067" cy="4755360"/>
          </a:xfrm>
        </p:grpSpPr>
        <p:grpSp>
          <p:nvGrpSpPr>
            <p:cNvPr id="292" name="组合 291"/>
            <p:cNvGrpSpPr/>
            <p:nvPr/>
          </p:nvGrpSpPr>
          <p:grpSpPr>
            <a:xfrm>
              <a:off x="1737469" y="1309720"/>
              <a:ext cx="6138558" cy="7600"/>
              <a:chOff x="1737469" y="1309720"/>
              <a:chExt cx="6138558" cy="7600"/>
            </a:xfrm>
          </p:grpSpPr>
          <p:sp>
            <p:nvSpPr>
              <p:cNvPr id="293" name="任意多边形 292"/>
              <p:cNvSpPr/>
              <p:nvPr/>
            </p:nvSpPr>
            <p:spPr>
              <a:xfrm>
                <a:off x="6623627" y="130972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294" name="任意多边形 293"/>
              <p:cNvSpPr/>
              <p:nvPr/>
            </p:nvSpPr>
            <p:spPr>
              <a:xfrm flipH="1">
                <a:off x="1737470" y="130972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38" name="Text 138"/>
            <p:cNvSpPr txBox="1"/>
            <p:nvPr/>
          </p:nvSpPr>
          <p:spPr>
            <a:xfrm>
              <a:off x="2904700" y="108932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应用架构演化过程</a:t>
              </a:r>
            </a:p>
          </p:txBody>
        </p:sp>
        <p:grpSp>
          <p:nvGrpSpPr>
            <p:cNvPr id="118" name="组合 117"/>
            <p:cNvGrpSpPr/>
            <p:nvPr/>
          </p:nvGrpSpPr>
          <p:grpSpPr>
            <a:xfrm>
              <a:off x="1198067" y="2085855"/>
              <a:ext cx="2616710" cy="3713223"/>
              <a:chOff x="1198067" y="2085855"/>
              <a:chExt cx="2616710" cy="3713223"/>
            </a:xfrm>
          </p:grpSpPr>
          <p:sp>
            <p:nvSpPr>
              <p:cNvPr id="119" name="任意多边形 118"/>
              <p:cNvSpPr/>
              <p:nvPr/>
            </p:nvSpPr>
            <p:spPr>
              <a:xfrm>
                <a:off x="2614357" y="2838186"/>
                <a:ext cx="1195586" cy="2457019"/>
              </a:xfrm>
              <a:custGeom>
                <a:avLst/>
                <a:gdLst/>
                <a:ahLst/>
                <a:cxnLst/>
                <a:rect l="0" t="0" r="0" b="0"/>
                <a:pathLst>
                  <a:path w="1195586" h="2457019">
                    <a:moveTo>
                      <a:pt x="951512" y="0"/>
                    </a:moveTo>
                    <a:cubicBezTo>
                      <a:pt x="1297951" y="430148"/>
                      <a:pt x="1222711" y="1078303"/>
                      <a:pt x="1051240" y="1485564"/>
                    </a:cubicBezTo>
                    <a:cubicBezTo>
                      <a:pt x="818368" y="2038616"/>
                      <a:pt x="269094" y="2457019"/>
                      <a:pt x="269094" y="2457019"/>
                    </a:cubicBezTo>
                    <a:lnTo>
                      <a:pt x="0" y="2187196"/>
                    </a:lnTo>
                    <a:lnTo>
                      <a:pt x="519306" y="1564437"/>
                    </a:lnTo>
                    <a:lnTo>
                      <a:pt x="863938" y="881220"/>
                    </a:lnTo>
                    <a:cubicBezTo>
                      <a:pt x="863938" y="881220"/>
                      <a:pt x="951512" y="0"/>
                      <a:pt x="951512" y="0"/>
                    </a:cubicBezTo>
                    <a:close/>
                  </a:path>
                </a:pathLst>
              </a:custGeom>
              <a:solidFill>
                <a:srgbClr val="236EA1"/>
              </a:solidFill>
              <a:ln w="7600" cap="flat">
                <a:solidFill>
                  <a:srgbClr val="236EA1"/>
                </a:solidFill>
                <a:bevel/>
              </a:ln>
            </p:spPr>
          </p:sp>
          <p:sp>
            <p:nvSpPr>
              <p:cNvPr id="120" name="任意多边形 119"/>
              <p:cNvSpPr/>
              <p:nvPr/>
            </p:nvSpPr>
            <p:spPr>
              <a:xfrm>
                <a:off x="1754554" y="2085998"/>
                <a:ext cx="1704855" cy="1173714"/>
              </a:xfrm>
              <a:custGeom>
                <a:avLst/>
                <a:gdLst/>
                <a:ahLst/>
                <a:cxnLst/>
                <a:rect l="0" t="0" r="0" b="0"/>
                <a:pathLst>
                  <a:path w="1704855" h="1173714">
                    <a:moveTo>
                      <a:pt x="0" y="70421"/>
                    </a:moveTo>
                    <a:lnTo>
                      <a:pt x="0" y="0"/>
                    </a:lnTo>
                    <a:cubicBezTo>
                      <a:pt x="0" y="0"/>
                      <a:pt x="453820" y="24525"/>
                      <a:pt x="919851" y="166880"/>
                    </a:cubicBezTo>
                    <a:cubicBezTo>
                      <a:pt x="1275295" y="275455"/>
                      <a:pt x="1605774" y="568596"/>
                      <a:pt x="1605713" y="568596"/>
                    </a:cubicBezTo>
                    <a:lnTo>
                      <a:pt x="1704855" y="1120293"/>
                    </a:lnTo>
                    <a:lnTo>
                      <a:pt x="1497717" y="1173714"/>
                    </a:lnTo>
                    <a:cubicBezTo>
                      <a:pt x="1497717" y="1173714"/>
                      <a:pt x="1516945" y="877420"/>
                      <a:pt x="1398575" y="689990"/>
                    </a:cubicBezTo>
                    <a:cubicBezTo>
                      <a:pt x="1025620" y="133741"/>
                      <a:pt x="10032" y="86535"/>
                      <a:pt x="0" y="70421"/>
                    </a:cubicBezTo>
                    <a:close/>
                  </a:path>
                </a:pathLst>
              </a:custGeom>
              <a:solidFill>
                <a:srgbClr val="236EA1"/>
              </a:solidFill>
              <a:ln w="7600" cap="flat">
                <a:solidFill>
                  <a:srgbClr val="236EA1"/>
                </a:solidFill>
                <a:bevel/>
              </a:ln>
            </p:spPr>
          </p:sp>
          <p:sp>
            <p:nvSpPr>
              <p:cNvPr id="121" name="任意多边形 120"/>
              <p:cNvSpPr/>
              <p:nvPr/>
            </p:nvSpPr>
            <p:spPr>
              <a:xfrm>
                <a:off x="1198067" y="2086007"/>
                <a:ext cx="2616710" cy="3609567"/>
              </a:xfrm>
              <a:custGeom>
                <a:avLst/>
                <a:gdLst/>
                <a:ahLst/>
                <a:cxnLst/>
                <a:rect l="0" t="0" r="0" b="0"/>
                <a:pathLst>
                  <a:path w="2616710" h="3609567">
                    <a:moveTo>
                      <a:pt x="556413" y="0"/>
                    </a:moveTo>
                    <a:cubicBezTo>
                      <a:pt x="556413" y="0"/>
                      <a:pt x="1836236" y="-26445"/>
                      <a:pt x="2372629" y="639673"/>
                    </a:cubicBezTo>
                    <a:cubicBezTo>
                      <a:pt x="2719075" y="1069905"/>
                      <a:pt x="2643850" y="1718064"/>
                      <a:pt x="2472364" y="2125325"/>
                    </a:cubicBezTo>
                    <a:cubicBezTo>
                      <a:pt x="2239477" y="2678377"/>
                      <a:pt x="1690179" y="3096582"/>
                      <a:pt x="1690179" y="3096582"/>
                    </a:cubicBezTo>
                    <a:lnTo>
                      <a:pt x="2356882" y="3389121"/>
                    </a:lnTo>
                    <a:lnTo>
                      <a:pt x="309322" y="3609567"/>
                    </a:lnTo>
                    <a:lnTo>
                      <a:pt x="0" y="2191278"/>
                    </a:lnTo>
                    <a:lnTo>
                      <a:pt x="729641" y="2562272"/>
                    </a:lnTo>
                    <a:cubicBezTo>
                      <a:pt x="729641" y="2562279"/>
                      <a:pt x="1321929" y="2328724"/>
                      <a:pt x="1663990" y="1950532"/>
                    </a:cubicBezTo>
                    <a:cubicBezTo>
                      <a:pt x="1963711" y="1619172"/>
                      <a:pt x="2199546" y="1106849"/>
                      <a:pt x="1973690" y="659840"/>
                    </a:cubicBezTo>
                    <a:cubicBezTo>
                      <a:pt x="1684988" y="88441"/>
                      <a:pt x="556413" y="0"/>
                      <a:pt x="556413" y="0"/>
                    </a:cubicBezTo>
                    <a:close/>
                  </a:path>
                </a:pathLst>
              </a:custGeom>
              <a:solidFill>
                <a:srgbClr val="236EA1"/>
              </a:solidFill>
              <a:ln w="7600" cap="flat">
                <a:solidFill>
                  <a:srgbClr val="236EA1"/>
                </a:solidFill>
                <a:bevel/>
              </a:ln>
            </p:spPr>
          </p:sp>
          <p:sp>
            <p:nvSpPr>
              <p:cNvPr id="122" name="任意多边形 121"/>
              <p:cNvSpPr/>
              <p:nvPr/>
            </p:nvSpPr>
            <p:spPr>
              <a:xfrm>
                <a:off x="1507371" y="5474907"/>
                <a:ext cx="2045190" cy="324173"/>
              </a:xfrm>
              <a:custGeom>
                <a:avLst/>
                <a:gdLst/>
                <a:ahLst/>
                <a:cxnLst/>
                <a:rect l="0" t="0" r="0" b="0"/>
                <a:pathLst>
                  <a:path w="2045190" h="324173">
                    <a:moveTo>
                      <a:pt x="0" y="220437"/>
                    </a:moveTo>
                    <a:lnTo>
                      <a:pt x="0" y="324173"/>
                    </a:lnTo>
                    <a:lnTo>
                      <a:pt x="2045190" y="103735"/>
                    </a:lnTo>
                    <a:lnTo>
                      <a:pt x="2045190" y="0"/>
                    </a:lnTo>
                    <a:lnTo>
                      <a:pt x="0" y="220437"/>
                    </a:lnTo>
                    <a:close/>
                  </a:path>
                </a:pathLst>
              </a:custGeom>
              <a:solidFill>
                <a:srgbClr val="236EA1"/>
              </a:solidFill>
              <a:ln w="7600" cap="flat">
                <a:solidFill>
                  <a:srgbClr val="236EA1"/>
                </a:solidFill>
                <a:bevel/>
              </a:ln>
            </p:spPr>
          </p:sp>
          <p:sp>
            <p:nvSpPr>
              <p:cNvPr id="123" name="任意多边形 122"/>
              <p:cNvSpPr/>
              <p:nvPr/>
            </p:nvSpPr>
            <p:spPr>
              <a:xfrm>
                <a:off x="1198067" y="4277284"/>
                <a:ext cx="309307" cy="1520395"/>
              </a:xfrm>
              <a:custGeom>
                <a:avLst/>
                <a:gdLst/>
                <a:ahLst/>
                <a:cxnLst/>
                <a:rect l="0" t="0" r="0" b="0"/>
                <a:pathLst>
                  <a:path w="309307" h="1520395">
                    <a:moveTo>
                      <a:pt x="0" y="0"/>
                    </a:moveTo>
                    <a:lnTo>
                      <a:pt x="0" y="106427"/>
                    </a:lnTo>
                    <a:lnTo>
                      <a:pt x="309307" y="1520395"/>
                    </a:lnTo>
                    <a:lnTo>
                      <a:pt x="309307" y="1413965"/>
                    </a:lnTo>
                    <a:lnTo>
                      <a:pt x="0" y="0"/>
                    </a:lnTo>
                    <a:close/>
                  </a:path>
                </a:pathLst>
              </a:custGeom>
              <a:solidFill>
                <a:srgbClr val="236EA1"/>
              </a:solidFill>
              <a:ln w="7600" cap="flat">
                <a:solidFill>
                  <a:srgbClr val="236EA1"/>
                </a:solidFill>
                <a:bevel/>
              </a:ln>
            </p:spPr>
          </p:sp>
        </p:grpSp>
        <p:grpSp>
          <p:nvGrpSpPr>
            <p:cNvPr id="124" name="组合 123"/>
            <p:cNvGrpSpPr/>
            <p:nvPr/>
          </p:nvGrpSpPr>
          <p:grpSpPr>
            <a:xfrm>
              <a:off x="2797707" y="2085853"/>
              <a:ext cx="4063089" cy="554499"/>
              <a:chOff x="2797707" y="2085853"/>
              <a:chExt cx="4063089" cy="554499"/>
            </a:xfrm>
          </p:grpSpPr>
          <p:sp>
            <p:nvSpPr>
              <p:cNvPr id="125" name="任意多边形 124"/>
              <p:cNvSpPr/>
              <p:nvPr/>
            </p:nvSpPr>
            <p:spPr>
              <a:xfrm>
                <a:off x="2797707" y="2284064"/>
                <a:ext cx="158077" cy="158077"/>
              </a:xfrm>
              <a:custGeom>
                <a:avLst/>
                <a:gdLst/>
                <a:ahLst/>
                <a:cxnLst/>
                <a:rect l="0" t="0" r="0" b="0"/>
                <a:pathLst>
                  <a:path w="158077" h="158077">
                    <a:moveTo>
                      <a:pt x="0" y="79038"/>
                    </a:moveTo>
                    <a:cubicBezTo>
                      <a:pt x="0" y="35387"/>
                      <a:pt x="35387" y="0"/>
                      <a:pt x="79038" y="0"/>
                    </a:cubicBezTo>
                    <a:cubicBezTo>
                      <a:pt x="122691" y="0"/>
                      <a:pt x="158077" y="35387"/>
                      <a:pt x="158077" y="79038"/>
                    </a:cubicBezTo>
                    <a:cubicBezTo>
                      <a:pt x="158077" y="122691"/>
                      <a:pt x="122691" y="158077"/>
                      <a:pt x="79038" y="158077"/>
                    </a:cubicBezTo>
                    <a:cubicBezTo>
                      <a:pt x="35387" y="158077"/>
                      <a:pt x="0" y="122691"/>
                      <a:pt x="0" y="79038"/>
                    </a:cubicBezTo>
                    <a:close/>
                  </a:path>
                </a:pathLst>
              </a:custGeom>
              <a:solidFill>
                <a:srgbClr val="FFFFFF"/>
              </a:solidFill>
              <a:ln w="7600" cap="flat">
                <a:solidFill>
                  <a:srgbClr val="FFFFFF"/>
                </a:solidFill>
                <a:bevel/>
              </a:ln>
            </p:spPr>
          </p:sp>
          <p:sp>
            <p:nvSpPr>
              <p:cNvPr id="126" name="任意多边形 125"/>
              <p:cNvSpPr/>
              <p:nvPr/>
            </p:nvSpPr>
            <p:spPr>
              <a:xfrm>
                <a:off x="2936825" y="2359567"/>
                <a:ext cx="1707895" cy="7072"/>
              </a:xfrm>
              <a:custGeom>
                <a:avLst/>
                <a:gdLst/>
                <a:ahLst/>
                <a:cxnLst/>
                <a:rect l="0" t="0" r="0" b="0"/>
                <a:pathLst>
                  <a:path w="1707895" h="7072" fill="none">
                    <a:moveTo>
                      <a:pt x="0" y="0"/>
                    </a:moveTo>
                    <a:lnTo>
                      <a:pt x="1707895" y="0"/>
                    </a:lnTo>
                  </a:path>
                </a:pathLst>
              </a:custGeom>
              <a:solidFill>
                <a:srgbClr val="FFFFFF"/>
              </a:solidFill>
              <a:ln w="20267" cap="flat">
                <a:solidFill>
                  <a:srgbClr val="FFFFFF"/>
                </a:solidFill>
                <a:custDash>
                  <a:ds d="380000" sp="120000"/>
                </a:custDash>
                <a:bevel/>
              </a:ln>
            </p:spPr>
          </p:sp>
          <p:sp>
            <p:nvSpPr>
              <p:cNvPr id="127" name="任意多边形 126"/>
              <p:cNvSpPr/>
              <p:nvPr/>
            </p:nvSpPr>
            <p:spPr>
              <a:xfrm>
                <a:off x="4249808" y="2085853"/>
                <a:ext cx="2610988" cy="554499"/>
              </a:xfrm>
              <a:custGeom>
                <a:avLst/>
                <a:gdLst/>
                <a:ahLst/>
                <a:cxnLst/>
                <a:rect l="l" t="t" r="r" b="b"/>
                <a:pathLst>
                  <a:path w="2610988" h="554499">
                    <a:moveTo>
                      <a:pt x="42991" y="0"/>
                    </a:moveTo>
                    <a:lnTo>
                      <a:pt x="2567994" y="0"/>
                    </a:lnTo>
                    <a:cubicBezTo>
                      <a:pt x="2591744" y="0"/>
                      <a:pt x="2610988" y="23933"/>
                      <a:pt x="2610988" y="53457"/>
                    </a:cubicBezTo>
                    <a:lnTo>
                      <a:pt x="2610988" y="501042"/>
                    </a:lnTo>
                    <a:cubicBezTo>
                      <a:pt x="2610988" y="530566"/>
                      <a:pt x="2591744" y="554499"/>
                      <a:pt x="2567994" y="554499"/>
                    </a:cubicBezTo>
                    <a:lnTo>
                      <a:pt x="42991" y="554499"/>
                    </a:lnTo>
                    <a:cubicBezTo>
                      <a:pt x="19248" y="554499"/>
                      <a:pt x="0" y="530566"/>
                      <a:pt x="0" y="501042"/>
                    </a:cubicBezTo>
                    <a:lnTo>
                      <a:pt x="0" y="53457"/>
                    </a:lnTo>
                    <a:cubicBezTo>
                      <a:pt x="0" y="23933"/>
                      <a:pt x="19248" y="0"/>
                      <a:pt x="42991" y="0"/>
                    </a:cubicBezTo>
                    <a:close/>
                  </a:path>
                </a:pathLst>
              </a:custGeom>
              <a:solidFill>
                <a:srgbClr val="FFFFFF"/>
              </a:solidFill>
              <a:ln w="7600" cap="flat">
                <a:solidFill>
                  <a:srgbClr val="FFFFFF"/>
                </a:solidFill>
                <a:bevel/>
              </a:ln>
            </p:spPr>
            <p:txBody>
              <a:bodyPr wrap="square" lIns="0" tIns="0" rIns="0" bIns="0" rtlCol="0" anchor="ctr"/>
              <a:lstStyle/>
              <a:p>
                <a:pPr algn="ctr">
                  <a:lnSpc>
                    <a:spcPct val="100000"/>
                  </a:lnSpc>
                </a:pPr>
                <a:r>
                  <a:rPr sz="1216">
                    <a:solidFill>
                      <a:srgbClr val="C00000"/>
                    </a:solidFill>
                    <a:latin typeface="Arial"/>
                  </a:rPr>
                  <a:t>单体应用架构</a:t>
                </a:r>
              </a:p>
            </p:txBody>
          </p:sp>
        </p:grpSp>
        <p:grpSp>
          <p:nvGrpSpPr>
            <p:cNvPr id="128" name="组合 127"/>
            <p:cNvGrpSpPr/>
            <p:nvPr/>
          </p:nvGrpSpPr>
          <p:grpSpPr>
            <a:xfrm>
              <a:off x="3636048" y="3301222"/>
              <a:ext cx="4131041" cy="554499"/>
              <a:chOff x="3636048" y="3301222"/>
              <a:chExt cx="4131041" cy="554499"/>
            </a:xfrm>
          </p:grpSpPr>
          <p:sp>
            <p:nvSpPr>
              <p:cNvPr id="129" name="任意多边形 128"/>
              <p:cNvSpPr/>
              <p:nvPr/>
            </p:nvSpPr>
            <p:spPr>
              <a:xfrm>
                <a:off x="3636048" y="3499434"/>
                <a:ext cx="158077" cy="158077"/>
              </a:xfrm>
              <a:custGeom>
                <a:avLst/>
                <a:gdLst/>
                <a:ahLst/>
                <a:cxnLst/>
                <a:rect l="0" t="0" r="0" b="0"/>
                <a:pathLst>
                  <a:path w="158077" h="158077">
                    <a:moveTo>
                      <a:pt x="0" y="79038"/>
                    </a:moveTo>
                    <a:cubicBezTo>
                      <a:pt x="0" y="35387"/>
                      <a:pt x="35387" y="0"/>
                      <a:pt x="79038" y="0"/>
                    </a:cubicBezTo>
                    <a:cubicBezTo>
                      <a:pt x="122690" y="0"/>
                      <a:pt x="158077" y="35387"/>
                      <a:pt x="158077" y="79038"/>
                    </a:cubicBezTo>
                    <a:cubicBezTo>
                      <a:pt x="158077" y="122690"/>
                      <a:pt x="122690" y="158077"/>
                      <a:pt x="79038" y="158077"/>
                    </a:cubicBezTo>
                    <a:cubicBezTo>
                      <a:pt x="35387" y="158077"/>
                      <a:pt x="0" y="122690"/>
                      <a:pt x="0" y="79038"/>
                    </a:cubicBezTo>
                    <a:close/>
                  </a:path>
                </a:pathLst>
              </a:custGeom>
              <a:solidFill>
                <a:srgbClr val="FFFFFF"/>
              </a:solidFill>
              <a:ln w="7600" cap="flat">
                <a:solidFill>
                  <a:srgbClr val="FFFFFF"/>
                </a:solidFill>
                <a:bevel/>
              </a:ln>
            </p:spPr>
          </p:sp>
          <p:sp>
            <p:nvSpPr>
              <p:cNvPr id="130" name="任意多边形 129"/>
              <p:cNvSpPr/>
              <p:nvPr/>
            </p:nvSpPr>
            <p:spPr>
              <a:xfrm>
                <a:off x="3793292" y="3574936"/>
                <a:ext cx="1790013" cy="7072"/>
              </a:xfrm>
              <a:custGeom>
                <a:avLst/>
                <a:gdLst/>
                <a:ahLst/>
                <a:cxnLst/>
                <a:rect l="0" t="0" r="0" b="0"/>
                <a:pathLst>
                  <a:path w="1790013" h="7072" fill="none">
                    <a:moveTo>
                      <a:pt x="0" y="0"/>
                    </a:moveTo>
                    <a:lnTo>
                      <a:pt x="1790013" y="0"/>
                    </a:lnTo>
                  </a:path>
                </a:pathLst>
              </a:custGeom>
              <a:solidFill>
                <a:srgbClr val="FFFFFF"/>
              </a:solidFill>
              <a:ln w="20267" cap="flat">
                <a:solidFill>
                  <a:srgbClr val="FFFFFF"/>
                </a:solidFill>
                <a:custDash>
                  <a:ds d="380000" sp="120000"/>
                </a:custDash>
                <a:bevel/>
              </a:ln>
            </p:spPr>
          </p:sp>
          <p:sp>
            <p:nvSpPr>
              <p:cNvPr id="131" name="任意多边形 130"/>
              <p:cNvSpPr/>
              <p:nvPr/>
            </p:nvSpPr>
            <p:spPr>
              <a:xfrm>
                <a:off x="5156093" y="3301222"/>
                <a:ext cx="2610988" cy="554499"/>
              </a:xfrm>
              <a:custGeom>
                <a:avLst/>
                <a:gdLst/>
                <a:ahLst/>
                <a:cxnLst/>
                <a:rect l="l" t="t" r="r" b="b"/>
                <a:pathLst>
                  <a:path w="2610988" h="554499">
                    <a:moveTo>
                      <a:pt x="42991" y="0"/>
                    </a:moveTo>
                    <a:lnTo>
                      <a:pt x="2568002" y="0"/>
                    </a:lnTo>
                    <a:cubicBezTo>
                      <a:pt x="2591744" y="0"/>
                      <a:pt x="2610988" y="23933"/>
                      <a:pt x="2610988" y="53457"/>
                    </a:cubicBezTo>
                    <a:lnTo>
                      <a:pt x="2610988" y="501043"/>
                    </a:lnTo>
                    <a:cubicBezTo>
                      <a:pt x="2610988" y="530566"/>
                      <a:pt x="2591744" y="554499"/>
                      <a:pt x="2568002" y="554499"/>
                    </a:cubicBezTo>
                    <a:lnTo>
                      <a:pt x="42991" y="554499"/>
                    </a:lnTo>
                    <a:cubicBezTo>
                      <a:pt x="19248" y="554499"/>
                      <a:pt x="0" y="530566"/>
                      <a:pt x="0" y="501043"/>
                    </a:cubicBezTo>
                    <a:lnTo>
                      <a:pt x="0" y="53457"/>
                    </a:lnTo>
                    <a:cubicBezTo>
                      <a:pt x="0" y="23933"/>
                      <a:pt x="19248" y="0"/>
                      <a:pt x="42991" y="0"/>
                    </a:cubicBezTo>
                    <a:close/>
                  </a:path>
                </a:pathLst>
              </a:custGeom>
              <a:solidFill>
                <a:srgbClr val="FFFFFF"/>
              </a:solidFill>
              <a:ln w="7600" cap="flat">
                <a:solidFill>
                  <a:srgbClr val="FFFFFF"/>
                </a:solidFill>
                <a:bevel/>
              </a:ln>
            </p:spPr>
            <p:txBody>
              <a:bodyPr wrap="square" lIns="0" tIns="0" rIns="0" bIns="0" rtlCol="0" anchor="ctr"/>
              <a:lstStyle/>
              <a:p>
                <a:pPr algn="ctr">
                  <a:lnSpc>
                    <a:spcPct val="100000"/>
                  </a:lnSpc>
                </a:pPr>
                <a:r>
                  <a:rPr sz="1216">
                    <a:solidFill>
                      <a:srgbClr val="C00000"/>
                    </a:solidFill>
                    <a:latin typeface="Arial"/>
                  </a:rPr>
                  <a:t>垂直应用架构</a:t>
                </a:r>
              </a:p>
            </p:txBody>
          </p:sp>
        </p:grpSp>
        <p:grpSp>
          <p:nvGrpSpPr>
            <p:cNvPr id="132" name="组合 131"/>
            <p:cNvGrpSpPr/>
            <p:nvPr/>
          </p:nvGrpSpPr>
          <p:grpSpPr>
            <a:xfrm>
              <a:off x="2372586" y="4464022"/>
              <a:ext cx="4488210" cy="554499"/>
              <a:chOff x="2372586" y="4464022"/>
              <a:chExt cx="4488210" cy="554499"/>
            </a:xfrm>
          </p:grpSpPr>
          <p:sp>
            <p:nvSpPr>
              <p:cNvPr id="133" name="任意多边形 132"/>
              <p:cNvSpPr/>
              <p:nvPr/>
            </p:nvSpPr>
            <p:spPr>
              <a:xfrm>
                <a:off x="2372586" y="4662234"/>
                <a:ext cx="158077" cy="158077"/>
              </a:xfrm>
              <a:custGeom>
                <a:avLst/>
                <a:gdLst/>
                <a:ahLst/>
                <a:cxnLst/>
                <a:rect l="0" t="0" r="0" b="0"/>
                <a:pathLst>
                  <a:path w="158077" h="158077">
                    <a:moveTo>
                      <a:pt x="0" y="79038"/>
                    </a:moveTo>
                    <a:cubicBezTo>
                      <a:pt x="0" y="35387"/>
                      <a:pt x="35387" y="0"/>
                      <a:pt x="79038" y="0"/>
                    </a:cubicBezTo>
                    <a:cubicBezTo>
                      <a:pt x="122690" y="0"/>
                      <a:pt x="158077" y="35387"/>
                      <a:pt x="158077" y="79038"/>
                    </a:cubicBezTo>
                    <a:cubicBezTo>
                      <a:pt x="158077" y="122690"/>
                      <a:pt x="122690" y="158077"/>
                      <a:pt x="79038" y="158077"/>
                    </a:cubicBezTo>
                    <a:cubicBezTo>
                      <a:pt x="35387" y="158077"/>
                      <a:pt x="0" y="122690"/>
                      <a:pt x="0" y="79038"/>
                    </a:cubicBezTo>
                    <a:close/>
                  </a:path>
                </a:pathLst>
              </a:custGeom>
              <a:solidFill>
                <a:srgbClr val="FFFFFF"/>
              </a:solidFill>
              <a:ln w="7600" cap="flat">
                <a:solidFill>
                  <a:srgbClr val="FFFFFF"/>
                </a:solidFill>
                <a:bevel/>
              </a:ln>
            </p:spPr>
          </p:sp>
          <p:sp>
            <p:nvSpPr>
              <p:cNvPr id="134" name="任意多边形 133"/>
              <p:cNvSpPr/>
              <p:nvPr/>
            </p:nvSpPr>
            <p:spPr>
              <a:xfrm>
                <a:off x="2508200" y="4737736"/>
                <a:ext cx="1775041" cy="7072"/>
              </a:xfrm>
              <a:custGeom>
                <a:avLst/>
                <a:gdLst/>
                <a:ahLst/>
                <a:cxnLst/>
                <a:rect l="0" t="0" r="0" b="0"/>
                <a:pathLst>
                  <a:path w="1775041" h="7072" fill="none">
                    <a:moveTo>
                      <a:pt x="0" y="0"/>
                    </a:moveTo>
                    <a:lnTo>
                      <a:pt x="1775041" y="0"/>
                    </a:lnTo>
                  </a:path>
                </a:pathLst>
              </a:custGeom>
              <a:solidFill>
                <a:srgbClr val="FFFFFF"/>
              </a:solidFill>
              <a:ln w="20267" cap="flat">
                <a:solidFill>
                  <a:srgbClr val="FFFFFF"/>
                </a:solidFill>
                <a:custDash>
                  <a:ds d="380000" sp="120000"/>
                </a:custDash>
                <a:bevel/>
              </a:ln>
            </p:spPr>
          </p:sp>
          <p:sp>
            <p:nvSpPr>
              <p:cNvPr id="135" name="任意多边形 134"/>
              <p:cNvSpPr/>
              <p:nvPr/>
            </p:nvSpPr>
            <p:spPr>
              <a:xfrm>
                <a:off x="4249801" y="4464022"/>
                <a:ext cx="2610988" cy="554499"/>
              </a:xfrm>
              <a:custGeom>
                <a:avLst/>
                <a:gdLst/>
                <a:ahLst/>
                <a:cxnLst/>
                <a:rect l="l" t="t" r="r" b="b"/>
                <a:pathLst>
                  <a:path w="2610988" h="554499">
                    <a:moveTo>
                      <a:pt x="42991" y="0"/>
                    </a:moveTo>
                    <a:lnTo>
                      <a:pt x="2568002" y="0"/>
                    </a:lnTo>
                    <a:cubicBezTo>
                      <a:pt x="2591744" y="0"/>
                      <a:pt x="2610988" y="23933"/>
                      <a:pt x="2610988" y="53457"/>
                    </a:cubicBezTo>
                    <a:lnTo>
                      <a:pt x="2610988" y="501043"/>
                    </a:lnTo>
                    <a:cubicBezTo>
                      <a:pt x="2610988" y="530566"/>
                      <a:pt x="2591744" y="554499"/>
                      <a:pt x="2568002" y="554499"/>
                    </a:cubicBezTo>
                    <a:lnTo>
                      <a:pt x="42991" y="554499"/>
                    </a:lnTo>
                    <a:cubicBezTo>
                      <a:pt x="19248" y="554499"/>
                      <a:pt x="0" y="530566"/>
                      <a:pt x="0" y="501043"/>
                    </a:cubicBezTo>
                    <a:lnTo>
                      <a:pt x="0" y="53457"/>
                    </a:lnTo>
                    <a:cubicBezTo>
                      <a:pt x="0" y="23933"/>
                      <a:pt x="19248" y="0"/>
                      <a:pt x="42991" y="0"/>
                    </a:cubicBezTo>
                    <a:close/>
                  </a:path>
                </a:pathLst>
              </a:custGeom>
              <a:solidFill>
                <a:srgbClr val="FFFFFF"/>
              </a:solidFill>
              <a:ln w="7600" cap="flat">
                <a:solidFill>
                  <a:srgbClr val="FFFFFF"/>
                </a:solidFill>
                <a:bevel/>
              </a:ln>
            </p:spPr>
            <p:txBody>
              <a:bodyPr wrap="square" lIns="0" tIns="0" rIns="0" bIns="0" rtlCol="0" anchor="ctr"/>
              <a:lstStyle/>
              <a:p>
                <a:pPr algn="ctr">
                  <a:lnSpc>
                    <a:spcPct val="100000"/>
                  </a:lnSpc>
                </a:pPr>
                <a:r>
                  <a:rPr sz="1216">
                    <a:solidFill>
                      <a:srgbClr val="C00000"/>
                    </a:solidFill>
                    <a:latin typeface="Arial"/>
                  </a:rPr>
                  <a:t>微服务应用架构</a:t>
                </a:r>
              </a:p>
            </p:txBody>
          </p:sp>
        </p:grpSp>
        <p:sp>
          <p:nvSpPr>
            <p:cNvPr id="139" name="Text 139"/>
            <p:cNvSpPr txBox="1"/>
            <p:nvPr/>
          </p:nvSpPr>
          <p:spPr>
            <a:xfrm>
              <a:off x="1190467" y="1051320"/>
              <a:ext cx="6763067" cy="951072"/>
            </a:xfrm>
            <a:prstGeom prst="rect">
              <a:avLst/>
            </a:prstGeom>
            <a:noFill/>
          </p:spPr>
          <p:txBody>
            <a:bodyPr wrap="square" lIns="0" rIns="0" rtlCol="0" anchor="ctr"/>
            <a:lstStyle/>
            <a:p>
              <a:pPr algn="l">
                <a:lnSpc>
                  <a:spcPct val="100000"/>
                </a:lnSpc>
              </a:pPr>
              <a:endParaRPr/>
            </a:p>
          </p:txBody>
        </p:sp>
        <p:sp>
          <p:nvSpPr>
            <p:cNvPr id="140" name="Text 140"/>
            <p:cNvSpPr txBox="1"/>
            <p:nvPr/>
          </p:nvSpPr>
          <p:spPr>
            <a:xfrm>
              <a:off x="1190467" y="2953464"/>
              <a:ext cx="6763067" cy="951072"/>
            </a:xfrm>
            <a:prstGeom prst="rect">
              <a:avLst/>
            </a:prstGeom>
            <a:noFill/>
          </p:spPr>
          <p:txBody>
            <a:bodyPr wrap="square" lIns="0" rIns="0" rtlCol="0" anchor="ctr"/>
            <a:lstStyle/>
            <a:p>
              <a:pPr algn="ctr">
                <a:lnSpc>
                  <a:spcPct val="100000"/>
                </a:lnSpc>
              </a:pPr>
              <a:endParaRPr/>
            </a:p>
          </p:txBody>
        </p:sp>
        <p:sp>
          <p:nvSpPr>
            <p:cNvPr id="141" name="Text 141"/>
            <p:cNvSpPr txBox="1"/>
            <p:nvPr/>
          </p:nvSpPr>
          <p:spPr>
            <a:xfrm>
              <a:off x="1190467" y="4855608"/>
              <a:ext cx="6763067" cy="951072"/>
            </a:xfrm>
            <a:prstGeom prst="rect">
              <a:avLst/>
            </a:prstGeom>
            <a:noFill/>
          </p:spPr>
          <p:txBody>
            <a:bodyPr wrap="square" lIns="0" rIns="0" rtlCol="0" anchor="ctr"/>
            <a:lstStyle/>
            <a:p>
              <a:pPr algn="r">
                <a:lnSpc>
                  <a:spcPct val="100000"/>
                </a:lnSpc>
              </a:pPr>
              <a:endParaRPr/>
            </a:p>
          </p:txBody>
        </p:sp>
        <p:sp>
          <p:nvSpPr>
            <p:cNvPr id="142" name="Text 142"/>
            <p:cNvSpPr txBox="1"/>
            <p:nvPr/>
          </p:nvSpPr>
          <p:spPr>
            <a:xfrm>
              <a:off x="1190467" y="1051320"/>
              <a:ext cx="6763067" cy="951072"/>
            </a:xfrm>
            <a:prstGeom prst="rect">
              <a:avLst/>
            </a:prstGeom>
            <a:noFill/>
          </p:spPr>
          <p:txBody>
            <a:bodyPr wrap="square" lIns="0" rIns="0" rtlCol="0" anchor="ctr"/>
            <a:lstStyle/>
            <a:p>
              <a:pPr algn="l">
                <a:lnSpc>
                  <a:spcPct val="100000"/>
                </a:lnSpc>
              </a:pPr>
              <a:endParaRPr/>
            </a:p>
          </p:txBody>
        </p:sp>
        <p:sp>
          <p:nvSpPr>
            <p:cNvPr id="143" name="Text 143"/>
            <p:cNvSpPr txBox="1"/>
            <p:nvPr/>
          </p:nvSpPr>
          <p:spPr>
            <a:xfrm>
              <a:off x="1190467" y="2953464"/>
              <a:ext cx="6763067" cy="951072"/>
            </a:xfrm>
            <a:prstGeom prst="rect">
              <a:avLst/>
            </a:prstGeom>
            <a:noFill/>
          </p:spPr>
          <p:txBody>
            <a:bodyPr wrap="square" lIns="0" rIns="0" rtlCol="0" anchor="ctr"/>
            <a:lstStyle/>
            <a:p>
              <a:pPr algn="ctr">
                <a:lnSpc>
                  <a:spcPct val="100000"/>
                </a:lnSpc>
              </a:pPr>
              <a:endParaRPr/>
            </a:p>
          </p:txBody>
        </p:sp>
        <p:sp>
          <p:nvSpPr>
            <p:cNvPr id="144" name="Text 144"/>
            <p:cNvSpPr txBox="1"/>
            <p:nvPr/>
          </p:nvSpPr>
          <p:spPr>
            <a:xfrm>
              <a:off x="1190467" y="4855608"/>
              <a:ext cx="6763067" cy="951072"/>
            </a:xfrm>
            <a:prstGeom prst="rect">
              <a:avLst/>
            </a:prstGeom>
            <a:noFill/>
          </p:spPr>
          <p:txBody>
            <a:bodyPr wrap="square" lIns="0" rIns="0" rtlCol="0" anchor="ctr"/>
            <a:lstStyle/>
            <a:p>
              <a:pPr algn="r">
                <a:lnSpc>
                  <a:spcPct val="100000"/>
                </a:lnSpc>
              </a:pPr>
              <a:endParaRPr/>
            </a:p>
          </p:txBody>
        </p:sp>
        <p:sp>
          <p:nvSpPr>
            <p:cNvPr id="145" name="Text 145"/>
            <p:cNvSpPr txBox="1"/>
            <p:nvPr/>
          </p:nvSpPr>
          <p:spPr>
            <a:xfrm>
              <a:off x="1190467" y="1051320"/>
              <a:ext cx="6763067" cy="951072"/>
            </a:xfrm>
            <a:prstGeom prst="rect">
              <a:avLst/>
            </a:prstGeom>
            <a:noFill/>
          </p:spPr>
          <p:txBody>
            <a:bodyPr wrap="square" lIns="0" rIns="0" rtlCol="0" anchor="ctr"/>
            <a:lstStyle/>
            <a:p>
              <a:pPr algn="l">
                <a:lnSpc>
                  <a:spcPct val="100000"/>
                </a:lnSpc>
              </a:pPr>
              <a:endParaRPr/>
            </a:p>
          </p:txBody>
        </p:sp>
        <p:sp>
          <p:nvSpPr>
            <p:cNvPr id="146" name="Text 146"/>
            <p:cNvSpPr txBox="1"/>
            <p:nvPr/>
          </p:nvSpPr>
          <p:spPr>
            <a:xfrm>
              <a:off x="1190467" y="2953464"/>
              <a:ext cx="6763067" cy="951072"/>
            </a:xfrm>
            <a:prstGeom prst="rect">
              <a:avLst/>
            </a:prstGeom>
            <a:noFill/>
          </p:spPr>
          <p:txBody>
            <a:bodyPr wrap="square" lIns="0" rIns="0" rtlCol="0" anchor="ctr"/>
            <a:lstStyle/>
            <a:p>
              <a:pPr algn="ctr">
                <a:lnSpc>
                  <a:spcPct val="100000"/>
                </a:lnSpc>
              </a:pPr>
              <a:endParaRPr/>
            </a:p>
          </p:txBody>
        </p:sp>
        <p:sp>
          <p:nvSpPr>
            <p:cNvPr id="147" name="Text 147"/>
            <p:cNvSpPr txBox="1"/>
            <p:nvPr/>
          </p:nvSpPr>
          <p:spPr>
            <a:xfrm>
              <a:off x="1190467" y="4855608"/>
              <a:ext cx="6763067" cy="951072"/>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单体应用简介"/>
        <p:cNvGrpSpPr/>
        <p:nvPr/>
      </p:nvGrpSpPr>
      <p:grpSpPr>
        <a:xfrm>
          <a:off x="0" y="0"/>
          <a:ext cx="0" cy="0"/>
          <a:chOff x="0" y="0"/>
          <a:chExt cx="0" cy="0"/>
        </a:xfrm>
      </p:grpSpPr>
      <p:grpSp>
        <p:nvGrpSpPr>
          <p:cNvPr id="109" name="Group109"/>
          <p:cNvGrpSpPr/>
          <p:nvPr/>
        </p:nvGrpSpPr>
        <p:grpSpPr>
          <a:xfrm>
            <a:off x="597200" y="1399800"/>
            <a:ext cx="7949600" cy="4058400"/>
            <a:chOff x="597200" y="1399800"/>
            <a:chExt cx="7949600" cy="4058400"/>
          </a:xfrm>
        </p:grpSpPr>
        <p:grpSp>
          <p:nvGrpSpPr>
            <p:cNvPr id="299" name="组合 298"/>
            <p:cNvGrpSpPr/>
            <p:nvPr/>
          </p:nvGrpSpPr>
          <p:grpSpPr>
            <a:xfrm>
              <a:off x="1702301" y="1658200"/>
              <a:ext cx="6138558" cy="7600"/>
              <a:chOff x="1702301" y="1658200"/>
              <a:chExt cx="6138558" cy="7600"/>
            </a:xfrm>
          </p:grpSpPr>
          <p:sp>
            <p:nvSpPr>
              <p:cNvPr id="300" name="任意多边形 299"/>
              <p:cNvSpPr/>
              <p:nvPr/>
            </p:nvSpPr>
            <p:spPr>
              <a:xfrm>
                <a:off x="6588459" y="16582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702302" y="16582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0" name="Text 110"/>
            <p:cNvSpPr txBox="1"/>
            <p:nvPr/>
          </p:nvSpPr>
          <p:spPr>
            <a:xfrm>
              <a:off x="2869532" y="14378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单体应用简介</a:t>
              </a:r>
            </a:p>
          </p:txBody>
        </p:sp>
        <p:sp>
          <p:nvSpPr>
            <p:cNvPr id="111" name="Text 111"/>
            <p:cNvSpPr txBox="1"/>
            <p:nvPr/>
          </p:nvSpPr>
          <p:spPr>
            <a:xfrm>
              <a:off x="604800" y="2327000"/>
              <a:ext cx="3956096"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一、什么是单体应用</a:t>
              </a:r>
            </a:p>
          </p:txBody>
        </p:sp>
        <p:sp>
          <p:nvSpPr>
            <p:cNvPr id="112" name="Text 112"/>
            <p:cNvSpPr txBox="1"/>
            <p:nvPr/>
          </p:nvSpPr>
          <p:spPr>
            <a:xfrm>
              <a:off x="1013376" y="2927400"/>
              <a:ext cx="7212400" cy="456000"/>
            </a:xfrm>
            <a:prstGeom prst="rect">
              <a:avLst/>
            </a:prstGeom>
            <a:noFill/>
          </p:spPr>
          <p:txBody>
            <a:bodyPr wrap="square" lIns="0" tIns="0" rIns="0" bIns="0" rtlCol="0" anchor="ctr"/>
            <a:lstStyle/>
            <a:p>
              <a:pPr algn="ctr">
                <a:lnSpc>
                  <a:spcPct val="100000"/>
                </a:lnSpc>
              </a:pPr>
              <a:r>
                <a:rPr sz="1368">
                  <a:solidFill>
                    <a:srgbClr val="FFFFFF"/>
                  </a:solidFill>
                  <a:latin typeface="Times New Roman"/>
                </a:rPr>
                <a:t>一般通过引用将所有功能在同一程序实现中的应用， 我们通常称之为单体应用。</a:t>
              </a:r>
            </a:p>
          </p:txBody>
        </p:sp>
        <p:sp>
          <p:nvSpPr>
            <p:cNvPr id="113" name="Text 113"/>
            <p:cNvSpPr txBox="1"/>
            <p:nvPr/>
          </p:nvSpPr>
          <p:spPr>
            <a:xfrm>
              <a:off x="604800" y="3968600"/>
              <a:ext cx="3956096"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二、单体应用简介</a:t>
              </a:r>
            </a:p>
          </p:txBody>
        </p:sp>
        <p:sp>
          <p:nvSpPr>
            <p:cNvPr id="114" name="Text 114"/>
            <p:cNvSpPr txBox="1"/>
            <p:nvPr/>
          </p:nvSpPr>
          <p:spPr>
            <a:xfrm>
              <a:off x="1326800" y="4865400"/>
              <a:ext cx="7212400" cy="456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在面临各种业务需求时，通常会把功能堆积到同一个单体应用中去。比如：常见的ERP、CRM等系统都以单体应用进行架构，单体应用业务流程往往在同一个进程内部完成处理，不需要进行分布式协作。</a:t>
              </a:r>
            </a:p>
          </p:txBody>
        </p:sp>
        <p:sp>
          <p:nvSpPr>
            <p:cNvPr id="115" name="Text 115"/>
            <p:cNvSpPr txBox="1"/>
            <p:nvPr/>
          </p:nvSpPr>
          <p:spPr>
            <a:xfrm>
              <a:off x="597200" y="1399800"/>
              <a:ext cx="7949600" cy="811680"/>
            </a:xfrm>
            <a:prstGeom prst="rect">
              <a:avLst/>
            </a:prstGeom>
            <a:noFill/>
          </p:spPr>
          <p:txBody>
            <a:bodyPr wrap="square" lIns="0" rIns="0" rtlCol="0" anchor="ctr"/>
            <a:lstStyle/>
            <a:p>
              <a:pPr algn="l">
                <a:lnSpc>
                  <a:spcPct val="100000"/>
                </a:lnSpc>
              </a:pPr>
              <a:endParaRPr/>
            </a:p>
          </p:txBody>
        </p:sp>
        <p:sp>
          <p:nvSpPr>
            <p:cNvPr id="116" name="Text 116"/>
            <p:cNvSpPr txBox="1"/>
            <p:nvPr/>
          </p:nvSpPr>
          <p:spPr>
            <a:xfrm>
              <a:off x="597200" y="3023160"/>
              <a:ext cx="7949600" cy="811680"/>
            </a:xfrm>
            <a:prstGeom prst="rect">
              <a:avLst/>
            </a:prstGeom>
            <a:noFill/>
          </p:spPr>
          <p:txBody>
            <a:bodyPr wrap="square" lIns="0" rIns="0" rtlCol="0" anchor="ctr"/>
            <a:lstStyle/>
            <a:p>
              <a:pPr algn="ctr">
                <a:lnSpc>
                  <a:spcPct val="100000"/>
                </a:lnSpc>
              </a:pPr>
              <a:endParaRPr/>
            </a:p>
          </p:txBody>
        </p:sp>
        <p:sp>
          <p:nvSpPr>
            <p:cNvPr id="117" name="Text 117"/>
            <p:cNvSpPr txBox="1"/>
            <p:nvPr/>
          </p:nvSpPr>
          <p:spPr>
            <a:xfrm>
              <a:off x="597200" y="4646520"/>
              <a:ext cx="7949600" cy="811680"/>
            </a:xfrm>
            <a:prstGeom prst="rect">
              <a:avLst/>
            </a:prstGeom>
            <a:noFill/>
          </p:spPr>
          <p:txBody>
            <a:bodyPr wrap="square" lIns="0" rIns="0" rtlCol="0" anchor="ctr"/>
            <a:lstStyle/>
            <a:p>
              <a:pPr algn="r">
                <a:lnSpc>
                  <a:spcPct val="100000"/>
                </a:lnSpc>
              </a:pPr>
              <a:endParaRPr/>
            </a:p>
          </p:txBody>
        </p:sp>
        <p:sp>
          <p:nvSpPr>
            <p:cNvPr id="118" name="Text 118"/>
            <p:cNvSpPr txBox="1"/>
            <p:nvPr/>
          </p:nvSpPr>
          <p:spPr>
            <a:xfrm>
              <a:off x="597200" y="1399800"/>
              <a:ext cx="7949600" cy="811680"/>
            </a:xfrm>
            <a:prstGeom prst="rect">
              <a:avLst/>
            </a:prstGeom>
            <a:noFill/>
          </p:spPr>
          <p:txBody>
            <a:bodyPr wrap="square" lIns="0" rIns="0" rtlCol="0" anchor="ctr"/>
            <a:lstStyle/>
            <a:p>
              <a:pPr algn="l">
                <a:lnSpc>
                  <a:spcPct val="100000"/>
                </a:lnSpc>
              </a:pPr>
              <a:endParaRPr/>
            </a:p>
          </p:txBody>
        </p:sp>
        <p:sp>
          <p:nvSpPr>
            <p:cNvPr id="119" name="Text 119"/>
            <p:cNvSpPr txBox="1"/>
            <p:nvPr/>
          </p:nvSpPr>
          <p:spPr>
            <a:xfrm>
              <a:off x="597200" y="3023160"/>
              <a:ext cx="7949600" cy="811680"/>
            </a:xfrm>
            <a:prstGeom prst="rect">
              <a:avLst/>
            </a:prstGeom>
            <a:noFill/>
          </p:spPr>
          <p:txBody>
            <a:bodyPr wrap="square" lIns="0" rIns="0" rtlCol="0" anchor="ctr"/>
            <a:lstStyle/>
            <a:p>
              <a:pPr algn="ctr">
                <a:lnSpc>
                  <a:spcPct val="100000"/>
                </a:lnSpc>
              </a:pPr>
              <a:endParaRPr/>
            </a:p>
          </p:txBody>
        </p:sp>
        <p:sp>
          <p:nvSpPr>
            <p:cNvPr id="120" name="Text 120"/>
            <p:cNvSpPr txBox="1"/>
            <p:nvPr/>
          </p:nvSpPr>
          <p:spPr>
            <a:xfrm>
              <a:off x="597200" y="4646520"/>
              <a:ext cx="7949600" cy="811680"/>
            </a:xfrm>
            <a:prstGeom prst="rect">
              <a:avLst/>
            </a:prstGeom>
            <a:noFill/>
          </p:spPr>
          <p:txBody>
            <a:bodyPr wrap="square" lIns="0" rIns="0" rtlCol="0" anchor="ctr"/>
            <a:lstStyle/>
            <a:p>
              <a:pPr algn="r">
                <a:lnSpc>
                  <a:spcPct val="100000"/>
                </a:lnSpc>
              </a:pPr>
              <a:endParaRPr/>
            </a:p>
          </p:txBody>
        </p:sp>
        <p:sp>
          <p:nvSpPr>
            <p:cNvPr id="121" name="Text 121"/>
            <p:cNvSpPr txBox="1"/>
            <p:nvPr/>
          </p:nvSpPr>
          <p:spPr>
            <a:xfrm>
              <a:off x="597200" y="1399800"/>
              <a:ext cx="7949600" cy="811680"/>
            </a:xfrm>
            <a:prstGeom prst="rect">
              <a:avLst/>
            </a:prstGeom>
            <a:noFill/>
          </p:spPr>
          <p:txBody>
            <a:bodyPr wrap="square" lIns="0" rIns="0" rtlCol="0" anchor="ctr"/>
            <a:lstStyle/>
            <a:p>
              <a:pPr algn="l">
                <a:lnSpc>
                  <a:spcPct val="100000"/>
                </a:lnSpc>
              </a:pPr>
              <a:endParaRPr/>
            </a:p>
          </p:txBody>
        </p:sp>
        <p:sp>
          <p:nvSpPr>
            <p:cNvPr id="122" name="Text 122"/>
            <p:cNvSpPr txBox="1"/>
            <p:nvPr/>
          </p:nvSpPr>
          <p:spPr>
            <a:xfrm>
              <a:off x="597200" y="3023160"/>
              <a:ext cx="7949600" cy="811680"/>
            </a:xfrm>
            <a:prstGeom prst="rect">
              <a:avLst/>
            </a:prstGeom>
            <a:noFill/>
          </p:spPr>
          <p:txBody>
            <a:bodyPr wrap="square" lIns="0" rIns="0" rtlCol="0" anchor="ctr"/>
            <a:lstStyle/>
            <a:p>
              <a:pPr algn="ctr">
                <a:lnSpc>
                  <a:spcPct val="100000"/>
                </a:lnSpc>
              </a:pPr>
              <a:endParaRPr/>
            </a:p>
          </p:txBody>
        </p:sp>
        <p:sp>
          <p:nvSpPr>
            <p:cNvPr id="123" name="Text 123"/>
            <p:cNvSpPr txBox="1"/>
            <p:nvPr/>
          </p:nvSpPr>
          <p:spPr>
            <a:xfrm>
              <a:off x="597200" y="4646520"/>
              <a:ext cx="7949600" cy="811680"/>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单体应用架构"/>
        <p:cNvGrpSpPr/>
        <p:nvPr/>
      </p:nvGrpSpPr>
      <p:grpSpPr>
        <a:xfrm>
          <a:off x="0" y="0"/>
          <a:ext cx="0" cy="0"/>
          <a:chOff x="0" y="0"/>
          <a:chExt cx="0" cy="0"/>
        </a:xfrm>
      </p:grpSpPr>
      <p:grpSp>
        <p:nvGrpSpPr>
          <p:cNvPr id="127" name="Group127"/>
          <p:cNvGrpSpPr/>
          <p:nvPr/>
        </p:nvGrpSpPr>
        <p:grpSpPr>
          <a:xfrm>
            <a:off x="443490" y="852797"/>
            <a:ext cx="8257020" cy="5152406"/>
            <a:chOff x="443490" y="852797"/>
            <a:chExt cx="8257020" cy="5152406"/>
          </a:xfrm>
        </p:grpSpPr>
        <p:grpSp>
          <p:nvGrpSpPr>
            <p:cNvPr id="299" name="组合 298"/>
            <p:cNvGrpSpPr/>
            <p:nvPr/>
          </p:nvGrpSpPr>
          <p:grpSpPr>
            <a:xfrm>
              <a:off x="1548591" y="1111197"/>
              <a:ext cx="6138558" cy="7600"/>
              <a:chOff x="1548591" y="1111197"/>
              <a:chExt cx="6138558" cy="7600"/>
            </a:xfrm>
          </p:grpSpPr>
          <p:sp>
            <p:nvSpPr>
              <p:cNvPr id="300" name="任意多边形 299"/>
              <p:cNvSpPr/>
              <p:nvPr/>
            </p:nvSpPr>
            <p:spPr>
              <a:xfrm>
                <a:off x="6434749" y="1111197"/>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48592" y="1111197"/>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28" name="Text 128"/>
            <p:cNvSpPr txBox="1"/>
            <p:nvPr/>
          </p:nvSpPr>
          <p:spPr>
            <a:xfrm>
              <a:off x="2715822" y="890797"/>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单体应用架构</a:t>
              </a:r>
            </a:p>
          </p:txBody>
        </p:sp>
        <p:sp>
          <p:nvSpPr>
            <p:cNvPr id="129" name="Text 129"/>
            <p:cNvSpPr txBox="1"/>
            <p:nvPr/>
          </p:nvSpPr>
          <p:spPr>
            <a:xfrm>
              <a:off x="451090" y="1779997"/>
              <a:ext cx="44916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一、单体应用的架构：</a:t>
              </a:r>
            </a:p>
          </p:txBody>
        </p:sp>
        <p:sp>
          <p:nvSpPr>
            <p:cNvPr id="130" name="Text 130"/>
            <p:cNvSpPr txBox="1"/>
            <p:nvPr/>
          </p:nvSpPr>
          <p:spPr>
            <a:xfrm>
              <a:off x="1192470" y="2273997"/>
              <a:ext cx="7500440" cy="501600"/>
            </a:xfrm>
            <a:prstGeom prst="rect">
              <a:avLst/>
            </a:prstGeom>
            <a:noFill/>
          </p:spPr>
          <p:txBody>
            <a:bodyPr wrap="square" lIns="0" tIns="0" rIns="0" bIns="0" rtlCol="0" anchor="ctr"/>
            <a:lstStyle/>
            <a:p>
              <a:pPr algn="ctr">
                <a:lnSpc>
                  <a:spcPct val="100000"/>
                </a:lnSpc>
              </a:pPr>
              <a:r>
                <a:rPr sz="1368">
                  <a:solidFill>
                    <a:srgbClr val="FFFFFF"/>
                  </a:solidFill>
                  <a:latin typeface="Times New Roman"/>
                </a:rPr>
                <a:t>在单体应用架构中，经常提及和使用经典的3层模型，即表示层、业务逻辑层和数据访问层。</a:t>
              </a:r>
            </a:p>
          </p:txBody>
        </p:sp>
        <p:sp>
          <p:nvSpPr>
            <p:cNvPr id="131" name="Text 131"/>
            <p:cNvSpPr txBox="1"/>
            <p:nvPr/>
          </p:nvSpPr>
          <p:spPr>
            <a:xfrm>
              <a:off x="1192470" y="2737597"/>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表现层：用于直接和用户交互，也称为交互层，通常是网页、UI等。</a:t>
              </a:r>
            </a:p>
          </p:txBody>
        </p:sp>
        <p:sp>
          <p:nvSpPr>
            <p:cNvPr id="132" name="Text 132"/>
            <p:cNvSpPr txBox="1"/>
            <p:nvPr/>
          </p:nvSpPr>
          <p:spPr>
            <a:xfrm>
              <a:off x="1192470" y="3132797"/>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业务逻辑层：即业务逻辑处理层，例如用户输入的信息要经过业务逻辑层的处理后，才能展现给用户。</a:t>
              </a:r>
            </a:p>
          </p:txBody>
        </p:sp>
        <p:sp>
          <p:nvSpPr>
            <p:cNvPr id="133" name="Text 133"/>
            <p:cNvSpPr txBox="1"/>
            <p:nvPr/>
          </p:nvSpPr>
          <p:spPr>
            <a:xfrm>
              <a:off x="1192470" y="3748397"/>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数据访问层：用于操作数据库，用户在表示层会产生大量的数据，通过数据访问层对数据库进行读写操作。</a:t>
              </a:r>
            </a:p>
          </p:txBody>
        </p:sp>
        <p:grpSp>
          <p:nvGrpSpPr>
            <p:cNvPr id="2" name="组合 1"/>
            <p:cNvGrpSpPr/>
            <p:nvPr/>
          </p:nvGrpSpPr>
          <p:grpSpPr>
            <a:xfrm>
              <a:off x="1281626" y="4652798"/>
              <a:ext cx="4149706" cy="1341795"/>
              <a:chOff x="1281626" y="4652798"/>
              <a:chExt cx="4149706" cy="1341795"/>
            </a:xfrm>
          </p:grpSpPr>
          <p:sp>
            <p:nvSpPr>
              <p:cNvPr id="3" name="Rectangle"/>
              <p:cNvSpPr/>
              <p:nvPr/>
            </p:nvSpPr>
            <p:spPr>
              <a:xfrm>
                <a:off x="1270484" y="4646924"/>
                <a:ext cx="4177180" cy="1350680"/>
              </a:xfrm>
              <a:custGeom>
                <a:avLst/>
                <a:gdLst/>
                <a:ahLst/>
                <a:cxnLst/>
                <a:rect l="0" t="0" r="0" b="0"/>
                <a:pathLst>
                  <a:path w="4177180" h="1350680">
                    <a:moveTo>
                      <a:pt x="0" y="0"/>
                    </a:moveTo>
                    <a:lnTo>
                      <a:pt x="4177180" y="0"/>
                    </a:lnTo>
                    <a:lnTo>
                      <a:pt x="4177180" y="1350680"/>
                    </a:lnTo>
                    <a:lnTo>
                      <a:pt x="0" y="1350680"/>
                    </a:lnTo>
                    <a:lnTo>
                      <a:pt x="0" y="0"/>
                    </a:lnTo>
                    <a:close/>
                  </a:path>
                </a:pathLst>
              </a:custGeom>
              <a:gradFill>
                <a:gsLst>
                  <a:gs pos="0">
                    <a:srgbClr val="F4F4F4"/>
                  </a:gs>
                  <a:gs pos="100000">
                    <a:srgbClr val="BBBBBB"/>
                  </a:gs>
                </a:gsLst>
                <a:lin ang="16200000" scaled="0"/>
              </a:gradFill>
              <a:ln w="4290" cap="flat">
                <a:solidFill>
                  <a:srgbClr val="000000"/>
                </a:solidFill>
                <a:bevel/>
              </a:ln>
            </p:spPr>
          </p:sp>
          <p:sp>
            <p:nvSpPr>
              <p:cNvPr id="4" name="Rectangle"/>
              <p:cNvSpPr/>
              <p:nvPr/>
            </p:nvSpPr>
            <p:spPr>
              <a:xfrm>
                <a:off x="1281626" y="4652798"/>
                <a:ext cx="4149706" cy="1341795"/>
              </a:xfrm>
              <a:custGeom>
                <a:avLst/>
                <a:gdLst/>
                <a:ahLst/>
                <a:cxnLst/>
                <a:rect l="0" t="0" r="0" b="0"/>
                <a:pathLst>
                  <a:path w="4149706" h="1341795">
                    <a:moveTo>
                      <a:pt x="4149706" y="1341795"/>
                    </a:moveTo>
                    <a:lnTo>
                      <a:pt x="4301706" y="1189795"/>
                    </a:lnTo>
                    <a:lnTo>
                      <a:pt x="4301706" y="-152000"/>
                    </a:lnTo>
                    <a:lnTo>
                      <a:pt x="4149706" y="0"/>
                    </a:lnTo>
                    <a:lnTo>
                      <a:pt x="4149706" y="1341795"/>
                    </a:lnTo>
                    <a:close/>
                  </a:path>
                </a:pathLst>
              </a:custGeom>
              <a:gradFill>
                <a:gsLst>
                  <a:gs pos="0">
                    <a:srgbClr val="F4F4F4"/>
                  </a:gs>
                  <a:gs pos="100000">
                    <a:srgbClr val="BBBBBB"/>
                  </a:gs>
                </a:gsLst>
                <a:lin ang="16200000" scaled="0"/>
              </a:gradFill>
              <a:ln w="4290" cap="flat">
                <a:solidFill>
                  <a:srgbClr val="000000"/>
                </a:solidFill>
                <a:bevel/>
              </a:ln>
            </p:spPr>
          </p:sp>
          <p:sp>
            <p:nvSpPr>
              <p:cNvPr id="5" name="Rectangle"/>
              <p:cNvSpPr/>
              <p:nvPr/>
            </p:nvSpPr>
            <p:spPr>
              <a:xfrm>
                <a:off x="1281626" y="4652798"/>
                <a:ext cx="4149706" cy="1341795"/>
              </a:xfrm>
              <a:custGeom>
                <a:avLst/>
                <a:gdLst/>
                <a:ahLst/>
                <a:cxnLst/>
                <a:rect l="0" t="0" r="0" b="0"/>
                <a:pathLst>
                  <a:path w="4149706" h="1341795">
                    <a:moveTo>
                      <a:pt x="0" y="0"/>
                    </a:moveTo>
                    <a:lnTo>
                      <a:pt x="4149706" y="0"/>
                    </a:lnTo>
                    <a:lnTo>
                      <a:pt x="4301706" y="-152000"/>
                    </a:lnTo>
                    <a:lnTo>
                      <a:pt x="152000" y="-152000"/>
                    </a:lnTo>
                    <a:lnTo>
                      <a:pt x="0" y="0"/>
                    </a:lnTo>
                    <a:close/>
                  </a:path>
                </a:pathLst>
              </a:custGeom>
              <a:gradFill>
                <a:gsLst>
                  <a:gs pos="0">
                    <a:srgbClr val="F4F4F4"/>
                  </a:gs>
                  <a:gs pos="100000">
                    <a:srgbClr val="BBBBBB"/>
                  </a:gs>
                </a:gsLst>
                <a:lin ang="16200000" scaled="0"/>
              </a:gradFill>
              <a:ln w="4290" cap="flat">
                <a:solidFill>
                  <a:srgbClr val="000000"/>
                </a:solidFill>
                <a:bevel/>
              </a:ln>
            </p:spPr>
          </p:sp>
        </p:grpSp>
        <p:sp>
          <p:nvSpPr>
            <p:cNvPr id="6" name="Rectangle"/>
            <p:cNvSpPr/>
            <p:nvPr/>
          </p:nvSpPr>
          <p:spPr>
            <a:xfrm>
              <a:off x="2482388" y="4652794"/>
              <a:ext cx="1637291" cy="201072"/>
            </a:xfrm>
            <a:custGeom>
              <a:avLst/>
              <a:gdLst/>
              <a:ahLst/>
              <a:cxnLst/>
              <a:rect l="l" t="t" r="r" b="b"/>
              <a:pathLst>
                <a:path w="1637291" h="201072">
                  <a:moveTo>
                    <a:pt x="0" y="0"/>
                  </a:moveTo>
                  <a:lnTo>
                    <a:pt x="1637291" y="0"/>
                  </a:lnTo>
                  <a:lnTo>
                    <a:pt x="1637291" y="201072"/>
                  </a:lnTo>
                  <a:lnTo>
                    <a:pt x="0" y="201072"/>
                  </a:lnTo>
                  <a:lnTo>
                    <a:pt x="0" y="0"/>
                  </a:lnTo>
                  <a:close/>
                </a:path>
              </a:pathLst>
            </a:custGeom>
            <a:noFill/>
            <a:ln w="8580" cap="flat">
              <a:noFill/>
              <a:bevel/>
            </a:ln>
          </p:spPr>
          <p:txBody>
            <a:bodyPr wrap="square" lIns="36000" tIns="0" rIns="36000" bIns="0" rtlCol="0" anchor="ctr"/>
            <a:lstStyle/>
            <a:p>
              <a:pPr algn="ctr">
                <a:lnSpc>
                  <a:spcPct val="100000"/>
                </a:lnSpc>
              </a:pPr>
              <a:r>
                <a:rPr sz="760">
                  <a:solidFill>
                    <a:srgbClr val="303030"/>
                  </a:solidFill>
                  <a:latin typeface="Arial"/>
                </a:rPr>
                <a:t>应用程序</a:t>
              </a:r>
            </a:p>
          </p:txBody>
        </p:sp>
        <p:grpSp>
          <p:nvGrpSpPr>
            <p:cNvPr id="7" name="组合 6"/>
            <p:cNvGrpSpPr/>
            <p:nvPr/>
          </p:nvGrpSpPr>
          <p:grpSpPr>
            <a:xfrm>
              <a:off x="4074854" y="5257669"/>
              <a:ext cx="1178000" cy="475540"/>
              <a:chOff x="4074854" y="5257669"/>
              <a:chExt cx="1178000" cy="475540"/>
            </a:xfrm>
          </p:grpSpPr>
          <p:sp>
            <p:nvSpPr>
              <p:cNvPr id="8" name="Rectangle"/>
              <p:cNvSpPr/>
              <p:nvPr/>
            </p:nvSpPr>
            <p:spPr>
              <a:xfrm>
                <a:off x="4311380" y="5260315"/>
                <a:ext cx="939155" cy="472140"/>
              </a:xfrm>
              <a:custGeom>
                <a:avLst/>
                <a:gdLst>
                  <a:gd name="connsiteX0" fmla="*/ 469576 w 939155"/>
                  <a:gd name="connsiteY0" fmla="*/ 0 h 472140"/>
                  <a:gd name="connsiteX1" fmla="*/ 939155 w 939155"/>
                  <a:gd name="connsiteY1" fmla="*/ 0 h 472140"/>
                  <a:gd name="connsiteX2" fmla="*/ 939155 w 939155"/>
                  <a:gd name="connsiteY2" fmla="*/ 472140 h 472140"/>
                  <a:gd name="connsiteX3" fmla="*/ 939155 w 939155"/>
                  <a:gd name="connsiteY3" fmla="*/ 236070 h 472140"/>
                  <a:gd name="connsiteX4" fmla="*/ 469576 w 939155"/>
                  <a:gd name="connsiteY4" fmla="*/ 472140 h 472140"/>
                  <a:gd name="connsiteX5" fmla="*/ 0 w 939155"/>
                  <a:gd name="connsiteY5" fmla="*/ 0 h 472140"/>
                  <a:gd name="connsiteX6" fmla="*/ 0 w 939155"/>
                  <a:gd name="connsiteY6" fmla="*/ 472140 h 472140"/>
                  <a:gd name="rtl" fmla="*/ 204058 w 939155"/>
                  <a:gd name="rtr" fmla="*/ 938731 w 93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rtl" t="t" r="rtr" b="b"/>
                <a:pathLst>
                  <a:path w="939155" h="472140">
                    <a:moveTo>
                      <a:pt x="0" y="0"/>
                    </a:moveTo>
                    <a:lnTo>
                      <a:pt x="939155" y="0"/>
                    </a:lnTo>
                    <a:lnTo>
                      <a:pt x="939155" y="472140"/>
                    </a:lnTo>
                    <a:lnTo>
                      <a:pt x="0" y="472140"/>
                    </a:lnTo>
                    <a:lnTo>
                      <a:pt x="0" y="0"/>
                    </a:lnTo>
                    <a:close/>
                  </a:path>
                </a:pathLst>
              </a:custGeom>
              <a:solidFill>
                <a:srgbClr val="FDB933"/>
              </a:solidFill>
              <a:ln w="4290" cap="flat">
                <a:solidFill>
                  <a:srgbClr val="000000"/>
                </a:solidFill>
                <a:bevel/>
              </a:ln>
            </p:spPr>
            <p:txBody>
              <a:bodyPr wrap="square" lIns="36000" tIns="0" rIns="36000" bIns="0" rtlCol="0" anchor="ctr"/>
              <a:lstStyle/>
              <a:p>
                <a:pPr algn="ctr">
                  <a:lnSpc>
                    <a:spcPct val="100000"/>
                  </a:lnSpc>
                </a:pPr>
                <a:r>
                  <a:rPr sz="760">
                    <a:solidFill>
                      <a:srgbClr val="303030"/>
                    </a:solidFill>
                    <a:latin typeface="Arial"/>
                  </a:rPr>
                  <a:t>DAL</a:t>
                </a:r>
              </a:p>
            </p:txBody>
          </p:sp>
          <p:sp>
            <p:nvSpPr>
              <p:cNvPr id="9" name="Rectangle"/>
              <p:cNvSpPr/>
              <p:nvPr/>
            </p:nvSpPr>
            <p:spPr>
              <a:xfrm>
                <a:off x="4074126" y="5316591"/>
                <a:ext cx="471400" cy="118121"/>
              </a:xfrm>
              <a:custGeom>
                <a:avLst/>
                <a:gdLst>
                  <a:gd name="connsiteX0" fmla="*/ 0 w 471400"/>
                  <a:gd name="connsiteY0" fmla="*/ 59060 h 118121"/>
                </a:gdLst>
                <a:ahLst/>
                <a:cxnLst>
                  <a:cxn ang="0">
                    <a:pos x="connsiteX0" y="connsiteY0"/>
                  </a:cxn>
                </a:cxnLst>
                <a:rect l="0" t="0" r="0" b="0"/>
                <a:pathLst>
                  <a:path w="471400" h="118121">
                    <a:moveTo>
                      <a:pt x="0" y="0"/>
                    </a:moveTo>
                    <a:lnTo>
                      <a:pt x="471400" y="0"/>
                    </a:lnTo>
                    <a:lnTo>
                      <a:pt x="471400" y="118121"/>
                    </a:lnTo>
                    <a:lnTo>
                      <a:pt x="0" y="118121"/>
                    </a:lnTo>
                    <a:lnTo>
                      <a:pt x="0" y="0"/>
                    </a:lnTo>
                    <a:close/>
                  </a:path>
                </a:pathLst>
              </a:custGeom>
              <a:solidFill>
                <a:srgbClr val="FDB933"/>
              </a:solidFill>
              <a:ln w="4290" cap="flat">
                <a:solidFill>
                  <a:srgbClr val="000000"/>
                </a:solidFill>
                <a:bevel/>
              </a:ln>
            </p:spPr>
          </p:sp>
          <p:sp>
            <p:nvSpPr>
              <p:cNvPr id="10" name="Rectangle"/>
              <p:cNvSpPr/>
              <p:nvPr/>
            </p:nvSpPr>
            <p:spPr>
              <a:xfrm>
                <a:off x="4074126" y="5559533"/>
                <a:ext cx="471400" cy="118121"/>
              </a:xfrm>
              <a:custGeom>
                <a:avLst/>
                <a:gdLst>
                  <a:gd name="connsiteX0" fmla="*/ 0 w 471400"/>
                  <a:gd name="connsiteY0" fmla="*/ 59060 h 118121"/>
                </a:gdLst>
                <a:ahLst/>
                <a:cxnLst>
                  <a:cxn ang="0">
                    <a:pos x="connsiteX0" y="connsiteY0"/>
                  </a:cxn>
                </a:cxnLst>
                <a:rect l="0" t="0" r="0" b="0"/>
                <a:pathLst>
                  <a:path w="471400" h="118121">
                    <a:moveTo>
                      <a:pt x="0" y="0"/>
                    </a:moveTo>
                    <a:lnTo>
                      <a:pt x="471400" y="0"/>
                    </a:lnTo>
                    <a:lnTo>
                      <a:pt x="471400" y="118121"/>
                    </a:lnTo>
                    <a:lnTo>
                      <a:pt x="0" y="118121"/>
                    </a:lnTo>
                    <a:lnTo>
                      <a:pt x="0" y="0"/>
                    </a:lnTo>
                    <a:close/>
                  </a:path>
                </a:pathLst>
              </a:custGeom>
              <a:solidFill>
                <a:srgbClr val="FDB933"/>
              </a:solidFill>
              <a:ln w="4290" cap="flat">
                <a:solidFill>
                  <a:srgbClr val="000000"/>
                </a:solidFill>
                <a:bevel/>
              </a:ln>
            </p:spPr>
          </p:sp>
        </p:grpSp>
        <p:grpSp>
          <p:nvGrpSpPr>
            <p:cNvPr id="137" name="组合 136"/>
            <p:cNvGrpSpPr/>
            <p:nvPr/>
          </p:nvGrpSpPr>
          <p:grpSpPr>
            <a:xfrm>
              <a:off x="1374490" y="5250038"/>
              <a:ext cx="1178000" cy="475540"/>
              <a:chOff x="1374490" y="5250038"/>
              <a:chExt cx="1178000" cy="475540"/>
            </a:xfrm>
          </p:grpSpPr>
          <p:sp>
            <p:nvSpPr>
              <p:cNvPr id="11" name="Rectangle"/>
              <p:cNvSpPr/>
              <p:nvPr/>
            </p:nvSpPr>
            <p:spPr>
              <a:xfrm>
                <a:off x="1611016" y="5252685"/>
                <a:ext cx="939155" cy="472140"/>
              </a:xfrm>
              <a:custGeom>
                <a:avLst/>
                <a:gdLst>
                  <a:gd name="connsiteX0" fmla="*/ 469576 w 939155"/>
                  <a:gd name="connsiteY0" fmla="*/ 0 h 472140"/>
                  <a:gd name="connsiteX1" fmla="*/ 939155 w 939155"/>
                  <a:gd name="connsiteY1" fmla="*/ 0 h 472140"/>
                  <a:gd name="connsiteX2" fmla="*/ 939155 w 939155"/>
                  <a:gd name="connsiteY2" fmla="*/ 472140 h 472140"/>
                  <a:gd name="connsiteX3" fmla="*/ 939155 w 939155"/>
                  <a:gd name="connsiteY3" fmla="*/ 236070 h 472140"/>
                  <a:gd name="connsiteX4" fmla="*/ 469576 w 939155"/>
                  <a:gd name="connsiteY4" fmla="*/ 472140 h 472140"/>
                  <a:gd name="connsiteX5" fmla="*/ 0 w 939155"/>
                  <a:gd name="connsiteY5" fmla="*/ 0 h 472140"/>
                  <a:gd name="connsiteX6" fmla="*/ 0 w 939155"/>
                  <a:gd name="connsiteY6" fmla="*/ 472140 h 472140"/>
                  <a:gd name="rtl" fmla="*/ 204058 w 939155"/>
                  <a:gd name="rtr" fmla="*/ 938731 w 93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rtl" t="t" r="rtr" b="b"/>
                <a:pathLst>
                  <a:path w="939155" h="472140">
                    <a:moveTo>
                      <a:pt x="0" y="0"/>
                    </a:moveTo>
                    <a:lnTo>
                      <a:pt x="939155" y="0"/>
                    </a:lnTo>
                    <a:lnTo>
                      <a:pt x="939155" y="472140"/>
                    </a:lnTo>
                    <a:lnTo>
                      <a:pt x="0" y="472140"/>
                    </a:lnTo>
                    <a:lnTo>
                      <a:pt x="0" y="0"/>
                    </a:lnTo>
                    <a:close/>
                  </a:path>
                </a:pathLst>
              </a:custGeom>
              <a:solidFill>
                <a:srgbClr val="FDB933"/>
              </a:solidFill>
              <a:ln w="4290" cap="flat">
                <a:solidFill>
                  <a:srgbClr val="000000"/>
                </a:solidFill>
                <a:bevel/>
              </a:ln>
            </p:spPr>
            <p:txBody>
              <a:bodyPr wrap="square" lIns="36000" tIns="0" rIns="36000" bIns="0" rtlCol="0" anchor="ctr"/>
              <a:lstStyle/>
              <a:p>
                <a:pPr algn="ctr">
                  <a:lnSpc>
                    <a:spcPct val="100000"/>
                  </a:lnSpc>
                </a:pPr>
                <a:r>
                  <a:rPr sz="760">
                    <a:solidFill>
                      <a:srgbClr val="303030"/>
                    </a:solidFill>
                    <a:latin typeface="Arial"/>
                  </a:rPr>
                  <a:t>UI</a:t>
                </a:r>
              </a:p>
            </p:txBody>
          </p:sp>
          <p:sp>
            <p:nvSpPr>
              <p:cNvPr id="12" name="Rectangle"/>
              <p:cNvSpPr/>
              <p:nvPr/>
            </p:nvSpPr>
            <p:spPr>
              <a:xfrm>
                <a:off x="1373762" y="5308961"/>
                <a:ext cx="471400" cy="118121"/>
              </a:xfrm>
              <a:custGeom>
                <a:avLst/>
                <a:gdLst>
                  <a:gd name="connsiteX0" fmla="*/ 0 w 471400"/>
                  <a:gd name="connsiteY0" fmla="*/ 59060 h 118121"/>
                </a:gdLst>
                <a:ahLst/>
                <a:cxnLst>
                  <a:cxn ang="0">
                    <a:pos x="connsiteX0" y="connsiteY0"/>
                  </a:cxn>
                </a:cxnLst>
                <a:rect l="0" t="0" r="0" b="0"/>
                <a:pathLst>
                  <a:path w="471400" h="118121">
                    <a:moveTo>
                      <a:pt x="0" y="0"/>
                    </a:moveTo>
                    <a:lnTo>
                      <a:pt x="471400" y="0"/>
                    </a:lnTo>
                    <a:lnTo>
                      <a:pt x="471400" y="118121"/>
                    </a:lnTo>
                    <a:lnTo>
                      <a:pt x="0" y="118121"/>
                    </a:lnTo>
                    <a:lnTo>
                      <a:pt x="0" y="0"/>
                    </a:lnTo>
                    <a:close/>
                  </a:path>
                </a:pathLst>
              </a:custGeom>
              <a:solidFill>
                <a:srgbClr val="FDB933"/>
              </a:solidFill>
              <a:ln w="4290" cap="flat">
                <a:solidFill>
                  <a:srgbClr val="000000"/>
                </a:solidFill>
                <a:bevel/>
              </a:ln>
            </p:spPr>
          </p:sp>
          <p:sp>
            <p:nvSpPr>
              <p:cNvPr id="13" name="Rectangle"/>
              <p:cNvSpPr/>
              <p:nvPr/>
            </p:nvSpPr>
            <p:spPr>
              <a:xfrm>
                <a:off x="1373762" y="5551902"/>
                <a:ext cx="471400" cy="118121"/>
              </a:xfrm>
              <a:custGeom>
                <a:avLst/>
                <a:gdLst>
                  <a:gd name="connsiteX0" fmla="*/ 0 w 471400"/>
                  <a:gd name="connsiteY0" fmla="*/ 59060 h 118121"/>
                </a:gdLst>
                <a:ahLst/>
                <a:cxnLst>
                  <a:cxn ang="0">
                    <a:pos x="connsiteX0" y="connsiteY0"/>
                  </a:cxn>
                </a:cxnLst>
                <a:rect l="0" t="0" r="0" b="0"/>
                <a:pathLst>
                  <a:path w="471400" h="118121">
                    <a:moveTo>
                      <a:pt x="0" y="0"/>
                    </a:moveTo>
                    <a:lnTo>
                      <a:pt x="471400" y="0"/>
                    </a:lnTo>
                    <a:lnTo>
                      <a:pt x="471400" y="118121"/>
                    </a:lnTo>
                    <a:lnTo>
                      <a:pt x="0" y="118121"/>
                    </a:lnTo>
                    <a:lnTo>
                      <a:pt x="0" y="0"/>
                    </a:lnTo>
                    <a:close/>
                  </a:path>
                </a:pathLst>
              </a:custGeom>
              <a:solidFill>
                <a:srgbClr val="FDB933"/>
              </a:solidFill>
              <a:ln w="4290" cap="flat">
                <a:solidFill>
                  <a:srgbClr val="000000"/>
                </a:solidFill>
                <a:bevel/>
              </a:ln>
            </p:spPr>
          </p:sp>
        </p:grpSp>
        <p:grpSp>
          <p:nvGrpSpPr>
            <p:cNvPr id="141" name="组合 140"/>
            <p:cNvGrpSpPr/>
            <p:nvPr/>
          </p:nvGrpSpPr>
          <p:grpSpPr>
            <a:xfrm>
              <a:off x="2712037" y="5250038"/>
              <a:ext cx="1178000" cy="475540"/>
              <a:chOff x="2712037" y="5250038"/>
              <a:chExt cx="1178000" cy="475540"/>
            </a:xfrm>
          </p:grpSpPr>
          <p:sp>
            <p:nvSpPr>
              <p:cNvPr id="14" name="Rectangle"/>
              <p:cNvSpPr/>
              <p:nvPr/>
            </p:nvSpPr>
            <p:spPr>
              <a:xfrm>
                <a:off x="2948563" y="5252685"/>
                <a:ext cx="939155" cy="472140"/>
              </a:xfrm>
              <a:custGeom>
                <a:avLst/>
                <a:gdLst>
                  <a:gd name="connsiteX0" fmla="*/ 469576 w 939155"/>
                  <a:gd name="connsiteY0" fmla="*/ 0 h 472140"/>
                  <a:gd name="connsiteX1" fmla="*/ 939155 w 939155"/>
                  <a:gd name="connsiteY1" fmla="*/ 0 h 472140"/>
                  <a:gd name="connsiteX2" fmla="*/ 939155 w 939155"/>
                  <a:gd name="connsiteY2" fmla="*/ 472140 h 472140"/>
                  <a:gd name="connsiteX3" fmla="*/ 939155 w 939155"/>
                  <a:gd name="connsiteY3" fmla="*/ 236070 h 472140"/>
                  <a:gd name="connsiteX4" fmla="*/ 469576 w 939155"/>
                  <a:gd name="connsiteY4" fmla="*/ 472140 h 472140"/>
                  <a:gd name="connsiteX5" fmla="*/ 0 w 939155"/>
                  <a:gd name="connsiteY5" fmla="*/ 0 h 472140"/>
                  <a:gd name="connsiteX6" fmla="*/ 0 w 939155"/>
                  <a:gd name="connsiteY6" fmla="*/ 472140 h 472140"/>
                  <a:gd name="rtl" fmla="*/ 204058 w 939155"/>
                  <a:gd name="rtr" fmla="*/ 938731 w 939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rtl" t="t" r="rtr" b="b"/>
                <a:pathLst>
                  <a:path w="939155" h="472140">
                    <a:moveTo>
                      <a:pt x="0" y="0"/>
                    </a:moveTo>
                    <a:lnTo>
                      <a:pt x="939155" y="0"/>
                    </a:lnTo>
                    <a:lnTo>
                      <a:pt x="939155" y="472140"/>
                    </a:lnTo>
                    <a:lnTo>
                      <a:pt x="0" y="472140"/>
                    </a:lnTo>
                    <a:lnTo>
                      <a:pt x="0" y="0"/>
                    </a:lnTo>
                    <a:close/>
                  </a:path>
                </a:pathLst>
              </a:custGeom>
              <a:solidFill>
                <a:srgbClr val="FDB933"/>
              </a:solidFill>
              <a:ln w="4290" cap="flat">
                <a:solidFill>
                  <a:srgbClr val="000000"/>
                </a:solidFill>
                <a:bevel/>
              </a:ln>
            </p:spPr>
            <p:txBody>
              <a:bodyPr wrap="square" lIns="36000" tIns="0" rIns="36000" bIns="0" rtlCol="0" anchor="ctr"/>
              <a:lstStyle/>
              <a:p>
                <a:pPr algn="ctr">
                  <a:lnSpc>
                    <a:spcPct val="100000"/>
                  </a:lnSpc>
                </a:pPr>
                <a:r>
                  <a:rPr sz="760">
                    <a:solidFill>
                      <a:srgbClr val="303030"/>
                    </a:solidFill>
                    <a:latin typeface="Arial"/>
                  </a:rPr>
                  <a:t>BLL</a:t>
                </a:r>
              </a:p>
            </p:txBody>
          </p:sp>
          <p:sp>
            <p:nvSpPr>
              <p:cNvPr id="143" name="Rectangle"/>
              <p:cNvSpPr/>
              <p:nvPr/>
            </p:nvSpPr>
            <p:spPr>
              <a:xfrm>
                <a:off x="2711309" y="5308961"/>
                <a:ext cx="471400" cy="118121"/>
              </a:xfrm>
              <a:custGeom>
                <a:avLst/>
                <a:gdLst>
                  <a:gd name="connsiteX0" fmla="*/ 0 w 471400"/>
                  <a:gd name="connsiteY0" fmla="*/ 59060 h 118121"/>
                </a:gdLst>
                <a:ahLst/>
                <a:cxnLst>
                  <a:cxn ang="0">
                    <a:pos x="connsiteX0" y="connsiteY0"/>
                  </a:cxn>
                </a:cxnLst>
                <a:rect l="0" t="0" r="0" b="0"/>
                <a:pathLst>
                  <a:path w="471400" h="118121">
                    <a:moveTo>
                      <a:pt x="0" y="0"/>
                    </a:moveTo>
                    <a:lnTo>
                      <a:pt x="471400" y="0"/>
                    </a:lnTo>
                    <a:lnTo>
                      <a:pt x="471400" y="118121"/>
                    </a:lnTo>
                    <a:lnTo>
                      <a:pt x="0" y="118121"/>
                    </a:lnTo>
                    <a:lnTo>
                      <a:pt x="0" y="0"/>
                    </a:lnTo>
                    <a:close/>
                  </a:path>
                </a:pathLst>
              </a:custGeom>
              <a:solidFill>
                <a:srgbClr val="FDB933"/>
              </a:solidFill>
              <a:ln w="4290" cap="flat">
                <a:solidFill>
                  <a:srgbClr val="000000"/>
                </a:solidFill>
                <a:bevel/>
              </a:ln>
            </p:spPr>
          </p:sp>
          <p:sp>
            <p:nvSpPr>
              <p:cNvPr id="144" name="Rectangle"/>
              <p:cNvSpPr/>
              <p:nvPr/>
            </p:nvSpPr>
            <p:spPr>
              <a:xfrm>
                <a:off x="2711309" y="5551902"/>
                <a:ext cx="471400" cy="118121"/>
              </a:xfrm>
              <a:custGeom>
                <a:avLst/>
                <a:gdLst>
                  <a:gd name="connsiteX0" fmla="*/ 0 w 471400"/>
                  <a:gd name="connsiteY0" fmla="*/ 59060 h 118121"/>
                </a:gdLst>
                <a:ahLst/>
                <a:cxnLst>
                  <a:cxn ang="0">
                    <a:pos x="connsiteX0" y="connsiteY0"/>
                  </a:cxn>
                </a:cxnLst>
                <a:rect l="0" t="0" r="0" b="0"/>
                <a:pathLst>
                  <a:path w="471400" h="118121">
                    <a:moveTo>
                      <a:pt x="0" y="0"/>
                    </a:moveTo>
                    <a:lnTo>
                      <a:pt x="471400" y="0"/>
                    </a:lnTo>
                    <a:lnTo>
                      <a:pt x="471400" y="118121"/>
                    </a:lnTo>
                    <a:lnTo>
                      <a:pt x="0" y="118121"/>
                    </a:lnTo>
                    <a:lnTo>
                      <a:pt x="0" y="0"/>
                    </a:lnTo>
                    <a:close/>
                  </a:path>
                </a:pathLst>
              </a:custGeom>
              <a:solidFill>
                <a:srgbClr val="FDB933"/>
              </a:solidFill>
              <a:ln w="4290" cap="flat">
                <a:solidFill>
                  <a:srgbClr val="000000"/>
                </a:solidFill>
                <a:bevel/>
              </a:ln>
            </p:spPr>
          </p:sp>
        </p:grpSp>
        <p:sp>
          <p:nvSpPr>
            <p:cNvPr id="134" name="Text 134"/>
            <p:cNvSpPr txBox="1"/>
            <p:nvPr/>
          </p:nvSpPr>
          <p:spPr>
            <a:xfrm>
              <a:off x="443490" y="852797"/>
              <a:ext cx="8257020" cy="1030481"/>
            </a:xfrm>
            <a:prstGeom prst="rect">
              <a:avLst/>
            </a:prstGeom>
            <a:noFill/>
          </p:spPr>
          <p:txBody>
            <a:bodyPr wrap="square" lIns="0" rIns="0" rtlCol="0" anchor="ctr"/>
            <a:lstStyle/>
            <a:p>
              <a:pPr algn="l">
                <a:lnSpc>
                  <a:spcPct val="100000"/>
                </a:lnSpc>
              </a:pPr>
              <a:endParaRPr/>
            </a:p>
          </p:txBody>
        </p:sp>
        <p:sp>
          <p:nvSpPr>
            <p:cNvPr id="135" name="Text 135"/>
            <p:cNvSpPr txBox="1"/>
            <p:nvPr/>
          </p:nvSpPr>
          <p:spPr>
            <a:xfrm>
              <a:off x="443490" y="2913760"/>
              <a:ext cx="8257020" cy="1030481"/>
            </a:xfrm>
            <a:prstGeom prst="rect">
              <a:avLst/>
            </a:prstGeom>
            <a:noFill/>
          </p:spPr>
          <p:txBody>
            <a:bodyPr wrap="square" lIns="0" rIns="0" rtlCol="0" anchor="ctr"/>
            <a:lstStyle/>
            <a:p>
              <a:pPr algn="ctr">
                <a:lnSpc>
                  <a:spcPct val="100000"/>
                </a:lnSpc>
              </a:pPr>
              <a:endParaRPr/>
            </a:p>
          </p:txBody>
        </p:sp>
        <p:sp>
          <p:nvSpPr>
            <p:cNvPr id="136" name="Text 136"/>
            <p:cNvSpPr txBox="1"/>
            <p:nvPr/>
          </p:nvSpPr>
          <p:spPr>
            <a:xfrm>
              <a:off x="443490" y="4974722"/>
              <a:ext cx="8257020" cy="1030481"/>
            </a:xfrm>
            <a:prstGeom prst="rect">
              <a:avLst/>
            </a:prstGeom>
            <a:noFill/>
          </p:spPr>
          <p:txBody>
            <a:bodyPr wrap="square" lIns="0" rIns="0" rtlCol="0" anchor="ctr"/>
            <a:lstStyle/>
            <a:p>
              <a:pPr algn="r">
                <a:lnSpc>
                  <a:spcPct val="100000"/>
                </a:lnSpc>
              </a:pPr>
              <a:endParaRPr/>
            </a:p>
          </p:txBody>
        </p:sp>
        <p:sp>
          <p:nvSpPr>
            <p:cNvPr id="15" name="Text 137"/>
            <p:cNvSpPr txBox="1"/>
            <p:nvPr/>
          </p:nvSpPr>
          <p:spPr>
            <a:xfrm>
              <a:off x="443490" y="852797"/>
              <a:ext cx="8257020" cy="1030481"/>
            </a:xfrm>
            <a:prstGeom prst="rect">
              <a:avLst/>
            </a:prstGeom>
            <a:noFill/>
          </p:spPr>
          <p:txBody>
            <a:bodyPr wrap="square" lIns="0" rIns="0" rtlCol="0" anchor="ctr"/>
            <a:lstStyle/>
            <a:p>
              <a:pPr algn="l">
                <a:lnSpc>
                  <a:spcPct val="100000"/>
                </a:lnSpc>
              </a:pPr>
              <a:endParaRPr/>
            </a:p>
          </p:txBody>
        </p:sp>
        <p:sp>
          <p:nvSpPr>
            <p:cNvPr id="138" name="Text 138"/>
            <p:cNvSpPr txBox="1"/>
            <p:nvPr/>
          </p:nvSpPr>
          <p:spPr>
            <a:xfrm>
              <a:off x="443490" y="2913760"/>
              <a:ext cx="8257020" cy="1030481"/>
            </a:xfrm>
            <a:prstGeom prst="rect">
              <a:avLst/>
            </a:prstGeom>
            <a:noFill/>
          </p:spPr>
          <p:txBody>
            <a:bodyPr wrap="square" lIns="0" rIns="0" rtlCol="0" anchor="ctr"/>
            <a:lstStyle/>
            <a:p>
              <a:pPr algn="ctr">
                <a:lnSpc>
                  <a:spcPct val="100000"/>
                </a:lnSpc>
              </a:pPr>
              <a:endParaRPr/>
            </a:p>
          </p:txBody>
        </p:sp>
        <p:sp>
          <p:nvSpPr>
            <p:cNvPr id="139" name="Text 139"/>
            <p:cNvSpPr txBox="1"/>
            <p:nvPr/>
          </p:nvSpPr>
          <p:spPr>
            <a:xfrm>
              <a:off x="443490" y="4974722"/>
              <a:ext cx="8257020" cy="1030481"/>
            </a:xfrm>
            <a:prstGeom prst="rect">
              <a:avLst/>
            </a:prstGeom>
            <a:noFill/>
          </p:spPr>
          <p:txBody>
            <a:bodyPr wrap="square" lIns="0" rIns="0" rtlCol="0" anchor="ctr"/>
            <a:lstStyle/>
            <a:p>
              <a:pPr algn="r">
                <a:lnSpc>
                  <a:spcPct val="100000"/>
                </a:lnSpc>
              </a:pPr>
              <a:endParaRPr/>
            </a:p>
          </p:txBody>
        </p:sp>
        <p:sp>
          <p:nvSpPr>
            <p:cNvPr id="140" name="Text 140"/>
            <p:cNvSpPr txBox="1"/>
            <p:nvPr/>
          </p:nvSpPr>
          <p:spPr>
            <a:xfrm>
              <a:off x="443490" y="852797"/>
              <a:ext cx="8257020" cy="1030481"/>
            </a:xfrm>
            <a:prstGeom prst="rect">
              <a:avLst/>
            </a:prstGeom>
            <a:noFill/>
          </p:spPr>
          <p:txBody>
            <a:bodyPr wrap="square" lIns="0" rIns="0" rtlCol="0" anchor="ctr"/>
            <a:lstStyle/>
            <a:p>
              <a:pPr algn="l">
                <a:lnSpc>
                  <a:spcPct val="100000"/>
                </a:lnSpc>
              </a:pPr>
              <a:endParaRPr/>
            </a:p>
          </p:txBody>
        </p:sp>
        <p:sp>
          <p:nvSpPr>
            <p:cNvPr id="16" name="Text 141"/>
            <p:cNvSpPr txBox="1"/>
            <p:nvPr/>
          </p:nvSpPr>
          <p:spPr>
            <a:xfrm>
              <a:off x="443490" y="2913760"/>
              <a:ext cx="8257020" cy="1030481"/>
            </a:xfrm>
            <a:prstGeom prst="rect">
              <a:avLst/>
            </a:prstGeom>
            <a:noFill/>
          </p:spPr>
          <p:txBody>
            <a:bodyPr wrap="square" lIns="0" rIns="0" rtlCol="0" anchor="ctr"/>
            <a:lstStyle/>
            <a:p>
              <a:pPr algn="ctr">
                <a:lnSpc>
                  <a:spcPct val="100000"/>
                </a:lnSpc>
              </a:pPr>
              <a:endParaRPr/>
            </a:p>
          </p:txBody>
        </p:sp>
        <p:sp>
          <p:nvSpPr>
            <p:cNvPr id="142" name="Text 142"/>
            <p:cNvSpPr txBox="1"/>
            <p:nvPr/>
          </p:nvSpPr>
          <p:spPr>
            <a:xfrm>
              <a:off x="443490" y="4974722"/>
              <a:ext cx="8257020" cy="1030481"/>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单体应用优点与缺点"/>
        <p:cNvGrpSpPr/>
        <p:nvPr/>
      </p:nvGrpSpPr>
      <p:grpSpPr>
        <a:xfrm>
          <a:off x="0" y="0"/>
          <a:ext cx="0" cy="0"/>
          <a:chOff x="0" y="0"/>
          <a:chExt cx="0" cy="0"/>
        </a:xfrm>
      </p:grpSpPr>
      <p:grpSp>
        <p:nvGrpSpPr>
          <p:cNvPr id="115" name="Group115"/>
          <p:cNvGrpSpPr/>
          <p:nvPr/>
        </p:nvGrpSpPr>
        <p:grpSpPr>
          <a:xfrm>
            <a:off x="440545" y="865900"/>
            <a:ext cx="8262910" cy="5126200"/>
            <a:chOff x="440545" y="865900"/>
            <a:chExt cx="8262910" cy="5126200"/>
          </a:xfrm>
        </p:grpSpPr>
        <p:grpSp>
          <p:nvGrpSpPr>
            <p:cNvPr id="299" name="组合 298"/>
            <p:cNvGrpSpPr/>
            <p:nvPr/>
          </p:nvGrpSpPr>
          <p:grpSpPr>
            <a:xfrm>
              <a:off x="1545646" y="1124300"/>
              <a:ext cx="6138558" cy="7600"/>
              <a:chOff x="1545646" y="1124300"/>
              <a:chExt cx="6138558" cy="7600"/>
            </a:xfrm>
          </p:grpSpPr>
          <p:sp>
            <p:nvSpPr>
              <p:cNvPr id="300" name="任意多边形 299"/>
              <p:cNvSpPr/>
              <p:nvPr/>
            </p:nvSpPr>
            <p:spPr>
              <a:xfrm>
                <a:off x="6431804" y="11243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45647" y="11243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16" name="Text 116"/>
            <p:cNvSpPr txBox="1"/>
            <p:nvPr/>
          </p:nvSpPr>
          <p:spPr>
            <a:xfrm>
              <a:off x="2712877" y="9039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单体架构优点与缺点</a:t>
              </a:r>
            </a:p>
          </p:txBody>
        </p:sp>
        <p:sp>
          <p:nvSpPr>
            <p:cNvPr id="117" name="Text 117"/>
            <p:cNvSpPr txBox="1"/>
            <p:nvPr/>
          </p:nvSpPr>
          <p:spPr>
            <a:xfrm>
              <a:off x="448145" y="1793100"/>
              <a:ext cx="44916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一、单体架构优点</a:t>
              </a:r>
            </a:p>
          </p:txBody>
        </p:sp>
        <p:sp>
          <p:nvSpPr>
            <p:cNvPr id="118" name="Text 118"/>
            <p:cNvSpPr txBox="1"/>
            <p:nvPr/>
          </p:nvSpPr>
          <p:spPr>
            <a:xfrm>
              <a:off x="1189525" y="2287100"/>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易于开发：IDE针对于单体应用的开发、部署、调试而设计的，所以利用IDE就能短时间开发出单体应用。</a:t>
              </a:r>
            </a:p>
          </p:txBody>
        </p:sp>
        <p:sp>
          <p:nvSpPr>
            <p:cNvPr id="119" name="Text 119"/>
            <p:cNvSpPr txBox="1"/>
            <p:nvPr/>
          </p:nvSpPr>
          <p:spPr>
            <a:xfrm>
              <a:off x="1195415" y="2849500"/>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易于测试：单体应用不需要依赖其它接口运行，安装部署完成后就可以开始测试，简化了测试的过程，节约测试的时间</a:t>
              </a:r>
            </a:p>
          </p:txBody>
        </p:sp>
        <p:sp>
          <p:nvSpPr>
            <p:cNvPr id="120" name="Text 120"/>
            <p:cNvSpPr txBox="1"/>
            <p:nvPr/>
          </p:nvSpPr>
          <p:spPr>
            <a:xfrm>
              <a:off x="1180215" y="3438500"/>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易于部署：只需把文件复制或者安装到指定文件下，就已经部署成功</a:t>
              </a:r>
            </a:p>
          </p:txBody>
        </p:sp>
        <p:sp>
          <p:nvSpPr>
            <p:cNvPr id="121" name="Text 121"/>
            <p:cNvSpPr txBox="1"/>
            <p:nvPr/>
          </p:nvSpPr>
          <p:spPr>
            <a:xfrm>
              <a:off x="448145" y="3807100"/>
              <a:ext cx="44916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一、单体应用缺点</a:t>
              </a:r>
            </a:p>
          </p:txBody>
        </p:sp>
        <p:sp>
          <p:nvSpPr>
            <p:cNvPr id="122" name="Text 122"/>
            <p:cNvSpPr txBox="1"/>
            <p:nvPr/>
          </p:nvSpPr>
          <p:spPr>
            <a:xfrm>
              <a:off x="1257925" y="4422700"/>
              <a:ext cx="7200620" cy="2660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1.逻辑复杂、模块耦合、代码臃肿，修改难度大，版本迭代效率低下</a:t>
              </a:r>
            </a:p>
          </p:txBody>
        </p:sp>
        <p:sp>
          <p:nvSpPr>
            <p:cNvPr id="123" name="Text 123"/>
            <p:cNvSpPr txBox="1"/>
            <p:nvPr/>
          </p:nvSpPr>
          <p:spPr>
            <a:xfrm>
              <a:off x="1257925" y="4688700"/>
              <a:ext cx="737542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2.系统启动慢，一个进程包含了所有的业务逻辑，涉及到的启动模块过多，导致系统的启动、重启时间周期过长</a:t>
              </a:r>
            </a:p>
          </p:txBody>
        </p:sp>
        <p:sp>
          <p:nvSpPr>
            <p:cNvPr id="124" name="Text 124"/>
            <p:cNvSpPr txBox="1"/>
            <p:nvPr/>
          </p:nvSpPr>
          <p:spPr>
            <a:xfrm>
              <a:off x="1257925" y="5178900"/>
              <a:ext cx="7375420" cy="2508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3.系统错误隔离性差、可用性差，任何一个模块的错误均可能造成整个系统的宕机</a:t>
              </a:r>
            </a:p>
          </p:txBody>
        </p:sp>
        <p:sp>
          <p:nvSpPr>
            <p:cNvPr id="125" name="Text 125"/>
            <p:cNvSpPr txBox="1"/>
            <p:nvPr/>
          </p:nvSpPr>
          <p:spPr>
            <a:xfrm>
              <a:off x="1257925" y="5441100"/>
              <a:ext cx="7307020" cy="2888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4.可伸缩性差；系统的扩容只能只对这个应用进行扩容，不能做到对某个功能点进行扩容</a:t>
              </a:r>
            </a:p>
          </p:txBody>
        </p:sp>
        <p:sp>
          <p:nvSpPr>
            <p:cNvPr id="126" name="Text 126"/>
            <p:cNvSpPr txBox="1"/>
            <p:nvPr/>
          </p:nvSpPr>
          <p:spPr>
            <a:xfrm>
              <a:off x="1257925" y="5703300"/>
              <a:ext cx="7345020" cy="2812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5.线上问题修复周期长；任何一个线上问题修复需要对整个应用系统进行全面升级</a:t>
              </a:r>
            </a:p>
          </p:txBody>
        </p:sp>
        <p:sp>
          <p:nvSpPr>
            <p:cNvPr id="127" name="Text 127"/>
            <p:cNvSpPr txBox="1"/>
            <p:nvPr/>
          </p:nvSpPr>
          <p:spPr>
            <a:xfrm>
              <a:off x="440545" y="865900"/>
              <a:ext cx="8262910" cy="1025240"/>
            </a:xfrm>
            <a:prstGeom prst="rect">
              <a:avLst/>
            </a:prstGeom>
            <a:noFill/>
          </p:spPr>
          <p:txBody>
            <a:bodyPr wrap="square" lIns="0" rIns="0" rtlCol="0" anchor="ctr"/>
            <a:lstStyle/>
            <a:p>
              <a:pPr algn="l">
                <a:lnSpc>
                  <a:spcPct val="100000"/>
                </a:lnSpc>
              </a:pPr>
              <a:endParaRPr/>
            </a:p>
          </p:txBody>
        </p:sp>
        <p:sp>
          <p:nvSpPr>
            <p:cNvPr id="128" name="Text 128"/>
            <p:cNvSpPr txBox="1"/>
            <p:nvPr/>
          </p:nvSpPr>
          <p:spPr>
            <a:xfrm>
              <a:off x="440545" y="2916380"/>
              <a:ext cx="8262910" cy="1025240"/>
            </a:xfrm>
            <a:prstGeom prst="rect">
              <a:avLst/>
            </a:prstGeom>
            <a:noFill/>
          </p:spPr>
          <p:txBody>
            <a:bodyPr wrap="square" lIns="0" rIns="0" rtlCol="0" anchor="ctr"/>
            <a:lstStyle/>
            <a:p>
              <a:pPr algn="ctr">
                <a:lnSpc>
                  <a:spcPct val="100000"/>
                </a:lnSpc>
              </a:pPr>
              <a:endParaRPr/>
            </a:p>
          </p:txBody>
        </p:sp>
        <p:sp>
          <p:nvSpPr>
            <p:cNvPr id="129" name="Text 129"/>
            <p:cNvSpPr txBox="1"/>
            <p:nvPr/>
          </p:nvSpPr>
          <p:spPr>
            <a:xfrm>
              <a:off x="440545" y="4966860"/>
              <a:ext cx="8262910" cy="1025240"/>
            </a:xfrm>
            <a:prstGeom prst="rect">
              <a:avLst/>
            </a:prstGeom>
            <a:noFill/>
          </p:spPr>
          <p:txBody>
            <a:bodyPr wrap="square" lIns="0" rIns="0" rtlCol="0" anchor="ctr"/>
            <a:lstStyle/>
            <a:p>
              <a:pPr algn="r">
                <a:lnSpc>
                  <a:spcPct val="100000"/>
                </a:lnSpc>
              </a:pPr>
              <a:endParaRPr/>
            </a:p>
          </p:txBody>
        </p:sp>
        <p:sp>
          <p:nvSpPr>
            <p:cNvPr id="130" name="Text 130"/>
            <p:cNvSpPr txBox="1"/>
            <p:nvPr/>
          </p:nvSpPr>
          <p:spPr>
            <a:xfrm>
              <a:off x="440545" y="865900"/>
              <a:ext cx="8262910" cy="1025240"/>
            </a:xfrm>
            <a:prstGeom prst="rect">
              <a:avLst/>
            </a:prstGeom>
            <a:noFill/>
          </p:spPr>
          <p:txBody>
            <a:bodyPr wrap="square" lIns="0" rIns="0" rtlCol="0" anchor="ctr"/>
            <a:lstStyle/>
            <a:p>
              <a:pPr algn="l">
                <a:lnSpc>
                  <a:spcPct val="100000"/>
                </a:lnSpc>
              </a:pPr>
              <a:endParaRPr/>
            </a:p>
          </p:txBody>
        </p:sp>
        <p:sp>
          <p:nvSpPr>
            <p:cNvPr id="131" name="Text 131"/>
            <p:cNvSpPr txBox="1"/>
            <p:nvPr/>
          </p:nvSpPr>
          <p:spPr>
            <a:xfrm>
              <a:off x="440545" y="2916380"/>
              <a:ext cx="8262910" cy="1025240"/>
            </a:xfrm>
            <a:prstGeom prst="rect">
              <a:avLst/>
            </a:prstGeom>
            <a:noFill/>
          </p:spPr>
          <p:txBody>
            <a:bodyPr wrap="square" lIns="0" rIns="0" rtlCol="0" anchor="ctr"/>
            <a:lstStyle/>
            <a:p>
              <a:pPr algn="ctr">
                <a:lnSpc>
                  <a:spcPct val="100000"/>
                </a:lnSpc>
              </a:pPr>
              <a:endParaRPr/>
            </a:p>
          </p:txBody>
        </p:sp>
        <p:sp>
          <p:nvSpPr>
            <p:cNvPr id="132" name="Text 132"/>
            <p:cNvSpPr txBox="1"/>
            <p:nvPr/>
          </p:nvSpPr>
          <p:spPr>
            <a:xfrm>
              <a:off x="440545" y="4966860"/>
              <a:ext cx="8262910" cy="1025240"/>
            </a:xfrm>
            <a:prstGeom prst="rect">
              <a:avLst/>
            </a:prstGeom>
            <a:noFill/>
          </p:spPr>
          <p:txBody>
            <a:bodyPr wrap="square" lIns="0" rIns="0" rtlCol="0" anchor="ctr"/>
            <a:lstStyle/>
            <a:p>
              <a:pPr algn="r">
                <a:lnSpc>
                  <a:spcPct val="100000"/>
                </a:lnSpc>
              </a:pPr>
              <a:endParaRPr/>
            </a:p>
          </p:txBody>
        </p:sp>
        <p:sp>
          <p:nvSpPr>
            <p:cNvPr id="133" name="Text 133"/>
            <p:cNvSpPr txBox="1"/>
            <p:nvPr/>
          </p:nvSpPr>
          <p:spPr>
            <a:xfrm>
              <a:off x="440545" y="865900"/>
              <a:ext cx="8262910" cy="1025240"/>
            </a:xfrm>
            <a:prstGeom prst="rect">
              <a:avLst/>
            </a:prstGeom>
            <a:noFill/>
          </p:spPr>
          <p:txBody>
            <a:bodyPr wrap="square" lIns="0" rIns="0" rtlCol="0" anchor="ctr"/>
            <a:lstStyle/>
            <a:p>
              <a:pPr algn="l">
                <a:lnSpc>
                  <a:spcPct val="100000"/>
                </a:lnSpc>
              </a:pPr>
              <a:endParaRPr/>
            </a:p>
          </p:txBody>
        </p:sp>
        <p:sp>
          <p:nvSpPr>
            <p:cNvPr id="134" name="Text 134"/>
            <p:cNvSpPr txBox="1"/>
            <p:nvPr/>
          </p:nvSpPr>
          <p:spPr>
            <a:xfrm>
              <a:off x="440545" y="2916380"/>
              <a:ext cx="8262910" cy="1025240"/>
            </a:xfrm>
            <a:prstGeom prst="rect">
              <a:avLst/>
            </a:prstGeom>
            <a:noFill/>
          </p:spPr>
          <p:txBody>
            <a:bodyPr wrap="square" lIns="0" rIns="0" rtlCol="0" anchor="ctr"/>
            <a:lstStyle/>
            <a:p>
              <a:pPr algn="ctr">
                <a:lnSpc>
                  <a:spcPct val="100000"/>
                </a:lnSpc>
              </a:pPr>
              <a:endParaRPr/>
            </a:p>
          </p:txBody>
        </p:sp>
        <p:sp>
          <p:nvSpPr>
            <p:cNvPr id="135" name="Text 135"/>
            <p:cNvSpPr txBox="1"/>
            <p:nvPr/>
          </p:nvSpPr>
          <p:spPr>
            <a:xfrm>
              <a:off x="440545" y="4966860"/>
              <a:ext cx="8262910" cy="1025240"/>
            </a:xfrm>
            <a:prstGeom prst="rect">
              <a:avLst/>
            </a:prstGeom>
            <a:noFill/>
          </p:spPr>
          <p:txBody>
            <a:bodyPr wrap="square" lIns="0" rIns="0" rtlCol="0" anchor="ctr"/>
            <a:lstStyle/>
            <a:p>
              <a:pPr algn="r">
                <a:lnSpc>
                  <a:spcPct val="100000"/>
                </a:lnSpc>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什么是垂直应用"/>
        <p:cNvGrpSpPr/>
        <p:nvPr/>
      </p:nvGrpSpPr>
      <p:grpSpPr>
        <a:xfrm>
          <a:off x="0" y="0"/>
          <a:ext cx="0" cy="0"/>
          <a:chOff x="0" y="0"/>
          <a:chExt cx="0" cy="0"/>
        </a:xfrm>
      </p:grpSpPr>
      <p:grpSp>
        <p:nvGrpSpPr>
          <p:cNvPr id="225" name="Group225"/>
          <p:cNvGrpSpPr/>
          <p:nvPr/>
        </p:nvGrpSpPr>
        <p:grpSpPr>
          <a:xfrm>
            <a:off x="438645" y="792650"/>
            <a:ext cx="8266710" cy="5272701"/>
            <a:chOff x="438645" y="792650"/>
            <a:chExt cx="8266710" cy="5272701"/>
          </a:xfrm>
        </p:grpSpPr>
        <p:grpSp>
          <p:nvGrpSpPr>
            <p:cNvPr id="299" name="组合 298"/>
            <p:cNvGrpSpPr/>
            <p:nvPr/>
          </p:nvGrpSpPr>
          <p:grpSpPr>
            <a:xfrm>
              <a:off x="1543746" y="1051050"/>
              <a:ext cx="6138558" cy="7600"/>
              <a:chOff x="1543746" y="1051050"/>
              <a:chExt cx="6138558" cy="7600"/>
            </a:xfrm>
          </p:grpSpPr>
          <p:sp>
            <p:nvSpPr>
              <p:cNvPr id="300" name="任意多边形 299"/>
              <p:cNvSpPr/>
              <p:nvPr/>
            </p:nvSpPr>
            <p:spPr>
              <a:xfrm>
                <a:off x="6429904" y="105105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543747" y="105105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226" name="Text 226"/>
            <p:cNvSpPr txBox="1"/>
            <p:nvPr/>
          </p:nvSpPr>
          <p:spPr>
            <a:xfrm>
              <a:off x="2710977" y="83065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什么是垂直应用</a:t>
              </a:r>
            </a:p>
          </p:txBody>
        </p:sp>
        <p:sp>
          <p:nvSpPr>
            <p:cNvPr id="227" name="Text 227"/>
            <p:cNvSpPr txBox="1"/>
            <p:nvPr/>
          </p:nvSpPr>
          <p:spPr>
            <a:xfrm>
              <a:off x="446245" y="1362650"/>
              <a:ext cx="44916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一、什么是垂直应用</a:t>
              </a:r>
            </a:p>
          </p:txBody>
        </p:sp>
        <p:sp>
          <p:nvSpPr>
            <p:cNvPr id="228" name="Text 228"/>
            <p:cNvSpPr txBox="1"/>
            <p:nvPr/>
          </p:nvSpPr>
          <p:spPr>
            <a:xfrm>
              <a:off x="1197315" y="2001050"/>
              <a:ext cx="7500440" cy="501600"/>
            </a:xfrm>
            <a:prstGeom prst="rect">
              <a:avLst/>
            </a:prstGeom>
            <a:noFill/>
          </p:spPr>
          <p:txBody>
            <a:bodyPr wrap="square" lIns="0" tIns="0" rIns="0" bIns="0" rtlCol="0" anchor="t"/>
            <a:lstStyle/>
            <a:p>
              <a:pPr algn="l">
                <a:lnSpc>
                  <a:spcPct val="100000"/>
                </a:lnSpc>
              </a:pPr>
              <a:r>
                <a:rPr sz="1368">
                  <a:solidFill>
                    <a:srgbClr val="FFFFFF"/>
                  </a:solidFill>
                  <a:latin typeface="Times New Roman"/>
                </a:rPr>
                <a:t>前端界面和业务逻辑分层拆分成独立部署的应用就叫做垂直应用</a:t>
              </a:r>
            </a:p>
          </p:txBody>
        </p:sp>
        <p:sp>
          <p:nvSpPr>
            <p:cNvPr id="2" name="六边形"/>
            <p:cNvSpPr/>
            <p:nvPr/>
          </p:nvSpPr>
          <p:spPr>
            <a:xfrm>
              <a:off x="5172351" y="2460895"/>
              <a:ext cx="3444829" cy="3444829"/>
            </a:xfrm>
            <a:custGeom>
              <a:avLst/>
              <a:gdLst>
                <a:gd name="connsiteX0" fmla="*/ 3444829 w 3444829"/>
                <a:gd name="connsiteY0" fmla="*/ 1722411 h 3444829"/>
                <a:gd name="connsiteX1" fmla="*/ 2583620 w 3444829"/>
                <a:gd name="connsiteY1" fmla="*/ 3214063 h 3444829"/>
                <a:gd name="connsiteX2" fmla="*/ 861209 w 3444829"/>
                <a:gd name="connsiteY2" fmla="*/ 3214063 h 3444829"/>
                <a:gd name="connsiteX3" fmla="*/ 0 w 3444829"/>
                <a:gd name="connsiteY3" fmla="*/ 1722411 h 3444829"/>
                <a:gd name="connsiteX4" fmla="*/ 861209 w 3444829"/>
                <a:gd name="connsiteY4" fmla="*/ 230760 h 3444829"/>
                <a:gd name="connsiteX5" fmla="*/ 2583620 w 3444829"/>
                <a:gd name="connsiteY5" fmla="*/ 230760 h 3444829"/>
                <a:gd name="connsiteX6" fmla="*/ 1722411 w 3444829"/>
                <a:gd name="connsiteY6" fmla="*/ 1722411 h 344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0" t="0" r="0" b="0"/>
              <a:pathLst>
                <a:path w="3444829" h="3444829">
                  <a:moveTo>
                    <a:pt x="3444829" y="1722411"/>
                  </a:moveTo>
                  <a:lnTo>
                    <a:pt x="2583620" y="3214063"/>
                  </a:lnTo>
                  <a:lnTo>
                    <a:pt x="861209" y="3214063"/>
                  </a:lnTo>
                  <a:lnTo>
                    <a:pt x="0" y="1722411"/>
                  </a:lnTo>
                  <a:lnTo>
                    <a:pt x="861209" y="230760"/>
                  </a:lnTo>
                  <a:lnTo>
                    <a:pt x="2583620" y="230760"/>
                  </a:lnTo>
                  <a:lnTo>
                    <a:pt x="3444829" y="1722411"/>
                  </a:lnTo>
                  <a:close/>
                </a:path>
              </a:pathLst>
            </a:custGeom>
            <a:solidFill>
              <a:srgbClr val="3A526B"/>
            </a:solidFill>
            <a:ln w="7600" cap="flat">
              <a:solidFill>
                <a:srgbClr val="3498DB"/>
              </a:solidFill>
              <a:custDash>
                <a:ds d="2500000" sp="500000"/>
                <a:ds d="600000" sp="500000"/>
                <a:ds d="600000" sp="500000"/>
              </a:custDash>
              <a:bevel/>
            </a:ln>
          </p:spPr>
        </p:sp>
        <p:sp>
          <p:nvSpPr>
            <p:cNvPr id="3" name="六边形"/>
            <p:cNvSpPr/>
            <p:nvPr/>
          </p:nvSpPr>
          <p:spPr>
            <a:xfrm>
              <a:off x="5864072" y="3037606"/>
              <a:ext cx="2291400" cy="2291400"/>
            </a:xfrm>
            <a:custGeom>
              <a:avLst/>
              <a:gdLst>
                <a:gd name="connsiteX0" fmla="*/ 2291400 w 2291400"/>
                <a:gd name="connsiteY0" fmla="*/ 1145700 h 2291400"/>
                <a:gd name="connsiteX1" fmla="*/ 1718550 w 2291400"/>
                <a:gd name="connsiteY1" fmla="*/ 2137903 h 2291400"/>
                <a:gd name="connsiteX2" fmla="*/ 572850 w 2291400"/>
                <a:gd name="connsiteY2" fmla="*/ 2137903 h 2291400"/>
                <a:gd name="connsiteX3" fmla="*/ 0 w 2291400"/>
                <a:gd name="connsiteY3" fmla="*/ 1145700 h 2291400"/>
                <a:gd name="connsiteX4" fmla="*/ 572850 w 2291400"/>
                <a:gd name="connsiteY4" fmla="*/ 153495 h 2291400"/>
                <a:gd name="connsiteX5" fmla="*/ 1718550 w 2291400"/>
                <a:gd name="connsiteY5" fmla="*/ 153495 h 2291400"/>
                <a:gd name="connsiteX6" fmla="*/ 1145700 w 2291400"/>
                <a:gd name="connsiteY6" fmla="*/ 1145700 h 229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0" t="0" r="0" b="0"/>
              <a:pathLst>
                <a:path w="2291400" h="2291400">
                  <a:moveTo>
                    <a:pt x="2291400" y="1145700"/>
                  </a:moveTo>
                  <a:lnTo>
                    <a:pt x="1718550" y="2137903"/>
                  </a:lnTo>
                  <a:lnTo>
                    <a:pt x="572850" y="2137903"/>
                  </a:lnTo>
                  <a:lnTo>
                    <a:pt x="0" y="1145700"/>
                  </a:lnTo>
                  <a:lnTo>
                    <a:pt x="572850" y="153495"/>
                  </a:lnTo>
                  <a:lnTo>
                    <a:pt x="1718550" y="153495"/>
                  </a:lnTo>
                  <a:lnTo>
                    <a:pt x="2291400" y="1145700"/>
                  </a:lnTo>
                  <a:close/>
                </a:path>
              </a:pathLst>
            </a:custGeom>
            <a:solidFill>
              <a:srgbClr val="E9EBEF"/>
            </a:solidFill>
            <a:ln w="7600" cap="flat">
              <a:solidFill>
                <a:srgbClr val="268EA8"/>
              </a:solidFill>
              <a:bevel/>
            </a:ln>
          </p:spPr>
        </p:sp>
        <p:grpSp>
          <p:nvGrpSpPr>
            <p:cNvPr id="229" name="用户群"/>
            <p:cNvGrpSpPr/>
            <p:nvPr/>
          </p:nvGrpSpPr>
          <p:grpSpPr>
            <a:xfrm>
              <a:off x="7230172" y="4397424"/>
              <a:ext cx="334400" cy="338818"/>
              <a:chOff x="7230172" y="4397424"/>
              <a:chExt cx="334400" cy="338818"/>
            </a:xfrm>
          </p:grpSpPr>
          <p:sp>
            <p:nvSpPr>
              <p:cNvPr id="4" name="任意多边形 3"/>
              <p:cNvSpPr/>
              <p:nvPr/>
            </p:nvSpPr>
            <p:spPr>
              <a:xfrm>
                <a:off x="7230172" y="4397424"/>
                <a:ext cx="334400" cy="338818"/>
              </a:xfrm>
              <a:custGeom>
                <a:avLst/>
                <a:gdLst/>
                <a:ahLst/>
                <a:cxnLst/>
                <a:rect l="0" t="0" r="0" b="0"/>
                <a:pathLst>
                  <a:path w="334400" h="338818">
                    <a:moveTo>
                      <a:pt x="0" y="169409"/>
                    </a:moveTo>
                    <a:cubicBezTo>
                      <a:pt x="0" y="75988"/>
                      <a:pt x="74989" y="0"/>
                      <a:pt x="167200" y="0"/>
                    </a:cubicBezTo>
                    <a:cubicBezTo>
                      <a:pt x="259720" y="0"/>
                      <a:pt x="334400" y="75988"/>
                      <a:pt x="334400" y="169409"/>
                    </a:cubicBezTo>
                    <a:cubicBezTo>
                      <a:pt x="334400" y="263143"/>
                      <a:pt x="259720" y="338818"/>
                      <a:pt x="167200" y="338818"/>
                    </a:cubicBezTo>
                    <a:cubicBezTo>
                      <a:pt x="74989" y="338818"/>
                      <a:pt x="0" y="263143"/>
                      <a:pt x="0" y="169409"/>
                    </a:cubicBezTo>
                    <a:close/>
                  </a:path>
                </a:pathLst>
              </a:custGeom>
              <a:solidFill>
                <a:srgbClr val="FFFFFF"/>
              </a:solidFill>
              <a:ln w="15200" cap="rnd">
                <a:solidFill>
                  <a:srgbClr val="3498DB"/>
                </a:solidFill>
                <a:bevel/>
              </a:ln>
            </p:spPr>
          </p:sp>
          <p:sp>
            <p:nvSpPr>
              <p:cNvPr id="5" name="任意多边形 4"/>
              <p:cNvSpPr/>
              <p:nvPr/>
            </p:nvSpPr>
            <p:spPr>
              <a:xfrm>
                <a:off x="7337060" y="4505767"/>
                <a:ext cx="158937" cy="149943"/>
              </a:xfrm>
              <a:custGeom>
                <a:avLst/>
                <a:gdLst/>
                <a:ahLst/>
                <a:cxnLst/>
                <a:rect l="0" t="0" r="0" b="0"/>
                <a:pathLst>
                  <a:path w="158937" h="149943">
                    <a:moveTo>
                      <a:pt x="91130" y="104444"/>
                    </a:moveTo>
                    <a:lnTo>
                      <a:pt x="91130" y="94750"/>
                    </a:lnTo>
                    <a:cubicBezTo>
                      <a:pt x="103486" y="87792"/>
                      <a:pt x="113758" y="69734"/>
                      <a:pt x="113758" y="52066"/>
                    </a:cubicBezTo>
                    <a:cubicBezTo>
                      <a:pt x="113758" y="23218"/>
                      <a:pt x="113758" y="0"/>
                      <a:pt x="79469" y="0"/>
                    </a:cubicBezTo>
                    <a:cubicBezTo>
                      <a:pt x="45565" y="0"/>
                      <a:pt x="45565" y="23218"/>
                      <a:pt x="45565" y="52066"/>
                    </a:cubicBezTo>
                    <a:cubicBezTo>
                      <a:pt x="45565" y="69734"/>
                      <a:pt x="55836" y="87792"/>
                      <a:pt x="68193" y="94750"/>
                    </a:cubicBezTo>
                    <a:lnTo>
                      <a:pt x="68193" y="104444"/>
                    </a:lnTo>
                    <a:cubicBezTo>
                      <a:pt x="29810" y="107571"/>
                      <a:pt x="0" y="127037"/>
                      <a:pt x="0" y="149943"/>
                    </a:cubicBezTo>
                    <a:lnTo>
                      <a:pt x="158937" y="149943"/>
                    </a:lnTo>
                    <a:cubicBezTo>
                      <a:pt x="158937" y="127037"/>
                      <a:pt x="129512" y="107571"/>
                      <a:pt x="91130" y="104444"/>
                    </a:cubicBezTo>
                    <a:close/>
                  </a:path>
                </a:pathLst>
              </a:custGeom>
              <a:solidFill>
                <a:srgbClr val="3498DB"/>
              </a:solidFill>
              <a:ln w="133" cap="rnd">
                <a:solidFill>
                  <a:srgbClr val="3498DB"/>
                </a:solidFill>
                <a:bevel/>
              </a:ln>
            </p:spPr>
          </p:sp>
          <p:sp>
            <p:nvSpPr>
              <p:cNvPr id="6" name="任意多边形 5"/>
              <p:cNvSpPr/>
              <p:nvPr/>
            </p:nvSpPr>
            <p:spPr>
              <a:xfrm>
                <a:off x="7293209" y="4472443"/>
                <a:ext cx="109665" cy="149943"/>
              </a:xfrm>
              <a:custGeom>
                <a:avLst/>
                <a:gdLst/>
                <a:ahLst/>
                <a:cxnLst/>
                <a:rect l="0" t="0" r="0" b="0"/>
                <a:pathLst>
                  <a:path w="109665" h="149943">
                    <a:moveTo>
                      <a:pt x="57226" y="143298"/>
                    </a:moveTo>
                    <a:cubicBezTo>
                      <a:pt x="66803" y="137044"/>
                      <a:pt x="78773" y="131884"/>
                      <a:pt x="91825" y="129069"/>
                    </a:cubicBezTo>
                    <a:cubicBezTo>
                      <a:pt x="89431" y="125630"/>
                      <a:pt x="87037" y="122112"/>
                      <a:pt x="84951" y="118359"/>
                    </a:cubicBezTo>
                    <a:cubicBezTo>
                      <a:pt x="79469" y="108275"/>
                      <a:pt x="76765" y="97486"/>
                      <a:pt x="76765" y="86776"/>
                    </a:cubicBezTo>
                    <a:cubicBezTo>
                      <a:pt x="76765" y="71141"/>
                      <a:pt x="76765" y="56522"/>
                      <a:pt x="82249" y="44404"/>
                    </a:cubicBezTo>
                    <a:cubicBezTo>
                      <a:pt x="87346" y="32912"/>
                      <a:pt x="96613" y="25642"/>
                      <a:pt x="109665" y="22906"/>
                    </a:cubicBezTo>
                    <a:cubicBezTo>
                      <a:pt x="106885" y="9303"/>
                      <a:pt x="99007" y="0"/>
                      <a:pt x="78079" y="0"/>
                    </a:cubicBezTo>
                    <a:cubicBezTo>
                      <a:pt x="44870" y="0"/>
                      <a:pt x="44870" y="23218"/>
                      <a:pt x="44870" y="52066"/>
                    </a:cubicBezTo>
                    <a:cubicBezTo>
                      <a:pt x="44870" y="69734"/>
                      <a:pt x="54832" y="87792"/>
                      <a:pt x="67112" y="94750"/>
                    </a:cubicBezTo>
                    <a:lnTo>
                      <a:pt x="67112" y="104444"/>
                    </a:lnTo>
                    <a:cubicBezTo>
                      <a:pt x="29115" y="107571"/>
                      <a:pt x="0" y="127037"/>
                      <a:pt x="0" y="149943"/>
                    </a:cubicBezTo>
                    <a:lnTo>
                      <a:pt x="48654" y="149943"/>
                    </a:lnTo>
                    <a:cubicBezTo>
                      <a:pt x="51357" y="147832"/>
                      <a:pt x="54137" y="145409"/>
                      <a:pt x="57226" y="143298"/>
                    </a:cubicBezTo>
                    <a:close/>
                  </a:path>
                </a:pathLst>
              </a:custGeom>
              <a:solidFill>
                <a:srgbClr val="3498DB"/>
              </a:solidFill>
              <a:ln w="133" cap="rnd">
                <a:solidFill>
                  <a:srgbClr val="3498DB"/>
                </a:solidFill>
                <a:bevel/>
              </a:ln>
            </p:spPr>
          </p:sp>
        </p:grpSp>
        <p:grpSp>
          <p:nvGrpSpPr>
            <p:cNvPr id="233" name="电子邮件加密"/>
            <p:cNvGrpSpPr/>
            <p:nvPr/>
          </p:nvGrpSpPr>
          <p:grpSpPr>
            <a:xfrm>
              <a:off x="6389361" y="3504307"/>
              <a:ext cx="304000" cy="304000"/>
              <a:chOff x="6389361" y="3504307"/>
              <a:chExt cx="304000" cy="304000"/>
            </a:xfrm>
          </p:grpSpPr>
          <p:sp>
            <p:nvSpPr>
              <p:cNvPr id="7" name="任意多边形 6"/>
              <p:cNvSpPr/>
              <p:nvPr/>
            </p:nvSpPr>
            <p:spPr>
              <a:xfrm>
                <a:off x="6389361" y="3504307"/>
                <a:ext cx="304000" cy="304000"/>
              </a:xfrm>
              <a:custGeom>
                <a:avLst/>
                <a:gdLst/>
                <a:ahLst/>
                <a:cxnLst/>
                <a:rect l="0" t="0" r="0" b="0"/>
                <a:pathLst>
                  <a:path w="304000" h="304000">
                    <a:moveTo>
                      <a:pt x="0" y="152000"/>
                    </a:moveTo>
                    <a:cubicBezTo>
                      <a:pt x="0" y="68280"/>
                      <a:pt x="68357" y="0"/>
                      <a:pt x="152000" y="0"/>
                    </a:cubicBezTo>
                    <a:cubicBezTo>
                      <a:pt x="235986" y="0"/>
                      <a:pt x="304000" y="68280"/>
                      <a:pt x="304000" y="152000"/>
                    </a:cubicBezTo>
                    <a:cubicBezTo>
                      <a:pt x="304000" y="235892"/>
                      <a:pt x="235986" y="304000"/>
                      <a:pt x="152000" y="304000"/>
                    </a:cubicBezTo>
                    <a:cubicBezTo>
                      <a:pt x="68357" y="304000"/>
                      <a:pt x="0" y="235892"/>
                      <a:pt x="0" y="152000"/>
                    </a:cubicBezTo>
                    <a:close/>
                  </a:path>
                </a:pathLst>
              </a:custGeom>
              <a:solidFill>
                <a:srgbClr val="28A8E0"/>
              </a:solidFill>
              <a:ln w="7600" cap="rnd">
                <a:noFill/>
                <a:bevel/>
              </a:ln>
            </p:spPr>
          </p:sp>
          <p:grpSp>
            <p:nvGrpSpPr>
              <p:cNvPr id="8" name="组合 7"/>
              <p:cNvGrpSpPr/>
              <p:nvPr/>
            </p:nvGrpSpPr>
            <p:grpSpPr>
              <a:xfrm>
                <a:off x="6433479" y="3572886"/>
                <a:ext cx="215763" cy="156984"/>
                <a:chOff x="6433479" y="3572886"/>
                <a:chExt cx="215763" cy="156984"/>
              </a:xfrm>
            </p:grpSpPr>
            <p:sp>
              <p:nvSpPr>
                <p:cNvPr id="9" name="任意多边形 8"/>
                <p:cNvSpPr/>
                <p:nvPr/>
              </p:nvSpPr>
              <p:spPr>
                <a:xfrm>
                  <a:off x="6443286" y="3612126"/>
                  <a:ext cx="117650" cy="63819"/>
                </a:xfrm>
                <a:custGeom>
                  <a:avLst/>
                  <a:gdLst/>
                  <a:ahLst/>
                  <a:cxnLst/>
                  <a:rect l="0" t="0" r="0" b="0"/>
                  <a:pathLst>
                    <a:path w="117650" h="63819">
                      <a:moveTo>
                        <a:pt x="117650" y="33111"/>
                      </a:moveTo>
                      <a:cubicBezTo>
                        <a:pt x="112497" y="23847"/>
                        <a:pt x="109406" y="12867"/>
                        <a:pt x="109406" y="0"/>
                      </a:cubicBezTo>
                      <a:cubicBezTo>
                        <a:pt x="109406" y="0"/>
                        <a:pt x="109406" y="0"/>
                        <a:pt x="109406" y="0"/>
                      </a:cubicBezTo>
                      <a:cubicBezTo>
                        <a:pt x="10649" y="0"/>
                        <a:pt x="10649" y="0"/>
                        <a:pt x="10649" y="0"/>
                      </a:cubicBezTo>
                      <a:cubicBezTo>
                        <a:pt x="6355" y="0"/>
                        <a:pt x="3092" y="0"/>
                        <a:pt x="0" y="2402"/>
                      </a:cubicBezTo>
                      <a:cubicBezTo>
                        <a:pt x="78491" y="63819"/>
                        <a:pt x="78491" y="63819"/>
                        <a:pt x="78491" y="63819"/>
                      </a:cubicBezTo>
                      <a:lnTo>
                        <a:pt x="117650" y="33111"/>
                      </a:lnTo>
                      <a:close/>
                    </a:path>
                  </a:pathLst>
                </a:custGeom>
                <a:solidFill>
                  <a:srgbClr val="FFFFFF"/>
                </a:solidFill>
                <a:ln w="7600" cap="rnd">
                  <a:noFill/>
                  <a:bevel/>
                </a:ln>
              </p:spPr>
            </p:sp>
            <p:sp>
              <p:nvSpPr>
                <p:cNvPr id="10" name="任意多边形 9"/>
                <p:cNvSpPr/>
                <p:nvPr/>
              </p:nvSpPr>
              <p:spPr>
                <a:xfrm>
                  <a:off x="6433479" y="3621934"/>
                  <a:ext cx="58911" cy="98131"/>
                </a:xfrm>
                <a:custGeom>
                  <a:avLst/>
                  <a:gdLst/>
                  <a:ahLst/>
                  <a:cxnLst/>
                  <a:rect l="0" t="0" r="0" b="0"/>
                  <a:pathLst>
                    <a:path w="58911" h="98131">
                      <a:moveTo>
                        <a:pt x="3435" y="0"/>
                      </a:moveTo>
                      <a:cubicBezTo>
                        <a:pt x="0" y="3088"/>
                        <a:pt x="0" y="6691"/>
                        <a:pt x="0" y="10465"/>
                      </a:cubicBezTo>
                      <a:cubicBezTo>
                        <a:pt x="0" y="88867"/>
                        <a:pt x="0" y="88867"/>
                        <a:pt x="0" y="88867"/>
                      </a:cubicBezTo>
                      <a:cubicBezTo>
                        <a:pt x="0" y="92298"/>
                        <a:pt x="0" y="95386"/>
                        <a:pt x="2405" y="98131"/>
                      </a:cubicBezTo>
                      <a:cubicBezTo>
                        <a:pt x="58911" y="42889"/>
                        <a:pt x="58911" y="42889"/>
                        <a:pt x="58911" y="42889"/>
                      </a:cubicBezTo>
                      <a:lnTo>
                        <a:pt x="3435" y="0"/>
                      </a:lnTo>
                      <a:close/>
                    </a:path>
                  </a:pathLst>
                </a:custGeom>
                <a:solidFill>
                  <a:srgbClr val="FFFFFF"/>
                </a:solidFill>
                <a:ln w="7600" cap="rnd">
                  <a:noFill/>
                  <a:bevel/>
                </a:ln>
              </p:spPr>
            </p:sp>
            <p:sp>
              <p:nvSpPr>
                <p:cNvPr id="238" name="任意多边形 237"/>
                <p:cNvSpPr/>
                <p:nvPr/>
              </p:nvSpPr>
              <p:spPr>
                <a:xfrm>
                  <a:off x="6556061" y="3651443"/>
                  <a:ext cx="58911" cy="68623"/>
                </a:xfrm>
                <a:custGeom>
                  <a:avLst/>
                  <a:gdLst/>
                  <a:ahLst/>
                  <a:cxnLst/>
                  <a:rect l="0" t="0" r="0" b="0"/>
                  <a:pathLst>
                    <a:path w="58911" h="68623">
                      <a:moveTo>
                        <a:pt x="51182" y="16813"/>
                      </a:moveTo>
                      <a:cubicBezTo>
                        <a:pt x="37098" y="16813"/>
                        <a:pt x="24904" y="10293"/>
                        <a:pt x="15629" y="0"/>
                      </a:cubicBezTo>
                      <a:cubicBezTo>
                        <a:pt x="0" y="12181"/>
                        <a:pt x="0" y="12181"/>
                        <a:pt x="0" y="12181"/>
                      </a:cubicBezTo>
                      <a:cubicBezTo>
                        <a:pt x="56163" y="68623"/>
                        <a:pt x="56163" y="68623"/>
                        <a:pt x="56163" y="68623"/>
                      </a:cubicBezTo>
                      <a:cubicBezTo>
                        <a:pt x="57880" y="65878"/>
                        <a:pt x="58911" y="62790"/>
                        <a:pt x="58911" y="59016"/>
                      </a:cubicBezTo>
                      <a:cubicBezTo>
                        <a:pt x="58911" y="16126"/>
                        <a:pt x="58911" y="16126"/>
                        <a:pt x="58911" y="16126"/>
                      </a:cubicBezTo>
                      <a:cubicBezTo>
                        <a:pt x="56334" y="16470"/>
                        <a:pt x="53930" y="16813"/>
                        <a:pt x="51182" y="16813"/>
                      </a:cubicBezTo>
                      <a:close/>
                    </a:path>
                  </a:pathLst>
                </a:custGeom>
                <a:solidFill>
                  <a:srgbClr val="FFFFFF"/>
                </a:solidFill>
                <a:ln w="7600" cap="rnd">
                  <a:noFill/>
                  <a:bevel/>
                </a:ln>
              </p:spPr>
            </p:sp>
            <p:sp>
              <p:nvSpPr>
                <p:cNvPr id="239" name="任意多边形 238"/>
                <p:cNvSpPr/>
                <p:nvPr/>
              </p:nvSpPr>
              <p:spPr>
                <a:xfrm>
                  <a:off x="6443286" y="3671026"/>
                  <a:ext cx="161790" cy="58844"/>
                </a:xfrm>
                <a:custGeom>
                  <a:avLst/>
                  <a:gdLst/>
                  <a:ahLst/>
                  <a:cxnLst/>
                  <a:rect l="0" t="0" r="0" b="0"/>
                  <a:pathLst>
                    <a:path w="161790" h="58844">
                      <a:moveTo>
                        <a:pt x="84845" y="13725"/>
                      </a:moveTo>
                      <a:cubicBezTo>
                        <a:pt x="83986" y="14411"/>
                        <a:pt x="82097" y="14925"/>
                        <a:pt x="81239" y="14925"/>
                      </a:cubicBezTo>
                      <a:cubicBezTo>
                        <a:pt x="79693" y="14925"/>
                        <a:pt x="78147" y="14411"/>
                        <a:pt x="77803" y="13725"/>
                      </a:cubicBezTo>
                      <a:cubicBezTo>
                        <a:pt x="59082" y="0"/>
                        <a:pt x="59082" y="0"/>
                        <a:pt x="59082" y="0"/>
                      </a:cubicBezTo>
                      <a:cubicBezTo>
                        <a:pt x="0" y="55756"/>
                        <a:pt x="0" y="55756"/>
                        <a:pt x="0" y="55756"/>
                      </a:cubicBezTo>
                      <a:cubicBezTo>
                        <a:pt x="3950" y="57643"/>
                        <a:pt x="7901" y="58844"/>
                        <a:pt x="12538" y="58844"/>
                      </a:cubicBezTo>
                      <a:cubicBezTo>
                        <a:pt x="149939" y="58844"/>
                        <a:pt x="149939" y="58844"/>
                        <a:pt x="149939" y="58844"/>
                      </a:cubicBezTo>
                      <a:cubicBezTo>
                        <a:pt x="154061" y="58844"/>
                        <a:pt x="158183" y="57643"/>
                        <a:pt x="161790" y="55756"/>
                      </a:cubicBezTo>
                      <a:cubicBezTo>
                        <a:pt x="103566" y="0"/>
                        <a:pt x="103566" y="0"/>
                        <a:pt x="103566" y="0"/>
                      </a:cubicBezTo>
                      <a:lnTo>
                        <a:pt x="84845" y="13725"/>
                      </a:lnTo>
                      <a:close/>
                    </a:path>
                  </a:pathLst>
                </a:custGeom>
                <a:solidFill>
                  <a:srgbClr val="FFFFFF"/>
                </a:solidFill>
                <a:ln w="7600" cap="rnd">
                  <a:noFill/>
                  <a:bevel/>
                </a:ln>
              </p:spPr>
            </p:sp>
            <p:sp>
              <p:nvSpPr>
                <p:cNvPr id="240" name="任意多边形 239"/>
                <p:cNvSpPr/>
                <p:nvPr/>
              </p:nvSpPr>
              <p:spPr>
                <a:xfrm>
                  <a:off x="6631896" y="3637437"/>
                  <a:ext cx="17175" cy="17156"/>
                </a:xfrm>
                <a:custGeom>
                  <a:avLst/>
                  <a:gdLst/>
                  <a:ahLst/>
                  <a:cxnLst/>
                  <a:rect l="0" t="0" r="0" b="0"/>
                  <a:pathLst>
                    <a:path w="17175" h="17156">
                      <a:moveTo>
                        <a:pt x="1748" y="0"/>
                      </a:moveTo>
                      <a:cubicBezTo>
                        <a:pt x="0" y="0"/>
                        <a:pt x="0" y="1216"/>
                        <a:pt x="0" y="3496"/>
                      </a:cubicBezTo>
                      <a:cubicBezTo>
                        <a:pt x="0" y="5016"/>
                        <a:pt x="0" y="6080"/>
                        <a:pt x="0" y="6536"/>
                      </a:cubicBezTo>
                      <a:cubicBezTo>
                        <a:pt x="1368" y="6080"/>
                        <a:pt x="1748" y="5700"/>
                        <a:pt x="2280" y="5016"/>
                      </a:cubicBezTo>
                      <a:cubicBezTo>
                        <a:pt x="2508" y="4864"/>
                        <a:pt x="2660" y="4484"/>
                        <a:pt x="2888" y="4332"/>
                      </a:cubicBezTo>
                      <a:cubicBezTo>
                        <a:pt x="3040" y="4180"/>
                        <a:pt x="3040" y="4104"/>
                        <a:pt x="3040" y="3952"/>
                      </a:cubicBezTo>
                      <a:cubicBezTo>
                        <a:pt x="3040" y="3496"/>
                        <a:pt x="3040" y="3496"/>
                        <a:pt x="3040" y="3496"/>
                      </a:cubicBezTo>
                      <a:cubicBezTo>
                        <a:pt x="3040" y="1216"/>
                        <a:pt x="2660" y="0"/>
                        <a:pt x="1748" y="0"/>
                      </a:cubicBezTo>
                      <a:close/>
                    </a:path>
                  </a:pathLst>
                </a:custGeom>
                <a:solidFill>
                  <a:srgbClr val="FFFFFF"/>
                </a:solidFill>
                <a:ln w="7600" cap="rnd">
                  <a:noFill/>
                  <a:bevel/>
                </a:ln>
              </p:spPr>
            </p:sp>
            <p:sp>
              <p:nvSpPr>
                <p:cNvPr id="241" name="任意多边形 240"/>
                <p:cNvSpPr/>
                <p:nvPr/>
              </p:nvSpPr>
              <p:spPr>
                <a:xfrm>
                  <a:off x="6590090" y="3609948"/>
                  <a:ext cx="17175" cy="17156"/>
                </a:xfrm>
                <a:custGeom>
                  <a:avLst/>
                  <a:gdLst/>
                  <a:ahLst/>
                  <a:cxnLst/>
                  <a:rect l="0" t="0" r="0" b="0"/>
                  <a:pathLst>
                    <a:path w="17175" h="17156">
                      <a:moveTo>
                        <a:pt x="0" y="3268"/>
                      </a:moveTo>
                      <a:cubicBezTo>
                        <a:pt x="0" y="1520"/>
                        <a:pt x="912" y="0"/>
                        <a:pt x="1824" y="0"/>
                      </a:cubicBezTo>
                      <a:cubicBezTo>
                        <a:pt x="2888" y="0"/>
                        <a:pt x="3648" y="1520"/>
                        <a:pt x="3648" y="3268"/>
                      </a:cubicBezTo>
                      <a:cubicBezTo>
                        <a:pt x="3648" y="5168"/>
                        <a:pt x="2888" y="6536"/>
                        <a:pt x="1824" y="6536"/>
                      </a:cubicBezTo>
                      <a:cubicBezTo>
                        <a:pt x="912" y="6536"/>
                        <a:pt x="0" y="5168"/>
                        <a:pt x="0" y="3268"/>
                      </a:cubicBezTo>
                      <a:close/>
                    </a:path>
                  </a:pathLst>
                </a:custGeom>
                <a:solidFill>
                  <a:srgbClr val="FFFFFF"/>
                </a:solidFill>
                <a:ln w="7600" cap="rnd">
                  <a:noFill/>
                  <a:bevel/>
                </a:ln>
              </p:spPr>
            </p:sp>
            <p:sp>
              <p:nvSpPr>
                <p:cNvPr id="242" name="任意多边形 241"/>
                <p:cNvSpPr/>
                <p:nvPr/>
              </p:nvSpPr>
              <p:spPr>
                <a:xfrm>
                  <a:off x="6577111" y="3637946"/>
                  <a:ext cx="17175" cy="17156"/>
                </a:xfrm>
                <a:custGeom>
                  <a:avLst/>
                  <a:gdLst/>
                  <a:ahLst/>
                  <a:cxnLst/>
                  <a:rect l="0" t="0" r="0" b="0"/>
                  <a:pathLst>
                    <a:path w="17175" h="17156">
                      <a:moveTo>
                        <a:pt x="0" y="3268"/>
                      </a:moveTo>
                      <a:cubicBezTo>
                        <a:pt x="0" y="1520"/>
                        <a:pt x="0" y="0"/>
                        <a:pt x="1596" y="0"/>
                      </a:cubicBezTo>
                      <a:cubicBezTo>
                        <a:pt x="2584" y="0"/>
                        <a:pt x="3192" y="1520"/>
                        <a:pt x="3192" y="3268"/>
                      </a:cubicBezTo>
                      <a:cubicBezTo>
                        <a:pt x="3192" y="5168"/>
                        <a:pt x="2584" y="6536"/>
                        <a:pt x="1596" y="6536"/>
                      </a:cubicBezTo>
                      <a:cubicBezTo>
                        <a:pt x="0" y="6536"/>
                        <a:pt x="0" y="5168"/>
                        <a:pt x="0" y="3268"/>
                      </a:cubicBezTo>
                      <a:close/>
                    </a:path>
                  </a:pathLst>
                </a:custGeom>
                <a:solidFill>
                  <a:srgbClr val="FFFFFF"/>
                </a:solidFill>
                <a:ln w="7600" cap="rnd">
                  <a:noFill/>
                  <a:bevel/>
                </a:ln>
              </p:spPr>
            </p:sp>
            <p:sp>
              <p:nvSpPr>
                <p:cNvPr id="243" name="任意多边形 242"/>
                <p:cNvSpPr/>
                <p:nvPr/>
              </p:nvSpPr>
              <p:spPr>
                <a:xfrm>
                  <a:off x="6560962" y="3572886"/>
                  <a:ext cx="88280" cy="88352"/>
                </a:xfrm>
                <a:custGeom>
                  <a:avLst/>
                  <a:gdLst/>
                  <a:ahLst/>
                  <a:cxnLst/>
                  <a:rect l="0" t="0" r="0" b="0"/>
                  <a:pathLst>
                    <a:path w="88280" h="88352">
                      <a:moveTo>
                        <a:pt x="71449" y="53354"/>
                      </a:moveTo>
                      <a:cubicBezTo>
                        <a:pt x="68014" y="53354"/>
                        <a:pt x="68014" y="53354"/>
                        <a:pt x="68014" y="53354"/>
                      </a:cubicBezTo>
                      <a:cubicBezTo>
                        <a:pt x="68014" y="41345"/>
                        <a:pt x="68014" y="41345"/>
                        <a:pt x="68014" y="41345"/>
                      </a:cubicBezTo>
                      <a:cubicBezTo>
                        <a:pt x="63204" y="41345"/>
                        <a:pt x="63204" y="41345"/>
                        <a:pt x="63204" y="41345"/>
                      </a:cubicBezTo>
                      <a:cubicBezTo>
                        <a:pt x="63204" y="38600"/>
                        <a:pt x="63204" y="38600"/>
                        <a:pt x="63204" y="38600"/>
                      </a:cubicBezTo>
                      <a:cubicBezTo>
                        <a:pt x="64922" y="38600"/>
                        <a:pt x="65953" y="38429"/>
                        <a:pt x="66811" y="37400"/>
                      </a:cubicBezTo>
                      <a:cubicBezTo>
                        <a:pt x="67670" y="37400"/>
                        <a:pt x="68357" y="36542"/>
                        <a:pt x="68357" y="34998"/>
                      </a:cubicBezTo>
                      <a:cubicBezTo>
                        <a:pt x="71449" y="34998"/>
                        <a:pt x="71449" y="34998"/>
                        <a:pt x="71449" y="34998"/>
                      </a:cubicBezTo>
                      <a:lnTo>
                        <a:pt x="71449" y="53354"/>
                      </a:lnTo>
                      <a:close/>
                      <a:moveTo>
                        <a:pt x="61659" y="22474"/>
                      </a:moveTo>
                      <a:cubicBezTo>
                        <a:pt x="60113" y="24190"/>
                        <a:pt x="58567" y="25219"/>
                        <a:pt x="56163" y="25219"/>
                      </a:cubicBezTo>
                      <a:cubicBezTo>
                        <a:pt x="53586" y="25219"/>
                        <a:pt x="51869" y="24190"/>
                        <a:pt x="50495" y="22646"/>
                      </a:cubicBezTo>
                      <a:cubicBezTo>
                        <a:pt x="49293" y="21273"/>
                        <a:pt x="48949" y="18700"/>
                        <a:pt x="48949" y="15955"/>
                      </a:cubicBezTo>
                      <a:cubicBezTo>
                        <a:pt x="48949" y="12867"/>
                        <a:pt x="49293" y="10465"/>
                        <a:pt x="50495" y="8921"/>
                      </a:cubicBezTo>
                      <a:cubicBezTo>
                        <a:pt x="52041" y="7377"/>
                        <a:pt x="53586" y="6519"/>
                        <a:pt x="56163" y="6519"/>
                      </a:cubicBezTo>
                      <a:cubicBezTo>
                        <a:pt x="58567" y="6519"/>
                        <a:pt x="60113" y="7377"/>
                        <a:pt x="61315" y="8921"/>
                      </a:cubicBezTo>
                      <a:cubicBezTo>
                        <a:pt x="62518" y="10465"/>
                        <a:pt x="63204" y="12867"/>
                        <a:pt x="63204" y="15955"/>
                      </a:cubicBezTo>
                      <a:cubicBezTo>
                        <a:pt x="63204" y="18700"/>
                        <a:pt x="62518" y="20930"/>
                        <a:pt x="61659" y="22474"/>
                      </a:cubicBezTo>
                      <a:close/>
                      <a:moveTo>
                        <a:pt x="60972" y="79431"/>
                      </a:moveTo>
                      <a:cubicBezTo>
                        <a:pt x="59770" y="81489"/>
                        <a:pt x="57880" y="82176"/>
                        <a:pt x="55476" y="82176"/>
                      </a:cubicBezTo>
                      <a:cubicBezTo>
                        <a:pt x="53071" y="82176"/>
                        <a:pt x="51525" y="81489"/>
                        <a:pt x="49980" y="79431"/>
                      </a:cubicBezTo>
                      <a:cubicBezTo>
                        <a:pt x="48949" y="77887"/>
                        <a:pt x="48434" y="75657"/>
                        <a:pt x="48434" y="72740"/>
                      </a:cubicBezTo>
                      <a:cubicBezTo>
                        <a:pt x="48434" y="69652"/>
                        <a:pt x="48949" y="67422"/>
                        <a:pt x="49980" y="65878"/>
                      </a:cubicBezTo>
                      <a:cubicBezTo>
                        <a:pt x="51525" y="63819"/>
                        <a:pt x="53071" y="63133"/>
                        <a:pt x="55476" y="63133"/>
                      </a:cubicBezTo>
                      <a:cubicBezTo>
                        <a:pt x="57880" y="63133"/>
                        <a:pt x="59426" y="63819"/>
                        <a:pt x="60972" y="65878"/>
                      </a:cubicBezTo>
                      <a:cubicBezTo>
                        <a:pt x="62174" y="67422"/>
                        <a:pt x="62518" y="69652"/>
                        <a:pt x="62518" y="72740"/>
                      </a:cubicBezTo>
                      <a:cubicBezTo>
                        <a:pt x="62518" y="75485"/>
                        <a:pt x="62174" y="77887"/>
                        <a:pt x="60972" y="79431"/>
                      </a:cubicBezTo>
                      <a:close/>
                      <a:moveTo>
                        <a:pt x="46201" y="51296"/>
                      </a:moveTo>
                      <a:cubicBezTo>
                        <a:pt x="45342" y="49752"/>
                        <a:pt x="44827" y="47007"/>
                        <a:pt x="44827" y="44176"/>
                      </a:cubicBezTo>
                      <a:cubicBezTo>
                        <a:pt x="44827" y="41345"/>
                        <a:pt x="45342" y="39287"/>
                        <a:pt x="46201" y="37400"/>
                      </a:cubicBezTo>
                      <a:cubicBezTo>
                        <a:pt x="47747" y="35512"/>
                        <a:pt x="49293" y="34655"/>
                        <a:pt x="51869" y="34655"/>
                      </a:cubicBezTo>
                      <a:cubicBezTo>
                        <a:pt x="54273" y="34655"/>
                        <a:pt x="56163" y="35512"/>
                        <a:pt x="57365" y="37400"/>
                      </a:cubicBezTo>
                      <a:cubicBezTo>
                        <a:pt x="58567" y="39287"/>
                        <a:pt x="59082" y="41345"/>
                        <a:pt x="59082" y="44176"/>
                      </a:cubicBezTo>
                      <a:cubicBezTo>
                        <a:pt x="59082" y="47007"/>
                        <a:pt x="58567" y="49409"/>
                        <a:pt x="57365" y="51296"/>
                      </a:cubicBezTo>
                      <a:cubicBezTo>
                        <a:pt x="56163" y="52668"/>
                        <a:pt x="54273" y="54041"/>
                        <a:pt x="51869" y="54041"/>
                      </a:cubicBezTo>
                      <a:cubicBezTo>
                        <a:pt x="49293" y="54041"/>
                        <a:pt x="47747" y="52668"/>
                        <a:pt x="46201" y="51296"/>
                      </a:cubicBezTo>
                      <a:close/>
                      <a:moveTo>
                        <a:pt x="41736" y="25219"/>
                      </a:moveTo>
                      <a:cubicBezTo>
                        <a:pt x="37614" y="25219"/>
                        <a:pt x="37614" y="25219"/>
                        <a:pt x="37614" y="25219"/>
                      </a:cubicBezTo>
                      <a:cubicBezTo>
                        <a:pt x="37614" y="12867"/>
                        <a:pt x="37614" y="12867"/>
                        <a:pt x="37614" y="12867"/>
                      </a:cubicBezTo>
                      <a:cubicBezTo>
                        <a:pt x="33148" y="12867"/>
                        <a:pt x="33148" y="12867"/>
                        <a:pt x="33148" y="12867"/>
                      </a:cubicBezTo>
                      <a:cubicBezTo>
                        <a:pt x="33148" y="10122"/>
                        <a:pt x="33148" y="10122"/>
                        <a:pt x="33148" y="10122"/>
                      </a:cubicBezTo>
                      <a:cubicBezTo>
                        <a:pt x="34694" y="10122"/>
                        <a:pt x="36240" y="10122"/>
                        <a:pt x="37098" y="9264"/>
                      </a:cubicBezTo>
                      <a:cubicBezTo>
                        <a:pt x="37442" y="8578"/>
                        <a:pt x="37957" y="7720"/>
                        <a:pt x="38301" y="6862"/>
                      </a:cubicBezTo>
                      <a:cubicBezTo>
                        <a:pt x="41736" y="6862"/>
                        <a:pt x="41736" y="6862"/>
                        <a:pt x="41736" y="6862"/>
                      </a:cubicBezTo>
                      <a:lnTo>
                        <a:pt x="41736" y="25219"/>
                      </a:lnTo>
                      <a:close/>
                      <a:moveTo>
                        <a:pt x="41049" y="81833"/>
                      </a:moveTo>
                      <a:cubicBezTo>
                        <a:pt x="37098" y="81833"/>
                        <a:pt x="37098" y="81833"/>
                        <a:pt x="37098" y="81833"/>
                      </a:cubicBezTo>
                      <a:cubicBezTo>
                        <a:pt x="37098" y="69652"/>
                        <a:pt x="37098" y="69652"/>
                        <a:pt x="37098" y="69652"/>
                      </a:cubicBezTo>
                      <a:cubicBezTo>
                        <a:pt x="32461" y="69652"/>
                        <a:pt x="32461" y="69652"/>
                        <a:pt x="32461" y="69652"/>
                      </a:cubicBezTo>
                      <a:cubicBezTo>
                        <a:pt x="32461" y="66908"/>
                        <a:pt x="32461" y="66908"/>
                        <a:pt x="32461" y="66908"/>
                      </a:cubicBezTo>
                      <a:cubicBezTo>
                        <a:pt x="34007" y="66908"/>
                        <a:pt x="35553" y="66564"/>
                        <a:pt x="36411" y="66221"/>
                      </a:cubicBezTo>
                      <a:cubicBezTo>
                        <a:pt x="37098" y="65535"/>
                        <a:pt x="37442" y="64677"/>
                        <a:pt x="37614" y="63819"/>
                      </a:cubicBezTo>
                      <a:cubicBezTo>
                        <a:pt x="41049" y="63819"/>
                        <a:pt x="41049" y="63819"/>
                        <a:pt x="41049" y="63819"/>
                      </a:cubicBezTo>
                      <a:lnTo>
                        <a:pt x="41049" y="81833"/>
                      </a:lnTo>
                      <a:close/>
                      <a:moveTo>
                        <a:pt x="27824" y="51296"/>
                      </a:moveTo>
                      <a:cubicBezTo>
                        <a:pt x="26621" y="49752"/>
                        <a:pt x="26278" y="47007"/>
                        <a:pt x="26278" y="44176"/>
                      </a:cubicBezTo>
                      <a:cubicBezTo>
                        <a:pt x="26278" y="41345"/>
                        <a:pt x="26621" y="39287"/>
                        <a:pt x="28167" y="37400"/>
                      </a:cubicBezTo>
                      <a:cubicBezTo>
                        <a:pt x="29370" y="35512"/>
                        <a:pt x="30915" y="34655"/>
                        <a:pt x="33320" y="34655"/>
                      </a:cubicBezTo>
                      <a:cubicBezTo>
                        <a:pt x="35896" y="34655"/>
                        <a:pt x="37442" y="35512"/>
                        <a:pt x="38988" y="37400"/>
                      </a:cubicBezTo>
                      <a:cubicBezTo>
                        <a:pt x="40190" y="39287"/>
                        <a:pt x="40533" y="41345"/>
                        <a:pt x="40533" y="44176"/>
                      </a:cubicBezTo>
                      <a:cubicBezTo>
                        <a:pt x="40533" y="47007"/>
                        <a:pt x="40190" y="49409"/>
                        <a:pt x="38988" y="51296"/>
                      </a:cubicBezTo>
                      <a:cubicBezTo>
                        <a:pt x="37614" y="52668"/>
                        <a:pt x="35896" y="54041"/>
                        <a:pt x="33320" y="54041"/>
                      </a:cubicBezTo>
                      <a:cubicBezTo>
                        <a:pt x="30915" y="54041"/>
                        <a:pt x="29370" y="52668"/>
                        <a:pt x="27824" y="51296"/>
                      </a:cubicBezTo>
                      <a:close/>
                      <a:moveTo>
                        <a:pt x="20610" y="53354"/>
                      </a:moveTo>
                      <a:cubicBezTo>
                        <a:pt x="16488" y="53354"/>
                        <a:pt x="16488" y="53354"/>
                        <a:pt x="16488" y="53354"/>
                      </a:cubicBezTo>
                      <a:cubicBezTo>
                        <a:pt x="16488" y="41345"/>
                        <a:pt x="16488" y="41345"/>
                        <a:pt x="16488" y="41345"/>
                      </a:cubicBezTo>
                      <a:cubicBezTo>
                        <a:pt x="12023" y="41345"/>
                        <a:pt x="12023" y="41345"/>
                        <a:pt x="12023" y="41345"/>
                      </a:cubicBezTo>
                      <a:cubicBezTo>
                        <a:pt x="12023" y="38600"/>
                        <a:pt x="12023" y="38600"/>
                        <a:pt x="12023" y="38600"/>
                      </a:cubicBezTo>
                      <a:cubicBezTo>
                        <a:pt x="13568" y="38600"/>
                        <a:pt x="14771" y="38429"/>
                        <a:pt x="15629" y="37400"/>
                      </a:cubicBezTo>
                      <a:cubicBezTo>
                        <a:pt x="16316" y="37400"/>
                        <a:pt x="16832" y="36542"/>
                        <a:pt x="17519" y="34998"/>
                      </a:cubicBezTo>
                      <a:cubicBezTo>
                        <a:pt x="20610" y="34998"/>
                        <a:pt x="20610" y="34998"/>
                        <a:pt x="20610" y="34998"/>
                      </a:cubicBezTo>
                      <a:lnTo>
                        <a:pt x="20610" y="53354"/>
                      </a:lnTo>
                      <a:close/>
                      <a:moveTo>
                        <a:pt x="79349" y="51296"/>
                      </a:moveTo>
                      <a:cubicBezTo>
                        <a:pt x="78147" y="49752"/>
                        <a:pt x="77460" y="47007"/>
                        <a:pt x="77460" y="44176"/>
                      </a:cubicBezTo>
                      <a:cubicBezTo>
                        <a:pt x="77460" y="41345"/>
                        <a:pt x="78147" y="39287"/>
                        <a:pt x="79349" y="37400"/>
                      </a:cubicBezTo>
                      <a:cubicBezTo>
                        <a:pt x="80552" y="35512"/>
                        <a:pt x="82441" y="34655"/>
                        <a:pt x="84845" y="34655"/>
                      </a:cubicBezTo>
                      <a:cubicBezTo>
                        <a:pt x="86047" y="34655"/>
                        <a:pt x="87421" y="34998"/>
                        <a:pt x="88280" y="35512"/>
                      </a:cubicBezTo>
                      <a:cubicBezTo>
                        <a:pt x="88280" y="35341"/>
                        <a:pt x="87937" y="34998"/>
                        <a:pt x="87937" y="34998"/>
                      </a:cubicBezTo>
                      <a:cubicBezTo>
                        <a:pt x="87937" y="33797"/>
                        <a:pt x="87593" y="32596"/>
                        <a:pt x="87421" y="31223"/>
                      </a:cubicBezTo>
                      <a:cubicBezTo>
                        <a:pt x="86391" y="28307"/>
                        <a:pt x="85188" y="25734"/>
                        <a:pt x="83986" y="23332"/>
                      </a:cubicBezTo>
                      <a:cubicBezTo>
                        <a:pt x="83128" y="22131"/>
                        <a:pt x="82097" y="20930"/>
                        <a:pt x="81754" y="19729"/>
                      </a:cubicBezTo>
                      <a:cubicBezTo>
                        <a:pt x="80208" y="17842"/>
                        <a:pt x="78834" y="15955"/>
                        <a:pt x="77288" y="14068"/>
                      </a:cubicBezTo>
                      <a:cubicBezTo>
                        <a:pt x="77288" y="25219"/>
                        <a:pt x="77288" y="25219"/>
                        <a:pt x="77288" y="25219"/>
                      </a:cubicBezTo>
                      <a:cubicBezTo>
                        <a:pt x="73166" y="25219"/>
                        <a:pt x="73166" y="25219"/>
                        <a:pt x="73166" y="25219"/>
                      </a:cubicBezTo>
                      <a:cubicBezTo>
                        <a:pt x="73166" y="12867"/>
                        <a:pt x="73166" y="12867"/>
                        <a:pt x="73166" y="12867"/>
                      </a:cubicBezTo>
                      <a:cubicBezTo>
                        <a:pt x="68357" y="12867"/>
                        <a:pt x="68357" y="12867"/>
                        <a:pt x="68357" y="12867"/>
                      </a:cubicBezTo>
                      <a:cubicBezTo>
                        <a:pt x="68357" y="10122"/>
                        <a:pt x="68357" y="10122"/>
                        <a:pt x="68357" y="10122"/>
                      </a:cubicBezTo>
                      <a:cubicBezTo>
                        <a:pt x="69903" y="10122"/>
                        <a:pt x="71105" y="10122"/>
                        <a:pt x="71964" y="9607"/>
                      </a:cubicBezTo>
                      <a:cubicBezTo>
                        <a:pt x="64407" y="3774"/>
                        <a:pt x="54789" y="0"/>
                        <a:pt x="44140" y="0"/>
                      </a:cubicBezTo>
                      <a:cubicBezTo>
                        <a:pt x="35896" y="0"/>
                        <a:pt x="27824" y="2573"/>
                        <a:pt x="21125" y="6519"/>
                      </a:cubicBezTo>
                      <a:cubicBezTo>
                        <a:pt x="23358" y="6519"/>
                        <a:pt x="24560" y="7377"/>
                        <a:pt x="25763" y="8921"/>
                      </a:cubicBezTo>
                      <a:cubicBezTo>
                        <a:pt x="27309" y="10465"/>
                        <a:pt x="27652" y="12867"/>
                        <a:pt x="27652" y="15955"/>
                      </a:cubicBezTo>
                      <a:cubicBezTo>
                        <a:pt x="27652" y="18700"/>
                        <a:pt x="27309" y="20930"/>
                        <a:pt x="26106" y="22474"/>
                      </a:cubicBezTo>
                      <a:cubicBezTo>
                        <a:pt x="24560" y="24190"/>
                        <a:pt x="23015" y="25219"/>
                        <a:pt x="20610" y="25219"/>
                      </a:cubicBezTo>
                      <a:cubicBezTo>
                        <a:pt x="18034" y="25219"/>
                        <a:pt x="16316" y="24190"/>
                        <a:pt x="14942" y="22646"/>
                      </a:cubicBezTo>
                      <a:cubicBezTo>
                        <a:pt x="13740" y="21273"/>
                        <a:pt x="12881" y="18700"/>
                        <a:pt x="12881" y="15955"/>
                      </a:cubicBezTo>
                      <a:cubicBezTo>
                        <a:pt x="12881" y="14411"/>
                        <a:pt x="13568" y="12867"/>
                        <a:pt x="13740" y="12009"/>
                      </a:cubicBezTo>
                      <a:cubicBezTo>
                        <a:pt x="11336" y="14411"/>
                        <a:pt x="8931" y="16984"/>
                        <a:pt x="6698" y="19729"/>
                      </a:cubicBezTo>
                      <a:cubicBezTo>
                        <a:pt x="6183" y="20930"/>
                        <a:pt x="5496" y="22131"/>
                        <a:pt x="4637" y="23332"/>
                      </a:cubicBezTo>
                      <a:cubicBezTo>
                        <a:pt x="4637" y="23332"/>
                        <a:pt x="3950" y="24876"/>
                        <a:pt x="3950" y="25219"/>
                      </a:cubicBezTo>
                      <a:cubicBezTo>
                        <a:pt x="2748" y="26934"/>
                        <a:pt x="1889" y="29165"/>
                        <a:pt x="0" y="31223"/>
                      </a:cubicBezTo>
                      <a:cubicBezTo>
                        <a:pt x="0" y="32596"/>
                        <a:pt x="0" y="33454"/>
                        <a:pt x="0" y="34655"/>
                      </a:cubicBezTo>
                      <a:cubicBezTo>
                        <a:pt x="0" y="34655"/>
                        <a:pt x="0" y="34655"/>
                        <a:pt x="0" y="34655"/>
                      </a:cubicBezTo>
                      <a:cubicBezTo>
                        <a:pt x="2748" y="34655"/>
                        <a:pt x="4637" y="35512"/>
                        <a:pt x="5840" y="37400"/>
                      </a:cubicBezTo>
                      <a:cubicBezTo>
                        <a:pt x="7385" y="39287"/>
                        <a:pt x="7729" y="41345"/>
                        <a:pt x="7729" y="44176"/>
                      </a:cubicBezTo>
                      <a:cubicBezTo>
                        <a:pt x="7729" y="47007"/>
                        <a:pt x="7385" y="49409"/>
                        <a:pt x="6183" y="51296"/>
                      </a:cubicBezTo>
                      <a:cubicBezTo>
                        <a:pt x="4637" y="52668"/>
                        <a:pt x="3092" y="54041"/>
                        <a:pt x="0" y="54041"/>
                      </a:cubicBezTo>
                      <a:cubicBezTo>
                        <a:pt x="0" y="54212"/>
                        <a:pt x="0" y="54555"/>
                        <a:pt x="0" y="55242"/>
                      </a:cubicBezTo>
                      <a:cubicBezTo>
                        <a:pt x="0" y="58330"/>
                        <a:pt x="2405" y="61075"/>
                        <a:pt x="3950" y="63819"/>
                      </a:cubicBezTo>
                      <a:cubicBezTo>
                        <a:pt x="3950" y="63819"/>
                        <a:pt x="4981" y="65878"/>
                        <a:pt x="5496" y="66564"/>
                      </a:cubicBezTo>
                      <a:cubicBezTo>
                        <a:pt x="5840" y="67079"/>
                        <a:pt x="6355" y="68108"/>
                        <a:pt x="6698" y="68966"/>
                      </a:cubicBezTo>
                      <a:cubicBezTo>
                        <a:pt x="7901" y="70853"/>
                        <a:pt x="9446" y="72397"/>
                        <a:pt x="10649" y="73941"/>
                      </a:cubicBezTo>
                      <a:cubicBezTo>
                        <a:pt x="11336" y="74284"/>
                        <a:pt x="12023" y="74799"/>
                        <a:pt x="12194" y="75485"/>
                      </a:cubicBezTo>
                      <a:cubicBezTo>
                        <a:pt x="12881" y="76000"/>
                        <a:pt x="12881" y="76000"/>
                        <a:pt x="12881" y="76000"/>
                      </a:cubicBezTo>
                      <a:cubicBezTo>
                        <a:pt x="12881" y="74799"/>
                        <a:pt x="12881" y="73941"/>
                        <a:pt x="12881" y="72740"/>
                      </a:cubicBezTo>
                      <a:cubicBezTo>
                        <a:pt x="12881" y="69652"/>
                        <a:pt x="13568" y="67422"/>
                        <a:pt x="14427" y="65878"/>
                      </a:cubicBezTo>
                      <a:cubicBezTo>
                        <a:pt x="15973" y="63819"/>
                        <a:pt x="17519" y="63133"/>
                        <a:pt x="19923" y="63133"/>
                      </a:cubicBezTo>
                      <a:cubicBezTo>
                        <a:pt x="22328" y="63133"/>
                        <a:pt x="24217" y="63819"/>
                        <a:pt x="25076" y="65878"/>
                      </a:cubicBezTo>
                      <a:cubicBezTo>
                        <a:pt x="26621" y="67422"/>
                        <a:pt x="27309" y="69652"/>
                        <a:pt x="27309" y="72740"/>
                      </a:cubicBezTo>
                      <a:cubicBezTo>
                        <a:pt x="27309" y="75485"/>
                        <a:pt x="26621" y="77887"/>
                        <a:pt x="25419" y="79431"/>
                      </a:cubicBezTo>
                      <a:cubicBezTo>
                        <a:pt x="24217" y="80632"/>
                        <a:pt x="23015" y="81833"/>
                        <a:pt x="21125" y="82176"/>
                      </a:cubicBezTo>
                      <a:cubicBezTo>
                        <a:pt x="22328" y="82862"/>
                        <a:pt x="23530" y="83377"/>
                        <a:pt x="24904" y="84235"/>
                      </a:cubicBezTo>
                      <a:cubicBezTo>
                        <a:pt x="26106" y="84578"/>
                        <a:pt x="27309" y="85264"/>
                        <a:pt x="28854" y="85779"/>
                      </a:cubicBezTo>
                      <a:cubicBezTo>
                        <a:pt x="30572" y="86122"/>
                        <a:pt x="33148" y="87151"/>
                        <a:pt x="35209" y="87322"/>
                      </a:cubicBezTo>
                      <a:cubicBezTo>
                        <a:pt x="36411" y="87666"/>
                        <a:pt x="38301" y="88009"/>
                        <a:pt x="39503" y="88009"/>
                      </a:cubicBezTo>
                      <a:cubicBezTo>
                        <a:pt x="41049" y="88009"/>
                        <a:pt x="42594" y="88352"/>
                        <a:pt x="44140" y="88352"/>
                      </a:cubicBezTo>
                      <a:cubicBezTo>
                        <a:pt x="45686" y="88352"/>
                        <a:pt x="47232" y="88009"/>
                        <a:pt x="48949" y="88009"/>
                      </a:cubicBezTo>
                      <a:cubicBezTo>
                        <a:pt x="50323" y="88009"/>
                        <a:pt x="51869" y="87666"/>
                        <a:pt x="53243" y="87322"/>
                      </a:cubicBezTo>
                      <a:cubicBezTo>
                        <a:pt x="55476" y="87151"/>
                        <a:pt x="57537" y="86122"/>
                        <a:pt x="59770" y="85779"/>
                      </a:cubicBezTo>
                      <a:cubicBezTo>
                        <a:pt x="60972" y="85264"/>
                        <a:pt x="62174" y="84578"/>
                        <a:pt x="63720" y="84235"/>
                      </a:cubicBezTo>
                      <a:cubicBezTo>
                        <a:pt x="65953" y="83034"/>
                        <a:pt x="68357" y="81489"/>
                        <a:pt x="70246" y="80289"/>
                      </a:cubicBezTo>
                      <a:cubicBezTo>
                        <a:pt x="69903" y="79946"/>
                        <a:pt x="69559" y="79774"/>
                        <a:pt x="69216" y="79431"/>
                      </a:cubicBezTo>
                      <a:cubicBezTo>
                        <a:pt x="68357" y="77887"/>
                        <a:pt x="67670" y="75657"/>
                        <a:pt x="67670" y="72740"/>
                      </a:cubicBezTo>
                      <a:cubicBezTo>
                        <a:pt x="67670" y="69652"/>
                        <a:pt x="68357" y="67422"/>
                        <a:pt x="69559" y="65878"/>
                      </a:cubicBezTo>
                      <a:cubicBezTo>
                        <a:pt x="70762" y="63819"/>
                        <a:pt x="72307" y="63133"/>
                        <a:pt x="75055" y="63133"/>
                      </a:cubicBezTo>
                      <a:cubicBezTo>
                        <a:pt x="77288" y="63133"/>
                        <a:pt x="78834" y="63819"/>
                        <a:pt x="80208" y="65878"/>
                      </a:cubicBezTo>
                      <a:cubicBezTo>
                        <a:pt x="80895" y="66564"/>
                        <a:pt x="81239" y="67765"/>
                        <a:pt x="81754" y="68966"/>
                      </a:cubicBezTo>
                      <a:cubicBezTo>
                        <a:pt x="84330" y="64677"/>
                        <a:pt x="86391" y="60045"/>
                        <a:pt x="87937" y="55242"/>
                      </a:cubicBezTo>
                      <a:cubicBezTo>
                        <a:pt x="87937" y="54555"/>
                        <a:pt x="87937" y="54212"/>
                        <a:pt x="87937" y="53354"/>
                      </a:cubicBezTo>
                      <a:cubicBezTo>
                        <a:pt x="88280" y="53354"/>
                        <a:pt x="88280" y="53011"/>
                        <a:pt x="88280" y="52668"/>
                      </a:cubicBezTo>
                      <a:cubicBezTo>
                        <a:pt x="87421" y="53354"/>
                        <a:pt x="86047" y="54041"/>
                        <a:pt x="84845" y="54041"/>
                      </a:cubicBezTo>
                      <a:cubicBezTo>
                        <a:pt x="82441" y="54041"/>
                        <a:pt x="80552" y="52668"/>
                        <a:pt x="79349" y="51296"/>
                      </a:cubicBezTo>
                      <a:close/>
                    </a:path>
                  </a:pathLst>
                </a:custGeom>
                <a:solidFill>
                  <a:srgbClr val="FFFFFF"/>
                </a:solidFill>
                <a:ln w="7600" cap="rnd">
                  <a:noFill/>
                  <a:bevel/>
                </a:ln>
              </p:spPr>
            </p:sp>
            <p:sp>
              <p:nvSpPr>
                <p:cNvPr id="244" name="任意多边形 243"/>
                <p:cNvSpPr/>
                <p:nvPr/>
              </p:nvSpPr>
              <p:spPr>
                <a:xfrm>
                  <a:off x="6641578" y="3609948"/>
                  <a:ext cx="17175" cy="17156"/>
                </a:xfrm>
                <a:custGeom>
                  <a:avLst/>
                  <a:gdLst/>
                  <a:ahLst/>
                  <a:cxnLst/>
                  <a:rect l="0" t="0" r="0" b="0"/>
                  <a:pathLst>
                    <a:path w="17175" h="17156">
                      <a:moveTo>
                        <a:pt x="0" y="3268"/>
                      </a:moveTo>
                      <a:cubicBezTo>
                        <a:pt x="0" y="1520"/>
                        <a:pt x="1064" y="0"/>
                        <a:pt x="2052" y="0"/>
                      </a:cubicBezTo>
                      <a:cubicBezTo>
                        <a:pt x="3192" y="0"/>
                        <a:pt x="4104" y="1520"/>
                        <a:pt x="4104" y="3268"/>
                      </a:cubicBezTo>
                      <a:cubicBezTo>
                        <a:pt x="4104" y="5168"/>
                        <a:pt x="3192" y="6536"/>
                        <a:pt x="2052" y="6536"/>
                      </a:cubicBezTo>
                      <a:cubicBezTo>
                        <a:pt x="1064" y="6536"/>
                        <a:pt x="0" y="5168"/>
                        <a:pt x="0" y="3268"/>
                      </a:cubicBezTo>
                      <a:close/>
                    </a:path>
                  </a:pathLst>
                </a:custGeom>
                <a:solidFill>
                  <a:srgbClr val="FFFFFF"/>
                </a:solidFill>
                <a:ln w="7600" cap="rnd">
                  <a:noFill/>
                  <a:bevel/>
                </a:ln>
              </p:spPr>
            </p:sp>
            <p:sp>
              <p:nvSpPr>
                <p:cNvPr id="245" name="任意多边形 244"/>
                <p:cNvSpPr/>
                <p:nvPr/>
              </p:nvSpPr>
              <p:spPr>
                <a:xfrm>
                  <a:off x="6612920" y="3580933"/>
                  <a:ext cx="17175" cy="17156"/>
                </a:xfrm>
                <a:custGeom>
                  <a:avLst/>
                  <a:gdLst/>
                  <a:ahLst/>
                  <a:cxnLst/>
                  <a:rect l="0" t="0" r="0" b="0"/>
                  <a:pathLst>
                    <a:path w="17175" h="17156">
                      <a:moveTo>
                        <a:pt x="0" y="3268"/>
                      </a:moveTo>
                      <a:cubicBezTo>
                        <a:pt x="0" y="1520"/>
                        <a:pt x="836" y="0"/>
                        <a:pt x="1748" y="0"/>
                      </a:cubicBezTo>
                      <a:cubicBezTo>
                        <a:pt x="2812" y="0"/>
                        <a:pt x="3420" y="1520"/>
                        <a:pt x="3420" y="3268"/>
                      </a:cubicBezTo>
                      <a:cubicBezTo>
                        <a:pt x="3420" y="5168"/>
                        <a:pt x="2812" y="6536"/>
                        <a:pt x="1748" y="6536"/>
                      </a:cubicBezTo>
                      <a:cubicBezTo>
                        <a:pt x="836" y="6536"/>
                        <a:pt x="0" y="5168"/>
                        <a:pt x="0" y="3268"/>
                      </a:cubicBezTo>
                      <a:close/>
                    </a:path>
                  </a:pathLst>
                </a:custGeom>
                <a:solidFill>
                  <a:srgbClr val="FFFFFF"/>
                </a:solidFill>
                <a:ln w="7600" cap="rnd">
                  <a:noFill/>
                  <a:bevel/>
                </a:ln>
              </p:spPr>
            </p:sp>
            <p:sp>
              <p:nvSpPr>
                <p:cNvPr id="246" name="任意多边形 245"/>
                <p:cNvSpPr/>
                <p:nvPr/>
              </p:nvSpPr>
              <p:spPr>
                <a:xfrm>
                  <a:off x="6577875" y="3581188"/>
                  <a:ext cx="17175" cy="17156"/>
                </a:xfrm>
                <a:custGeom>
                  <a:avLst/>
                  <a:gdLst/>
                  <a:ahLst/>
                  <a:cxnLst/>
                  <a:rect l="0" t="0" r="0" b="0"/>
                  <a:pathLst>
                    <a:path w="17175" h="17156">
                      <a:moveTo>
                        <a:pt x="0" y="3268"/>
                      </a:moveTo>
                      <a:cubicBezTo>
                        <a:pt x="0" y="1520"/>
                        <a:pt x="0" y="0"/>
                        <a:pt x="1520" y="0"/>
                      </a:cubicBezTo>
                      <a:cubicBezTo>
                        <a:pt x="2432" y="0"/>
                        <a:pt x="3040" y="1520"/>
                        <a:pt x="3040" y="3268"/>
                      </a:cubicBezTo>
                      <a:cubicBezTo>
                        <a:pt x="3040" y="5168"/>
                        <a:pt x="2432" y="6536"/>
                        <a:pt x="1520" y="6536"/>
                      </a:cubicBezTo>
                      <a:cubicBezTo>
                        <a:pt x="0" y="6536"/>
                        <a:pt x="0" y="5168"/>
                        <a:pt x="0" y="3268"/>
                      </a:cubicBezTo>
                      <a:close/>
                    </a:path>
                  </a:pathLst>
                </a:custGeom>
                <a:solidFill>
                  <a:srgbClr val="FFFFFF"/>
                </a:solidFill>
                <a:ln w="7600" cap="rnd">
                  <a:noFill/>
                  <a:bevel/>
                </a:ln>
              </p:spPr>
            </p:sp>
            <p:sp>
              <p:nvSpPr>
                <p:cNvPr id="247" name="任意多边形 246"/>
                <p:cNvSpPr/>
                <p:nvPr/>
              </p:nvSpPr>
              <p:spPr>
                <a:xfrm>
                  <a:off x="6560455" y="3609557"/>
                  <a:ext cx="17175" cy="17156"/>
                </a:xfrm>
                <a:custGeom>
                  <a:avLst/>
                  <a:gdLst/>
                  <a:ahLst/>
                  <a:cxnLst/>
                  <a:rect l="0" t="0" r="0" b="0"/>
                  <a:pathLst>
                    <a:path w="17175" h="17156">
                      <a:moveTo>
                        <a:pt x="2204" y="3420"/>
                      </a:moveTo>
                      <a:cubicBezTo>
                        <a:pt x="2204" y="1064"/>
                        <a:pt x="1596" y="0"/>
                        <a:pt x="0" y="0"/>
                      </a:cubicBezTo>
                      <a:cubicBezTo>
                        <a:pt x="0" y="0"/>
                        <a:pt x="0" y="0"/>
                        <a:pt x="0" y="0"/>
                      </a:cubicBezTo>
                      <a:cubicBezTo>
                        <a:pt x="0" y="1064"/>
                        <a:pt x="0" y="2280"/>
                        <a:pt x="0" y="3420"/>
                      </a:cubicBezTo>
                      <a:cubicBezTo>
                        <a:pt x="0" y="4484"/>
                        <a:pt x="0" y="5396"/>
                        <a:pt x="0" y="6536"/>
                      </a:cubicBezTo>
                      <a:cubicBezTo>
                        <a:pt x="0" y="6536"/>
                        <a:pt x="0" y="6536"/>
                        <a:pt x="0" y="6536"/>
                      </a:cubicBezTo>
                      <a:cubicBezTo>
                        <a:pt x="1596" y="6536"/>
                        <a:pt x="2204" y="5700"/>
                        <a:pt x="2204" y="3420"/>
                      </a:cubicBezTo>
                      <a:close/>
                    </a:path>
                  </a:pathLst>
                </a:custGeom>
                <a:solidFill>
                  <a:srgbClr val="FFFFFF"/>
                </a:solidFill>
                <a:ln w="7600" cap="rnd">
                  <a:noFill/>
                  <a:bevel/>
                </a:ln>
              </p:spPr>
            </p:sp>
          </p:grpSp>
        </p:grpSp>
        <p:grpSp>
          <p:nvGrpSpPr>
            <p:cNvPr id="248" name="购物车"/>
            <p:cNvGrpSpPr/>
            <p:nvPr/>
          </p:nvGrpSpPr>
          <p:grpSpPr>
            <a:xfrm>
              <a:off x="7230172" y="3504308"/>
              <a:ext cx="323000" cy="300333"/>
              <a:chOff x="7230172" y="3504308"/>
              <a:chExt cx="323000" cy="300333"/>
            </a:xfrm>
          </p:grpSpPr>
          <p:sp>
            <p:nvSpPr>
              <p:cNvPr id="249" name="任意多边形 248"/>
              <p:cNvSpPr/>
              <p:nvPr/>
            </p:nvSpPr>
            <p:spPr>
              <a:xfrm>
                <a:off x="7364824" y="3545027"/>
                <a:ext cx="21166" cy="124471"/>
              </a:xfrm>
              <a:custGeom>
                <a:avLst/>
                <a:gdLst/>
                <a:ahLst/>
                <a:cxnLst/>
                <a:rect l="0" t="0" r="0" b="0"/>
                <a:pathLst>
                  <a:path w="21166" h="124471">
                    <a:moveTo>
                      <a:pt x="0" y="124471"/>
                    </a:moveTo>
                    <a:lnTo>
                      <a:pt x="0" y="0"/>
                    </a:lnTo>
                    <a:lnTo>
                      <a:pt x="21166" y="0"/>
                    </a:lnTo>
                    <a:lnTo>
                      <a:pt x="21166" y="124471"/>
                    </a:lnTo>
                    <a:lnTo>
                      <a:pt x="0" y="124471"/>
                    </a:lnTo>
                    <a:close/>
                  </a:path>
                </a:pathLst>
              </a:custGeom>
              <a:solidFill>
                <a:srgbClr val="3498DB"/>
              </a:solidFill>
              <a:ln w="7600" cap="flat">
                <a:solidFill>
                  <a:srgbClr val="3498DB"/>
                </a:solidFill>
                <a:bevel/>
              </a:ln>
            </p:spPr>
          </p:sp>
          <p:sp>
            <p:nvSpPr>
              <p:cNvPr id="250" name="任意多边形 249"/>
              <p:cNvSpPr/>
              <p:nvPr/>
            </p:nvSpPr>
            <p:spPr>
              <a:xfrm>
                <a:off x="7513353" y="3542415"/>
                <a:ext cx="39187" cy="132673"/>
              </a:xfrm>
              <a:custGeom>
                <a:avLst/>
                <a:gdLst/>
                <a:ahLst/>
                <a:cxnLst/>
                <a:rect l="0" t="0" r="0" b="0"/>
                <a:pathLst>
                  <a:path w="39187" h="132673">
                    <a:moveTo>
                      <a:pt x="0" y="129728"/>
                    </a:moveTo>
                    <a:lnTo>
                      <a:pt x="18232" y="0"/>
                    </a:lnTo>
                    <a:lnTo>
                      <a:pt x="39187" y="2945"/>
                    </a:lnTo>
                    <a:lnTo>
                      <a:pt x="20955" y="132673"/>
                    </a:lnTo>
                    <a:lnTo>
                      <a:pt x="0" y="129728"/>
                    </a:lnTo>
                    <a:close/>
                  </a:path>
                </a:pathLst>
              </a:custGeom>
              <a:solidFill>
                <a:srgbClr val="3498DB"/>
              </a:solidFill>
              <a:ln w="7600" cap="flat">
                <a:solidFill>
                  <a:srgbClr val="3498DB"/>
                </a:solidFill>
                <a:bevel/>
              </a:ln>
            </p:spPr>
          </p:sp>
          <p:sp>
            <p:nvSpPr>
              <p:cNvPr id="251" name="任意多边形 250"/>
              <p:cNvSpPr/>
              <p:nvPr/>
            </p:nvSpPr>
            <p:spPr>
              <a:xfrm>
                <a:off x="7318259" y="3754210"/>
                <a:ext cx="51118" cy="50431"/>
              </a:xfrm>
              <a:custGeom>
                <a:avLst/>
                <a:gdLst/>
                <a:ahLst/>
                <a:cxnLst/>
                <a:rect l="0" t="0" r="0" b="0"/>
                <a:pathLst>
                  <a:path w="51118" h="50431">
                    <a:moveTo>
                      <a:pt x="0" y="25216"/>
                    </a:moveTo>
                    <a:cubicBezTo>
                      <a:pt x="0" y="11289"/>
                      <a:pt x="11443" y="0"/>
                      <a:pt x="25559" y="0"/>
                    </a:cubicBezTo>
                    <a:cubicBezTo>
                      <a:pt x="39675" y="0"/>
                      <a:pt x="51118" y="11289"/>
                      <a:pt x="51118" y="25216"/>
                    </a:cubicBezTo>
                    <a:cubicBezTo>
                      <a:pt x="51118" y="39142"/>
                      <a:pt x="39675" y="50431"/>
                      <a:pt x="25559" y="50431"/>
                    </a:cubicBezTo>
                    <a:cubicBezTo>
                      <a:pt x="11443" y="50431"/>
                      <a:pt x="0" y="39142"/>
                      <a:pt x="0" y="25216"/>
                    </a:cubicBezTo>
                    <a:close/>
                  </a:path>
                </a:pathLst>
              </a:custGeom>
              <a:solidFill>
                <a:srgbClr val="3498DB"/>
              </a:solidFill>
              <a:ln w="7600" cap="flat">
                <a:solidFill>
                  <a:srgbClr val="3498DB"/>
                </a:solidFill>
                <a:bevel/>
              </a:ln>
            </p:spPr>
          </p:sp>
          <p:sp>
            <p:nvSpPr>
              <p:cNvPr id="252" name="任意多边形 251"/>
              <p:cNvSpPr/>
              <p:nvPr/>
            </p:nvSpPr>
            <p:spPr>
              <a:xfrm>
                <a:off x="7468205" y="3754210"/>
                <a:ext cx="51118" cy="50431"/>
              </a:xfrm>
              <a:custGeom>
                <a:avLst/>
                <a:gdLst/>
                <a:ahLst/>
                <a:cxnLst/>
                <a:rect l="0" t="0" r="0" b="0"/>
                <a:pathLst>
                  <a:path w="51118" h="50431">
                    <a:moveTo>
                      <a:pt x="0" y="25216"/>
                    </a:moveTo>
                    <a:cubicBezTo>
                      <a:pt x="0" y="11289"/>
                      <a:pt x="11443" y="0"/>
                      <a:pt x="25559" y="0"/>
                    </a:cubicBezTo>
                    <a:cubicBezTo>
                      <a:pt x="39675" y="0"/>
                      <a:pt x="51118" y="11289"/>
                      <a:pt x="51118" y="25216"/>
                    </a:cubicBezTo>
                    <a:cubicBezTo>
                      <a:pt x="51118" y="39142"/>
                      <a:pt x="39675" y="50431"/>
                      <a:pt x="25559" y="50431"/>
                    </a:cubicBezTo>
                    <a:cubicBezTo>
                      <a:pt x="11443" y="50431"/>
                      <a:pt x="0" y="39142"/>
                      <a:pt x="0" y="25216"/>
                    </a:cubicBezTo>
                    <a:close/>
                  </a:path>
                </a:pathLst>
              </a:custGeom>
              <a:solidFill>
                <a:srgbClr val="3498DB"/>
              </a:solidFill>
              <a:ln w="7600" cap="flat">
                <a:solidFill>
                  <a:srgbClr val="3498DB"/>
                </a:solidFill>
                <a:bevel/>
              </a:ln>
            </p:spPr>
          </p:sp>
          <p:sp>
            <p:nvSpPr>
              <p:cNvPr id="253" name="任意多边形 252"/>
              <p:cNvSpPr/>
              <p:nvPr/>
            </p:nvSpPr>
            <p:spPr>
              <a:xfrm>
                <a:off x="7230172" y="3504308"/>
                <a:ext cx="51821" cy="20882"/>
              </a:xfrm>
              <a:custGeom>
                <a:avLst/>
                <a:gdLst/>
                <a:ahLst/>
                <a:cxnLst/>
                <a:rect l="0" t="0" r="0" b="0"/>
                <a:pathLst>
                  <a:path w="51821" h="20882">
                    <a:moveTo>
                      <a:pt x="0" y="0"/>
                    </a:moveTo>
                    <a:lnTo>
                      <a:pt x="51821" y="0"/>
                    </a:lnTo>
                    <a:lnTo>
                      <a:pt x="51821" y="20882"/>
                    </a:lnTo>
                    <a:lnTo>
                      <a:pt x="0" y="20882"/>
                    </a:lnTo>
                    <a:lnTo>
                      <a:pt x="0" y="0"/>
                    </a:lnTo>
                    <a:close/>
                  </a:path>
                </a:pathLst>
              </a:custGeom>
              <a:solidFill>
                <a:srgbClr val="3498DB"/>
              </a:solidFill>
              <a:ln w="7600" cap="flat">
                <a:solidFill>
                  <a:srgbClr val="3498DB"/>
                </a:solidFill>
                <a:bevel/>
              </a:ln>
            </p:spPr>
          </p:sp>
          <p:sp>
            <p:nvSpPr>
              <p:cNvPr id="254" name="任意多边形 253"/>
              <p:cNvSpPr/>
              <p:nvPr/>
            </p:nvSpPr>
            <p:spPr>
              <a:xfrm>
                <a:off x="7433056" y="3545027"/>
                <a:ext cx="21166" cy="124471"/>
              </a:xfrm>
              <a:custGeom>
                <a:avLst/>
                <a:gdLst/>
                <a:ahLst/>
                <a:cxnLst/>
                <a:rect l="0" t="0" r="0" b="0"/>
                <a:pathLst>
                  <a:path w="21166" h="124471">
                    <a:moveTo>
                      <a:pt x="0" y="124471"/>
                    </a:moveTo>
                    <a:lnTo>
                      <a:pt x="0" y="0"/>
                    </a:lnTo>
                    <a:lnTo>
                      <a:pt x="21166" y="0"/>
                    </a:lnTo>
                    <a:lnTo>
                      <a:pt x="21166" y="124471"/>
                    </a:lnTo>
                    <a:lnTo>
                      <a:pt x="0" y="124471"/>
                    </a:lnTo>
                    <a:close/>
                  </a:path>
                </a:pathLst>
              </a:custGeom>
              <a:solidFill>
                <a:srgbClr val="3498DB"/>
              </a:solidFill>
              <a:ln w="7600" cap="flat">
                <a:solidFill>
                  <a:srgbClr val="3498DB"/>
                </a:solidFill>
                <a:bevel/>
              </a:ln>
            </p:spPr>
          </p:sp>
          <p:sp>
            <p:nvSpPr>
              <p:cNvPr id="255" name="任意多边形 254"/>
              <p:cNvSpPr/>
              <p:nvPr/>
            </p:nvSpPr>
            <p:spPr>
              <a:xfrm>
                <a:off x="7294060" y="3596742"/>
                <a:ext cx="231461" cy="20882"/>
              </a:xfrm>
              <a:custGeom>
                <a:avLst/>
                <a:gdLst/>
                <a:ahLst/>
                <a:cxnLst/>
                <a:rect l="0" t="0" r="0" b="0"/>
                <a:pathLst>
                  <a:path w="231461" h="20882">
                    <a:moveTo>
                      <a:pt x="0" y="0"/>
                    </a:moveTo>
                    <a:lnTo>
                      <a:pt x="231461" y="0"/>
                    </a:lnTo>
                    <a:lnTo>
                      <a:pt x="231461" y="20882"/>
                    </a:lnTo>
                    <a:lnTo>
                      <a:pt x="0" y="20882"/>
                    </a:lnTo>
                    <a:lnTo>
                      <a:pt x="0" y="0"/>
                    </a:lnTo>
                    <a:close/>
                  </a:path>
                </a:pathLst>
              </a:custGeom>
              <a:solidFill>
                <a:srgbClr val="3498DB"/>
              </a:solidFill>
              <a:ln w="7600" cap="flat">
                <a:solidFill>
                  <a:srgbClr val="3498DB"/>
                </a:solidFill>
                <a:bevel/>
              </a:ln>
            </p:spPr>
          </p:sp>
          <p:sp>
            <p:nvSpPr>
              <p:cNvPr id="256" name="任意多边形 255"/>
              <p:cNvSpPr/>
              <p:nvPr/>
            </p:nvSpPr>
            <p:spPr>
              <a:xfrm>
                <a:off x="7284815" y="3539657"/>
                <a:ext cx="268357" cy="20882"/>
              </a:xfrm>
              <a:custGeom>
                <a:avLst/>
                <a:gdLst/>
                <a:ahLst/>
                <a:cxnLst/>
                <a:rect l="0" t="0" r="0" b="0"/>
                <a:pathLst>
                  <a:path w="268357" h="20882">
                    <a:moveTo>
                      <a:pt x="0" y="0"/>
                    </a:moveTo>
                    <a:lnTo>
                      <a:pt x="268357" y="0"/>
                    </a:lnTo>
                    <a:lnTo>
                      <a:pt x="265535" y="20882"/>
                    </a:lnTo>
                    <a:lnTo>
                      <a:pt x="0" y="20882"/>
                    </a:lnTo>
                    <a:lnTo>
                      <a:pt x="0" y="0"/>
                    </a:lnTo>
                    <a:close/>
                  </a:path>
                </a:pathLst>
              </a:custGeom>
              <a:solidFill>
                <a:srgbClr val="3498DB"/>
              </a:solidFill>
              <a:ln w="7600" cap="flat">
                <a:solidFill>
                  <a:srgbClr val="3498DB"/>
                </a:solidFill>
                <a:bevel/>
              </a:ln>
            </p:spPr>
          </p:sp>
          <p:sp>
            <p:nvSpPr>
              <p:cNvPr id="257" name="任意多边形 256"/>
              <p:cNvSpPr/>
              <p:nvPr/>
            </p:nvSpPr>
            <p:spPr>
              <a:xfrm>
                <a:off x="7302323" y="3654170"/>
                <a:ext cx="231461" cy="20882"/>
              </a:xfrm>
              <a:custGeom>
                <a:avLst/>
                <a:gdLst/>
                <a:ahLst/>
                <a:cxnLst/>
                <a:rect l="0" t="0" r="0" b="0"/>
                <a:pathLst>
                  <a:path w="231461" h="20882">
                    <a:moveTo>
                      <a:pt x="0" y="0"/>
                    </a:moveTo>
                    <a:lnTo>
                      <a:pt x="231461" y="0"/>
                    </a:lnTo>
                    <a:lnTo>
                      <a:pt x="231461" y="20882"/>
                    </a:lnTo>
                    <a:lnTo>
                      <a:pt x="0" y="20882"/>
                    </a:lnTo>
                    <a:lnTo>
                      <a:pt x="0" y="0"/>
                    </a:lnTo>
                    <a:close/>
                  </a:path>
                </a:pathLst>
              </a:custGeom>
              <a:solidFill>
                <a:srgbClr val="3498DB"/>
              </a:solidFill>
              <a:ln w="7600" cap="flat">
                <a:solidFill>
                  <a:srgbClr val="3498DB"/>
                </a:solidFill>
                <a:bevel/>
              </a:ln>
            </p:spPr>
          </p:sp>
          <p:sp>
            <p:nvSpPr>
              <p:cNvPr id="258" name="任意多边形 257"/>
              <p:cNvSpPr/>
              <p:nvPr/>
            </p:nvSpPr>
            <p:spPr>
              <a:xfrm>
                <a:off x="7261081" y="3504239"/>
                <a:ext cx="59636" cy="223720"/>
              </a:xfrm>
              <a:custGeom>
                <a:avLst/>
                <a:gdLst/>
                <a:ahLst/>
                <a:cxnLst/>
                <a:rect l="0" t="0" r="0" b="0"/>
                <a:pathLst>
                  <a:path w="59636" h="223720">
                    <a:moveTo>
                      <a:pt x="20836" y="0"/>
                    </a:moveTo>
                    <a:lnTo>
                      <a:pt x="59636" y="220046"/>
                    </a:lnTo>
                    <a:lnTo>
                      <a:pt x="38800" y="223720"/>
                    </a:lnTo>
                    <a:lnTo>
                      <a:pt x="0" y="3674"/>
                    </a:lnTo>
                    <a:lnTo>
                      <a:pt x="20836" y="0"/>
                    </a:lnTo>
                    <a:close/>
                  </a:path>
                </a:pathLst>
              </a:custGeom>
              <a:solidFill>
                <a:srgbClr val="3498DB"/>
              </a:solidFill>
              <a:ln w="7600" cap="flat">
                <a:solidFill>
                  <a:srgbClr val="3498DB"/>
                </a:solidFill>
                <a:bevel/>
              </a:ln>
            </p:spPr>
          </p:sp>
          <p:sp>
            <p:nvSpPr>
              <p:cNvPr id="259" name="任意多边形 258"/>
              <p:cNvSpPr/>
              <p:nvPr/>
            </p:nvSpPr>
            <p:spPr>
              <a:xfrm>
                <a:off x="7300238" y="3707009"/>
                <a:ext cx="231461" cy="20882"/>
              </a:xfrm>
              <a:custGeom>
                <a:avLst/>
                <a:gdLst/>
                <a:ahLst/>
                <a:cxnLst/>
                <a:rect l="0" t="0" r="0" b="0"/>
                <a:pathLst>
                  <a:path w="231461" h="20882">
                    <a:moveTo>
                      <a:pt x="0" y="0"/>
                    </a:moveTo>
                    <a:lnTo>
                      <a:pt x="231461" y="0"/>
                    </a:lnTo>
                    <a:lnTo>
                      <a:pt x="231461" y="20882"/>
                    </a:lnTo>
                    <a:lnTo>
                      <a:pt x="0" y="20882"/>
                    </a:lnTo>
                    <a:lnTo>
                      <a:pt x="0" y="0"/>
                    </a:lnTo>
                    <a:close/>
                  </a:path>
                </a:pathLst>
              </a:custGeom>
              <a:solidFill>
                <a:srgbClr val="3498DB"/>
              </a:solidFill>
              <a:ln w="7600" cap="flat">
                <a:solidFill>
                  <a:srgbClr val="3498DB"/>
                </a:solidFill>
                <a:bevel/>
              </a:ln>
            </p:spPr>
          </p:sp>
        </p:grpSp>
        <p:grpSp>
          <p:nvGrpSpPr>
            <p:cNvPr id="260" name="定位标记"/>
            <p:cNvGrpSpPr/>
            <p:nvPr/>
          </p:nvGrpSpPr>
          <p:grpSpPr>
            <a:xfrm>
              <a:off x="6457761" y="4356987"/>
              <a:ext cx="235600" cy="379258"/>
              <a:chOff x="6457761" y="4356987"/>
              <a:chExt cx="235600" cy="379258"/>
            </a:xfrm>
          </p:grpSpPr>
          <p:sp>
            <p:nvSpPr>
              <p:cNvPr id="261" name="任意多边形 260"/>
              <p:cNvSpPr/>
              <p:nvPr/>
            </p:nvSpPr>
            <p:spPr>
              <a:xfrm>
                <a:off x="6494694" y="4661582"/>
                <a:ext cx="161734" cy="74663"/>
              </a:xfrm>
              <a:custGeom>
                <a:avLst/>
                <a:gdLst/>
                <a:ahLst/>
                <a:cxnLst/>
                <a:rect l="0" t="0" r="0" b="0"/>
                <a:pathLst>
                  <a:path w="161734" h="74663">
                    <a:moveTo>
                      <a:pt x="0" y="37332"/>
                    </a:moveTo>
                    <a:cubicBezTo>
                      <a:pt x="0" y="16702"/>
                      <a:pt x="36179" y="0"/>
                      <a:pt x="80867" y="0"/>
                    </a:cubicBezTo>
                    <a:cubicBezTo>
                      <a:pt x="125503" y="0"/>
                      <a:pt x="161734" y="16702"/>
                      <a:pt x="161734" y="37332"/>
                    </a:cubicBezTo>
                    <a:cubicBezTo>
                      <a:pt x="161734" y="57937"/>
                      <a:pt x="125503" y="74663"/>
                      <a:pt x="80867" y="74663"/>
                    </a:cubicBezTo>
                    <a:cubicBezTo>
                      <a:pt x="36179" y="74663"/>
                      <a:pt x="0" y="57937"/>
                      <a:pt x="0" y="37332"/>
                    </a:cubicBezTo>
                    <a:close/>
                    <a:moveTo>
                      <a:pt x="80867" y="8084"/>
                    </a:moveTo>
                    <a:cubicBezTo>
                      <a:pt x="80867" y="8084"/>
                      <a:pt x="54269" y="7687"/>
                      <a:pt x="35009" y="17034"/>
                    </a:cubicBezTo>
                    <a:cubicBezTo>
                      <a:pt x="16870" y="25838"/>
                      <a:pt x="17540" y="37332"/>
                      <a:pt x="17540" y="37332"/>
                    </a:cubicBezTo>
                    <a:cubicBezTo>
                      <a:pt x="17540" y="37332"/>
                      <a:pt x="16077" y="48242"/>
                      <a:pt x="35662" y="57740"/>
                    </a:cubicBezTo>
                    <a:cubicBezTo>
                      <a:pt x="55248" y="67238"/>
                      <a:pt x="80867" y="66580"/>
                      <a:pt x="80867" y="66580"/>
                    </a:cubicBezTo>
                    <a:cubicBezTo>
                      <a:pt x="80867" y="66580"/>
                      <a:pt x="106215" y="67409"/>
                      <a:pt x="127388" y="57439"/>
                    </a:cubicBezTo>
                    <a:cubicBezTo>
                      <a:pt x="144036" y="49599"/>
                      <a:pt x="144194" y="37332"/>
                      <a:pt x="144194" y="37332"/>
                    </a:cubicBezTo>
                    <a:cubicBezTo>
                      <a:pt x="144194" y="37332"/>
                      <a:pt x="144373" y="25472"/>
                      <a:pt x="126082" y="16732"/>
                    </a:cubicBezTo>
                    <a:cubicBezTo>
                      <a:pt x="107149" y="7687"/>
                      <a:pt x="80867" y="8084"/>
                      <a:pt x="80867" y="8084"/>
                    </a:cubicBezTo>
                    <a:close/>
                  </a:path>
                </a:pathLst>
              </a:custGeom>
              <a:solidFill>
                <a:srgbClr val="EB6D71"/>
              </a:solidFill>
              <a:ln w="7600" cap="flat">
                <a:solidFill>
                  <a:srgbClr val="EB6D71"/>
                </a:solidFill>
                <a:bevel/>
              </a:ln>
            </p:spPr>
          </p:sp>
          <p:grpSp>
            <p:nvGrpSpPr>
              <p:cNvPr id="262" name="组合 261"/>
              <p:cNvGrpSpPr/>
              <p:nvPr/>
            </p:nvGrpSpPr>
            <p:grpSpPr>
              <a:xfrm>
                <a:off x="6457761" y="4356987"/>
                <a:ext cx="235600" cy="349608"/>
                <a:chOff x="6457761" y="4356987"/>
                <a:chExt cx="235600" cy="349608"/>
              </a:xfrm>
            </p:grpSpPr>
            <p:sp>
              <p:nvSpPr>
                <p:cNvPr id="263" name="任意多边形 262"/>
                <p:cNvSpPr/>
                <p:nvPr/>
              </p:nvSpPr>
              <p:spPr>
                <a:xfrm>
                  <a:off x="6538265" y="4436176"/>
                  <a:ext cx="74592" cy="74341"/>
                </a:xfrm>
                <a:custGeom>
                  <a:avLst/>
                  <a:gdLst/>
                  <a:ahLst/>
                  <a:cxnLst/>
                  <a:rect l="0" t="0" r="0" b="0"/>
                  <a:pathLst>
                    <a:path w="74592" h="74341">
                      <a:moveTo>
                        <a:pt x="0" y="37171"/>
                      </a:moveTo>
                      <a:cubicBezTo>
                        <a:pt x="0" y="16630"/>
                        <a:pt x="16696" y="0"/>
                        <a:pt x="37296" y="0"/>
                      </a:cubicBezTo>
                      <a:cubicBezTo>
                        <a:pt x="57886" y="0"/>
                        <a:pt x="74592" y="16630"/>
                        <a:pt x="74592" y="37171"/>
                      </a:cubicBezTo>
                      <a:cubicBezTo>
                        <a:pt x="74592" y="57691"/>
                        <a:pt x="57886" y="74341"/>
                        <a:pt x="37296" y="74341"/>
                      </a:cubicBezTo>
                      <a:cubicBezTo>
                        <a:pt x="16696" y="74341"/>
                        <a:pt x="0" y="57691"/>
                        <a:pt x="0" y="37171"/>
                      </a:cubicBezTo>
                      <a:close/>
                    </a:path>
                  </a:pathLst>
                </a:custGeom>
                <a:solidFill>
                  <a:srgbClr val="3498DB"/>
                </a:solidFill>
                <a:ln w="7600" cap="flat">
                  <a:noFill/>
                  <a:bevel/>
                </a:ln>
              </p:spPr>
            </p:sp>
            <p:sp>
              <p:nvSpPr>
                <p:cNvPr id="264" name="任意多边形 263"/>
                <p:cNvSpPr/>
                <p:nvPr/>
              </p:nvSpPr>
              <p:spPr>
                <a:xfrm>
                  <a:off x="6457761" y="4356987"/>
                  <a:ext cx="235600" cy="349608"/>
                </a:xfrm>
                <a:custGeom>
                  <a:avLst/>
                  <a:gdLst/>
                  <a:ahLst/>
                  <a:cxnLst/>
                  <a:rect l="0" t="0" r="0" b="0"/>
                  <a:pathLst>
                    <a:path w="235600" h="349608">
                      <a:moveTo>
                        <a:pt x="117800" y="349608"/>
                      </a:moveTo>
                      <a:lnTo>
                        <a:pt x="20734" y="182381"/>
                      </a:lnTo>
                      <a:cubicBezTo>
                        <a:pt x="-2544" y="151181"/>
                        <a:pt x="0" y="110381"/>
                        <a:pt x="0" y="110381"/>
                      </a:cubicBezTo>
                      <a:cubicBezTo>
                        <a:pt x="3877" y="53980"/>
                        <a:pt x="45617" y="24379"/>
                        <a:pt x="45617" y="24379"/>
                      </a:cubicBezTo>
                      <a:cubicBezTo>
                        <a:pt x="95785" y="-16021"/>
                        <a:pt x="156388" y="5979"/>
                        <a:pt x="156388" y="5979"/>
                      </a:cubicBezTo>
                      <a:cubicBezTo>
                        <a:pt x="194917" y="18379"/>
                        <a:pt x="230637" y="54780"/>
                        <a:pt x="235051" y="103180"/>
                      </a:cubicBezTo>
                      <a:cubicBezTo>
                        <a:pt x="239466" y="151580"/>
                        <a:pt x="215787" y="182782"/>
                        <a:pt x="215787" y="182782"/>
                      </a:cubicBezTo>
                      <a:lnTo>
                        <a:pt x="117800" y="349608"/>
                      </a:lnTo>
                      <a:close/>
                      <a:moveTo>
                        <a:pt x="43186" y="116360"/>
                      </a:moveTo>
                      <a:cubicBezTo>
                        <a:pt x="43186" y="157413"/>
                        <a:pt x="76600" y="190724"/>
                        <a:pt x="117800" y="190724"/>
                      </a:cubicBezTo>
                      <a:cubicBezTo>
                        <a:pt x="159035" y="190724"/>
                        <a:pt x="192469" y="157413"/>
                        <a:pt x="192469" y="116360"/>
                      </a:cubicBezTo>
                      <a:cubicBezTo>
                        <a:pt x="192469" y="75266"/>
                        <a:pt x="159035" y="41996"/>
                        <a:pt x="117800" y="41996"/>
                      </a:cubicBezTo>
                      <a:cubicBezTo>
                        <a:pt x="76600" y="41996"/>
                        <a:pt x="43186" y="75266"/>
                        <a:pt x="43186" y="116360"/>
                      </a:cubicBezTo>
                      <a:close/>
                    </a:path>
                  </a:pathLst>
                </a:custGeom>
                <a:solidFill>
                  <a:srgbClr val="3498DB"/>
                </a:solidFill>
                <a:ln w="7600" cap="flat">
                  <a:noFill/>
                  <a:bevel/>
                </a:ln>
              </p:spPr>
            </p:sp>
          </p:grpSp>
        </p:grpSp>
        <p:grpSp>
          <p:nvGrpSpPr>
            <p:cNvPr id="265" name="身份授权"/>
            <p:cNvGrpSpPr/>
            <p:nvPr/>
          </p:nvGrpSpPr>
          <p:grpSpPr>
            <a:xfrm>
              <a:off x="6857772" y="3940106"/>
              <a:ext cx="304000" cy="304000"/>
              <a:chOff x="6857772" y="3940106"/>
              <a:chExt cx="304000" cy="304000"/>
            </a:xfrm>
          </p:grpSpPr>
          <p:sp>
            <p:nvSpPr>
              <p:cNvPr id="266" name="任意多边形 265"/>
              <p:cNvSpPr/>
              <p:nvPr/>
            </p:nvSpPr>
            <p:spPr>
              <a:xfrm>
                <a:off x="6857772" y="3940106"/>
                <a:ext cx="304000" cy="304000"/>
              </a:xfrm>
              <a:custGeom>
                <a:avLst/>
                <a:gdLst/>
                <a:ahLst/>
                <a:cxnLst/>
                <a:rect l="0" t="0" r="0" b="0"/>
                <a:pathLst>
                  <a:path w="304000" h="304000">
                    <a:moveTo>
                      <a:pt x="0" y="152000"/>
                    </a:moveTo>
                    <a:cubicBezTo>
                      <a:pt x="0" y="68110"/>
                      <a:pt x="68374" y="0"/>
                      <a:pt x="152000" y="0"/>
                    </a:cubicBezTo>
                    <a:cubicBezTo>
                      <a:pt x="236482" y="0"/>
                      <a:pt x="304000" y="68110"/>
                      <a:pt x="304000" y="152000"/>
                    </a:cubicBezTo>
                    <a:cubicBezTo>
                      <a:pt x="304000" y="236781"/>
                      <a:pt x="236482" y="304000"/>
                      <a:pt x="152000" y="304000"/>
                    </a:cubicBezTo>
                    <a:cubicBezTo>
                      <a:pt x="68374" y="304000"/>
                      <a:pt x="0" y="236781"/>
                      <a:pt x="0" y="152000"/>
                    </a:cubicBezTo>
                    <a:close/>
                  </a:path>
                </a:pathLst>
              </a:custGeom>
              <a:solidFill>
                <a:srgbClr val="28A8E0"/>
              </a:solidFill>
              <a:ln w="7600" cap="rnd">
                <a:noFill/>
                <a:bevel/>
              </a:ln>
            </p:spPr>
          </p:sp>
          <p:sp>
            <p:nvSpPr>
              <p:cNvPr id="267" name="任意多边形 266"/>
              <p:cNvSpPr/>
              <p:nvPr/>
            </p:nvSpPr>
            <p:spPr>
              <a:xfrm>
                <a:off x="6936766" y="3981820"/>
                <a:ext cx="146012" cy="220571"/>
              </a:xfrm>
              <a:custGeom>
                <a:avLst/>
                <a:gdLst/>
                <a:ahLst/>
                <a:cxnLst/>
                <a:rect l="0" t="0" r="0" b="0"/>
                <a:pathLst>
                  <a:path w="146012" h="220571">
                    <a:moveTo>
                      <a:pt x="98882" y="6930"/>
                    </a:moveTo>
                    <a:cubicBezTo>
                      <a:pt x="95112" y="6930"/>
                      <a:pt x="92713" y="5325"/>
                      <a:pt x="89800" y="7643"/>
                    </a:cubicBezTo>
                    <a:cubicBezTo>
                      <a:pt x="95112" y="12457"/>
                      <a:pt x="102652" y="12457"/>
                      <a:pt x="108649" y="15666"/>
                    </a:cubicBezTo>
                    <a:cubicBezTo>
                      <a:pt x="114818" y="18697"/>
                      <a:pt x="121671" y="21907"/>
                      <a:pt x="121671" y="30644"/>
                    </a:cubicBezTo>
                    <a:cubicBezTo>
                      <a:pt x="117045" y="29039"/>
                      <a:pt x="111733" y="24403"/>
                      <a:pt x="105736" y="21907"/>
                    </a:cubicBezTo>
                    <a:cubicBezTo>
                      <a:pt x="96483" y="17271"/>
                      <a:pt x="88258" y="17984"/>
                      <a:pt x="75236" y="16380"/>
                    </a:cubicBezTo>
                    <a:cubicBezTo>
                      <a:pt x="72323" y="15666"/>
                      <a:pt x="69238" y="13170"/>
                      <a:pt x="65469" y="13170"/>
                    </a:cubicBezTo>
                    <a:cubicBezTo>
                      <a:pt x="59300" y="13170"/>
                      <a:pt x="54674" y="21194"/>
                      <a:pt x="48676" y="17271"/>
                    </a:cubicBezTo>
                    <a:cubicBezTo>
                      <a:pt x="50904" y="2116"/>
                      <a:pt x="67696" y="8534"/>
                      <a:pt x="79005" y="6038"/>
                    </a:cubicBezTo>
                    <a:cubicBezTo>
                      <a:pt x="85174" y="4612"/>
                      <a:pt x="96483" y="-7334"/>
                      <a:pt x="98882" y="6930"/>
                    </a:cubicBezTo>
                    <a:close/>
                    <a:moveTo>
                      <a:pt x="131472" y="81312"/>
                    </a:moveTo>
                    <a:cubicBezTo>
                      <a:pt x="128559" y="77389"/>
                      <a:pt x="127017" y="72575"/>
                      <a:pt x="124617" y="67939"/>
                    </a:cubicBezTo>
                    <a:cubicBezTo>
                      <a:pt x="121704" y="63125"/>
                      <a:pt x="117077" y="59202"/>
                      <a:pt x="115535" y="54388"/>
                    </a:cubicBezTo>
                    <a:cubicBezTo>
                      <a:pt x="114850" y="52070"/>
                      <a:pt x="114850" y="48148"/>
                      <a:pt x="113992" y="44939"/>
                    </a:cubicBezTo>
                    <a:cubicBezTo>
                      <a:pt x="111079" y="36202"/>
                      <a:pt x="94971" y="29070"/>
                      <a:pt x="83661" y="27465"/>
                    </a:cubicBezTo>
                    <a:cubicBezTo>
                      <a:pt x="73722" y="26752"/>
                      <a:pt x="68410" y="26752"/>
                      <a:pt x="60013" y="25147"/>
                    </a:cubicBezTo>
                    <a:cubicBezTo>
                      <a:pt x="63097" y="31388"/>
                      <a:pt x="73722" y="29783"/>
                      <a:pt x="82119" y="30675"/>
                    </a:cubicBezTo>
                    <a:cubicBezTo>
                      <a:pt x="94971" y="31388"/>
                      <a:pt x="110223" y="37807"/>
                      <a:pt x="111765" y="50466"/>
                    </a:cubicBezTo>
                    <a:cubicBezTo>
                      <a:pt x="101826" y="44939"/>
                      <a:pt x="93600" y="36915"/>
                      <a:pt x="81433" y="36202"/>
                    </a:cubicBezTo>
                    <a:cubicBezTo>
                      <a:pt x="76806" y="35489"/>
                      <a:pt x="72180" y="36202"/>
                      <a:pt x="68410" y="36202"/>
                    </a:cubicBezTo>
                    <a:cubicBezTo>
                      <a:pt x="64640" y="35489"/>
                      <a:pt x="60870" y="32279"/>
                      <a:pt x="57785" y="31388"/>
                    </a:cubicBezTo>
                    <a:cubicBezTo>
                      <a:pt x="44933" y="30675"/>
                      <a:pt x="38078" y="49574"/>
                      <a:pt x="25011" y="49574"/>
                    </a:cubicBezTo>
                    <a:cubicBezTo>
                      <a:pt x="25011" y="43334"/>
                      <a:pt x="31909" y="41016"/>
                      <a:pt x="36536" y="37807"/>
                    </a:cubicBezTo>
                    <a:cubicBezTo>
                      <a:pt x="41848" y="33884"/>
                      <a:pt x="48703" y="26752"/>
                      <a:pt x="54701" y="21938"/>
                    </a:cubicBezTo>
                    <a:cubicBezTo>
                      <a:pt x="59327" y="19781"/>
                      <a:pt x="65325" y="19781"/>
                      <a:pt x="70637" y="21938"/>
                    </a:cubicBezTo>
                    <a:cubicBezTo>
                      <a:pt x="75264" y="22651"/>
                      <a:pt x="79891" y="21938"/>
                      <a:pt x="85204" y="22651"/>
                    </a:cubicBezTo>
                    <a:cubicBezTo>
                      <a:pt x="95828" y="23543"/>
                      <a:pt x="112450" y="31388"/>
                      <a:pt x="118619" y="40124"/>
                    </a:cubicBezTo>
                    <a:cubicBezTo>
                      <a:pt x="120161" y="43334"/>
                      <a:pt x="120161" y="47256"/>
                      <a:pt x="120847" y="51179"/>
                    </a:cubicBezTo>
                    <a:cubicBezTo>
                      <a:pt x="121704" y="54388"/>
                      <a:pt x="124617" y="55993"/>
                      <a:pt x="126159" y="58311"/>
                    </a:cubicBezTo>
                    <a:cubicBezTo>
                      <a:pt x="129930" y="63838"/>
                      <a:pt x="133870" y="73466"/>
                      <a:pt x="131472" y="81312"/>
                    </a:cubicBezTo>
                    <a:close/>
                    <a:moveTo>
                      <a:pt x="60755" y="34526"/>
                    </a:moveTo>
                    <a:cubicBezTo>
                      <a:pt x="53215" y="41729"/>
                      <a:pt x="45675" y="44047"/>
                      <a:pt x="40363" y="52070"/>
                    </a:cubicBezTo>
                    <a:cubicBezTo>
                      <a:pt x="38820" y="53675"/>
                      <a:pt x="38820" y="56706"/>
                      <a:pt x="36593" y="59202"/>
                    </a:cubicBezTo>
                    <a:cubicBezTo>
                      <a:pt x="33508" y="63125"/>
                      <a:pt x="28196" y="65443"/>
                      <a:pt x="24426" y="69365"/>
                    </a:cubicBezTo>
                    <a:cubicBezTo>
                      <a:pt x="21341" y="73466"/>
                      <a:pt x="19799" y="79707"/>
                      <a:pt x="13854" y="81312"/>
                    </a:cubicBezTo>
                    <a:cubicBezTo>
                      <a:pt x="12259" y="73466"/>
                      <a:pt x="18257" y="67939"/>
                      <a:pt x="23569" y="63125"/>
                    </a:cubicBezTo>
                    <a:cubicBezTo>
                      <a:pt x="26654" y="60807"/>
                      <a:pt x="30424" y="59202"/>
                      <a:pt x="32651" y="56706"/>
                    </a:cubicBezTo>
                    <a:cubicBezTo>
                      <a:pt x="35050" y="53675"/>
                      <a:pt x="35736" y="48861"/>
                      <a:pt x="38820" y="45652"/>
                    </a:cubicBezTo>
                    <a:cubicBezTo>
                      <a:pt x="43276" y="40124"/>
                      <a:pt x="55443" y="30675"/>
                      <a:pt x="60755" y="34526"/>
                    </a:cubicBezTo>
                    <a:close/>
                    <a:moveTo>
                      <a:pt x="146012" y="116118"/>
                    </a:moveTo>
                    <a:cubicBezTo>
                      <a:pt x="146012" y="128065"/>
                      <a:pt x="146012" y="128065"/>
                      <a:pt x="146012" y="128065"/>
                    </a:cubicBezTo>
                    <a:cubicBezTo>
                      <a:pt x="144470" y="134305"/>
                      <a:pt x="145155" y="143041"/>
                      <a:pt x="139158" y="144646"/>
                    </a:cubicBezTo>
                    <a:cubicBezTo>
                      <a:pt x="139158" y="135196"/>
                      <a:pt x="141385" y="124855"/>
                      <a:pt x="141385" y="115405"/>
                    </a:cubicBezTo>
                    <a:cubicBezTo>
                      <a:pt x="139158" y="93117"/>
                      <a:pt x="125449" y="68691"/>
                      <a:pt x="114824" y="56745"/>
                    </a:cubicBezTo>
                    <a:cubicBezTo>
                      <a:pt x="101115" y="42481"/>
                      <a:pt x="73006" y="30713"/>
                      <a:pt x="50220" y="44977"/>
                    </a:cubicBezTo>
                    <a:cubicBezTo>
                      <a:pt x="44907" y="47295"/>
                      <a:pt x="43365" y="54427"/>
                      <a:pt x="36510" y="53536"/>
                    </a:cubicBezTo>
                    <a:cubicBezTo>
                      <a:pt x="38738" y="45690"/>
                      <a:pt x="45593" y="41768"/>
                      <a:pt x="51762" y="38558"/>
                    </a:cubicBezTo>
                    <a:cubicBezTo>
                      <a:pt x="60844" y="33153"/>
                      <a:pt x="74553" y="33153"/>
                      <a:pt x="85863" y="33153"/>
                    </a:cubicBezTo>
                    <a:cubicBezTo>
                      <a:pt x="119451" y="42481"/>
                      <a:pt x="141385" y="77427"/>
                      <a:pt x="146012" y="116118"/>
                    </a:cubicBezTo>
                    <a:close/>
                    <a:moveTo>
                      <a:pt x="0" y="112196"/>
                    </a:moveTo>
                    <a:cubicBezTo>
                      <a:pt x="0" y="107382"/>
                      <a:pt x="0" y="107382"/>
                      <a:pt x="0" y="107382"/>
                    </a:cubicBezTo>
                    <a:cubicBezTo>
                      <a:pt x="4649" y="90800"/>
                      <a:pt x="16816" y="70295"/>
                      <a:pt x="28982" y="63163"/>
                    </a:cubicBezTo>
                    <a:cubicBezTo>
                      <a:pt x="32752" y="61559"/>
                      <a:pt x="35666" y="60667"/>
                      <a:pt x="38750" y="59063"/>
                    </a:cubicBezTo>
                    <a:cubicBezTo>
                      <a:pt x="43377" y="56745"/>
                      <a:pt x="47147" y="52822"/>
                      <a:pt x="50232" y="50504"/>
                    </a:cubicBezTo>
                    <a:cubicBezTo>
                      <a:pt x="57086" y="43959"/>
                      <a:pt x="65483" y="43959"/>
                      <a:pt x="77478" y="43959"/>
                    </a:cubicBezTo>
                    <a:cubicBezTo>
                      <a:pt x="91188" y="43959"/>
                      <a:pt x="104211" y="55140"/>
                      <a:pt x="111066" y="64768"/>
                    </a:cubicBezTo>
                    <a:cubicBezTo>
                      <a:pt x="122376" y="79745"/>
                      <a:pt x="133073" y="101142"/>
                      <a:pt x="133073" y="124855"/>
                    </a:cubicBezTo>
                    <a:cubicBezTo>
                      <a:pt x="133073" y="131987"/>
                      <a:pt x="133857" y="140724"/>
                      <a:pt x="128545" y="144646"/>
                    </a:cubicBezTo>
                    <a:cubicBezTo>
                      <a:pt x="125461" y="137514"/>
                      <a:pt x="127688" y="129669"/>
                      <a:pt x="127688" y="123251"/>
                    </a:cubicBezTo>
                    <a:cubicBezTo>
                      <a:pt x="126146" y="101854"/>
                      <a:pt x="117064" y="83668"/>
                      <a:pt x="107982" y="71900"/>
                    </a:cubicBezTo>
                    <a:cubicBezTo>
                      <a:pt x="97357" y="57636"/>
                      <a:pt x="75251" y="43959"/>
                      <a:pt x="54687" y="55140"/>
                    </a:cubicBezTo>
                    <a:cubicBezTo>
                      <a:pt x="49375" y="57636"/>
                      <a:pt x="45605" y="63163"/>
                      <a:pt x="40292" y="66195"/>
                    </a:cubicBezTo>
                    <a:cubicBezTo>
                      <a:pt x="37208" y="67086"/>
                      <a:pt x="34295" y="67086"/>
                      <a:pt x="30353" y="69404"/>
                    </a:cubicBezTo>
                    <a:cubicBezTo>
                      <a:pt x="20586" y="74218"/>
                      <a:pt x="13731" y="87591"/>
                      <a:pt x="9104" y="98824"/>
                    </a:cubicBezTo>
                    <a:cubicBezTo>
                      <a:pt x="6876" y="103459"/>
                      <a:pt x="4649" y="115405"/>
                      <a:pt x="0" y="112196"/>
                    </a:cubicBezTo>
                    <a:close/>
                    <a:moveTo>
                      <a:pt x="50929" y="70248"/>
                    </a:moveTo>
                    <a:cubicBezTo>
                      <a:pt x="55556" y="70961"/>
                      <a:pt x="57783" y="68644"/>
                      <a:pt x="61554" y="67930"/>
                    </a:cubicBezTo>
                    <a:cubicBezTo>
                      <a:pt x="86744" y="64721"/>
                      <a:pt x="109536" y="87721"/>
                      <a:pt x="109536" y="108939"/>
                    </a:cubicBezTo>
                    <a:cubicBezTo>
                      <a:pt x="109536" y="109831"/>
                      <a:pt x="109536" y="112149"/>
                      <a:pt x="108678" y="113040"/>
                    </a:cubicBezTo>
                    <a:cubicBezTo>
                      <a:pt x="104223" y="137467"/>
                      <a:pt x="105765" y="157258"/>
                      <a:pt x="91199" y="171522"/>
                    </a:cubicBezTo>
                    <a:cubicBezTo>
                      <a:pt x="85888" y="177049"/>
                      <a:pt x="79032" y="177940"/>
                      <a:pt x="71493" y="180258"/>
                    </a:cubicBezTo>
                    <a:cubicBezTo>
                      <a:pt x="66180" y="182576"/>
                      <a:pt x="63096" y="186677"/>
                      <a:pt x="57098" y="188995"/>
                    </a:cubicBezTo>
                    <a:cubicBezTo>
                      <a:pt x="52471" y="191313"/>
                      <a:pt x="46474" y="189708"/>
                      <a:pt x="40304" y="191313"/>
                    </a:cubicBezTo>
                    <a:cubicBezTo>
                      <a:pt x="36534" y="192205"/>
                      <a:pt x="34307" y="195236"/>
                      <a:pt x="29680" y="194670"/>
                    </a:cubicBezTo>
                    <a:cubicBezTo>
                      <a:pt x="28823" y="185073"/>
                      <a:pt x="43389" y="187390"/>
                      <a:pt x="51786" y="184181"/>
                    </a:cubicBezTo>
                    <a:cubicBezTo>
                      <a:pt x="70636" y="177049"/>
                      <a:pt x="86744" y="160467"/>
                      <a:pt x="90514" y="139072"/>
                    </a:cubicBezTo>
                    <a:cubicBezTo>
                      <a:pt x="91199" y="135149"/>
                      <a:pt x="90514" y="129622"/>
                      <a:pt x="94284" y="125759"/>
                    </a:cubicBezTo>
                    <a:cubicBezTo>
                      <a:pt x="100282" y="128017"/>
                      <a:pt x="96512" y="137467"/>
                      <a:pt x="94970" y="142994"/>
                    </a:cubicBezTo>
                    <a:cubicBezTo>
                      <a:pt x="92057" y="154227"/>
                      <a:pt x="88286" y="162785"/>
                      <a:pt x="82117" y="170808"/>
                    </a:cubicBezTo>
                    <a:cubicBezTo>
                      <a:pt x="96512" y="165282"/>
                      <a:pt x="99596" y="146203"/>
                      <a:pt x="101139" y="126412"/>
                    </a:cubicBezTo>
                    <a:cubicBezTo>
                      <a:pt x="101139" y="118567"/>
                      <a:pt x="104223" y="111435"/>
                      <a:pt x="101824" y="104303"/>
                    </a:cubicBezTo>
                    <a:cubicBezTo>
                      <a:pt x="99596" y="90039"/>
                      <a:pt x="85888" y="74171"/>
                      <a:pt x="68408" y="74171"/>
                    </a:cubicBezTo>
                    <a:cubicBezTo>
                      <a:pt x="58640" y="74171"/>
                      <a:pt x="50244" y="78093"/>
                      <a:pt x="43389" y="83621"/>
                    </a:cubicBezTo>
                    <a:cubicBezTo>
                      <a:pt x="38077" y="87721"/>
                      <a:pt x="31222" y="93962"/>
                      <a:pt x="27452" y="98776"/>
                    </a:cubicBezTo>
                    <a:cubicBezTo>
                      <a:pt x="22140" y="104303"/>
                      <a:pt x="19741" y="115358"/>
                      <a:pt x="15971" y="123203"/>
                    </a:cubicBezTo>
                    <a:cubicBezTo>
                      <a:pt x="12201" y="130335"/>
                      <a:pt x="9973" y="139072"/>
                      <a:pt x="2342" y="141567"/>
                    </a:cubicBezTo>
                    <a:cubicBezTo>
                      <a:pt x="0" y="134436"/>
                      <a:pt x="6888" y="127304"/>
                      <a:pt x="10658" y="119280"/>
                    </a:cubicBezTo>
                    <a:cubicBezTo>
                      <a:pt x="13743" y="113040"/>
                      <a:pt x="15971" y="104303"/>
                      <a:pt x="20598" y="97171"/>
                    </a:cubicBezTo>
                    <a:cubicBezTo>
                      <a:pt x="23511" y="91644"/>
                      <a:pt x="30365" y="86117"/>
                      <a:pt x="34992" y="81303"/>
                    </a:cubicBezTo>
                    <a:cubicBezTo>
                      <a:pt x="45617" y="70248"/>
                      <a:pt x="48701" y="59194"/>
                      <a:pt x="66180" y="56850"/>
                    </a:cubicBezTo>
                    <a:cubicBezTo>
                      <a:pt x="69265" y="56850"/>
                      <a:pt x="75263" y="56850"/>
                      <a:pt x="75263" y="59907"/>
                    </a:cubicBezTo>
                    <a:cubicBezTo>
                      <a:pt x="76119" y="63829"/>
                      <a:pt x="66180" y="63116"/>
                      <a:pt x="61554" y="63829"/>
                    </a:cubicBezTo>
                    <a:cubicBezTo>
                      <a:pt x="57783" y="65434"/>
                      <a:pt x="53157" y="66326"/>
                      <a:pt x="50929" y="70248"/>
                    </a:cubicBezTo>
                    <a:close/>
                    <a:moveTo>
                      <a:pt x="128518" y="144646"/>
                    </a:moveTo>
                    <a:cubicBezTo>
                      <a:pt x="123891" y="139832"/>
                      <a:pt x="129203" y="130383"/>
                      <a:pt x="127661" y="123251"/>
                    </a:cubicBezTo>
                    <a:cubicBezTo>
                      <a:pt x="126975" y="120933"/>
                      <a:pt x="125433" y="118615"/>
                      <a:pt x="125433" y="116118"/>
                    </a:cubicBezTo>
                    <a:cubicBezTo>
                      <a:pt x="123205" y="107382"/>
                      <a:pt x="121663" y="100250"/>
                      <a:pt x="118578" y="94009"/>
                    </a:cubicBezTo>
                    <a:cubicBezTo>
                      <a:pt x="113266" y="84559"/>
                      <a:pt x="104869" y="74931"/>
                      <a:pt x="96644" y="69404"/>
                    </a:cubicBezTo>
                    <a:cubicBezTo>
                      <a:pt x="93559" y="67086"/>
                      <a:pt x="85163" y="67086"/>
                      <a:pt x="85163" y="59672"/>
                    </a:cubicBezTo>
                    <a:cubicBezTo>
                      <a:pt x="92017" y="56032"/>
                      <a:pt x="107954" y="68691"/>
                      <a:pt x="114123" y="75823"/>
                    </a:cubicBezTo>
                    <a:cubicBezTo>
                      <a:pt x="123205" y="87591"/>
                      <a:pt x="132288" y="105777"/>
                      <a:pt x="132973" y="120933"/>
                    </a:cubicBezTo>
                    <a:cubicBezTo>
                      <a:pt x="133830" y="129669"/>
                      <a:pt x="133830" y="140724"/>
                      <a:pt x="128518" y="144646"/>
                    </a:cubicBezTo>
                    <a:close/>
                    <a:moveTo>
                      <a:pt x="36497" y="68683"/>
                    </a:moveTo>
                    <a:cubicBezTo>
                      <a:pt x="36497" y="78133"/>
                      <a:pt x="28957" y="81342"/>
                      <a:pt x="24330" y="86870"/>
                    </a:cubicBezTo>
                    <a:cubicBezTo>
                      <a:pt x="19703" y="91683"/>
                      <a:pt x="15933" y="98816"/>
                      <a:pt x="13705" y="105948"/>
                    </a:cubicBezTo>
                    <a:cubicBezTo>
                      <a:pt x="9935" y="115398"/>
                      <a:pt x="9079" y="126452"/>
                      <a:pt x="1182" y="131979"/>
                    </a:cubicBezTo>
                    <a:cubicBezTo>
                      <a:pt x="1182" y="124847"/>
                      <a:pt x="3766" y="117002"/>
                      <a:pt x="6851" y="109870"/>
                    </a:cubicBezTo>
                    <a:cubicBezTo>
                      <a:pt x="9079" y="102738"/>
                      <a:pt x="11478" y="94001"/>
                      <a:pt x="14391" y="88475"/>
                    </a:cubicBezTo>
                    <a:cubicBezTo>
                      <a:pt x="18332" y="81342"/>
                      <a:pt x="28957" y="72606"/>
                      <a:pt x="36497" y="68683"/>
                    </a:cubicBezTo>
                    <a:close/>
                    <a:moveTo>
                      <a:pt x="101808" y="119322"/>
                    </a:moveTo>
                    <a:cubicBezTo>
                      <a:pt x="100437" y="97926"/>
                      <a:pt x="94268" y="80453"/>
                      <a:pt x="75247" y="79739"/>
                    </a:cubicBezTo>
                    <a:cubicBezTo>
                      <a:pt x="65479" y="79739"/>
                      <a:pt x="55540" y="83662"/>
                      <a:pt x="49371" y="90081"/>
                    </a:cubicBezTo>
                    <a:cubicBezTo>
                      <a:pt x="47829" y="90794"/>
                      <a:pt x="47143" y="93112"/>
                      <a:pt x="45601" y="94717"/>
                    </a:cubicBezTo>
                    <a:cubicBezTo>
                      <a:pt x="41831" y="97926"/>
                      <a:pt x="34976" y="99530"/>
                      <a:pt x="36518" y="105058"/>
                    </a:cubicBezTo>
                    <a:cubicBezTo>
                      <a:pt x="47829" y="99530"/>
                      <a:pt x="65479" y="73717"/>
                      <a:pt x="85872" y="86872"/>
                    </a:cubicBezTo>
                    <a:cubicBezTo>
                      <a:pt x="99581" y="95608"/>
                      <a:pt x="95810" y="131981"/>
                      <a:pt x="88956" y="147850"/>
                    </a:cubicBezTo>
                    <a:cubicBezTo>
                      <a:pt x="84329" y="158191"/>
                      <a:pt x="74561" y="169245"/>
                      <a:pt x="65479" y="173881"/>
                    </a:cubicBezTo>
                    <a:cubicBezTo>
                      <a:pt x="62394" y="176378"/>
                      <a:pt x="58624" y="177091"/>
                      <a:pt x="55540" y="177982"/>
                    </a:cubicBezTo>
                    <a:cubicBezTo>
                      <a:pt x="52455" y="180300"/>
                      <a:pt x="49371" y="182617"/>
                      <a:pt x="45601" y="181904"/>
                    </a:cubicBezTo>
                    <a:cubicBezTo>
                      <a:pt x="49371" y="171563"/>
                      <a:pt x="59270" y="170850"/>
                      <a:pt x="66164" y="166036"/>
                    </a:cubicBezTo>
                    <a:cubicBezTo>
                      <a:pt x="77646" y="157299"/>
                      <a:pt x="84329" y="143927"/>
                      <a:pt x="86728" y="125740"/>
                    </a:cubicBezTo>
                    <a:cubicBezTo>
                      <a:pt x="88270" y="115399"/>
                      <a:pt x="91183" y="103453"/>
                      <a:pt x="85872" y="94717"/>
                    </a:cubicBezTo>
                    <a:cubicBezTo>
                      <a:pt x="80559" y="87585"/>
                      <a:pt x="68392" y="87585"/>
                      <a:pt x="60852" y="91686"/>
                    </a:cubicBezTo>
                    <a:cubicBezTo>
                      <a:pt x="56225" y="94004"/>
                      <a:pt x="53998" y="99530"/>
                      <a:pt x="49371" y="104345"/>
                    </a:cubicBezTo>
                    <a:cubicBezTo>
                      <a:pt x="47143" y="106663"/>
                      <a:pt x="42516" y="108267"/>
                      <a:pt x="41145" y="110585"/>
                    </a:cubicBezTo>
                    <a:cubicBezTo>
                      <a:pt x="38061" y="116113"/>
                      <a:pt x="39603" y="120927"/>
                      <a:pt x="38746" y="128058"/>
                    </a:cubicBezTo>
                    <a:cubicBezTo>
                      <a:pt x="38061" y="134299"/>
                      <a:pt x="32748" y="142322"/>
                      <a:pt x="28978" y="147850"/>
                    </a:cubicBezTo>
                    <a:cubicBezTo>
                      <a:pt x="25037" y="152486"/>
                      <a:pt x="20582" y="158904"/>
                      <a:pt x="12185" y="158904"/>
                    </a:cubicBezTo>
                    <a:cubicBezTo>
                      <a:pt x="12185" y="150168"/>
                      <a:pt x="20582" y="146958"/>
                      <a:pt x="24352" y="141431"/>
                    </a:cubicBezTo>
                    <a:cubicBezTo>
                      <a:pt x="27436" y="135904"/>
                      <a:pt x="31206" y="127167"/>
                      <a:pt x="29664" y="117717"/>
                    </a:cubicBezTo>
                    <a:cubicBezTo>
                      <a:pt x="29664" y="111477"/>
                      <a:pt x="27436" y="105949"/>
                      <a:pt x="29664" y="99530"/>
                    </a:cubicBezTo>
                    <a:cubicBezTo>
                      <a:pt x="33434" y="94004"/>
                      <a:pt x="41145" y="87585"/>
                      <a:pt x="47143" y="82949"/>
                    </a:cubicBezTo>
                    <a:cubicBezTo>
                      <a:pt x="65479" y="68685"/>
                      <a:pt x="92726" y="70290"/>
                      <a:pt x="102665" y="92399"/>
                    </a:cubicBezTo>
                    <a:cubicBezTo>
                      <a:pt x="105749" y="97926"/>
                      <a:pt x="109520" y="117004"/>
                      <a:pt x="101808" y="119322"/>
                    </a:cubicBezTo>
                    <a:close/>
                    <a:moveTo>
                      <a:pt x="73006" y="101134"/>
                    </a:moveTo>
                    <a:cubicBezTo>
                      <a:pt x="73006" y="105056"/>
                      <a:pt x="68422" y="104343"/>
                      <a:pt x="66880" y="105948"/>
                    </a:cubicBezTo>
                    <a:cubicBezTo>
                      <a:pt x="63110" y="112188"/>
                      <a:pt x="55570" y="114506"/>
                      <a:pt x="50943" y="120034"/>
                    </a:cubicBezTo>
                    <a:cubicBezTo>
                      <a:pt x="47859" y="124135"/>
                      <a:pt x="47859" y="129661"/>
                      <a:pt x="40991" y="131979"/>
                    </a:cubicBezTo>
                    <a:cubicBezTo>
                      <a:pt x="36549" y="122529"/>
                      <a:pt x="49401" y="113793"/>
                      <a:pt x="55570" y="107374"/>
                    </a:cubicBezTo>
                    <a:cubicBezTo>
                      <a:pt x="60025" y="103451"/>
                      <a:pt x="65338" y="94001"/>
                      <a:pt x="73006" y="101134"/>
                    </a:cubicBezTo>
                    <a:close/>
                    <a:moveTo>
                      <a:pt x="31202" y="192939"/>
                    </a:moveTo>
                    <a:cubicBezTo>
                      <a:pt x="32744" y="188125"/>
                      <a:pt x="36514" y="188125"/>
                      <a:pt x="39599" y="185807"/>
                    </a:cubicBezTo>
                    <a:cubicBezTo>
                      <a:pt x="44911" y="181885"/>
                      <a:pt x="48681" y="173861"/>
                      <a:pt x="53993" y="170830"/>
                    </a:cubicBezTo>
                    <a:cubicBezTo>
                      <a:pt x="57078" y="169225"/>
                      <a:pt x="59991" y="168334"/>
                      <a:pt x="62390" y="167621"/>
                    </a:cubicBezTo>
                    <a:cubicBezTo>
                      <a:pt x="71473" y="162094"/>
                      <a:pt x="79013" y="147830"/>
                      <a:pt x="79013" y="135883"/>
                    </a:cubicBezTo>
                    <a:cubicBezTo>
                      <a:pt x="79013" y="133565"/>
                      <a:pt x="78327" y="131961"/>
                      <a:pt x="79013" y="129643"/>
                    </a:cubicBezTo>
                    <a:cubicBezTo>
                      <a:pt x="79013" y="124116"/>
                      <a:pt x="81412" y="116092"/>
                      <a:pt x="75243" y="115379"/>
                    </a:cubicBezTo>
                    <a:cubicBezTo>
                      <a:pt x="69245" y="114488"/>
                      <a:pt x="67703" y="120193"/>
                      <a:pt x="66846" y="124829"/>
                    </a:cubicBezTo>
                    <a:cubicBezTo>
                      <a:pt x="53308" y="137489"/>
                      <a:pt x="47996" y="164412"/>
                      <a:pt x="32744" y="175466"/>
                    </a:cubicBezTo>
                    <a:cubicBezTo>
                      <a:pt x="30345" y="177071"/>
                      <a:pt x="27432" y="178675"/>
                      <a:pt x="24347" y="177962"/>
                    </a:cubicBezTo>
                    <a:cubicBezTo>
                      <a:pt x="24347" y="170830"/>
                      <a:pt x="30345" y="169939"/>
                      <a:pt x="34286" y="166907"/>
                    </a:cubicBezTo>
                    <a:cubicBezTo>
                      <a:pt x="44054" y="157280"/>
                      <a:pt x="46453" y="139093"/>
                      <a:pt x="54679" y="127325"/>
                    </a:cubicBezTo>
                    <a:cubicBezTo>
                      <a:pt x="57078" y="125721"/>
                      <a:pt x="59306" y="124116"/>
                      <a:pt x="61533" y="120906"/>
                    </a:cubicBezTo>
                    <a:cubicBezTo>
                      <a:pt x="63932" y="118589"/>
                      <a:pt x="65475" y="114488"/>
                      <a:pt x="67703" y="112170"/>
                    </a:cubicBezTo>
                    <a:cubicBezTo>
                      <a:pt x="74557" y="106642"/>
                      <a:pt x="84325" y="109790"/>
                      <a:pt x="85182" y="119302"/>
                    </a:cubicBezTo>
                    <a:cubicBezTo>
                      <a:pt x="85182" y="123224"/>
                      <a:pt x="83640" y="127325"/>
                      <a:pt x="83640" y="129643"/>
                    </a:cubicBezTo>
                    <a:cubicBezTo>
                      <a:pt x="83640" y="134279"/>
                      <a:pt x="84325" y="138380"/>
                      <a:pt x="83640" y="142302"/>
                    </a:cubicBezTo>
                    <a:cubicBezTo>
                      <a:pt x="82954" y="152644"/>
                      <a:pt x="76785" y="163698"/>
                      <a:pt x="69245" y="169939"/>
                    </a:cubicBezTo>
                    <a:cubicBezTo>
                      <a:pt x="66160" y="172435"/>
                      <a:pt x="61533" y="173861"/>
                      <a:pt x="57763" y="176357"/>
                    </a:cubicBezTo>
                    <a:cubicBezTo>
                      <a:pt x="49367" y="181885"/>
                      <a:pt x="43369" y="195257"/>
                      <a:pt x="31202" y="192939"/>
                    </a:cubicBezTo>
                    <a:close/>
                    <a:moveTo>
                      <a:pt x="54679" y="152652"/>
                    </a:moveTo>
                    <a:cubicBezTo>
                      <a:pt x="60848" y="151761"/>
                      <a:pt x="65475" y="142311"/>
                      <a:pt x="64618" y="134287"/>
                    </a:cubicBezTo>
                    <a:cubicBezTo>
                      <a:pt x="63933" y="134287"/>
                      <a:pt x="63933" y="133574"/>
                      <a:pt x="63076" y="134287"/>
                    </a:cubicBezTo>
                    <a:cubicBezTo>
                      <a:pt x="60848" y="140706"/>
                      <a:pt x="57764" y="146233"/>
                      <a:pt x="54679" y="152652"/>
                    </a:cubicBezTo>
                    <a:close/>
                    <a:moveTo>
                      <a:pt x="69930" y="119310"/>
                    </a:moveTo>
                    <a:cubicBezTo>
                      <a:pt x="72158" y="121628"/>
                      <a:pt x="69930" y="126442"/>
                      <a:pt x="69245" y="128760"/>
                    </a:cubicBezTo>
                    <a:cubicBezTo>
                      <a:pt x="73006" y="134287"/>
                      <a:pt x="66846" y="153365"/>
                      <a:pt x="60848" y="156574"/>
                    </a:cubicBezTo>
                    <a:cubicBezTo>
                      <a:pt x="53308" y="159606"/>
                      <a:pt x="48681" y="162102"/>
                      <a:pt x="43369" y="168342"/>
                    </a:cubicBezTo>
                    <a:cubicBezTo>
                      <a:pt x="39599" y="172443"/>
                      <a:pt x="31888" y="182607"/>
                      <a:pt x="24348" y="178684"/>
                    </a:cubicBezTo>
                    <a:cubicBezTo>
                      <a:pt x="26575" y="173870"/>
                      <a:pt x="30345" y="173870"/>
                      <a:pt x="33430" y="171552"/>
                    </a:cubicBezTo>
                    <a:cubicBezTo>
                      <a:pt x="37200" y="169234"/>
                      <a:pt x="47139" y="158180"/>
                      <a:pt x="48681" y="154079"/>
                    </a:cubicBezTo>
                    <a:cubicBezTo>
                      <a:pt x="52451" y="144629"/>
                      <a:pt x="57078" y="132861"/>
                      <a:pt x="64618" y="127156"/>
                    </a:cubicBezTo>
                    <a:cubicBezTo>
                      <a:pt x="65475" y="124124"/>
                      <a:pt x="66160" y="119310"/>
                      <a:pt x="69930" y="119310"/>
                    </a:cubicBezTo>
                    <a:close/>
                    <a:moveTo>
                      <a:pt x="120132" y="144630"/>
                    </a:moveTo>
                    <a:cubicBezTo>
                      <a:pt x="121674" y="153366"/>
                      <a:pt x="117048" y="162103"/>
                      <a:pt x="113277" y="168343"/>
                    </a:cubicBezTo>
                    <a:cubicBezTo>
                      <a:pt x="108650" y="174762"/>
                      <a:pt x="103339" y="181894"/>
                      <a:pt x="96484" y="185103"/>
                    </a:cubicBezTo>
                    <a:cubicBezTo>
                      <a:pt x="88258" y="189026"/>
                      <a:pt x="79005" y="188135"/>
                      <a:pt x="72322" y="193662"/>
                    </a:cubicBezTo>
                    <a:cubicBezTo>
                      <a:pt x="80547" y="195267"/>
                      <a:pt x="88258" y="189739"/>
                      <a:pt x="94256" y="189739"/>
                    </a:cubicBezTo>
                    <a:cubicBezTo>
                      <a:pt x="94256" y="200794"/>
                      <a:pt x="76777" y="196871"/>
                      <a:pt x="66838" y="200081"/>
                    </a:cubicBezTo>
                    <a:cubicBezTo>
                      <a:pt x="60155" y="201685"/>
                      <a:pt x="56213" y="207925"/>
                      <a:pt x="48673" y="206321"/>
                    </a:cubicBezTo>
                    <a:cubicBezTo>
                      <a:pt x="48673" y="201685"/>
                      <a:pt x="53986" y="201685"/>
                      <a:pt x="57070" y="200081"/>
                    </a:cubicBezTo>
                    <a:cubicBezTo>
                      <a:pt x="61526" y="196871"/>
                      <a:pt x="64610" y="191344"/>
                      <a:pt x="68380" y="189026"/>
                    </a:cubicBezTo>
                    <a:cubicBezTo>
                      <a:pt x="77634" y="183499"/>
                      <a:pt x="88944" y="183499"/>
                      <a:pt x="96484" y="178684"/>
                    </a:cubicBezTo>
                    <a:cubicBezTo>
                      <a:pt x="109508" y="170840"/>
                      <a:pt x="110193" y="160498"/>
                      <a:pt x="117048" y="146948"/>
                    </a:cubicBezTo>
                    <a:cubicBezTo>
                      <a:pt x="117048" y="144630"/>
                      <a:pt x="120132" y="144630"/>
                      <a:pt x="120132" y="144630"/>
                    </a:cubicBezTo>
                    <a:close/>
                    <a:moveTo>
                      <a:pt x="132283" y="144661"/>
                    </a:moveTo>
                    <a:cubicBezTo>
                      <a:pt x="133825" y="155003"/>
                      <a:pt x="129198" y="166057"/>
                      <a:pt x="123885" y="171584"/>
                    </a:cubicBezTo>
                    <a:cubicBezTo>
                      <a:pt x="121658" y="173902"/>
                      <a:pt x="118574" y="174794"/>
                      <a:pt x="115489" y="177825"/>
                    </a:cubicBezTo>
                    <a:cubicBezTo>
                      <a:pt x="110176" y="182639"/>
                      <a:pt x="106407" y="195298"/>
                      <a:pt x="97324" y="192980"/>
                    </a:cubicBezTo>
                    <a:cubicBezTo>
                      <a:pt x="97324" y="187452"/>
                      <a:pt x="101094" y="187452"/>
                      <a:pt x="104179" y="184957"/>
                    </a:cubicBezTo>
                    <a:cubicBezTo>
                      <a:pt x="110176" y="178716"/>
                      <a:pt x="115489" y="166057"/>
                      <a:pt x="117888" y="155716"/>
                    </a:cubicBezTo>
                    <a:cubicBezTo>
                      <a:pt x="119430" y="151793"/>
                      <a:pt x="118574" y="146979"/>
                      <a:pt x="122343" y="144661"/>
                    </a:cubicBezTo>
                    <a:cubicBezTo>
                      <a:pt x="126970" y="151793"/>
                      <a:pt x="120116" y="161243"/>
                      <a:pt x="118574" y="167661"/>
                    </a:cubicBezTo>
                    <a:cubicBezTo>
                      <a:pt x="125428" y="165165"/>
                      <a:pt x="126285" y="150902"/>
                      <a:pt x="130741" y="144661"/>
                    </a:cubicBezTo>
                    <a:cubicBezTo>
                      <a:pt x="130741" y="144661"/>
                      <a:pt x="131597" y="144661"/>
                      <a:pt x="132283" y="144661"/>
                    </a:cubicBezTo>
                    <a:close/>
                    <a:moveTo>
                      <a:pt x="132973" y="170004"/>
                    </a:moveTo>
                    <a:cubicBezTo>
                      <a:pt x="133830" y="177849"/>
                      <a:pt x="125433" y="180345"/>
                      <a:pt x="121663" y="184981"/>
                    </a:cubicBezTo>
                    <a:cubicBezTo>
                      <a:pt x="123891" y="186586"/>
                      <a:pt x="124747" y="182663"/>
                      <a:pt x="126975" y="183377"/>
                    </a:cubicBezTo>
                    <a:cubicBezTo>
                      <a:pt x="127661" y="188190"/>
                      <a:pt x="123891" y="188903"/>
                      <a:pt x="121663" y="192113"/>
                    </a:cubicBezTo>
                    <a:cubicBezTo>
                      <a:pt x="106411" y="194609"/>
                      <a:pt x="100413" y="207269"/>
                      <a:pt x="85163" y="207982"/>
                    </a:cubicBezTo>
                    <a:cubicBezTo>
                      <a:pt x="88247" y="203168"/>
                      <a:pt x="94245" y="200850"/>
                      <a:pt x="98871" y="197640"/>
                    </a:cubicBezTo>
                    <a:cubicBezTo>
                      <a:pt x="104184" y="194609"/>
                      <a:pt x="110182" y="192113"/>
                      <a:pt x="114123" y="187478"/>
                    </a:cubicBezTo>
                    <a:cubicBezTo>
                      <a:pt x="119436" y="182663"/>
                      <a:pt x="123205" y="173927"/>
                      <a:pt x="132973" y="170004"/>
                    </a:cubicBezTo>
                    <a:close/>
                    <a:moveTo>
                      <a:pt x="24347" y="34392"/>
                    </a:moveTo>
                    <a:cubicBezTo>
                      <a:pt x="24347" y="34392"/>
                      <a:pt x="24347" y="29924"/>
                      <a:pt x="27174" y="27142"/>
                    </a:cubicBezTo>
                    <a:cubicBezTo>
                      <a:pt x="29956" y="24316"/>
                      <a:pt x="34424" y="24316"/>
                      <a:pt x="34424" y="24316"/>
                    </a:cubicBezTo>
                    <a:cubicBezTo>
                      <a:pt x="34424" y="24316"/>
                      <a:pt x="34380" y="28783"/>
                      <a:pt x="31597" y="31565"/>
                    </a:cubicBezTo>
                    <a:cubicBezTo>
                      <a:pt x="28815" y="34348"/>
                      <a:pt x="24347" y="34392"/>
                      <a:pt x="24347" y="34392"/>
                    </a:cubicBezTo>
                    <a:close/>
                    <a:moveTo>
                      <a:pt x="14009" y="53934"/>
                    </a:moveTo>
                    <a:cubicBezTo>
                      <a:pt x="14009" y="53934"/>
                      <a:pt x="14009" y="49466"/>
                      <a:pt x="16836" y="46684"/>
                    </a:cubicBezTo>
                    <a:cubicBezTo>
                      <a:pt x="19618" y="43857"/>
                      <a:pt x="24085" y="43857"/>
                      <a:pt x="24085" y="43857"/>
                    </a:cubicBezTo>
                    <a:cubicBezTo>
                      <a:pt x="24085" y="43857"/>
                      <a:pt x="24042" y="48325"/>
                      <a:pt x="21259" y="51107"/>
                    </a:cubicBezTo>
                    <a:cubicBezTo>
                      <a:pt x="18477" y="53890"/>
                      <a:pt x="14009" y="53934"/>
                      <a:pt x="14009" y="53934"/>
                    </a:cubicBezTo>
                    <a:close/>
                    <a:moveTo>
                      <a:pt x="113110" y="134759"/>
                    </a:moveTo>
                    <a:cubicBezTo>
                      <a:pt x="113110" y="134759"/>
                      <a:pt x="110914" y="130868"/>
                      <a:pt x="111933" y="127067"/>
                    </a:cubicBezTo>
                    <a:cubicBezTo>
                      <a:pt x="112951" y="123266"/>
                      <a:pt x="116798" y="120994"/>
                      <a:pt x="116798" y="120994"/>
                    </a:cubicBezTo>
                    <a:cubicBezTo>
                      <a:pt x="116798" y="120994"/>
                      <a:pt x="118993" y="124885"/>
                      <a:pt x="117975" y="128686"/>
                    </a:cubicBezTo>
                    <a:cubicBezTo>
                      <a:pt x="116956" y="132487"/>
                      <a:pt x="113110" y="134759"/>
                      <a:pt x="113110" y="134759"/>
                    </a:cubicBezTo>
                    <a:close/>
                    <a:moveTo>
                      <a:pt x="83612" y="103602"/>
                    </a:moveTo>
                    <a:cubicBezTo>
                      <a:pt x="83612" y="103602"/>
                      <a:pt x="77675" y="102811"/>
                      <a:pt x="75104" y="102296"/>
                    </a:cubicBezTo>
                    <a:cubicBezTo>
                      <a:pt x="73006" y="101376"/>
                      <a:pt x="74157" y="95290"/>
                      <a:pt x="79730" y="97670"/>
                    </a:cubicBezTo>
                    <a:cubicBezTo>
                      <a:pt x="85348" y="100050"/>
                      <a:pt x="83612" y="103602"/>
                      <a:pt x="83612" y="103602"/>
                    </a:cubicBezTo>
                    <a:close/>
                    <a:moveTo>
                      <a:pt x="65998" y="220571"/>
                    </a:moveTo>
                    <a:cubicBezTo>
                      <a:pt x="65998" y="220571"/>
                      <a:pt x="72386" y="220250"/>
                      <a:pt x="75157" y="219458"/>
                    </a:cubicBezTo>
                    <a:cubicBezTo>
                      <a:pt x="77928" y="218666"/>
                      <a:pt x="83469" y="215104"/>
                      <a:pt x="83469" y="213125"/>
                    </a:cubicBezTo>
                    <a:cubicBezTo>
                      <a:pt x="83469" y="211145"/>
                      <a:pt x="77730" y="208573"/>
                      <a:pt x="72386" y="209958"/>
                    </a:cubicBezTo>
                    <a:cubicBezTo>
                      <a:pt x="67042" y="211344"/>
                      <a:pt x="64865" y="216291"/>
                      <a:pt x="65998" y="220571"/>
                    </a:cubicBezTo>
                    <a:close/>
                    <a:moveTo>
                      <a:pt x="22925" y="125916"/>
                    </a:moveTo>
                    <a:cubicBezTo>
                      <a:pt x="22925" y="125916"/>
                      <a:pt x="24311" y="139968"/>
                      <a:pt x="22134" y="142146"/>
                    </a:cubicBezTo>
                    <a:cubicBezTo>
                      <a:pt x="19956" y="144322"/>
                      <a:pt x="16196" y="153625"/>
                      <a:pt x="16196" y="153625"/>
                    </a:cubicBezTo>
                    <a:cubicBezTo>
                      <a:pt x="16196" y="153625"/>
                      <a:pt x="12634" y="160750"/>
                      <a:pt x="12634" y="157187"/>
                    </a:cubicBezTo>
                    <a:cubicBezTo>
                      <a:pt x="12634" y="153625"/>
                      <a:pt x="10654" y="150854"/>
                      <a:pt x="15009" y="144125"/>
                    </a:cubicBezTo>
                    <a:cubicBezTo>
                      <a:pt x="19363" y="137396"/>
                      <a:pt x="18967" y="135416"/>
                      <a:pt x="20946" y="130666"/>
                    </a:cubicBezTo>
                    <a:cubicBezTo>
                      <a:pt x="22925" y="125916"/>
                      <a:pt x="22925" y="125125"/>
                      <a:pt x="22925" y="125916"/>
                    </a:cubicBezTo>
                    <a:close/>
                    <a:moveTo>
                      <a:pt x="101889" y="12180"/>
                    </a:moveTo>
                    <a:cubicBezTo>
                      <a:pt x="103829" y="10968"/>
                      <a:pt x="107017" y="9866"/>
                      <a:pt x="110151" y="11935"/>
                    </a:cubicBezTo>
                    <a:cubicBezTo>
                      <a:pt x="113285" y="14004"/>
                      <a:pt x="114377" y="17575"/>
                      <a:pt x="113789" y="18237"/>
                    </a:cubicBezTo>
                    <a:cubicBezTo>
                      <a:pt x="113203" y="18899"/>
                      <a:pt x="104913" y="20776"/>
                      <a:pt x="104381" y="18175"/>
                    </a:cubicBezTo>
                    <a:cubicBezTo>
                      <a:pt x="103849" y="15573"/>
                      <a:pt x="100210" y="9271"/>
                      <a:pt x="101889" y="12180"/>
                    </a:cubicBezTo>
                    <a:close/>
                  </a:path>
                </a:pathLst>
              </a:custGeom>
              <a:solidFill>
                <a:srgbClr val="FFFFFF"/>
              </a:solidFill>
              <a:ln w="7600" cap="rnd">
                <a:noFill/>
                <a:bevel/>
              </a:ln>
            </p:spPr>
          </p:sp>
        </p:grpSp>
        <p:sp>
          <p:nvSpPr>
            <p:cNvPr id="268" name="圆圈"/>
            <p:cNvSpPr/>
            <p:nvPr/>
          </p:nvSpPr>
          <p:spPr>
            <a:xfrm>
              <a:off x="6044572" y="4536881"/>
              <a:ext cx="199364" cy="199364"/>
            </a:xfrm>
            <a:custGeom>
              <a:avLst/>
              <a:gdLst>
                <a:gd name="connsiteX0" fmla="*/ 99682 w 199364"/>
                <a:gd name="connsiteY0" fmla="*/ 0 h 199364"/>
                <a:gd name="connsiteX1" fmla="*/ 99682 w 199364"/>
                <a:gd name="connsiteY1" fmla="*/ 199364 h 199364"/>
                <a:gd name="connsiteX2" fmla="*/ 0 w 199364"/>
                <a:gd name="connsiteY2" fmla="*/ 99682 h 199364"/>
                <a:gd name="connsiteX3" fmla="*/ 199364 w 199364"/>
                <a:gd name="connsiteY3" fmla="*/ 99682 h 199364"/>
                <a:gd name="connsiteX4" fmla="*/ 99682 w 199364"/>
                <a:gd name="connsiteY4" fmla="*/ 99682 h 199364"/>
                <a:gd name="connsiteX5" fmla="*/ 29905 w 199364"/>
                <a:gd name="connsiteY5" fmla="*/ 29905 h 199364"/>
                <a:gd name="connsiteX6" fmla="*/ 169459 w 199364"/>
                <a:gd name="connsiteY6" fmla="*/ 29905 h 199364"/>
                <a:gd name="connsiteX7" fmla="*/ 169459 w 199364"/>
                <a:gd name="connsiteY7" fmla="*/ 169459 h 199364"/>
                <a:gd name="connsiteX8" fmla="*/ 29905 w 199364"/>
                <a:gd name="connsiteY8" fmla="*/ 169459 h 19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199364" h="199364">
                  <a:moveTo>
                    <a:pt x="0" y="99682"/>
                  </a:moveTo>
                  <a:cubicBezTo>
                    <a:pt x="0" y="44629"/>
                    <a:pt x="44629" y="0"/>
                    <a:pt x="99682" y="0"/>
                  </a:cubicBezTo>
                  <a:cubicBezTo>
                    <a:pt x="154734" y="0"/>
                    <a:pt x="199364" y="44629"/>
                    <a:pt x="199364" y="99682"/>
                  </a:cubicBezTo>
                  <a:cubicBezTo>
                    <a:pt x="199364" y="154734"/>
                    <a:pt x="154734" y="199364"/>
                    <a:pt x="99682" y="199364"/>
                  </a:cubicBezTo>
                  <a:cubicBezTo>
                    <a:pt x="44629" y="199364"/>
                    <a:pt x="0" y="154734"/>
                    <a:pt x="0" y="99682"/>
                  </a:cubicBezTo>
                  <a:close/>
                </a:path>
              </a:pathLst>
            </a:custGeom>
            <a:solidFill>
              <a:srgbClr val="FFFFFF"/>
            </a:solidFill>
            <a:ln w="7600" cap="flat">
              <a:solidFill>
                <a:srgbClr val="000000"/>
              </a:solidFill>
              <a:bevel/>
            </a:ln>
          </p:spPr>
        </p:sp>
        <p:sp>
          <p:nvSpPr>
            <p:cNvPr id="269" name="圆圈"/>
            <p:cNvSpPr/>
            <p:nvPr/>
          </p:nvSpPr>
          <p:spPr>
            <a:xfrm>
              <a:off x="6962409" y="5063143"/>
              <a:ext cx="199364" cy="199364"/>
            </a:xfrm>
            <a:custGeom>
              <a:avLst/>
              <a:gdLst>
                <a:gd name="connsiteX0" fmla="*/ 99682 w 199364"/>
                <a:gd name="connsiteY0" fmla="*/ 0 h 199364"/>
                <a:gd name="connsiteX1" fmla="*/ 99682 w 199364"/>
                <a:gd name="connsiteY1" fmla="*/ 199364 h 199364"/>
                <a:gd name="connsiteX2" fmla="*/ 0 w 199364"/>
                <a:gd name="connsiteY2" fmla="*/ 99682 h 199364"/>
                <a:gd name="connsiteX3" fmla="*/ 199364 w 199364"/>
                <a:gd name="connsiteY3" fmla="*/ 99682 h 199364"/>
                <a:gd name="connsiteX4" fmla="*/ 99682 w 199364"/>
                <a:gd name="connsiteY4" fmla="*/ 99682 h 199364"/>
                <a:gd name="connsiteX5" fmla="*/ 29905 w 199364"/>
                <a:gd name="connsiteY5" fmla="*/ 29905 h 199364"/>
                <a:gd name="connsiteX6" fmla="*/ 169459 w 199364"/>
                <a:gd name="connsiteY6" fmla="*/ 29905 h 199364"/>
                <a:gd name="connsiteX7" fmla="*/ 169459 w 199364"/>
                <a:gd name="connsiteY7" fmla="*/ 169459 h 199364"/>
                <a:gd name="connsiteX8" fmla="*/ 29905 w 199364"/>
                <a:gd name="connsiteY8" fmla="*/ 169459 h 19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199364" h="199364">
                  <a:moveTo>
                    <a:pt x="0" y="99682"/>
                  </a:moveTo>
                  <a:cubicBezTo>
                    <a:pt x="0" y="44629"/>
                    <a:pt x="44629" y="0"/>
                    <a:pt x="99682" y="0"/>
                  </a:cubicBezTo>
                  <a:cubicBezTo>
                    <a:pt x="154734" y="0"/>
                    <a:pt x="199364" y="44629"/>
                    <a:pt x="199364" y="99682"/>
                  </a:cubicBezTo>
                  <a:cubicBezTo>
                    <a:pt x="199364" y="154734"/>
                    <a:pt x="154734" y="199364"/>
                    <a:pt x="99682" y="199364"/>
                  </a:cubicBezTo>
                  <a:cubicBezTo>
                    <a:pt x="44629" y="199364"/>
                    <a:pt x="0" y="154734"/>
                    <a:pt x="0" y="99682"/>
                  </a:cubicBezTo>
                  <a:close/>
                </a:path>
              </a:pathLst>
            </a:custGeom>
            <a:solidFill>
              <a:srgbClr val="FFFFFF"/>
            </a:solidFill>
            <a:ln w="7600" cap="flat">
              <a:solidFill>
                <a:srgbClr val="000000"/>
              </a:solidFill>
              <a:bevel/>
            </a:ln>
          </p:spPr>
        </p:sp>
        <p:sp>
          <p:nvSpPr>
            <p:cNvPr id="270" name="圆圈"/>
            <p:cNvSpPr/>
            <p:nvPr/>
          </p:nvSpPr>
          <p:spPr>
            <a:xfrm>
              <a:off x="7806039" y="4529281"/>
              <a:ext cx="199364" cy="199364"/>
            </a:xfrm>
            <a:custGeom>
              <a:avLst/>
              <a:gdLst>
                <a:gd name="connsiteX0" fmla="*/ 99682 w 199364"/>
                <a:gd name="connsiteY0" fmla="*/ 0 h 199364"/>
                <a:gd name="connsiteX1" fmla="*/ 99682 w 199364"/>
                <a:gd name="connsiteY1" fmla="*/ 199364 h 199364"/>
                <a:gd name="connsiteX2" fmla="*/ 0 w 199364"/>
                <a:gd name="connsiteY2" fmla="*/ 99682 h 199364"/>
                <a:gd name="connsiteX3" fmla="*/ 199364 w 199364"/>
                <a:gd name="connsiteY3" fmla="*/ 99682 h 199364"/>
                <a:gd name="connsiteX4" fmla="*/ 99682 w 199364"/>
                <a:gd name="connsiteY4" fmla="*/ 99682 h 199364"/>
                <a:gd name="connsiteX5" fmla="*/ 29905 w 199364"/>
                <a:gd name="connsiteY5" fmla="*/ 29905 h 199364"/>
                <a:gd name="connsiteX6" fmla="*/ 169459 w 199364"/>
                <a:gd name="connsiteY6" fmla="*/ 29905 h 199364"/>
                <a:gd name="connsiteX7" fmla="*/ 169459 w 199364"/>
                <a:gd name="connsiteY7" fmla="*/ 169459 h 199364"/>
                <a:gd name="connsiteX8" fmla="*/ 29905 w 199364"/>
                <a:gd name="connsiteY8" fmla="*/ 169459 h 19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199364" h="199364">
                  <a:moveTo>
                    <a:pt x="0" y="99682"/>
                  </a:moveTo>
                  <a:cubicBezTo>
                    <a:pt x="0" y="44629"/>
                    <a:pt x="44629" y="0"/>
                    <a:pt x="99682" y="0"/>
                  </a:cubicBezTo>
                  <a:cubicBezTo>
                    <a:pt x="154734" y="0"/>
                    <a:pt x="199364" y="44629"/>
                    <a:pt x="199364" y="99682"/>
                  </a:cubicBezTo>
                  <a:cubicBezTo>
                    <a:pt x="199364" y="154734"/>
                    <a:pt x="154734" y="199364"/>
                    <a:pt x="99682" y="199364"/>
                  </a:cubicBezTo>
                  <a:cubicBezTo>
                    <a:pt x="44629" y="199364"/>
                    <a:pt x="0" y="154734"/>
                    <a:pt x="0" y="99682"/>
                  </a:cubicBezTo>
                  <a:close/>
                </a:path>
              </a:pathLst>
            </a:custGeom>
            <a:solidFill>
              <a:srgbClr val="FFFFFF"/>
            </a:solidFill>
            <a:ln w="7600" cap="flat">
              <a:solidFill>
                <a:srgbClr val="000000"/>
              </a:solidFill>
              <a:bevel/>
            </a:ln>
          </p:spPr>
        </p:sp>
        <p:sp>
          <p:nvSpPr>
            <p:cNvPr id="271" name="圆圈"/>
            <p:cNvSpPr/>
            <p:nvPr/>
          </p:nvSpPr>
          <p:spPr>
            <a:xfrm>
              <a:off x="7762187" y="3578543"/>
              <a:ext cx="199364" cy="199364"/>
            </a:xfrm>
            <a:custGeom>
              <a:avLst/>
              <a:gdLst>
                <a:gd name="connsiteX0" fmla="*/ 99682 w 199364"/>
                <a:gd name="connsiteY0" fmla="*/ 0 h 199364"/>
                <a:gd name="connsiteX1" fmla="*/ 99682 w 199364"/>
                <a:gd name="connsiteY1" fmla="*/ 199364 h 199364"/>
                <a:gd name="connsiteX2" fmla="*/ 0 w 199364"/>
                <a:gd name="connsiteY2" fmla="*/ 99682 h 199364"/>
                <a:gd name="connsiteX3" fmla="*/ 199364 w 199364"/>
                <a:gd name="connsiteY3" fmla="*/ 99682 h 199364"/>
                <a:gd name="connsiteX4" fmla="*/ 99682 w 199364"/>
                <a:gd name="connsiteY4" fmla="*/ 99682 h 199364"/>
                <a:gd name="connsiteX5" fmla="*/ 29905 w 199364"/>
                <a:gd name="connsiteY5" fmla="*/ 29905 h 199364"/>
                <a:gd name="connsiteX6" fmla="*/ 169459 w 199364"/>
                <a:gd name="connsiteY6" fmla="*/ 29905 h 199364"/>
                <a:gd name="connsiteX7" fmla="*/ 169459 w 199364"/>
                <a:gd name="connsiteY7" fmla="*/ 169459 h 199364"/>
                <a:gd name="connsiteX8" fmla="*/ 29905 w 199364"/>
                <a:gd name="connsiteY8" fmla="*/ 169459 h 19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199364" h="199364">
                  <a:moveTo>
                    <a:pt x="0" y="99682"/>
                  </a:moveTo>
                  <a:cubicBezTo>
                    <a:pt x="0" y="44629"/>
                    <a:pt x="44629" y="0"/>
                    <a:pt x="99682" y="0"/>
                  </a:cubicBezTo>
                  <a:cubicBezTo>
                    <a:pt x="154734" y="0"/>
                    <a:pt x="199364" y="44629"/>
                    <a:pt x="199364" y="99682"/>
                  </a:cubicBezTo>
                  <a:cubicBezTo>
                    <a:pt x="199364" y="154734"/>
                    <a:pt x="154734" y="199364"/>
                    <a:pt x="99682" y="199364"/>
                  </a:cubicBezTo>
                  <a:cubicBezTo>
                    <a:pt x="44629" y="199364"/>
                    <a:pt x="0" y="154734"/>
                    <a:pt x="0" y="99682"/>
                  </a:cubicBezTo>
                  <a:close/>
                </a:path>
              </a:pathLst>
            </a:custGeom>
            <a:solidFill>
              <a:srgbClr val="FFFFFF"/>
            </a:solidFill>
            <a:ln w="7600" cap="flat">
              <a:solidFill>
                <a:srgbClr val="000000"/>
              </a:solidFill>
              <a:bevel/>
            </a:ln>
          </p:spPr>
        </p:sp>
        <p:sp>
          <p:nvSpPr>
            <p:cNvPr id="272" name="圆圈"/>
            <p:cNvSpPr/>
            <p:nvPr/>
          </p:nvSpPr>
          <p:spPr>
            <a:xfrm>
              <a:off x="6962409" y="3103224"/>
              <a:ext cx="199364" cy="199364"/>
            </a:xfrm>
            <a:custGeom>
              <a:avLst/>
              <a:gdLst>
                <a:gd name="connsiteX0" fmla="*/ 99682 w 199364"/>
                <a:gd name="connsiteY0" fmla="*/ 0 h 199364"/>
                <a:gd name="connsiteX1" fmla="*/ 99682 w 199364"/>
                <a:gd name="connsiteY1" fmla="*/ 199364 h 199364"/>
                <a:gd name="connsiteX2" fmla="*/ 0 w 199364"/>
                <a:gd name="connsiteY2" fmla="*/ 99682 h 199364"/>
                <a:gd name="connsiteX3" fmla="*/ 199364 w 199364"/>
                <a:gd name="connsiteY3" fmla="*/ 99682 h 199364"/>
                <a:gd name="connsiteX4" fmla="*/ 99682 w 199364"/>
                <a:gd name="connsiteY4" fmla="*/ 99682 h 199364"/>
                <a:gd name="connsiteX5" fmla="*/ 29905 w 199364"/>
                <a:gd name="connsiteY5" fmla="*/ 29905 h 199364"/>
                <a:gd name="connsiteX6" fmla="*/ 169459 w 199364"/>
                <a:gd name="connsiteY6" fmla="*/ 29905 h 199364"/>
                <a:gd name="connsiteX7" fmla="*/ 169459 w 199364"/>
                <a:gd name="connsiteY7" fmla="*/ 169459 h 199364"/>
                <a:gd name="connsiteX8" fmla="*/ 29905 w 199364"/>
                <a:gd name="connsiteY8" fmla="*/ 169459 h 19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199364" h="199364">
                  <a:moveTo>
                    <a:pt x="0" y="99682"/>
                  </a:moveTo>
                  <a:cubicBezTo>
                    <a:pt x="0" y="44629"/>
                    <a:pt x="44629" y="0"/>
                    <a:pt x="99682" y="0"/>
                  </a:cubicBezTo>
                  <a:cubicBezTo>
                    <a:pt x="154734" y="0"/>
                    <a:pt x="199364" y="44629"/>
                    <a:pt x="199364" y="99682"/>
                  </a:cubicBezTo>
                  <a:cubicBezTo>
                    <a:pt x="199364" y="154734"/>
                    <a:pt x="154734" y="199364"/>
                    <a:pt x="99682" y="199364"/>
                  </a:cubicBezTo>
                  <a:cubicBezTo>
                    <a:pt x="44629" y="199364"/>
                    <a:pt x="0" y="154734"/>
                    <a:pt x="0" y="99682"/>
                  </a:cubicBezTo>
                  <a:close/>
                </a:path>
              </a:pathLst>
            </a:custGeom>
            <a:solidFill>
              <a:srgbClr val="FFFFFF"/>
            </a:solidFill>
            <a:ln w="7600" cap="flat">
              <a:solidFill>
                <a:srgbClr val="000000"/>
              </a:solidFill>
              <a:bevel/>
            </a:ln>
          </p:spPr>
        </p:sp>
        <p:sp>
          <p:nvSpPr>
            <p:cNvPr id="273" name="圆圈"/>
            <p:cNvSpPr/>
            <p:nvPr/>
          </p:nvSpPr>
          <p:spPr>
            <a:xfrm>
              <a:off x="6128172" y="3473025"/>
              <a:ext cx="199364" cy="199364"/>
            </a:xfrm>
            <a:custGeom>
              <a:avLst/>
              <a:gdLst>
                <a:gd name="connsiteX0" fmla="*/ 99682 w 199364"/>
                <a:gd name="connsiteY0" fmla="*/ 0 h 199364"/>
                <a:gd name="connsiteX1" fmla="*/ 99682 w 199364"/>
                <a:gd name="connsiteY1" fmla="*/ 199364 h 199364"/>
                <a:gd name="connsiteX2" fmla="*/ 0 w 199364"/>
                <a:gd name="connsiteY2" fmla="*/ 99682 h 199364"/>
                <a:gd name="connsiteX3" fmla="*/ 199364 w 199364"/>
                <a:gd name="connsiteY3" fmla="*/ 99682 h 199364"/>
                <a:gd name="connsiteX4" fmla="*/ 99682 w 199364"/>
                <a:gd name="connsiteY4" fmla="*/ 99682 h 199364"/>
                <a:gd name="connsiteX5" fmla="*/ 29905 w 199364"/>
                <a:gd name="connsiteY5" fmla="*/ 29905 h 199364"/>
                <a:gd name="connsiteX6" fmla="*/ 169459 w 199364"/>
                <a:gd name="connsiteY6" fmla="*/ 29905 h 199364"/>
                <a:gd name="connsiteX7" fmla="*/ 169459 w 199364"/>
                <a:gd name="connsiteY7" fmla="*/ 169459 h 199364"/>
                <a:gd name="connsiteX8" fmla="*/ 29905 w 199364"/>
                <a:gd name="connsiteY8" fmla="*/ 169459 h 19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199364" h="199364">
                  <a:moveTo>
                    <a:pt x="0" y="99682"/>
                  </a:moveTo>
                  <a:cubicBezTo>
                    <a:pt x="0" y="44629"/>
                    <a:pt x="44629" y="0"/>
                    <a:pt x="99682" y="0"/>
                  </a:cubicBezTo>
                  <a:cubicBezTo>
                    <a:pt x="154734" y="0"/>
                    <a:pt x="199364" y="44629"/>
                    <a:pt x="199364" y="99682"/>
                  </a:cubicBezTo>
                  <a:cubicBezTo>
                    <a:pt x="199364" y="154734"/>
                    <a:pt x="154734" y="199364"/>
                    <a:pt x="99682" y="199364"/>
                  </a:cubicBezTo>
                  <a:cubicBezTo>
                    <a:pt x="44629" y="199364"/>
                    <a:pt x="0" y="154734"/>
                    <a:pt x="0" y="99682"/>
                  </a:cubicBezTo>
                  <a:close/>
                </a:path>
              </a:pathLst>
            </a:custGeom>
            <a:solidFill>
              <a:srgbClr val="FFFFFF"/>
            </a:solidFill>
            <a:ln w="7600" cap="flat">
              <a:solidFill>
                <a:srgbClr val="000000"/>
              </a:solidFill>
              <a:bevel/>
            </a:ln>
          </p:spPr>
        </p:sp>
        <p:cxnSp>
          <p:nvCxnSpPr>
            <p:cNvPr id="274" name="Line"/>
            <p:cNvCxnSpPr>
              <a:endCxn id="273" idx="2"/>
            </p:cNvCxnSpPr>
            <p:nvPr/>
          </p:nvCxnSpPr>
          <p:spPr>
            <a:xfrm rot="751134">
              <a:off x="5758930" y="3532206"/>
              <a:ext cx="373684" cy="0"/>
            </a:xfrm>
            <a:prstGeom prst="line">
              <a:avLst/>
            </a:prstGeom>
            <a:ln w="7600" cap="flat">
              <a:solidFill>
                <a:srgbClr val="FFFFFF"/>
              </a:solidFill>
              <a:bevel/>
            </a:ln>
          </p:spPr>
        </p:cxnSp>
        <p:sp>
          <p:nvSpPr>
            <p:cNvPr id="275" name="空心正方形"/>
            <p:cNvSpPr/>
            <p:nvPr/>
          </p:nvSpPr>
          <p:spPr>
            <a:xfrm>
              <a:off x="4858971" y="2871560"/>
              <a:ext cx="890690" cy="890690"/>
            </a:xfrm>
            <a:custGeom>
              <a:avLst/>
              <a:gdLst/>
              <a:ahLst/>
              <a:cxnLst/>
              <a:rect l="0" t="0" r="0" b="0"/>
              <a:pathLst>
                <a:path w="890690" h="890690">
                  <a:moveTo>
                    <a:pt x="890690" y="890690"/>
                  </a:moveTo>
                  <a:lnTo>
                    <a:pt x="890690" y="0"/>
                  </a:lnTo>
                  <a:lnTo>
                    <a:pt x="0" y="0"/>
                  </a:lnTo>
                  <a:lnTo>
                    <a:pt x="0" y="890690"/>
                  </a:lnTo>
                  <a:lnTo>
                    <a:pt x="890690" y="890690"/>
                  </a:lnTo>
                  <a:close/>
                  <a:moveTo>
                    <a:pt x="852690" y="852690"/>
                  </a:moveTo>
                  <a:lnTo>
                    <a:pt x="38000" y="852690"/>
                  </a:lnTo>
                  <a:lnTo>
                    <a:pt x="38000" y="38000"/>
                  </a:lnTo>
                  <a:lnTo>
                    <a:pt x="852690" y="38000"/>
                  </a:lnTo>
                  <a:lnTo>
                    <a:pt x="852690" y="852690"/>
                  </a:lnTo>
                  <a:close/>
                </a:path>
              </a:pathLst>
            </a:custGeom>
            <a:solidFill>
              <a:srgbClr val="3498DB"/>
            </a:solidFill>
            <a:ln w="7600" cap="flat">
              <a:solidFill>
                <a:srgbClr val="3498DB"/>
              </a:solidFill>
              <a:bevel/>
            </a:ln>
          </p:spPr>
        </p:sp>
        <p:sp>
          <p:nvSpPr>
            <p:cNvPr id="276" name="正方形"/>
            <p:cNvSpPr/>
            <p:nvPr/>
          </p:nvSpPr>
          <p:spPr>
            <a:xfrm>
              <a:off x="4912172" y="2918651"/>
              <a:ext cx="790400" cy="790400"/>
            </a:xfrm>
            <a:custGeom>
              <a:avLst/>
              <a:gdLst>
                <a:gd name="connsiteX0" fmla="*/ 0 w 790400"/>
                <a:gd name="connsiteY0" fmla="*/ 790400 h 790400"/>
                <a:gd name="connsiteX1" fmla="*/ 790400 w 790400"/>
                <a:gd name="connsiteY1" fmla="*/ 790400 h 790400"/>
                <a:gd name="connsiteX2" fmla="*/ 790400 w 790400"/>
                <a:gd name="connsiteY2" fmla="*/ 0 h 790400"/>
                <a:gd name="connsiteX3" fmla="*/ 0 w 790400"/>
                <a:gd name="connsiteY3" fmla="*/ 0 h 790400"/>
                <a:gd name="connsiteX4" fmla="*/ 395200 w 790400"/>
                <a:gd name="connsiteY4" fmla="*/ 395200 h 79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400" h="790400">
                  <a:moveTo>
                    <a:pt x="790400" y="790400"/>
                  </a:moveTo>
                  <a:lnTo>
                    <a:pt x="790400" y="0"/>
                  </a:lnTo>
                  <a:lnTo>
                    <a:pt x="0" y="0"/>
                  </a:lnTo>
                  <a:lnTo>
                    <a:pt x="0" y="790400"/>
                  </a:lnTo>
                  <a:lnTo>
                    <a:pt x="790400" y="790400"/>
                  </a:lnTo>
                  <a:close/>
                </a:path>
              </a:pathLst>
            </a:custGeom>
            <a:solidFill>
              <a:srgbClr val="FFFFFF"/>
            </a:solidFill>
            <a:ln w="7600" cap="flat">
              <a:solidFill>
                <a:srgbClr val="FFFFFF"/>
              </a:solidFill>
              <a:bevel/>
            </a:ln>
          </p:spPr>
          <p:txBody>
            <a:bodyPr wrap="square" lIns="36000" tIns="0" rIns="36000" bIns="0" rtlCol="0" anchor="ctr"/>
            <a:lstStyle/>
            <a:p>
              <a:pPr algn="ctr">
                <a:lnSpc>
                  <a:spcPct val="100000"/>
                </a:lnSpc>
              </a:pPr>
              <a:r>
                <a:rPr sz="1216">
                  <a:solidFill>
                    <a:srgbClr val="1BBC9D"/>
                  </a:solidFill>
                  <a:latin typeface="Terminal"/>
                </a:rPr>
                <a:t>WEBAPI</a:t>
              </a:r>
            </a:p>
          </p:txBody>
        </p:sp>
        <p:cxnSp>
          <p:nvCxnSpPr>
            <p:cNvPr id="277" name="Line"/>
            <p:cNvCxnSpPr>
              <a:endCxn id="268" idx="2"/>
            </p:cNvCxnSpPr>
            <p:nvPr/>
          </p:nvCxnSpPr>
          <p:spPr>
            <a:xfrm rot="-1196826">
              <a:off x="5569217" y="4720155"/>
              <a:ext cx="490059" cy="0"/>
            </a:xfrm>
            <a:prstGeom prst="line">
              <a:avLst/>
            </a:prstGeom>
            <a:ln w="7600" cap="flat">
              <a:solidFill>
                <a:srgbClr val="FFFFFF"/>
              </a:solidFill>
              <a:bevel/>
            </a:ln>
          </p:spPr>
        </p:cxnSp>
        <p:sp>
          <p:nvSpPr>
            <p:cNvPr id="278" name="空心正方形"/>
            <p:cNvSpPr/>
            <p:nvPr/>
          </p:nvSpPr>
          <p:spPr>
            <a:xfrm>
              <a:off x="4672771" y="4529279"/>
              <a:ext cx="890690" cy="890690"/>
            </a:xfrm>
            <a:custGeom>
              <a:avLst/>
              <a:gdLst/>
              <a:ahLst/>
              <a:cxnLst/>
              <a:rect l="0" t="0" r="0" b="0"/>
              <a:pathLst>
                <a:path w="890690" h="890690">
                  <a:moveTo>
                    <a:pt x="890690" y="890690"/>
                  </a:moveTo>
                  <a:lnTo>
                    <a:pt x="890690" y="0"/>
                  </a:lnTo>
                  <a:lnTo>
                    <a:pt x="0" y="0"/>
                  </a:lnTo>
                  <a:lnTo>
                    <a:pt x="0" y="890690"/>
                  </a:lnTo>
                  <a:lnTo>
                    <a:pt x="890690" y="890690"/>
                  </a:lnTo>
                  <a:close/>
                  <a:moveTo>
                    <a:pt x="852690" y="852690"/>
                  </a:moveTo>
                  <a:lnTo>
                    <a:pt x="38000" y="852690"/>
                  </a:lnTo>
                  <a:lnTo>
                    <a:pt x="38000" y="38000"/>
                  </a:lnTo>
                  <a:lnTo>
                    <a:pt x="852690" y="38000"/>
                  </a:lnTo>
                  <a:lnTo>
                    <a:pt x="852690" y="852690"/>
                  </a:lnTo>
                  <a:close/>
                </a:path>
              </a:pathLst>
            </a:custGeom>
            <a:solidFill>
              <a:srgbClr val="3498DB"/>
            </a:solidFill>
            <a:ln w="7600" cap="flat">
              <a:solidFill>
                <a:srgbClr val="3498DB"/>
              </a:solidFill>
              <a:bevel/>
            </a:ln>
          </p:spPr>
        </p:sp>
        <p:sp>
          <p:nvSpPr>
            <p:cNvPr id="279" name="正方形"/>
            <p:cNvSpPr/>
            <p:nvPr/>
          </p:nvSpPr>
          <p:spPr>
            <a:xfrm>
              <a:off x="4725972" y="4576370"/>
              <a:ext cx="790400" cy="790400"/>
            </a:xfrm>
            <a:custGeom>
              <a:avLst/>
              <a:gdLst>
                <a:gd name="connsiteX0" fmla="*/ 0 w 790400"/>
                <a:gd name="connsiteY0" fmla="*/ 790400 h 790400"/>
                <a:gd name="connsiteX1" fmla="*/ 790400 w 790400"/>
                <a:gd name="connsiteY1" fmla="*/ 790400 h 790400"/>
                <a:gd name="connsiteX2" fmla="*/ 790400 w 790400"/>
                <a:gd name="connsiteY2" fmla="*/ 0 h 790400"/>
                <a:gd name="connsiteX3" fmla="*/ 0 w 790400"/>
                <a:gd name="connsiteY3" fmla="*/ 0 h 790400"/>
                <a:gd name="connsiteX4" fmla="*/ 395200 w 790400"/>
                <a:gd name="connsiteY4" fmla="*/ 395200 h 79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0400" h="790400">
                  <a:moveTo>
                    <a:pt x="790400" y="790400"/>
                  </a:moveTo>
                  <a:lnTo>
                    <a:pt x="790400" y="0"/>
                  </a:lnTo>
                  <a:lnTo>
                    <a:pt x="0" y="0"/>
                  </a:lnTo>
                  <a:lnTo>
                    <a:pt x="0" y="790400"/>
                  </a:lnTo>
                  <a:lnTo>
                    <a:pt x="790400" y="790400"/>
                  </a:lnTo>
                  <a:close/>
                </a:path>
              </a:pathLst>
            </a:custGeom>
            <a:solidFill>
              <a:srgbClr val="FFFFFF"/>
            </a:solidFill>
            <a:ln w="7600" cap="flat">
              <a:solidFill>
                <a:srgbClr val="FFFFFF"/>
              </a:solidFill>
              <a:bevel/>
            </a:ln>
          </p:spPr>
          <p:txBody>
            <a:bodyPr wrap="square" lIns="36000" tIns="0" rIns="36000" bIns="0" rtlCol="0" anchor="ctr"/>
            <a:lstStyle/>
            <a:p>
              <a:pPr algn="ctr">
                <a:lnSpc>
                  <a:spcPct val="100000"/>
                </a:lnSpc>
              </a:pPr>
              <a:r>
                <a:rPr sz="1216">
                  <a:solidFill>
                    <a:srgbClr val="1BBC9D"/>
                  </a:solidFill>
                  <a:latin typeface="Terminal"/>
                </a:rPr>
                <a:t>MVC</a:t>
              </a:r>
            </a:p>
          </p:txBody>
        </p:sp>
        <p:sp>
          <p:nvSpPr>
            <p:cNvPr id="280" name="圆圈"/>
            <p:cNvSpPr/>
            <p:nvPr/>
          </p:nvSpPr>
          <p:spPr>
            <a:xfrm>
              <a:off x="3723522" y="2335355"/>
              <a:ext cx="743195" cy="743195"/>
            </a:xfrm>
            <a:custGeom>
              <a:avLst/>
              <a:gdLst/>
              <a:ahLst/>
              <a:cxnLst/>
              <a:rect l="0" t="0" r="0" b="0"/>
              <a:pathLst>
                <a:path w="743195" h="743195">
                  <a:moveTo>
                    <a:pt x="371597" y="0"/>
                  </a:moveTo>
                  <a:cubicBezTo>
                    <a:pt x="167221" y="0"/>
                    <a:pt x="0" y="167221"/>
                    <a:pt x="0" y="371597"/>
                  </a:cubicBezTo>
                  <a:cubicBezTo>
                    <a:pt x="0" y="575974"/>
                    <a:pt x="167221" y="743195"/>
                    <a:pt x="371597" y="743195"/>
                  </a:cubicBezTo>
                  <a:cubicBezTo>
                    <a:pt x="575974" y="743195"/>
                    <a:pt x="743195" y="575974"/>
                    <a:pt x="743195" y="371597"/>
                  </a:cubicBezTo>
                  <a:cubicBezTo>
                    <a:pt x="743195" y="167221"/>
                    <a:pt x="575974" y="0"/>
                    <a:pt x="371597" y="0"/>
                  </a:cubicBezTo>
                  <a:close/>
                  <a:moveTo>
                    <a:pt x="371597" y="668874"/>
                  </a:moveTo>
                  <a:cubicBezTo>
                    <a:pt x="208098" y="668874"/>
                    <a:pt x="74321" y="535095"/>
                    <a:pt x="74321" y="371597"/>
                  </a:cubicBezTo>
                  <a:cubicBezTo>
                    <a:pt x="74321" y="208099"/>
                    <a:pt x="208098" y="74319"/>
                    <a:pt x="371597" y="74319"/>
                  </a:cubicBezTo>
                  <a:cubicBezTo>
                    <a:pt x="535096" y="74319"/>
                    <a:pt x="668875" y="208098"/>
                    <a:pt x="668875" y="371597"/>
                  </a:cubicBezTo>
                  <a:cubicBezTo>
                    <a:pt x="668875" y="535096"/>
                    <a:pt x="535096" y="668874"/>
                    <a:pt x="371597" y="668874"/>
                  </a:cubicBezTo>
                  <a:close/>
                </a:path>
              </a:pathLst>
            </a:custGeom>
            <a:solidFill>
              <a:srgbClr val="3498DB"/>
            </a:solidFill>
            <a:ln w="7600" cap="flat">
              <a:solidFill>
                <a:srgbClr val="3498DB"/>
              </a:solidFill>
              <a:bevel/>
            </a:ln>
          </p:spPr>
        </p:sp>
        <p:sp>
          <p:nvSpPr>
            <p:cNvPr id="281" name="圆圈"/>
            <p:cNvSpPr/>
            <p:nvPr/>
          </p:nvSpPr>
          <p:spPr>
            <a:xfrm>
              <a:off x="3795414" y="2407247"/>
              <a:ext cx="599410" cy="599410"/>
            </a:xfrm>
            <a:custGeom>
              <a:avLst/>
              <a:gdLst>
                <a:gd name="connsiteX0" fmla="*/ 299705 w 599410"/>
                <a:gd name="connsiteY0" fmla="*/ 0 h 599410"/>
                <a:gd name="connsiteX1" fmla="*/ 299705 w 599410"/>
                <a:gd name="connsiteY1" fmla="*/ 599410 h 599410"/>
                <a:gd name="connsiteX2" fmla="*/ 0 w 599410"/>
                <a:gd name="connsiteY2" fmla="*/ 299705 h 599410"/>
                <a:gd name="connsiteX3" fmla="*/ 599410 w 599410"/>
                <a:gd name="connsiteY3" fmla="*/ 299705 h 599410"/>
                <a:gd name="connsiteX4" fmla="*/ 299705 w 599410"/>
                <a:gd name="connsiteY4" fmla="*/ 299705 h 599410"/>
                <a:gd name="connsiteX5" fmla="*/ 89912 w 599410"/>
                <a:gd name="connsiteY5" fmla="*/ 89912 h 599410"/>
                <a:gd name="connsiteX6" fmla="*/ 509499 w 599410"/>
                <a:gd name="connsiteY6" fmla="*/ 89912 h 599410"/>
                <a:gd name="connsiteX7" fmla="*/ 509499 w 599410"/>
                <a:gd name="connsiteY7" fmla="*/ 509499 h 599410"/>
                <a:gd name="connsiteX8" fmla="*/ 89912 w 599410"/>
                <a:gd name="connsiteY8" fmla="*/ 509499 h 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599410" h="599410">
                  <a:moveTo>
                    <a:pt x="0" y="299705"/>
                  </a:moveTo>
                  <a:cubicBezTo>
                    <a:pt x="0" y="134183"/>
                    <a:pt x="134183" y="0"/>
                    <a:pt x="299705" y="0"/>
                  </a:cubicBezTo>
                  <a:cubicBezTo>
                    <a:pt x="465228" y="0"/>
                    <a:pt x="599410" y="134183"/>
                    <a:pt x="599410" y="299705"/>
                  </a:cubicBezTo>
                  <a:cubicBezTo>
                    <a:pt x="599410" y="465228"/>
                    <a:pt x="465228" y="599410"/>
                    <a:pt x="299705" y="599410"/>
                  </a:cubicBezTo>
                  <a:cubicBezTo>
                    <a:pt x="134183" y="599410"/>
                    <a:pt x="0" y="465228"/>
                    <a:pt x="0" y="299705"/>
                  </a:cubicBezTo>
                  <a:close/>
                </a:path>
              </a:pathLst>
            </a:custGeom>
            <a:solidFill>
              <a:srgbClr val="FFFFFF"/>
            </a:solidFill>
            <a:ln w="7600" cap="flat">
              <a:solidFill>
                <a:srgbClr val="FFFFFF"/>
              </a:solidFill>
              <a:bevel/>
            </a:ln>
          </p:spPr>
        </p:sp>
        <p:grpSp>
          <p:nvGrpSpPr>
            <p:cNvPr id="282" name="手机购物"/>
            <p:cNvGrpSpPr/>
            <p:nvPr/>
          </p:nvGrpSpPr>
          <p:grpSpPr>
            <a:xfrm>
              <a:off x="3984919" y="2474308"/>
              <a:ext cx="220400" cy="465289"/>
              <a:chOff x="3984919" y="2474308"/>
              <a:chExt cx="220400" cy="465289"/>
            </a:xfrm>
          </p:grpSpPr>
          <p:grpSp>
            <p:nvGrpSpPr>
              <p:cNvPr id="283" name="组合 282"/>
              <p:cNvGrpSpPr/>
              <p:nvPr/>
            </p:nvGrpSpPr>
            <p:grpSpPr>
              <a:xfrm>
                <a:off x="3984919" y="2474308"/>
                <a:ext cx="220400" cy="465289"/>
                <a:chOff x="3984919" y="2474308"/>
                <a:chExt cx="220400" cy="465289"/>
              </a:xfrm>
            </p:grpSpPr>
            <p:sp>
              <p:nvSpPr>
                <p:cNvPr id="284" name="任意多边形 283"/>
                <p:cNvSpPr/>
                <p:nvPr/>
              </p:nvSpPr>
              <p:spPr>
                <a:xfrm>
                  <a:off x="3988641" y="2478476"/>
                  <a:ext cx="216668" cy="461121"/>
                </a:xfrm>
                <a:custGeom>
                  <a:avLst/>
                  <a:gdLst/>
                  <a:ahLst/>
                  <a:cxnLst/>
                  <a:rect l="0" t="0" r="0" b="0"/>
                  <a:pathLst>
                    <a:path w="216668" h="461121">
                      <a:moveTo>
                        <a:pt x="0" y="26257"/>
                      </a:moveTo>
                      <a:cubicBezTo>
                        <a:pt x="0" y="26257"/>
                        <a:pt x="1933" y="2361"/>
                        <a:pt x="28232" y="0"/>
                      </a:cubicBezTo>
                      <a:lnTo>
                        <a:pt x="188824" y="0"/>
                      </a:lnTo>
                      <a:cubicBezTo>
                        <a:pt x="188824" y="0"/>
                        <a:pt x="213398" y="639"/>
                        <a:pt x="216668" y="25826"/>
                      </a:cubicBezTo>
                      <a:lnTo>
                        <a:pt x="216668" y="433313"/>
                      </a:lnTo>
                      <a:cubicBezTo>
                        <a:pt x="216668" y="433313"/>
                        <a:pt x="217925" y="456809"/>
                        <a:pt x="191842" y="461121"/>
                      </a:cubicBezTo>
                      <a:lnTo>
                        <a:pt x="26723" y="461121"/>
                      </a:lnTo>
                      <a:cubicBezTo>
                        <a:pt x="26723" y="461121"/>
                        <a:pt x="4520" y="461121"/>
                        <a:pt x="0" y="435712"/>
                      </a:cubicBezTo>
                      <a:lnTo>
                        <a:pt x="0" y="26257"/>
                      </a:lnTo>
                      <a:close/>
                      <a:moveTo>
                        <a:pt x="13000" y="60637"/>
                      </a:moveTo>
                      <a:lnTo>
                        <a:pt x="13000" y="396564"/>
                      </a:lnTo>
                      <a:lnTo>
                        <a:pt x="203669" y="396564"/>
                      </a:lnTo>
                      <a:lnTo>
                        <a:pt x="203669" y="60637"/>
                      </a:lnTo>
                      <a:lnTo>
                        <a:pt x="13000" y="60637"/>
                      </a:lnTo>
                      <a:close/>
                    </a:path>
                  </a:pathLst>
                </a:custGeom>
                <a:solidFill>
                  <a:srgbClr val="3E3938"/>
                </a:solidFill>
                <a:ln w="7600" cap="flat">
                  <a:solidFill>
                    <a:srgbClr val="3E3938"/>
                  </a:solidFill>
                  <a:bevel/>
                </a:ln>
              </p:spPr>
            </p:sp>
            <p:sp>
              <p:nvSpPr>
                <p:cNvPr id="285" name="任意多边形 284"/>
                <p:cNvSpPr/>
                <p:nvPr/>
              </p:nvSpPr>
              <p:spPr>
                <a:xfrm>
                  <a:off x="4135269" y="2474315"/>
                  <a:ext cx="34708" cy="4087"/>
                </a:xfrm>
                <a:custGeom>
                  <a:avLst/>
                  <a:gdLst/>
                  <a:ahLst/>
                  <a:cxnLst/>
                  <a:rect l="0" t="0" r="0" b="0"/>
                  <a:pathLst>
                    <a:path w="34708" h="4087">
                      <a:moveTo>
                        <a:pt x="1937" y="-7"/>
                      </a:moveTo>
                      <a:lnTo>
                        <a:pt x="32762" y="-7"/>
                      </a:lnTo>
                      <a:cubicBezTo>
                        <a:pt x="33833" y="-7"/>
                        <a:pt x="34708" y="861"/>
                        <a:pt x="34708" y="1931"/>
                      </a:cubicBezTo>
                      <a:lnTo>
                        <a:pt x="0" y="4087"/>
                      </a:lnTo>
                      <a:cubicBezTo>
                        <a:pt x="0" y="861"/>
                        <a:pt x="865" y="-7"/>
                        <a:pt x="1937" y="-7"/>
                      </a:cubicBezTo>
                      <a:close/>
                    </a:path>
                  </a:pathLst>
                </a:custGeom>
                <a:solidFill>
                  <a:srgbClr val="3E3938"/>
                </a:solidFill>
                <a:ln w="7600" cap="flat">
                  <a:solidFill>
                    <a:srgbClr val="3E3938"/>
                  </a:solidFill>
                  <a:bevel/>
                </a:ln>
              </p:spPr>
            </p:sp>
            <p:sp>
              <p:nvSpPr>
                <p:cNvPr id="286" name="任意多边形 285"/>
                <p:cNvSpPr/>
                <p:nvPr/>
              </p:nvSpPr>
              <p:spPr>
                <a:xfrm>
                  <a:off x="3984919" y="2541100"/>
                  <a:ext cx="3668" cy="19849"/>
                </a:xfrm>
                <a:custGeom>
                  <a:avLst/>
                  <a:gdLst/>
                  <a:ahLst/>
                  <a:cxnLst/>
                  <a:rect l="0" t="0" r="0" b="0"/>
                  <a:pathLst>
                    <a:path w="3668" h="19849">
                      <a:moveTo>
                        <a:pt x="1937" y="0"/>
                      </a:moveTo>
                      <a:lnTo>
                        <a:pt x="3661" y="19849"/>
                      </a:lnTo>
                      <a:cubicBezTo>
                        <a:pt x="865" y="19799"/>
                        <a:pt x="0" y="18931"/>
                        <a:pt x="0" y="17861"/>
                      </a:cubicBezTo>
                      <a:lnTo>
                        <a:pt x="0" y="1931"/>
                      </a:lnTo>
                      <a:cubicBezTo>
                        <a:pt x="0" y="861"/>
                        <a:pt x="865" y="0"/>
                        <a:pt x="1937" y="0"/>
                      </a:cubicBezTo>
                      <a:close/>
                    </a:path>
                  </a:pathLst>
                </a:custGeom>
                <a:solidFill>
                  <a:srgbClr val="3E3938"/>
                </a:solidFill>
                <a:ln w="7600" cap="flat">
                  <a:solidFill>
                    <a:srgbClr val="3E3938"/>
                  </a:solidFill>
                  <a:bevel/>
                </a:ln>
              </p:spPr>
            </p:sp>
            <p:sp>
              <p:nvSpPr>
                <p:cNvPr id="287" name="任意多边形 286"/>
                <p:cNvSpPr/>
                <p:nvPr/>
              </p:nvSpPr>
              <p:spPr>
                <a:xfrm>
                  <a:off x="3985026" y="2622907"/>
                  <a:ext cx="3607" cy="15328"/>
                </a:xfrm>
                <a:custGeom>
                  <a:avLst/>
                  <a:gdLst/>
                  <a:ahLst/>
                  <a:cxnLst/>
                  <a:rect l="0" t="0" r="0" b="0"/>
                  <a:pathLst>
                    <a:path w="3607" h="15328">
                      <a:moveTo>
                        <a:pt x="1940" y="0"/>
                      </a:moveTo>
                      <a:lnTo>
                        <a:pt x="3598" y="15328"/>
                      </a:lnTo>
                      <a:cubicBezTo>
                        <a:pt x="869" y="15278"/>
                        <a:pt x="0" y="14410"/>
                        <a:pt x="0" y="13340"/>
                      </a:cubicBezTo>
                      <a:lnTo>
                        <a:pt x="0" y="1931"/>
                      </a:lnTo>
                      <a:cubicBezTo>
                        <a:pt x="0" y="861"/>
                        <a:pt x="869" y="0"/>
                        <a:pt x="1940" y="0"/>
                      </a:cubicBezTo>
                      <a:close/>
                    </a:path>
                  </a:pathLst>
                </a:custGeom>
                <a:solidFill>
                  <a:srgbClr val="3E3938"/>
                </a:solidFill>
                <a:ln w="7600" cap="flat">
                  <a:solidFill>
                    <a:srgbClr val="3E3938"/>
                  </a:solidFill>
                  <a:bevel/>
                </a:ln>
              </p:spPr>
            </p:sp>
            <p:sp>
              <p:nvSpPr>
                <p:cNvPr id="288" name="任意多边形 287"/>
                <p:cNvSpPr/>
                <p:nvPr/>
              </p:nvSpPr>
              <p:spPr>
                <a:xfrm>
                  <a:off x="3984950" y="2585126"/>
                  <a:ext cx="3607" cy="15328"/>
                </a:xfrm>
                <a:custGeom>
                  <a:avLst/>
                  <a:gdLst/>
                  <a:ahLst/>
                  <a:cxnLst/>
                  <a:rect l="0" t="0" r="0" b="0"/>
                  <a:pathLst>
                    <a:path w="3607" h="15328">
                      <a:moveTo>
                        <a:pt x="1940" y="0"/>
                      </a:moveTo>
                      <a:lnTo>
                        <a:pt x="3598" y="15328"/>
                      </a:lnTo>
                      <a:cubicBezTo>
                        <a:pt x="869" y="15278"/>
                        <a:pt x="0" y="14410"/>
                        <a:pt x="0" y="13340"/>
                      </a:cubicBezTo>
                      <a:lnTo>
                        <a:pt x="0" y="1931"/>
                      </a:lnTo>
                      <a:cubicBezTo>
                        <a:pt x="0" y="861"/>
                        <a:pt x="869" y="0"/>
                        <a:pt x="1940" y="0"/>
                      </a:cubicBezTo>
                      <a:close/>
                    </a:path>
                  </a:pathLst>
                </a:custGeom>
                <a:solidFill>
                  <a:srgbClr val="3E3938"/>
                </a:solidFill>
                <a:ln w="7600" cap="flat">
                  <a:solidFill>
                    <a:srgbClr val="3E3938"/>
                  </a:solidFill>
                  <a:bevel/>
                </a:ln>
              </p:spPr>
            </p:sp>
          </p:grpSp>
          <p:sp>
            <p:nvSpPr>
              <p:cNvPr id="289" name="任意多边形 288"/>
              <p:cNvSpPr/>
              <p:nvPr/>
            </p:nvSpPr>
            <p:spPr>
              <a:xfrm>
                <a:off x="4000204" y="2537290"/>
                <a:ext cx="193542" cy="340946"/>
              </a:xfrm>
              <a:custGeom>
                <a:avLst/>
                <a:gdLst/>
                <a:ahLst/>
                <a:cxnLst/>
                <a:rect l="0" t="0" r="0" b="0"/>
                <a:pathLst>
                  <a:path w="193542" h="340946">
                    <a:moveTo>
                      <a:pt x="0" y="0"/>
                    </a:moveTo>
                    <a:lnTo>
                      <a:pt x="193542" y="0"/>
                    </a:lnTo>
                    <a:lnTo>
                      <a:pt x="193542" y="340946"/>
                    </a:lnTo>
                    <a:lnTo>
                      <a:pt x="0" y="340946"/>
                    </a:lnTo>
                    <a:lnTo>
                      <a:pt x="0" y="0"/>
                    </a:lnTo>
                    <a:close/>
                  </a:path>
                </a:pathLst>
              </a:custGeom>
              <a:solidFill>
                <a:srgbClr val="30C9F7"/>
              </a:solidFill>
              <a:ln w="7600" cap="flat">
                <a:solidFill>
                  <a:srgbClr val="30C9F7"/>
                </a:solidFill>
                <a:bevel/>
              </a:ln>
            </p:spPr>
          </p:sp>
          <p:grpSp>
            <p:nvGrpSpPr>
              <p:cNvPr id="290" name="组合 289"/>
              <p:cNvGrpSpPr/>
              <p:nvPr/>
            </p:nvGrpSpPr>
            <p:grpSpPr>
              <a:xfrm>
                <a:off x="4017366" y="2632304"/>
                <a:ext cx="159218" cy="150920"/>
                <a:chOff x="4017366" y="2632304"/>
                <a:chExt cx="159218" cy="150920"/>
              </a:xfrm>
            </p:grpSpPr>
            <p:sp>
              <p:nvSpPr>
                <p:cNvPr id="291" name="任意多边形 290"/>
                <p:cNvSpPr/>
                <p:nvPr/>
              </p:nvSpPr>
              <p:spPr>
                <a:xfrm>
                  <a:off x="4083741" y="2652765"/>
                  <a:ext cx="10434" cy="62548"/>
                </a:xfrm>
                <a:custGeom>
                  <a:avLst/>
                  <a:gdLst/>
                  <a:ahLst/>
                  <a:cxnLst/>
                  <a:rect l="0" t="0" r="0" b="0"/>
                  <a:pathLst>
                    <a:path w="10434" h="62548">
                      <a:moveTo>
                        <a:pt x="0" y="62548"/>
                      </a:moveTo>
                      <a:lnTo>
                        <a:pt x="0" y="0"/>
                      </a:lnTo>
                      <a:lnTo>
                        <a:pt x="10434" y="0"/>
                      </a:lnTo>
                      <a:lnTo>
                        <a:pt x="10434" y="62548"/>
                      </a:lnTo>
                      <a:lnTo>
                        <a:pt x="0" y="62548"/>
                      </a:lnTo>
                      <a:close/>
                    </a:path>
                  </a:pathLst>
                </a:custGeom>
                <a:solidFill>
                  <a:srgbClr val="FFFFFF"/>
                </a:solidFill>
                <a:ln w="2500" cap="flat">
                  <a:solidFill>
                    <a:srgbClr val="FFFFFF"/>
                  </a:solidFill>
                  <a:bevel/>
                </a:ln>
              </p:spPr>
            </p:sp>
            <p:sp>
              <p:nvSpPr>
                <p:cNvPr id="292" name="任意多边形 291"/>
                <p:cNvSpPr/>
                <p:nvPr/>
              </p:nvSpPr>
              <p:spPr>
                <a:xfrm>
                  <a:off x="4156869" y="2651478"/>
                  <a:ext cx="19491" cy="66617"/>
                </a:xfrm>
                <a:custGeom>
                  <a:avLst/>
                  <a:gdLst/>
                  <a:ahLst/>
                  <a:cxnLst/>
                  <a:rect l="0" t="0" r="0" b="0"/>
                  <a:pathLst>
                    <a:path w="19491" h="66617">
                      <a:moveTo>
                        <a:pt x="0" y="65165"/>
                      </a:moveTo>
                      <a:lnTo>
                        <a:pt x="9158" y="0"/>
                      </a:lnTo>
                      <a:lnTo>
                        <a:pt x="19491" y="1452"/>
                      </a:lnTo>
                      <a:lnTo>
                        <a:pt x="10333" y="66617"/>
                      </a:lnTo>
                      <a:lnTo>
                        <a:pt x="0" y="65165"/>
                      </a:lnTo>
                      <a:close/>
                    </a:path>
                  </a:pathLst>
                </a:custGeom>
                <a:solidFill>
                  <a:srgbClr val="FFFFFF"/>
                </a:solidFill>
                <a:ln w="2500" cap="flat">
                  <a:solidFill>
                    <a:srgbClr val="FFFFFF"/>
                  </a:solidFill>
                  <a:bevel/>
                </a:ln>
              </p:spPr>
            </p:sp>
            <p:sp>
              <p:nvSpPr>
                <p:cNvPr id="293" name="任意多边形 292"/>
                <p:cNvSpPr/>
                <p:nvPr/>
              </p:nvSpPr>
              <p:spPr>
                <a:xfrm>
                  <a:off x="4060787" y="2757881"/>
                  <a:ext cx="25198" cy="25342"/>
                </a:xfrm>
                <a:custGeom>
                  <a:avLst/>
                  <a:gdLst/>
                  <a:ahLst/>
                  <a:cxnLst/>
                  <a:rect l="0" t="0" r="0" b="0"/>
                  <a:pathLst>
                    <a:path w="25198" h="25342">
                      <a:moveTo>
                        <a:pt x="0" y="12671"/>
                      </a:moveTo>
                      <a:cubicBezTo>
                        <a:pt x="0" y="5673"/>
                        <a:pt x="5641" y="0"/>
                        <a:pt x="12599" y="0"/>
                      </a:cubicBezTo>
                      <a:cubicBezTo>
                        <a:pt x="19557" y="0"/>
                        <a:pt x="25198" y="5673"/>
                        <a:pt x="25198" y="12671"/>
                      </a:cubicBezTo>
                      <a:cubicBezTo>
                        <a:pt x="25198" y="19669"/>
                        <a:pt x="19557" y="25342"/>
                        <a:pt x="12599" y="25342"/>
                      </a:cubicBezTo>
                      <a:cubicBezTo>
                        <a:pt x="5641" y="25342"/>
                        <a:pt x="0" y="19669"/>
                        <a:pt x="0" y="12671"/>
                      </a:cubicBezTo>
                      <a:close/>
                    </a:path>
                  </a:pathLst>
                </a:custGeom>
                <a:solidFill>
                  <a:srgbClr val="FFFFFF"/>
                </a:solidFill>
                <a:ln w="2500" cap="flat">
                  <a:solidFill>
                    <a:srgbClr val="FFFFFF"/>
                  </a:solidFill>
                  <a:bevel/>
                </a:ln>
              </p:spPr>
            </p:sp>
            <p:sp>
              <p:nvSpPr>
                <p:cNvPr id="294" name="任意多边形 293"/>
                <p:cNvSpPr/>
                <p:nvPr/>
              </p:nvSpPr>
              <p:spPr>
                <a:xfrm>
                  <a:off x="4134701" y="2757881"/>
                  <a:ext cx="25198" cy="25342"/>
                </a:xfrm>
                <a:custGeom>
                  <a:avLst/>
                  <a:gdLst/>
                  <a:ahLst/>
                  <a:cxnLst/>
                  <a:rect l="0" t="0" r="0" b="0"/>
                  <a:pathLst>
                    <a:path w="25198" h="25342">
                      <a:moveTo>
                        <a:pt x="0" y="12671"/>
                      </a:moveTo>
                      <a:cubicBezTo>
                        <a:pt x="0" y="5673"/>
                        <a:pt x="5641" y="0"/>
                        <a:pt x="12599" y="0"/>
                      </a:cubicBezTo>
                      <a:cubicBezTo>
                        <a:pt x="19557" y="0"/>
                        <a:pt x="25198" y="5673"/>
                        <a:pt x="25198" y="12671"/>
                      </a:cubicBezTo>
                      <a:cubicBezTo>
                        <a:pt x="25198" y="19669"/>
                        <a:pt x="19557" y="25342"/>
                        <a:pt x="12599" y="25342"/>
                      </a:cubicBezTo>
                      <a:cubicBezTo>
                        <a:pt x="5641" y="25342"/>
                        <a:pt x="0" y="19669"/>
                        <a:pt x="0" y="12671"/>
                      </a:cubicBezTo>
                      <a:close/>
                    </a:path>
                  </a:pathLst>
                </a:custGeom>
                <a:solidFill>
                  <a:srgbClr val="FFFFFF"/>
                </a:solidFill>
                <a:ln w="2500" cap="flat">
                  <a:solidFill>
                    <a:srgbClr val="FFFFFF"/>
                  </a:solidFill>
                  <a:bevel/>
                </a:ln>
              </p:spPr>
            </p:sp>
            <p:sp>
              <p:nvSpPr>
                <p:cNvPr id="295" name="任意多边形 294"/>
                <p:cNvSpPr/>
                <p:nvPr/>
              </p:nvSpPr>
              <p:spPr>
                <a:xfrm>
                  <a:off x="4017366" y="2632304"/>
                  <a:ext cx="25544" cy="10493"/>
                </a:xfrm>
                <a:custGeom>
                  <a:avLst/>
                  <a:gdLst/>
                  <a:ahLst/>
                  <a:cxnLst/>
                  <a:rect l="0" t="0" r="0" b="0"/>
                  <a:pathLst>
                    <a:path w="25544" h="10493">
                      <a:moveTo>
                        <a:pt x="0" y="0"/>
                      </a:moveTo>
                      <a:lnTo>
                        <a:pt x="25544" y="0"/>
                      </a:lnTo>
                      <a:lnTo>
                        <a:pt x="25544" y="10493"/>
                      </a:lnTo>
                      <a:lnTo>
                        <a:pt x="0" y="10493"/>
                      </a:lnTo>
                      <a:lnTo>
                        <a:pt x="0" y="0"/>
                      </a:lnTo>
                      <a:close/>
                    </a:path>
                  </a:pathLst>
                </a:custGeom>
                <a:solidFill>
                  <a:srgbClr val="FFFFFF"/>
                </a:solidFill>
                <a:ln w="2500" cap="flat">
                  <a:solidFill>
                    <a:srgbClr val="FFFFFF"/>
                  </a:solidFill>
                  <a:bevel/>
                </a:ln>
              </p:spPr>
            </p:sp>
            <p:sp>
              <p:nvSpPr>
                <p:cNvPr id="296" name="任意多边形 295"/>
                <p:cNvSpPr/>
                <p:nvPr/>
              </p:nvSpPr>
              <p:spPr>
                <a:xfrm>
                  <a:off x="4117375" y="2652765"/>
                  <a:ext cx="10434" cy="62548"/>
                </a:xfrm>
                <a:custGeom>
                  <a:avLst/>
                  <a:gdLst/>
                  <a:ahLst/>
                  <a:cxnLst/>
                  <a:rect l="0" t="0" r="0" b="0"/>
                  <a:pathLst>
                    <a:path w="10434" h="62548">
                      <a:moveTo>
                        <a:pt x="0" y="62548"/>
                      </a:moveTo>
                      <a:lnTo>
                        <a:pt x="0" y="0"/>
                      </a:lnTo>
                      <a:lnTo>
                        <a:pt x="10434" y="0"/>
                      </a:lnTo>
                      <a:lnTo>
                        <a:pt x="10434" y="62548"/>
                      </a:lnTo>
                      <a:lnTo>
                        <a:pt x="0" y="62548"/>
                      </a:lnTo>
                      <a:close/>
                    </a:path>
                  </a:pathLst>
                </a:custGeom>
                <a:solidFill>
                  <a:srgbClr val="FFFFFF"/>
                </a:solidFill>
                <a:ln w="2500" cap="flat">
                  <a:solidFill>
                    <a:srgbClr val="FFFFFF"/>
                  </a:solidFill>
                  <a:bevel/>
                </a:ln>
              </p:spPr>
            </p:sp>
            <p:sp>
              <p:nvSpPr>
                <p:cNvPr id="297" name="任意多边形 296"/>
                <p:cNvSpPr/>
                <p:nvPr/>
              </p:nvSpPr>
              <p:spPr>
                <a:xfrm>
                  <a:off x="4048859" y="2678752"/>
                  <a:ext cx="114095" cy="10493"/>
                </a:xfrm>
                <a:custGeom>
                  <a:avLst/>
                  <a:gdLst/>
                  <a:ahLst/>
                  <a:cxnLst/>
                  <a:rect l="0" t="0" r="0" b="0"/>
                  <a:pathLst>
                    <a:path w="114095" h="10493">
                      <a:moveTo>
                        <a:pt x="0" y="0"/>
                      </a:moveTo>
                      <a:lnTo>
                        <a:pt x="114095" y="0"/>
                      </a:lnTo>
                      <a:lnTo>
                        <a:pt x="114095" y="10493"/>
                      </a:lnTo>
                      <a:lnTo>
                        <a:pt x="0" y="10493"/>
                      </a:lnTo>
                      <a:lnTo>
                        <a:pt x="0" y="0"/>
                      </a:lnTo>
                      <a:close/>
                    </a:path>
                  </a:pathLst>
                </a:custGeom>
                <a:solidFill>
                  <a:srgbClr val="FFFFFF"/>
                </a:solidFill>
                <a:ln w="2500" cap="flat">
                  <a:solidFill>
                    <a:srgbClr val="FFFFFF"/>
                  </a:solidFill>
                  <a:bevel/>
                </a:ln>
              </p:spPr>
            </p:sp>
            <p:sp>
              <p:nvSpPr>
                <p:cNvPr id="298" name="任意多边形 297"/>
                <p:cNvSpPr/>
                <p:nvPr/>
              </p:nvSpPr>
              <p:spPr>
                <a:xfrm>
                  <a:off x="4044302" y="2650067"/>
                  <a:ext cx="132282" cy="10493"/>
                </a:xfrm>
                <a:custGeom>
                  <a:avLst/>
                  <a:gdLst/>
                  <a:ahLst/>
                  <a:cxnLst/>
                  <a:rect l="0" t="0" r="0" b="0"/>
                  <a:pathLst>
                    <a:path w="132282" h="10493">
                      <a:moveTo>
                        <a:pt x="0" y="0"/>
                      </a:moveTo>
                      <a:lnTo>
                        <a:pt x="132282" y="0"/>
                      </a:lnTo>
                      <a:lnTo>
                        <a:pt x="130891" y="10493"/>
                      </a:lnTo>
                      <a:lnTo>
                        <a:pt x="0" y="10493"/>
                      </a:lnTo>
                      <a:lnTo>
                        <a:pt x="0" y="0"/>
                      </a:lnTo>
                      <a:close/>
                    </a:path>
                  </a:pathLst>
                </a:custGeom>
                <a:solidFill>
                  <a:srgbClr val="FFFFFF"/>
                </a:solidFill>
                <a:ln w="2500" cap="flat">
                  <a:solidFill>
                    <a:srgbClr val="FFFFFF"/>
                  </a:solidFill>
                  <a:bevel/>
                </a:ln>
              </p:spPr>
            </p:sp>
            <p:sp>
              <p:nvSpPr>
                <p:cNvPr id="303" name="任意多边形 302"/>
                <p:cNvSpPr/>
                <p:nvPr/>
              </p:nvSpPr>
              <p:spPr>
                <a:xfrm>
                  <a:off x="4052932" y="2707610"/>
                  <a:ext cx="114095" cy="10493"/>
                </a:xfrm>
                <a:custGeom>
                  <a:avLst/>
                  <a:gdLst/>
                  <a:ahLst/>
                  <a:cxnLst/>
                  <a:rect l="0" t="0" r="0" b="0"/>
                  <a:pathLst>
                    <a:path w="114095" h="10493">
                      <a:moveTo>
                        <a:pt x="0" y="0"/>
                      </a:moveTo>
                      <a:lnTo>
                        <a:pt x="114095" y="0"/>
                      </a:lnTo>
                      <a:lnTo>
                        <a:pt x="114095" y="10493"/>
                      </a:lnTo>
                      <a:lnTo>
                        <a:pt x="0" y="10493"/>
                      </a:lnTo>
                      <a:lnTo>
                        <a:pt x="0" y="0"/>
                      </a:lnTo>
                      <a:close/>
                    </a:path>
                  </a:pathLst>
                </a:custGeom>
                <a:solidFill>
                  <a:srgbClr val="FFFFFF"/>
                </a:solidFill>
                <a:ln w="2500" cap="flat">
                  <a:solidFill>
                    <a:srgbClr val="FFFFFF"/>
                  </a:solidFill>
                  <a:bevel/>
                </a:ln>
              </p:spPr>
            </p:sp>
            <p:sp>
              <p:nvSpPr>
                <p:cNvPr id="304" name="任意多边形 303"/>
                <p:cNvSpPr/>
                <p:nvPr/>
              </p:nvSpPr>
              <p:spPr>
                <a:xfrm>
                  <a:off x="4032419" y="2632318"/>
                  <a:ext cx="29763" cy="112323"/>
                </a:xfrm>
                <a:custGeom>
                  <a:avLst/>
                  <a:gdLst/>
                  <a:ahLst/>
                  <a:cxnLst/>
                  <a:rect l="0" t="0" r="0" b="0"/>
                  <a:pathLst>
                    <a:path w="29763" h="112323">
                      <a:moveTo>
                        <a:pt x="10277" y="0"/>
                      </a:moveTo>
                      <a:lnTo>
                        <a:pt x="29763" y="110511"/>
                      </a:lnTo>
                      <a:lnTo>
                        <a:pt x="19486" y="112323"/>
                      </a:lnTo>
                      <a:lnTo>
                        <a:pt x="0" y="1812"/>
                      </a:lnTo>
                      <a:lnTo>
                        <a:pt x="10277" y="0"/>
                      </a:lnTo>
                      <a:close/>
                    </a:path>
                  </a:pathLst>
                </a:custGeom>
                <a:solidFill>
                  <a:srgbClr val="FFFFFF"/>
                </a:solidFill>
                <a:ln w="2500" cap="flat">
                  <a:solidFill>
                    <a:srgbClr val="FFFFFF"/>
                  </a:solidFill>
                  <a:bevel/>
                </a:ln>
              </p:spPr>
            </p:sp>
            <p:sp>
              <p:nvSpPr>
                <p:cNvPr id="307" name="任意多边形 306"/>
                <p:cNvSpPr/>
                <p:nvPr/>
              </p:nvSpPr>
              <p:spPr>
                <a:xfrm>
                  <a:off x="4051904" y="2734162"/>
                  <a:ext cx="114095" cy="10493"/>
                </a:xfrm>
                <a:custGeom>
                  <a:avLst/>
                  <a:gdLst/>
                  <a:ahLst/>
                  <a:cxnLst/>
                  <a:rect l="0" t="0" r="0" b="0"/>
                  <a:pathLst>
                    <a:path w="114095" h="10493">
                      <a:moveTo>
                        <a:pt x="0" y="0"/>
                      </a:moveTo>
                      <a:lnTo>
                        <a:pt x="114095" y="0"/>
                      </a:lnTo>
                      <a:lnTo>
                        <a:pt x="114095" y="10493"/>
                      </a:lnTo>
                      <a:lnTo>
                        <a:pt x="0" y="10493"/>
                      </a:lnTo>
                      <a:lnTo>
                        <a:pt x="0" y="0"/>
                      </a:lnTo>
                      <a:close/>
                    </a:path>
                  </a:pathLst>
                </a:custGeom>
                <a:solidFill>
                  <a:srgbClr val="FFFFFF"/>
                </a:solidFill>
                <a:ln w="2500" cap="flat">
                  <a:solidFill>
                    <a:srgbClr val="FFFFFF"/>
                  </a:solidFill>
                  <a:bevel/>
                </a:ln>
              </p:spPr>
            </p:sp>
          </p:grpSp>
          <p:grpSp>
            <p:nvGrpSpPr>
              <p:cNvPr id="308" name="组合 307"/>
              <p:cNvGrpSpPr/>
              <p:nvPr/>
            </p:nvGrpSpPr>
            <p:grpSpPr>
              <a:xfrm>
                <a:off x="4076098" y="2494859"/>
                <a:ext cx="40741" cy="430934"/>
                <a:chOff x="4076098" y="2494859"/>
                <a:chExt cx="40741" cy="430934"/>
              </a:xfrm>
            </p:grpSpPr>
            <p:sp>
              <p:nvSpPr>
                <p:cNvPr id="309" name="任意多边形 308"/>
                <p:cNvSpPr/>
                <p:nvPr/>
              </p:nvSpPr>
              <p:spPr>
                <a:xfrm>
                  <a:off x="4076098" y="2510974"/>
                  <a:ext cx="40741" cy="9222"/>
                </a:xfrm>
                <a:custGeom>
                  <a:avLst/>
                  <a:gdLst/>
                  <a:ahLst/>
                  <a:cxnLst/>
                  <a:rect l="0" t="0" r="0" b="0"/>
                  <a:pathLst>
                    <a:path w="40741" h="9222">
                      <a:moveTo>
                        <a:pt x="4207" y="0"/>
                      </a:moveTo>
                      <a:lnTo>
                        <a:pt x="36519" y="0"/>
                      </a:lnTo>
                      <a:cubicBezTo>
                        <a:pt x="38846" y="0"/>
                        <a:pt x="40741" y="2007"/>
                        <a:pt x="40741" y="4483"/>
                      </a:cubicBezTo>
                      <a:cubicBezTo>
                        <a:pt x="40741" y="7208"/>
                        <a:pt x="38846" y="9222"/>
                        <a:pt x="36519" y="9222"/>
                      </a:cubicBezTo>
                      <a:lnTo>
                        <a:pt x="4207" y="9222"/>
                      </a:lnTo>
                      <a:cubicBezTo>
                        <a:pt x="1880" y="9222"/>
                        <a:pt x="0" y="7208"/>
                        <a:pt x="0" y="4732"/>
                      </a:cubicBezTo>
                      <a:cubicBezTo>
                        <a:pt x="0" y="2007"/>
                        <a:pt x="1880" y="0"/>
                        <a:pt x="4207" y="0"/>
                      </a:cubicBezTo>
                      <a:close/>
                    </a:path>
                  </a:pathLst>
                </a:custGeom>
                <a:solidFill>
                  <a:srgbClr val="FFFFFF"/>
                </a:solidFill>
                <a:ln w="7600" cap="flat">
                  <a:noFill/>
                  <a:bevel/>
                </a:ln>
              </p:spPr>
            </p:sp>
            <p:sp>
              <p:nvSpPr>
                <p:cNvPr id="310" name="任意多边形 309"/>
                <p:cNvSpPr/>
                <p:nvPr/>
              </p:nvSpPr>
              <p:spPr>
                <a:xfrm>
                  <a:off x="4092480" y="2494859"/>
                  <a:ext cx="8407" cy="8407"/>
                </a:xfrm>
                <a:custGeom>
                  <a:avLst/>
                  <a:gdLst/>
                  <a:ahLst/>
                  <a:cxnLst/>
                  <a:rect l="0" t="0" r="0" b="0"/>
                  <a:pathLst>
                    <a:path w="8407" h="8407">
                      <a:moveTo>
                        <a:pt x="0" y="4203"/>
                      </a:moveTo>
                      <a:cubicBezTo>
                        <a:pt x="0" y="1882"/>
                        <a:pt x="1882" y="0"/>
                        <a:pt x="4203" y="0"/>
                      </a:cubicBezTo>
                      <a:cubicBezTo>
                        <a:pt x="6525" y="0"/>
                        <a:pt x="8407" y="1882"/>
                        <a:pt x="8407" y="4203"/>
                      </a:cubicBezTo>
                      <a:cubicBezTo>
                        <a:pt x="8407" y="6525"/>
                        <a:pt x="6525" y="8407"/>
                        <a:pt x="4203" y="8407"/>
                      </a:cubicBezTo>
                      <a:cubicBezTo>
                        <a:pt x="1882" y="8407"/>
                        <a:pt x="0" y="6525"/>
                        <a:pt x="0" y="4203"/>
                      </a:cubicBezTo>
                      <a:close/>
                    </a:path>
                  </a:pathLst>
                </a:custGeom>
                <a:solidFill>
                  <a:srgbClr val="FFFFFF"/>
                </a:solidFill>
                <a:ln w="7600" cap="flat">
                  <a:noFill/>
                  <a:bevel/>
                </a:ln>
              </p:spPr>
            </p:sp>
            <p:sp>
              <p:nvSpPr>
                <p:cNvPr id="311" name="任意多边形 310"/>
                <p:cNvSpPr/>
                <p:nvPr/>
              </p:nvSpPr>
              <p:spPr>
                <a:xfrm>
                  <a:off x="4076424" y="2885540"/>
                  <a:ext cx="40306" cy="40253"/>
                </a:xfrm>
                <a:custGeom>
                  <a:avLst/>
                  <a:gdLst/>
                  <a:ahLst/>
                  <a:cxnLst/>
                  <a:rect l="0" t="0" r="0" b="0"/>
                  <a:pathLst>
                    <a:path w="40306" h="40253">
                      <a:moveTo>
                        <a:pt x="0" y="20127"/>
                      </a:moveTo>
                      <a:cubicBezTo>
                        <a:pt x="0" y="9008"/>
                        <a:pt x="9020" y="0"/>
                        <a:pt x="20153" y="0"/>
                      </a:cubicBezTo>
                      <a:cubicBezTo>
                        <a:pt x="31283" y="0"/>
                        <a:pt x="40306" y="9008"/>
                        <a:pt x="40306" y="20127"/>
                      </a:cubicBezTo>
                      <a:cubicBezTo>
                        <a:pt x="40306" y="31242"/>
                        <a:pt x="31283" y="40253"/>
                        <a:pt x="20153" y="40253"/>
                      </a:cubicBezTo>
                      <a:cubicBezTo>
                        <a:pt x="9020" y="40253"/>
                        <a:pt x="0" y="31242"/>
                        <a:pt x="0" y="20127"/>
                      </a:cubicBezTo>
                      <a:close/>
                    </a:path>
                  </a:pathLst>
                </a:custGeom>
                <a:solidFill>
                  <a:srgbClr val="FFFFFF"/>
                </a:solidFill>
                <a:ln w="7600" cap="flat">
                  <a:solidFill>
                    <a:srgbClr val="FFFFFF"/>
                  </a:solidFill>
                  <a:bevel/>
                </a:ln>
              </p:spPr>
            </p:sp>
          </p:grpSp>
          <p:sp>
            <p:nvSpPr>
              <p:cNvPr id="312" name="任意多边形 311"/>
              <p:cNvSpPr/>
              <p:nvPr/>
            </p:nvSpPr>
            <p:spPr>
              <a:xfrm>
                <a:off x="4090303" y="2899396"/>
                <a:ext cx="12550" cy="12543"/>
              </a:xfrm>
              <a:custGeom>
                <a:avLst/>
                <a:gdLst/>
                <a:ahLst/>
                <a:cxnLst/>
                <a:rect l="0" t="0" r="0" b="0"/>
                <a:pathLst>
                  <a:path w="12550" h="12543">
                    <a:moveTo>
                      <a:pt x="1801" y="0"/>
                    </a:moveTo>
                    <a:lnTo>
                      <a:pt x="10739" y="0"/>
                    </a:lnTo>
                    <a:cubicBezTo>
                      <a:pt x="11737" y="0"/>
                      <a:pt x="12550" y="808"/>
                      <a:pt x="12550" y="1805"/>
                    </a:cubicBezTo>
                    <a:lnTo>
                      <a:pt x="12550" y="10731"/>
                    </a:lnTo>
                    <a:cubicBezTo>
                      <a:pt x="12550" y="11728"/>
                      <a:pt x="11737" y="12543"/>
                      <a:pt x="10739" y="12543"/>
                    </a:cubicBezTo>
                    <a:lnTo>
                      <a:pt x="1801" y="12543"/>
                    </a:lnTo>
                    <a:cubicBezTo>
                      <a:pt x="803" y="12543"/>
                      <a:pt x="0" y="11728"/>
                      <a:pt x="0" y="10731"/>
                    </a:cubicBezTo>
                    <a:lnTo>
                      <a:pt x="0" y="1805"/>
                    </a:lnTo>
                    <a:cubicBezTo>
                      <a:pt x="0" y="808"/>
                      <a:pt x="803" y="0"/>
                      <a:pt x="1801" y="0"/>
                    </a:cubicBezTo>
                    <a:close/>
                  </a:path>
                </a:pathLst>
              </a:custGeom>
              <a:solidFill>
                <a:srgbClr val="3E3938"/>
              </a:solidFill>
              <a:ln w="3800" cap="flat">
                <a:solidFill>
                  <a:srgbClr val="3E3938"/>
                </a:solidFill>
                <a:bevel/>
              </a:ln>
            </p:spPr>
          </p:sp>
        </p:grpSp>
        <p:cxnSp>
          <p:nvCxnSpPr>
            <p:cNvPr id="313" name="Line"/>
            <p:cNvCxnSpPr/>
            <p:nvPr/>
          </p:nvCxnSpPr>
          <p:spPr>
            <a:xfrm rot="1649322">
              <a:off x="4401147" y="3003847"/>
              <a:ext cx="488332" cy="0"/>
            </a:xfrm>
            <a:prstGeom prst="line">
              <a:avLst/>
            </a:prstGeom>
            <a:ln w="7600" cap="flat">
              <a:solidFill>
                <a:srgbClr val="FFFFFF"/>
              </a:solidFill>
              <a:bevel/>
            </a:ln>
          </p:spPr>
        </p:cxnSp>
        <p:sp>
          <p:nvSpPr>
            <p:cNvPr id="314" name="圆圈"/>
            <p:cNvSpPr/>
            <p:nvPr/>
          </p:nvSpPr>
          <p:spPr>
            <a:xfrm>
              <a:off x="3723522" y="3500914"/>
              <a:ext cx="743195" cy="743195"/>
            </a:xfrm>
            <a:custGeom>
              <a:avLst/>
              <a:gdLst/>
              <a:ahLst/>
              <a:cxnLst/>
              <a:rect l="0" t="0" r="0" b="0"/>
              <a:pathLst>
                <a:path w="743195" h="743195">
                  <a:moveTo>
                    <a:pt x="371597" y="0"/>
                  </a:moveTo>
                  <a:cubicBezTo>
                    <a:pt x="167221" y="0"/>
                    <a:pt x="0" y="167221"/>
                    <a:pt x="0" y="371597"/>
                  </a:cubicBezTo>
                  <a:cubicBezTo>
                    <a:pt x="0" y="575974"/>
                    <a:pt x="167221" y="743195"/>
                    <a:pt x="371597" y="743195"/>
                  </a:cubicBezTo>
                  <a:cubicBezTo>
                    <a:pt x="575974" y="743195"/>
                    <a:pt x="743195" y="575974"/>
                    <a:pt x="743195" y="371597"/>
                  </a:cubicBezTo>
                  <a:cubicBezTo>
                    <a:pt x="743195" y="167221"/>
                    <a:pt x="575974" y="0"/>
                    <a:pt x="371597" y="0"/>
                  </a:cubicBezTo>
                  <a:close/>
                  <a:moveTo>
                    <a:pt x="371597" y="668874"/>
                  </a:moveTo>
                  <a:cubicBezTo>
                    <a:pt x="208098" y="668874"/>
                    <a:pt x="74321" y="535095"/>
                    <a:pt x="74321" y="371597"/>
                  </a:cubicBezTo>
                  <a:cubicBezTo>
                    <a:pt x="74321" y="208099"/>
                    <a:pt x="208098" y="74319"/>
                    <a:pt x="371597" y="74319"/>
                  </a:cubicBezTo>
                  <a:cubicBezTo>
                    <a:pt x="535096" y="74319"/>
                    <a:pt x="668875" y="208098"/>
                    <a:pt x="668875" y="371597"/>
                  </a:cubicBezTo>
                  <a:cubicBezTo>
                    <a:pt x="668875" y="535096"/>
                    <a:pt x="535096" y="668874"/>
                    <a:pt x="371597" y="668874"/>
                  </a:cubicBezTo>
                  <a:close/>
                </a:path>
              </a:pathLst>
            </a:custGeom>
            <a:solidFill>
              <a:srgbClr val="3498DB"/>
            </a:solidFill>
            <a:ln w="7600" cap="flat">
              <a:solidFill>
                <a:srgbClr val="3498DB"/>
              </a:solidFill>
              <a:bevel/>
            </a:ln>
          </p:spPr>
        </p:sp>
        <p:sp>
          <p:nvSpPr>
            <p:cNvPr id="315" name="圆圈"/>
            <p:cNvSpPr/>
            <p:nvPr/>
          </p:nvSpPr>
          <p:spPr>
            <a:xfrm>
              <a:off x="3795414" y="3572806"/>
              <a:ext cx="599410" cy="599410"/>
            </a:xfrm>
            <a:custGeom>
              <a:avLst/>
              <a:gdLst>
                <a:gd name="connsiteX0" fmla="*/ 299705 w 599410"/>
                <a:gd name="connsiteY0" fmla="*/ 0 h 599410"/>
                <a:gd name="connsiteX1" fmla="*/ 299705 w 599410"/>
                <a:gd name="connsiteY1" fmla="*/ 599410 h 599410"/>
                <a:gd name="connsiteX2" fmla="*/ 0 w 599410"/>
                <a:gd name="connsiteY2" fmla="*/ 299705 h 599410"/>
                <a:gd name="connsiteX3" fmla="*/ 599410 w 599410"/>
                <a:gd name="connsiteY3" fmla="*/ 299705 h 599410"/>
                <a:gd name="connsiteX4" fmla="*/ 299705 w 599410"/>
                <a:gd name="connsiteY4" fmla="*/ 299705 h 599410"/>
                <a:gd name="connsiteX5" fmla="*/ 89912 w 599410"/>
                <a:gd name="connsiteY5" fmla="*/ 89912 h 599410"/>
                <a:gd name="connsiteX6" fmla="*/ 509499 w 599410"/>
                <a:gd name="connsiteY6" fmla="*/ 89912 h 599410"/>
                <a:gd name="connsiteX7" fmla="*/ 509499 w 599410"/>
                <a:gd name="connsiteY7" fmla="*/ 509499 h 599410"/>
                <a:gd name="connsiteX8" fmla="*/ 89912 w 599410"/>
                <a:gd name="connsiteY8" fmla="*/ 509499 h 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599410" h="599410">
                  <a:moveTo>
                    <a:pt x="0" y="299705"/>
                  </a:moveTo>
                  <a:cubicBezTo>
                    <a:pt x="0" y="134183"/>
                    <a:pt x="134183" y="0"/>
                    <a:pt x="299705" y="0"/>
                  </a:cubicBezTo>
                  <a:cubicBezTo>
                    <a:pt x="465228" y="0"/>
                    <a:pt x="599410" y="134183"/>
                    <a:pt x="599410" y="299705"/>
                  </a:cubicBezTo>
                  <a:cubicBezTo>
                    <a:pt x="599410" y="465228"/>
                    <a:pt x="465228" y="599410"/>
                    <a:pt x="299705" y="599410"/>
                  </a:cubicBezTo>
                  <a:cubicBezTo>
                    <a:pt x="134183" y="599410"/>
                    <a:pt x="0" y="465228"/>
                    <a:pt x="0" y="299705"/>
                  </a:cubicBezTo>
                  <a:close/>
                </a:path>
              </a:pathLst>
            </a:custGeom>
            <a:solidFill>
              <a:srgbClr val="FFFFFF"/>
            </a:solidFill>
            <a:ln w="7600" cap="flat">
              <a:solidFill>
                <a:srgbClr val="FFFFFF"/>
              </a:solidFill>
              <a:bevel/>
            </a:ln>
          </p:spPr>
        </p:sp>
        <p:grpSp>
          <p:nvGrpSpPr>
            <p:cNvPr id="316" name="手机购物"/>
            <p:cNvGrpSpPr/>
            <p:nvPr/>
          </p:nvGrpSpPr>
          <p:grpSpPr>
            <a:xfrm>
              <a:off x="3984919" y="3639867"/>
              <a:ext cx="220400" cy="465289"/>
              <a:chOff x="3984919" y="3639867"/>
              <a:chExt cx="220400" cy="465289"/>
            </a:xfrm>
          </p:grpSpPr>
          <p:grpSp>
            <p:nvGrpSpPr>
              <p:cNvPr id="317" name="组合 316"/>
              <p:cNvGrpSpPr/>
              <p:nvPr/>
            </p:nvGrpSpPr>
            <p:grpSpPr>
              <a:xfrm>
                <a:off x="3984919" y="3639867"/>
                <a:ext cx="220400" cy="465289"/>
                <a:chOff x="3984919" y="3639867"/>
                <a:chExt cx="220400" cy="465289"/>
              </a:xfrm>
            </p:grpSpPr>
            <p:sp>
              <p:nvSpPr>
                <p:cNvPr id="318" name="任意多边形 317"/>
                <p:cNvSpPr/>
                <p:nvPr/>
              </p:nvSpPr>
              <p:spPr>
                <a:xfrm>
                  <a:off x="3988641" y="3644035"/>
                  <a:ext cx="216668" cy="461121"/>
                </a:xfrm>
                <a:custGeom>
                  <a:avLst/>
                  <a:gdLst/>
                  <a:ahLst/>
                  <a:cxnLst/>
                  <a:rect l="0" t="0" r="0" b="0"/>
                  <a:pathLst>
                    <a:path w="216668" h="461121">
                      <a:moveTo>
                        <a:pt x="0" y="26257"/>
                      </a:moveTo>
                      <a:cubicBezTo>
                        <a:pt x="0" y="26257"/>
                        <a:pt x="1933" y="2361"/>
                        <a:pt x="28232" y="0"/>
                      </a:cubicBezTo>
                      <a:lnTo>
                        <a:pt x="188824" y="0"/>
                      </a:lnTo>
                      <a:cubicBezTo>
                        <a:pt x="188824" y="0"/>
                        <a:pt x="213398" y="639"/>
                        <a:pt x="216668" y="25826"/>
                      </a:cubicBezTo>
                      <a:lnTo>
                        <a:pt x="216668" y="433313"/>
                      </a:lnTo>
                      <a:cubicBezTo>
                        <a:pt x="216668" y="433313"/>
                        <a:pt x="217925" y="456809"/>
                        <a:pt x="191842" y="461121"/>
                      </a:cubicBezTo>
                      <a:lnTo>
                        <a:pt x="26723" y="461121"/>
                      </a:lnTo>
                      <a:cubicBezTo>
                        <a:pt x="26723" y="461121"/>
                        <a:pt x="4520" y="461121"/>
                        <a:pt x="0" y="435712"/>
                      </a:cubicBezTo>
                      <a:lnTo>
                        <a:pt x="0" y="26257"/>
                      </a:lnTo>
                      <a:close/>
                      <a:moveTo>
                        <a:pt x="13000" y="60637"/>
                      </a:moveTo>
                      <a:lnTo>
                        <a:pt x="13000" y="396564"/>
                      </a:lnTo>
                      <a:lnTo>
                        <a:pt x="203669" y="396564"/>
                      </a:lnTo>
                      <a:lnTo>
                        <a:pt x="203669" y="60637"/>
                      </a:lnTo>
                      <a:lnTo>
                        <a:pt x="13000" y="60637"/>
                      </a:lnTo>
                      <a:close/>
                    </a:path>
                  </a:pathLst>
                </a:custGeom>
                <a:solidFill>
                  <a:srgbClr val="3E3938"/>
                </a:solidFill>
                <a:ln w="7600" cap="flat">
                  <a:solidFill>
                    <a:srgbClr val="3E3938"/>
                  </a:solidFill>
                  <a:bevel/>
                </a:ln>
              </p:spPr>
            </p:sp>
            <p:sp>
              <p:nvSpPr>
                <p:cNvPr id="319" name="任意多边形 318"/>
                <p:cNvSpPr/>
                <p:nvPr/>
              </p:nvSpPr>
              <p:spPr>
                <a:xfrm>
                  <a:off x="4135269" y="3639874"/>
                  <a:ext cx="34708" cy="4087"/>
                </a:xfrm>
                <a:custGeom>
                  <a:avLst/>
                  <a:gdLst/>
                  <a:ahLst/>
                  <a:cxnLst/>
                  <a:rect l="0" t="0" r="0" b="0"/>
                  <a:pathLst>
                    <a:path w="34708" h="4087">
                      <a:moveTo>
                        <a:pt x="1937" y="-7"/>
                      </a:moveTo>
                      <a:lnTo>
                        <a:pt x="32762" y="-7"/>
                      </a:lnTo>
                      <a:cubicBezTo>
                        <a:pt x="33833" y="-7"/>
                        <a:pt x="34708" y="861"/>
                        <a:pt x="34708" y="1931"/>
                      </a:cubicBezTo>
                      <a:lnTo>
                        <a:pt x="0" y="4087"/>
                      </a:lnTo>
                      <a:cubicBezTo>
                        <a:pt x="0" y="861"/>
                        <a:pt x="865" y="-7"/>
                        <a:pt x="1937" y="-7"/>
                      </a:cubicBezTo>
                      <a:close/>
                    </a:path>
                  </a:pathLst>
                </a:custGeom>
                <a:solidFill>
                  <a:srgbClr val="3E3938"/>
                </a:solidFill>
                <a:ln w="7600" cap="flat">
                  <a:solidFill>
                    <a:srgbClr val="3E3938"/>
                  </a:solidFill>
                  <a:bevel/>
                </a:ln>
              </p:spPr>
            </p:sp>
            <p:sp>
              <p:nvSpPr>
                <p:cNvPr id="320" name="任意多边形 319"/>
                <p:cNvSpPr/>
                <p:nvPr/>
              </p:nvSpPr>
              <p:spPr>
                <a:xfrm>
                  <a:off x="3984919" y="3706659"/>
                  <a:ext cx="3668" cy="19849"/>
                </a:xfrm>
                <a:custGeom>
                  <a:avLst/>
                  <a:gdLst/>
                  <a:ahLst/>
                  <a:cxnLst/>
                  <a:rect l="0" t="0" r="0" b="0"/>
                  <a:pathLst>
                    <a:path w="3668" h="19849">
                      <a:moveTo>
                        <a:pt x="1937" y="0"/>
                      </a:moveTo>
                      <a:lnTo>
                        <a:pt x="3661" y="19849"/>
                      </a:lnTo>
                      <a:cubicBezTo>
                        <a:pt x="865" y="19799"/>
                        <a:pt x="0" y="18931"/>
                        <a:pt x="0" y="17861"/>
                      </a:cubicBezTo>
                      <a:lnTo>
                        <a:pt x="0" y="1931"/>
                      </a:lnTo>
                      <a:cubicBezTo>
                        <a:pt x="0" y="861"/>
                        <a:pt x="865" y="0"/>
                        <a:pt x="1937" y="0"/>
                      </a:cubicBezTo>
                      <a:close/>
                    </a:path>
                  </a:pathLst>
                </a:custGeom>
                <a:solidFill>
                  <a:srgbClr val="3E3938"/>
                </a:solidFill>
                <a:ln w="7600" cap="flat">
                  <a:solidFill>
                    <a:srgbClr val="3E3938"/>
                  </a:solidFill>
                  <a:bevel/>
                </a:ln>
              </p:spPr>
            </p:sp>
            <p:sp>
              <p:nvSpPr>
                <p:cNvPr id="321" name="任意多边形 320"/>
                <p:cNvSpPr/>
                <p:nvPr/>
              </p:nvSpPr>
              <p:spPr>
                <a:xfrm>
                  <a:off x="3985026" y="3788466"/>
                  <a:ext cx="3607" cy="15328"/>
                </a:xfrm>
                <a:custGeom>
                  <a:avLst/>
                  <a:gdLst/>
                  <a:ahLst/>
                  <a:cxnLst/>
                  <a:rect l="0" t="0" r="0" b="0"/>
                  <a:pathLst>
                    <a:path w="3607" h="15328">
                      <a:moveTo>
                        <a:pt x="1940" y="0"/>
                      </a:moveTo>
                      <a:lnTo>
                        <a:pt x="3598" y="15328"/>
                      </a:lnTo>
                      <a:cubicBezTo>
                        <a:pt x="869" y="15278"/>
                        <a:pt x="0" y="14410"/>
                        <a:pt x="0" y="13340"/>
                      </a:cubicBezTo>
                      <a:lnTo>
                        <a:pt x="0" y="1931"/>
                      </a:lnTo>
                      <a:cubicBezTo>
                        <a:pt x="0" y="861"/>
                        <a:pt x="869" y="0"/>
                        <a:pt x="1940" y="0"/>
                      </a:cubicBezTo>
                      <a:close/>
                    </a:path>
                  </a:pathLst>
                </a:custGeom>
                <a:solidFill>
                  <a:srgbClr val="3E3938"/>
                </a:solidFill>
                <a:ln w="7600" cap="flat">
                  <a:solidFill>
                    <a:srgbClr val="3E3938"/>
                  </a:solidFill>
                  <a:bevel/>
                </a:ln>
              </p:spPr>
            </p:sp>
            <p:sp>
              <p:nvSpPr>
                <p:cNvPr id="322" name="任意多边形 321"/>
                <p:cNvSpPr/>
                <p:nvPr/>
              </p:nvSpPr>
              <p:spPr>
                <a:xfrm>
                  <a:off x="3984950" y="3750685"/>
                  <a:ext cx="3607" cy="15328"/>
                </a:xfrm>
                <a:custGeom>
                  <a:avLst/>
                  <a:gdLst/>
                  <a:ahLst/>
                  <a:cxnLst/>
                  <a:rect l="0" t="0" r="0" b="0"/>
                  <a:pathLst>
                    <a:path w="3607" h="15328">
                      <a:moveTo>
                        <a:pt x="1940" y="0"/>
                      </a:moveTo>
                      <a:lnTo>
                        <a:pt x="3598" y="15328"/>
                      </a:lnTo>
                      <a:cubicBezTo>
                        <a:pt x="869" y="15278"/>
                        <a:pt x="0" y="14410"/>
                        <a:pt x="0" y="13340"/>
                      </a:cubicBezTo>
                      <a:lnTo>
                        <a:pt x="0" y="1931"/>
                      </a:lnTo>
                      <a:cubicBezTo>
                        <a:pt x="0" y="861"/>
                        <a:pt x="869" y="0"/>
                        <a:pt x="1940" y="0"/>
                      </a:cubicBezTo>
                      <a:close/>
                    </a:path>
                  </a:pathLst>
                </a:custGeom>
                <a:solidFill>
                  <a:srgbClr val="3E3938"/>
                </a:solidFill>
                <a:ln w="7600" cap="flat">
                  <a:solidFill>
                    <a:srgbClr val="3E3938"/>
                  </a:solidFill>
                  <a:bevel/>
                </a:ln>
              </p:spPr>
            </p:sp>
          </p:grpSp>
          <p:sp>
            <p:nvSpPr>
              <p:cNvPr id="323" name="任意多边形 322"/>
              <p:cNvSpPr/>
              <p:nvPr/>
            </p:nvSpPr>
            <p:spPr>
              <a:xfrm>
                <a:off x="4000204" y="3702849"/>
                <a:ext cx="193542" cy="340946"/>
              </a:xfrm>
              <a:custGeom>
                <a:avLst/>
                <a:gdLst/>
                <a:ahLst/>
                <a:cxnLst/>
                <a:rect l="0" t="0" r="0" b="0"/>
                <a:pathLst>
                  <a:path w="193542" h="340946">
                    <a:moveTo>
                      <a:pt x="0" y="0"/>
                    </a:moveTo>
                    <a:lnTo>
                      <a:pt x="193542" y="0"/>
                    </a:lnTo>
                    <a:lnTo>
                      <a:pt x="193542" y="340946"/>
                    </a:lnTo>
                    <a:lnTo>
                      <a:pt x="0" y="340946"/>
                    </a:lnTo>
                    <a:lnTo>
                      <a:pt x="0" y="0"/>
                    </a:lnTo>
                    <a:close/>
                  </a:path>
                </a:pathLst>
              </a:custGeom>
              <a:solidFill>
                <a:srgbClr val="30C9F7"/>
              </a:solidFill>
              <a:ln w="7600" cap="flat">
                <a:solidFill>
                  <a:srgbClr val="30C9F7"/>
                </a:solidFill>
                <a:bevel/>
              </a:ln>
            </p:spPr>
          </p:sp>
          <p:grpSp>
            <p:nvGrpSpPr>
              <p:cNvPr id="324" name="组合 323"/>
              <p:cNvGrpSpPr/>
              <p:nvPr/>
            </p:nvGrpSpPr>
            <p:grpSpPr>
              <a:xfrm>
                <a:off x="4017366" y="3797863"/>
                <a:ext cx="159218" cy="150920"/>
                <a:chOff x="4017366" y="3797863"/>
                <a:chExt cx="159218" cy="150920"/>
              </a:xfrm>
            </p:grpSpPr>
            <p:sp>
              <p:nvSpPr>
                <p:cNvPr id="325" name="任意多边形 324"/>
                <p:cNvSpPr/>
                <p:nvPr/>
              </p:nvSpPr>
              <p:spPr>
                <a:xfrm>
                  <a:off x="4083741" y="3818324"/>
                  <a:ext cx="10434" cy="62548"/>
                </a:xfrm>
                <a:custGeom>
                  <a:avLst/>
                  <a:gdLst/>
                  <a:ahLst/>
                  <a:cxnLst/>
                  <a:rect l="0" t="0" r="0" b="0"/>
                  <a:pathLst>
                    <a:path w="10434" h="62548">
                      <a:moveTo>
                        <a:pt x="0" y="62548"/>
                      </a:moveTo>
                      <a:lnTo>
                        <a:pt x="0" y="0"/>
                      </a:lnTo>
                      <a:lnTo>
                        <a:pt x="10434" y="0"/>
                      </a:lnTo>
                      <a:lnTo>
                        <a:pt x="10434" y="62548"/>
                      </a:lnTo>
                      <a:lnTo>
                        <a:pt x="0" y="62548"/>
                      </a:lnTo>
                      <a:close/>
                    </a:path>
                  </a:pathLst>
                </a:custGeom>
                <a:solidFill>
                  <a:srgbClr val="FFFFFF"/>
                </a:solidFill>
                <a:ln w="2500" cap="flat">
                  <a:solidFill>
                    <a:srgbClr val="FFFFFF"/>
                  </a:solidFill>
                  <a:bevel/>
                </a:ln>
              </p:spPr>
            </p:sp>
            <p:sp>
              <p:nvSpPr>
                <p:cNvPr id="326" name="任意多边形 325"/>
                <p:cNvSpPr/>
                <p:nvPr/>
              </p:nvSpPr>
              <p:spPr>
                <a:xfrm>
                  <a:off x="4156869" y="3817037"/>
                  <a:ext cx="19491" cy="66617"/>
                </a:xfrm>
                <a:custGeom>
                  <a:avLst/>
                  <a:gdLst/>
                  <a:ahLst/>
                  <a:cxnLst/>
                  <a:rect l="0" t="0" r="0" b="0"/>
                  <a:pathLst>
                    <a:path w="19491" h="66617">
                      <a:moveTo>
                        <a:pt x="0" y="65165"/>
                      </a:moveTo>
                      <a:lnTo>
                        <a:pt x="9158" y="0"/>
                      </a:lnTo>
                      <a:lnTo>
                        <a:pt x="19491" y="1452"/>
                      </a:lnTo>
                      <a:lnTo>
                        <a:pt x="10333" y="66617"/>
                      </a:lnTo>
                      <a:lnTo>
                        <a:pt x="0" y="65165"/>
                      </a:lnTo>
                      <a:close/>
                    </a:path>
                  </a:pathLst>
                </a:custGeom>
                <a:solidFill>
                  <a:srgbClr val="FFFFFF"/>
                </a:solidFill>
                <a:ln w="2500" cap="flat">
                  <a:solidFill>
                    <a:srgbClr val="FFFFFF"/>
                  </a:solidFill>
                  <a:bevel/>
                </a:ln>
              </p:spPr>
            </p:sp>
            <p:sp>
              <p:nvSpPr>
                <p:cNvPr id="327" name="任意多边形 326"/>
                <p:cNvSpPr/>
                <p:nvPr/>
              </p:nvSpPr>
              <p:spPr>
                <a:xfrm>
                  <a:off x="4060787" y="3923440"/>
                  <a:ext cx="25198" cy="25342"/>
                </a:xfrm>
                <a:custGeom>
                  <a:avLst/>
                  <a:gdLst/>
                  <a:ahLst/>
                  <a:cxnLst/>
                  <a:rect l="0" t="0" r="0" b="0"/>
                  <a:pathLst>
                    <a:path w="25198" h="25342">
                      <a:moveTo>
                        <a:pt x="0" y="12671"/>
                      </a:moveTo>
                      <a:cubicBezTo>
                        <a:pt x="0" y="5673"/>
                        <a:pt x="5641" y="0"/>
                        <a:pt x="12599" y="0"/>
                      </a:cubicBezTo>
                      <a:cubicBezTo>
                        <a:pt x="19557" y="0"/>
                        <a:pt x="25198" y="5673"/>
                        <a:pt x="25198" y="12671"/>
                      </a:cubicBezTo>
                      <a:cubicBezTo>
                        <a:pt x="25198" y="19669"/>
                        <a:pt x="19557" y="25342"/>
                        <a:pt x="12599" y="25342"/>
                      </a:cubicBezTo>
                      <a:cubicBezTo>
                        <a:pt x="5641" y="25342"/>
                        <a:pt x="0" y="19669"/>
                        <a:pt x="0" y="12671"/>
                      </a:cubicBezTo>
                      <a:close/>
                    </a:path>
                  </a:pathLst>
                </a:custGeom>
                <a:solidFill>
                  <a:srgbClr val="FFFFFF"/>
                </a:solidFill>
                <a:ln w="2500" cap="flat">
                  <a:solidFill>
                    <a:srgbClr val="FFFFFF"/>
                  </a:solidFill>
                  <a:bevel/>
                </a:ln>
              </p:spPr>
            </p:sp>
            <p:sp>
              <p:nvSpPr>
                <p:cNvPr id="328" name="任意多边形 327"/>
                <p:cNvSpPr/>
                <p:nvPr/>
              </p:nvSpPr>
              <p:spPr>
                <a:xfrm>
                  <a:off x="4134701" y="3923440"/>
                  <a:ext cx="25198" cy="25342"/>
                </a:xfrm>
                <a:custGeom>
                  <a:avLst/>
                  <a:gdLst/>
                  <a:ahLst/>
                  <a:cxnLst/>
                  <a:rect l="0" t="0" r="0" b="0"/>
                  <a:pathLst>
                    <a:path w="25198" h="25342">
                      <a:moveTo>
                        <a:pt x="0" y="12671"/>
                      </a:moveTo>
                      <a:cubicBezTo>
                        <a:pt x="0" y="5673"/>
                        <a:pt x="5641" y="0"/>
                        <a:pt x="12599" y="0"/>
                      </a:cubicBezTo>
                      <a:cubicBezTo>
                        <a:pt x="19557" y="0"/>
                        <a:pt x="25198" y="5673"/>
                        <a:pt x="25198" y="12671"/>
                      </a:cubicBezTo>
                      <a:cubicBezTo>
                        <a:pt x="25198" y="19669"/>
                        <a:pt x="19557" y="25342"/>
                        <a:pt x="12599" y="25342"/>
                      </a:cubicBezTo>
                      <a:cubicBezTo>
                        <a:pt x="5641" y="25342"/>
                        <a:pt x="0" y="19669"/>
                        <a:pt x="0" y="12671"/>
                      </a:cubicBezTo>
                      <a:close/>
                    </a:path>
                  </a:pathLst>
                </a:custGeom>
                <a:solidFill>
                  <a:srgbClr val="FFFFFF"/>
                </a:solidFill>
                <a:ln w="2500" cap="flat">
                  <a:solidFill>
                    <a:srgbClr val="FFFFFF"/>
                  </a:solidFill>
                  <a:bevel/>
                </a:ln>
              </p:spPr>
            </p:sp>
            <p:sp>
              <p:nvSpPr>
                <p:cNvPr id="329" name="任意多边形 328"/>
                <p:cNvSpPr/>
                <p:nvPr/>
              </p:nvSpPr>
              <p:spPr>
                <a:xfrm>
                  <a:off x="4017366" y="3797863"/>
                  <a:ext cx="25544" cy="10493"/>
                </a:xfrm>
                <a:custGeom>
                  <a:avLst/>
                  <a:gdLst/>
                  <a:ahLst/>
                  <a:cxnLst/>
                  <a:rect l="0" t="0" r="0" b="0"/>
                  <a:pathLst>
                    <a:path w="25544" h="10493">
                      <a:moveTo>
                        <a:pt x="0" y="0"/>
                      </a:moveTo>
                      <a:lnTo>
                        <a:pt x="25544" y="0"/>
                      </a:lnTo>
                      <a:lnTo>
                        <a:pt x="25544" y="10493"/>
                      </a:lnTo>
                      <a:lnTo>
                        <a:pt x="0" y="10493"/>
                      </a:lnTo>
                      <a:lnTo>
                        <a:pt x="0" y="0"/>
                      </a:lnTo>
                      <a:close/>
                    </a:path>
                  </a:pathLst>
                </a:custGeom>
                <a:solidFill>
                  <a:srgbClr val="FFFFFF"/>
                </a:solidFill>
                <a:ln w="2500" cap="flat">
                  <a:solidFill>
                    <a:srgbClr val="FFFFFF"/>
                  </a:solidFill>
                  <a:bevel/>
                </a:ln>
              </p:spPr>
            </p:sp>
            <p:sp>
              <p:nvSpPr>
                <p:cNvPr id="330" name="任意多边形 329"/>
                <p:cNvSpPr/>
                <p:nvPr/>
              </p:nvSpPr>
              <p:spPr>
                <a:xfrm>
                  <a:off x="4117375" y="3818324"/>
                  <a:ext cx="10434" cy="62548"/>
                </a:xfrm>
                <a:custGeom>
                  <a:avLst/>
                  <a:gdLst/>
                  <a:ahLst/>
                  <a:cxnLst/>
                  <a:rect l="0" t="0" r="0" b="0"/>
                  <a:pathLst>
                    <a:path w="10434" h="62548">
                      <a:moveTo>
                        <a:pt x="0" y="62548"/>
                      </a:moveTo>
                      <a:lnTo>
                        <a:pt x="0" y="0"/>
                      </a:lnTo>
                      <a:lnTo>
                        <a:pt x="10434" y="0"/>
                      </a:lnTo>
                      <a:lnTo>
                        <a:pt x="10434" y="62548"/>
                      </a:lnTo>
                      <a:lnTo>
                        <a:pt x="0" y="62548"/>
                      </a:lnTo>
                      <a:close/>
                    </a:path>
                  </a:pathLst>
                </a:custGeom>
                <a:solidFill>
                  <a:srgbClr val="FFFFFF"/>
                </a:solidFill>
                <a:ln w="2500" cap="flat">
                  <a:solidFill>
                    <a:srgbClr val="FFFFFF"/>
                  </a:solidFill>
                  <a:bevel/>
                </a:ln>
              </p:spPr>
            </p:sp>
            <p:sp>
              <p:nvSpPr>
                <p:cNvPr id="331" name="任意多边形 330"/>
                <p:cNvSpPr/>
                <p:nvPr/>
              </p:nvSpPr>
              <p:spPr>
                <a:xfrm>
                  <a:off x="4048859" y="3844311"/>
                  <a:ext cx="114095" cy="10493"/>
                </a:xfrm>
                <a:custGeom>
                  <a:avLst/>
                  <a:gdLst/>
                  <a:ahLst/>
                  <a:cxnLst/>
                  <a:rect l="0" t="0" r="0" b="0"/>
                  <a:pathLst>
                    <a:path w="114095" h="10493">
                      <a:moveTo>
                        <a:pt x="0" y="0"/>
                      </a:moveTo>
                      <a:lnTo>
                        <a:pt x="114095" y="0"/>
                      </a:lnTo>
                      <a:lnTo>
                        <a:pt x="114095" y="10493"/>
                      </a:lnTo>
                      <a:lnTo>
                        <a:pt x="0" y="10493"/>
                      </a:lnTo>
                      <a:lnTo>
                        <a:pt x="0" y="0"/>
                      </a:lnTo>
                      <a:close/>
                    </a:path>
                  </a:pathLst>
                </a:custGeom>
                <a:solidFill>
                  <a:srgbClr val="FFFFFF"/>
                </a:solidFill>
                <a:ln w="2500" cap="flat">
                  <a:solidFill>
                    <a:srgbClr val="FFFFFF"/>
                  </a:solidFill>
                  <a:bevel/>
                </a:ln>
              </p:spPr>
            </p:sp>
            <p:sp>
              <p:nvSpPr>
                <p:cNvPr id="332" name="任意多边形 331"/>
                <p:cNvSpPr/>
                <p:nvPr/>
              </p:nvSpPr>
              <p:spPr>
                <a:xfrm>
                  <a:off x="4044302" y="3815625"/>
                  <a:ext cx="132282" cy="10493"/>
                </a:xfrm>
                <a:custGeom>
                  <a:avLst/>
                  <a:gdLst/>
                  <a:ahLst/>
                  <a:cxnLst/>
                  <a:rect l="0" t="0" r="0" b="0"/>
                  <a:pathLst>
                    <a:path w="132282" h="10493">
                      <a:moveTo>
                        <a:pt x="0" y="0"/>
                      </a:moveTo>
                      <a:lnTo>
                        <a:pt x="132282" y="0"/>
                      </a:lnTo>
                      <a:lnTo>
                        <a:pt x="130891" y="10493"/>
                      </a:lnTo>
                      <a:lnTo>
                        <a:pt x="0" y="10493"/>
                      </a:lnTo>
                      <a:lnTo>
                        <a:pt x="0" y="0"/>
                      </a:lnTo>
                      <a:close/>
                    </a:path>
                  </a:pathLst>
                </a:custGeom>
                <a:solidFill>
                  <a:srgbClr val="FFFFFF"/>
                </a:solidFill>
                <a:ln w="2500" cap="flat">
                  <a:solidFill>
                    <a:srgbClr val="FFFFFF"/>
                  </a:solidFill>
                  <a:bevel/>
                </a:ln>
              </p:spPr>
            </p:sp>
            <p:sp>
              <p:nvSpPr>
                <p:cNvPr id="333" name="任意多边形 332"/>
                <p:cNvSpPr/>
                <p:nvPr/>
              </p:nvSpPr>
              <p:spPr>
                <a:xfrm>
                  <a:off x="4052932" y="3873169"/>
                  <a:ext cx="114095" cy="10493"/>
                </a:xfrm>
                <a:custGeom>
                  <a:avLst/>
                  <a:gdLst/>
                  <a:ahLst/>
                  <a:cxnLst/>
                  <a:rect l="0" t="0" r="0" b="0"/>
                  <a:pathLst>
                    <a:path w="114095" h="10493">
                      <a:moveTo>
                        <a:pt x="0" y="0"/>
                      </a:moveTo>
                      <a:lnTo>
                        <a:pt x="114095" y="0"/>
                      </a:lnTo>
                      <a:lnTo>
                        <a:pt x="114095" y="10493"/>
                      </a:lnTo>
                      <a:lnTo>
                        <a:pt x="0" y="10493"/>
                      </a:lnTo>
                      <a:lnTo>
                        <a:pt x="0" y="0"/>
                      </a:lnTo>
                      <a:close/>
                    </a:path>
                  </a:pathLst>
                </a:custGeom>
                <a:solidFill>
                  <a:srgbClr val="FFFFFF"/>
                </a:solidFill>
                <a:ln w="2500" cap="flat">
                  <a:solidFill>
                    <a:srgbClr val="FFFFFF"/>
                  </a:solidFill>
                  <a:bevel/>
                </a:ln>
              </p:spPr>
            </p:sp>
            <p:sp>
              <p:nvSpPr>
                <p:cNvPr id="334" name="任意多边形 333"/>
                <p:cNvSpPr/>
                <p:nvPr/>
              </p:nvSpPr>
              <p:spPr>
                <a:xfrm>
                  <a:off x="4032419" y="3797877"/>
                  <a:ext cx="29763" cy="112323"/>
                </a:xfrm>
                <a:custGeom>
                  <a:avLst/>
                  <a:gdLst/>
                  <a:ahLst/>
                  <a:cxnLst/>
                  <a:rect l="0" t="0" r="0" b="0"/>
                  <a:pathLst>
                    <a:path w="29763" h="112323">
                      <a:moveTo>
                        <a:pt x="10277" y="0"/>
                      </a:moveTo>
                      <a:lnTo>
                        <a:pt x="29763" y="110511"/>
                      </a:lnTo>
                      <a:lnTo>
                        <a:pt x="19486" y="112323"/>
                      </a:lnTo>
                      <a:lnTo>
                        <a:pt x="0" y="1812"/>
                      </a:lnTo>
                      <a:lnTo>
                        <a:pt x="10277" y="0"/>
                      </a:lnTo>
                      <a:close/>
                    </a:path>
                  </a:pathLst>
                </a:custGeom>
                <a:solidFill>
                  <a:srgbClr val="FFFFFF"/>
                </a:solidFill>
                <a:ln w="2500" cap="flat">
                  <a:solidFill>
                    <a:srgbClr val="FFFFFF"/>
                  </a:solidFill>
                  <a:bevel/>
                </a:ln>
              </p:spPr>
            </p:sp>
            <p:sp>
              <p:nvSpPr>
                <p:cNvPr id="335" name="任意多边形 334"/>
                <p:cNvSpPr/>
                <p:nvPr/>
              </p:nvSpPr>
              <p:spPr>
                <a:xfrm>
                  <a:off x="4051904" y="3899721"/>
                  <a:ext cx="114095" cy="10493"/>
                </a:xfrm>
                <a:custGeom>
                  <a:avLst/>
                  <a:gdLst/>
                  <a:ahLst/>
                  <a:cxnLst/>
                  <a:rect l="0" t="0" r="0" b="0"/>
                  <a:pathLst>
                    <a:path w="114095" h="10493">
                      <a:moveTo>
                        <a:pt x="0" y="0"/>
                      </a:moveTo>
                      <a:lnTo>
                        <a:pt x="114095" y="0"/>
                      </a:lnTo>
                      <a:lnTo>
                        <a:pt x="114095" y="10493"/>
                      </a:lnTo>
                      <a:lnTo>
                        <a:pt x="0" y="10493"/>
                      </a:lnTo>
                      <a:lnTo>
                        <a:pt x="0" y="0"/>
                      </a:lnTo>
                      <a:close/>
                    </a:path>
                  </a:pathLst>
                </a:custGeom>
                <a:solidFill>
                  <a:srgbClr val="FFFFFF"/>
                </a:solidFill>
                <a:ln w="2500" cap="flat">
                  <a:solidFill>
                    <a:srgbClr val="FFFFFF"/>
                  </a:solidFill>
                  <a:bevel/>
                </a:ln>
              </p:spPr>
            </p:sp>
          </p:grpSp>
          <p:grpSp>
            <p:nvGrpSpPr>
              <p:cNvPr id="336" name="组合 335"/>
              <p:cNvGrpSpPr/>
              <p:nvPr/>
            </p:nvGrpSpPr>
            <p:grpSpPr>
              <a:xfrm>
                <a:off x="4076098" y="3660418"/>
                <a:ext cx="40741" cy="430934"/>
                <a:chOff x="4076098" y="3660418"/>
                <a:chExt cx="40741" cy="430934"/>
              </a:xfrm>
            </p:grpSpPr>
            <p:sp>
              <p:nvSpPr>
                <p:cNvPr id="337" name="任意多边形 336"/>
                <p:cNvSpPr/>
                <p:nvPr/>
              </p:nvSpPr>
              <p:spPr>
                <a:xfrm>
                  <a:off x="4076098" y="3676532"/>
                  <a:ext cx="40741" cy="9222"/>
                </a:xfrm>
                <a:custGeom>
                  <a:avLst/>
                  <a:gdLst/>
                  <a:ahLst/>
                  <a:cxnLst/>
                  <a:rect l="0" t="0" r="0" b="0"/>
                  <a:pathLst>
                    <a:path w="40741" h="9222">
                      <a:moveTo>
                        <a:pt x="4207" y="0"/>
                      </a:moveTo>
                      <a:lnTo>
                        <a:pt x="36519" y="0"/>
                      </a:lnTo>
                      <a:cubicBezTo>
                        <a:pt x="38846" y="0"/>
                        <a:pt x="40741" y="2007"/>
                        <a:pt x="40741" y="4483"/>
                      </a:cubicBezTo>
                      <a:cubicBezTo>
                        <a:pt x="40741" y="7208"/>
                        <a:pt x="38846" y="9222"/>
                        <a:pt x="36519" y="9222"/>
                      </a:cubicBezTo>
                      <a:lnTo>
                        <a:pt x="4207" y="9222"/>
                      </a:lnTo>
                      <a:cubicBezTo>
                        <a:pt x="1880" y="9222"/>
                        <a:pt x="0" y="7208"/>
                        <a:pt x="0" y="4732"/>
                      </a:cubicBezTo>
                      <a:cubicBezTo>
                        <a:pt x="0" y="2007"/>
                        <a:pt x="1880" y="0"/>
                        <a:pt x="4207" y="0"/>
                      </a:cubicBezTo>
                      <a:close/>
                    </a:path>
                  </a:pathLst>
                </a:custGeom>
                <a:solidFill>
                  <a:srgbClr val="FFFFFF"/>
                </a:solidFill>
                <a:ln w="7600" cap="flat">
                  <a:noFill/>
                  <a:bevel/>
                </a:ln>
              </p:spPr>
            </p:sp>
            <p:sp>
              <p:nvSpPr>
                <p:cNvPr id="338" name="任意多边形 337"/>
                <p:cNvSpPr/>
                <p:nvPr/>
              </p:nvSpPr>
              <p:spPr>
                <a:xfrm>
                  <a:off x="4092480" y="3660418"/>
                  <a:ext cx="8407" cy="8407"/>
                </a:xfrm>
                <a:custGeom>
                  <a:avLst/>
                  <a:gdLst/>
                  <a:ahLst/>
                  <a:cxnLst/>
                  <a:rect l="0" t="0" r="0" b="0"/>
                  <a:pathLst>
                    <a:path w="8407" h="8407">
                      <a:moveTo>
                        <a:pt x="0" y="4203"/>
                      </a:moveTo>
                      <a:cubicBezTo>
                        <a:pt x="0" y="1882"/>
                        <a:pt x="1882" y="0"/>
                        <a:pt x="4203" y="0"/>
                      </a:cubicBezTo>
                      <a:cubicBezTo>
                        <a:pt x="6525" y="0"/>
                        <a:pt x="8407" y="1882"/>
                        <a:pt x="8407" y="4203"/>
                      </a:cubicBezTo>
                      <a:cubicBezTo>
                        <a:pt x="8407" y="6525"/>
                        <a:pt x="6525" y="8407"/>
                        <a:pt x="4203" y="8407"/>
                      </a:cubicBezTo>
                      <a:cubicBezTo>
                        <a:pt x="1882" y="8407"/>
                        <a:pt x="0" y="6525"/>
                        <a:pt x="0" y="4203"/>
                      </a:cubicBezTo>
                      <a:close/>
                    </a:path>
                  </a:pathLst>
                </a:custGeom>
                <a:solidFill>
                  <a:srgbClr val="FFFFFF"/>
                </a:solidFill>
                <a:ln w="7600" cap="flat">
                  <a:noFill/>
                  <a:bevel/>
                </a:ln>
              </p:spPr>
            </p:sp>
            <p:sp>
              <p:nvSpPr>
                <p:cNvPr id="339" name="任意多边形 338"/>
                <p:cNvSpPr/>
                <p:nvPr/>
              </p:nvSpPr>
              <p:spPr>
                <a:xfrm>
                  <a:off x="4076424" y="4051099"/>
                  <a:ext cx="40306" cy="40253"/>
                </a:xfrm>
                <a:custGeom>
                  <a:avLst/>
                  <a:gdLst/>
                  <a:ahLst/>
                  <a:cxnLst/>
                  <a:rect l="0" t="0" r="0" b="0"/>
                  <a:pathLst>
                    <a:path w="40306" h="40253">
                      <a:moveTo>
                        <a:pt x="0" y="20127"/>
                      </a:moveTo>
                      <a:cubicBezTo>
                        <a:pt x="0" y="9008"/>
                        <a:pt x="9020" y="0"/>
                        <a:pt x="20153" y="0"/>
                      </a:cubicBezTo>
                      <a:cubicBezTo>
                        <a:pt x="31283" y="0"/>
                        <a:pt x="40306" y="9008"/>
                        <a:pt x="40306" y="20127"/>
                      </a:cubicBezTo>
                      <a:cubicBezTo>
                        <a:pt x="40306" y="31242"/>
                        <a:pt x="31283" y="40253"/>
                        <a:pt x="20153" y="40253"/>
                      </a:cubicBezTo>
                      <a:cubicBezTo>
                        <a:pt x="9020" y="40253"/>
                        <a:pt x="0" y="31242"/>
                        <a:pt x="0" y="20127"/>
                      </a:cubicBezTo>
                      <a:close/>
                    </a:path>
                  </a:pathLst>
                </a:custGeom>
                <a:solidFill>
                  <a:srgbClr val="FFFFFF"/>
                </a:solidFill>
                <a:ln w="7600" cap="flat">
                  <a:solidFill>
                    <a:srgbClr val="FFFFFF"/>
                  </a:solidFill>
                  <a:bevel/>
                </a:ln>
              </p:spPr>
            </p:sp>
          </p:grpSp>
          <p:sp>
            <p:nvSpPr>
              <p:cNvPr id="340" name="任意多边形 339"/>
              <p:cNvSpPr/>
              <p:nvPr/>
            </p:nvSpPr>
            <p:spPr>
              <a:xfrm>
                <a:off x="4090303" y="4064954"/>
                <a:ext cx="12550" cy="12543"/>
              </a:xfrm>
              <a:custGeom>
                <a:avLst/>
                <a:gdLst/>
                <a:ahLst/>
                <a:cxnLst/>
                <a:rect l="0" t="0" r="0" b="0"/>
                <a:pathLst>
                  <a:path w="12550" h="12543">
                    <a:moveTo>
                      <a:pt x="1801" y="0"/>
                    </a:moveTo>
                    <a:lnTo>
                      <a:pt x="10739" y="0"/>
                    </a:lnTo>
                    <a:cubicBezTo>
                      <a:pt x="11737" y="0"/>
                      <a:pt x="12550" y="808"/>
                      <a:pt x="12550" y="1805"/>
                    </a:cubicBezTo>
                    <a:lnTo>
                      <a:pt x="12550" y="10731"/>
                    </a:lnTo>
                    <a:cubicBezTo>
                      <a:pt x="12550" y="11728"/>
                      <a:pt x="11737" y="12543"/>
                      <a:pt x="10739" y="12543"/>
                    </a:cubicBezTo>
                    <a:lnTo>
                      <a:pt x="1801" y="12543"/>
                    </a:lnTo>
                    <a:cubicBezTo>
                      <a:pt x="803" y="12543"/>
                      <a:pt x="0" y="11728"/>
                      <a:pt x="0" y="10731"/>
                    </a:cubicBezTo>
                    <a:lnTo>
                      <a:pt x="0" y="1805"/>
                    </a:lnTo>
                    <a:cubicBezTo>
                      <a:pt x="0" y="808"/>
                      <a:pt x="803" y="0"/>
                      <a:pt x="1801" y="0"/>
                    </a:cubicBezTo>
                    <a:close/>
                  </a:path>
                </a:pathLst>
              </a:custGeom>
              <a:solidFill>
                <a:srgbClr val="3E3938"/>
              </a:solidFill>
              <a:ln w="3800" cap="flat">
                <a:solidFill>
                  <a:srgbClr val="3E3938"/>
                </a:solidFill>
                <a:bevel/>
              </a:ln>
            </p:spPr>
          </p:sp>
        </p:grpSp>
        <p:cxnSp>
          <p:nvCxnSpPr>
            <p:cNvPr id="341" name="Line"/>
            <p:cNvCxnSpPr/>
            <p:nvPr/>
          </p:nvCxnSpPr>
          <p:spPr>
            <a:xfrm rot="-1830612">
              <a:off x="4402113" y="3599147"/>
              <a:ext cx="494000" cy="0"/>
            </a:xfrm>
            <a:prstGeom prst="line">
              <a:avLst/>
            </a:prstGeom>
            <a:ln w="7600" cap="flat">
              <a:solidFill>
                <a:srgbClr val="FFFFFF"/>
              </a:solidFill>
              <a:bevel/>
            </a:ln>
          </p:spPr>
        </p:cxnSp>
        <p:sp>
          <p:nvSpPr>
            <p:cNvPr id="342" name="圆圈"/>
            <p:cNvSpPr/>
            <p:nvPr/>
          </p:nvSpPr>
          <p:spPr>
            <a:xfrm>
              <a:off x="3645842" y="5314555"/>
              <a:ext cx="743195" cy="743195"/>
            </a:xfrm>
            <a:custGeom>
              <a:avLst/>
              <a:gdLst/>
              <a:ahLst/>
              <a:cxnLst/>
              <a:rect l="0" t="0" r="0" b="0"/>
              <a:pathLst>
                <a:path w="743195" h="743195">
                  <a:moveTo>
                    <a:pt x="371597" y="0"/>
                  </a:moveTo>
                  <a:cubicBezTo>
                    <a:pt x="167221" y="0"/>
                    <a:pt x="0" y="167221"/>
                    <a:pt x="0" y="371597"/>
                  </a:cubicBezTo>
                  <a:cubicBezTo>
                    <a:pt x="0" y="575974"/>
                    <a:pt x="167221" y="743195"/>
                    <a:pt x="371597" y="743195"/>
                  </a:cubicBezTo>
                  <a:cubicBezTo>
                    <a:pt x="575974" y="743195"/>
                    <a:pt x="743195" y="575974"/>
                    <a:pt x="743195" y="371597"/>
                  </a:cubicBezTo>
                  <a:cubicBezTo>
                    <a:pt x="743195" y="167221"/>
                    <a:pt x="575974" y="0"/>
                    <a:pt x="371597" y="0"/>
                  </a:cubicBezTo>
                  <a:close/>
                  <a:moveTo>
                    <a:pt x="371597" y="668874"/>
                  </a:moveTo>
                  <a:cubicBezTo>
                    <a:pt x="208098" y="668874"/>
                    <a:pt x="74321" y="535095"/>
                    <a:pt x="74321" y="371597"/>
                  </a:cubicBezTo>
                  <a:cubicBezTo>
                    <a:pt x="74321" y="208099"/>
                    <a:pt x="208098" y="74319"/>
                    <a:pt x="371597" y="74319"/>
                  </a:cubicBezTo>
                  <a:cubicBezTo>
                    <a:pt x="535096" y="74319"/>
                    <a:pt x="668875" y="208098"/>
                    <a:pt x="668875" y="371597"/>
                  </a:cubicBezTo>
                  <a:cubicBezTo>
                    <a:pt x="668875" y="535096"/>
                    <a:pt x="535096" y="668874"/>
                    <a:pt x="371597" y="668874"/>
                  </a:cubicBezTo>
                  <a:close/>
                </a:path>
              </a:pathLst>
            </a:custGeom>
            <a:solidFill>
              <a:srgbClr val="3498DB"/>
            </a:solidFill>
            <a:ln w="7600" cap="flat">
              <a:solidFill>
                <a:srgbClr val="3498DB"/>
              </a:solidFill>
              <a:bevel/>
            </a:ln>
          </p:spPr>
        </p:sp>
        <p:sp>
          <p:nvSpPr>
            <p:cNvPr id="343" name="圆圈"/>
            <p:cNvSpPr/>
            <p:nvPr/>
          </p:nvSpPr>
          <p:spPr>
            <a:xfrm>
              <a:off x="3717734" y="5386447"/>
              <a:ext cx="599410" cy="599410"/>
            </a:xfrm>
            <a:custGeom>
              <a:avLst/>
              <a:gdLst>
                <a:gd name="connsiteX0" fmla="*/ 299705 w 599410"/>
                <a:gd name="connsiteY0" fmla="*/ 0 h 599410"/>
                <a:gd name="connsiteX1" fmla="*/ 299705 w 599410"/>
                <a:gd name="connsiteY1" fmla="*/ 599410 h 599410"/>
                <a:gd name="connsiteX2" fmla="*/ 0 w 599410"/>
                <a:gd name="connsiteY2" fmla="*/ 299705 h 599410"/>
                <a:gd name="connsiteX3" fmla="*/ 599410 w 599410"/>
                <a:gd name="connsiteY3" fmla="*/ 299705 h 599410"/>
                <a:gd name="connsiteX4" fmla="*/ 299705 w 599410"/>
                <a:gd name="connsiteY4" fmla="*/ 299705 h 599410"/>
                <a:gd name="connsiteX5" fmla="*/ 89912 w 599410"/>
                <a:gd name="connsiteY5" fmla="*/ 89912 h 599410"/>
                <a:gd name="connsiteX6" fmla="*/ 509499 w 599410"/>
                <a:gd name="connsiteY6" fmla="*/ 89912 h 599410"/>
                <a:gd name="connsiteX7" fmla="*/ 509499 w 599410"/>
                <a:gd name="connsiteY7" fmla="*/ 509499 h 599410"/>
                <a:gd name="connsiteX8" fmla="*/ 89912 w 599410"/>
                <a:gd name="connsiteY8" fmla="*/ 509499 h 59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0" t="0" r="0" b="0"/>
              <a:pathLst>
                <a:path w="599410" h="599410">
                  <a:moveTo>
                    <a:pt x="0" y="299705"/>
                  </a:moveTo>
                  <a:cubicBezTo>
                    <a:pt x="0" y="134183"/>
                    <a:pt x="134183" y="0"/>
                    <a:pt x="299705" y="0"/>
                  </a:cubicBezTo>
                  <a:cubicBezTo>
                    <a:pt x="465228" y="0"/>
                    <a:pt x="599410" y="134183"/>
                    <a:pt x="599410" y="299705"/>
                  </a:cubicBezTo>
                  <a:cubicBezTo>
                    <a:pt x="599410" y="465228"/>
                    <a:pt x="465228" y="599410"/>
                    <a:pt x="299705" y="599410"/>
                  </a:cubicBezTo>
                  <a:cubicBezTo>
                    <a:pt x="134183" y="599410"/>
                    <a:pt x="0" y="465228"/>
                    <a:pt x="0" y="299705"/>
                  </a:cubicBezTo>
                  <a:close/>
                </a:path>
              </a:pathLst>
            </a:custGeom>
            <a:solidFill>
              <a:srgbClr val="FFFFFF"/>
            </a:solidFill>
            <a:ln w="7600" cap="flat">
              <a:solidFill>
                <a:srgbClr val="FFFFFF"/>
              </a:solidFill>
              <a:bevel/>
            </a:ln>
          </p:spPr>
        </p:sp>
        <p:grpSp>
          <p:nvGrpSpPr>
            <p:cNvPr id="344" name="电脑"/>
            <p:cNvGrpSpPr/>
            <p:nvPr/>
          </p:nvGrpSpPr>
          <p:grpSpPr>
            <a:xfrm>
              <a:off x="3838839" y="5542732"/>
              <a:ext cx="357200" cy="286842"/>
              <a:chOff x="3838839" y="5542732"/>
              <a:chExt cx="357200" cy="286842"/>
            </a:xfrm>
          </p:grpSpPr>
          <p:grpSp>
            <p:nvGrpSpPr>
              <p:cNvPr id="345" name="组合 344"/>
              <p:cNvGrpSpPr/>
              <p:nvPr/>
            </p:nvGrpSpPr>
            <p:grpSpPr>
              <a:xfrm>
                <a:off x="3838839" y="5542732"/>
                <a:ext cx="357200" cy="286842"/>
                <a:chOff x="3838839" y="5542732"/>
                <a:chExt cx="357200" cy="286842"/>
              </a:xfrm>
            </p:grpSpPr>
            <p:sp>
              <p:nvSpPr>
                <p:cNvPr id="346" name="任意多边形 345"/>
                <p:cNvSpPr/>
                <p:nvPr/>
              </p:nvSpPr>
              <p:spPr>
                <a:xfrm>
                  <a:off x="3838839" y="5542732"/>
                  <a:ext cx="357200" cy="231637"/>
                </a:xfrm>
                <a:custGeom>
                  <a:avLst/>
                  <a:gdLst/>
                  <a:ahLst/>
                  <a:cxnLst/>
                  <a:rect l="0" t="0" r="0" b="0"/>
                  <a:pathLst>
                    <a:path w="357200" h="231637">
                      <a:moveTo>
                        <a:pt x="3129" y="0"/>
                      </a:moveTo>
                      <a:lnTo>
                        <a:pt x="353978" y="0"/>
                      </a:lnTo>
                      <a:cubicBezTo>
                        <a:pt x="355750" y="0"/>
                        <a:pt x="357200" y="1351"/>
                        <a:pt x="357200" y="3125"/>
                      </a:cubicBezTo>
                      <a:lnTo>
                        <a:pt x="357200" y="228366"/>
                      </a:lnTo>
                      <a:cubicBezTo>
                        <a:pt x="357200" y="230139"/>
                        <a:pt x="355750" y="231637"/>
                        <a:pt x="353978" y="231637"/>
                      </a:cubicBezTo>
                      <a:lnTo>
                        <a:pt x="3129" y="231637"/>
                      </a:lnTo>
                      <a:cubicBezTo>
                        <a:pt x="1356" y="231637"/>
                        <a:pt x="0" y="230139"/>
                        <a:pt x="0" y="228366"/>
                      </a:cubicBezTo>
                      <a:lnTo>
                        <a:pt x="0" y="3125"/>
                      </a:lnTo>
                      <a:cubicBezTo>
                        <a:pt x="0" y="1351"/>
                        <a:pt x="1356" y="0"/>
                        <a:pt x="3129" y="0"/>
                      </a:cubicBezTo>
                      <a:close/>
                    </a:path>
                  </a:pathLst>
                </a:custGeom>
                <a:solidFill>
                  <a:srgbClr val="3E3938"/>
                </a:solidFill>
                <a:ln w="7600" cap="flat">
                  <a:solidFill>
                    <a:srgbClr val="3E3938"/>
                  </a:solidFill>
                  <a:bevel/>
                </a:ln>
              </p:spPr>
            </p:sp>
            <p:sp>
              <p:nvSpPr>
                <p:cNvPr id="347" name="任意多边形 346"/>
                <p:cNvSpPr/>
                <p:nvPr/>
              </p:nvSpPr>
              <p:spPr>
                <a:xfrm>
                  <a:off x="3931934" y="5774174"/>
                  <a:ext cx="171011" cy="55400"/>
                </a:xfrm>
                <a:custGeom>
                  <a:avLst/>
                  <a:gdLst/>
                  <a:ahLst/>
                  <a:cxnLst/>
                  <a:rect l="0" t="0" r="0" b="0"/>
                  <a:pathLst>
                    <a:path w="171011" h="55400">
                      <a:moveTo>
                        <a:pt x="121085" y="-86"/>
                      </a:moveTo>
                      <a:lnTo>
                        <a:pt x="121085" y="33053"/>
                      </a:lnTo>
                      <a:lnTo>
                        <a:pt x="167290" y="33053"/>
                      </a:lnTo>
                      <a:cubicBezTo>
                        <a:pt x="167290" y="33074"/>
                        <a:pt x="171011" y="33407"/>
                        <a:pt x="171011" y="37158"/>
                      </a:cubicBezTo>
                      <a:cubicBezTo>
                        <a:pt x="171011" y="37158"/>
                        <a:pt x="171011" y="51183"/>
                        <a:pt x="171011" y="51183"/>
                      </a:cubicBezTo>
                      <a:cubicBezTo>
                        <a:pt x="171011" y="51183"/>
                        <a:pt x="170512" y="55400"/>
                        <a:pt x="166745" y="55400"/>
                      </a:cubicBezTo>
                      <a:cubicBezTo>
                        <a:pt x="166745" y="55400"/>
                        <a:pt x="4017" y="55400"/>
                        <a:pt x="4017" y="55400"/>
                      </a:cubicBezTo>
                      <a:cubicBezTo>
                        <a:pt x="0" y="55400"/>
                        <a:pt x="0" y="51183"/>
                        <a:pt x="0" y="51183"/>
                      </a:cubicBezTo>
                      <a:cubicBezTo>
                        <a:pt x="0" y="51183"/>
                        <a:pt x="0" y="40910"/>
                        <a:pt x="0" y="37158"/>
                      </a:cubicBezTo>
                      <a:cubicBezTo>
                        <a:pt x="0" y="33405"/>
                        <a:pt x="4017" y="33053"/>
                        <a:pt x="4017" y="33053"/>
                      </a:cubicBezTo>
                      <a:lnTo>
                        <a:pt x="49998" y="33053"/>
                      </a:lnTo>
                      <a:lnTo>
                        <a:pt x="49998" y="-86"/>
                      </a:lnTo>
                      <a:lnTo>
                        <a:pt x="121085" y="-86"/>
                      </a:lnTo>
                      <a:close/>
                    </a:path>
                  </a:pathLst>
                </a:custGeom>
                <a:solidFill>
                  <a:srgbClr val="3E3938"/>
                </a:solidFill>
                <a:ln w="7600" cap="flat">
                  <a:solidFill>
                    <a:srgbClr val="3E3938"/>
                  </a:solidFill>
                  <a:bevel/>
                </a:ln>
              </p:spPr>
            </p:sp>
          </p:grpSp>
          <p:sp>
            <p:nvSpPr>
              <p:cNvPr id="348" name="任意多边形 347"/>
              <p:cNvSpPr/>
              <p:nvPr/>
            </p:nvSpPr>
            <p:spPr>
              <a:xfrm>
                <a:off x="3847129" y="5555779"/>
                <a:ext cx="340619" cy="205543"/>
              </a:xfrm>
              <a:custGeom>
                <a:avLst/>
                <a:gdLst/>
                <a:ahLst/>
                <a:cxnLst/>
                <a:rect l="0" t="0" r="0" b="0"/>
                <a:pathLst>
                  <a:path w="340619" h="205543">
                    <a:moveTo>
                      <a:pt x="3149" y="0"/>
                    </a:moveTo>
                    <a:lnTo>
                      <a:pt x="337376" y="0"/>
                    </a:lnTo>
                    <a:cubicBezTo>
                      <a:pt x="339148" y="0"/>
                      <a:pt x="340619" y="1344"/>
                      <a:pt x="340619" y="3118"/>
                    </a:cubicBezTo>
                    <a:lnTo>
                      <a:pt x="340619" y="202237"/>
                    </a:lnTo>
                    <a:cubicBezTo>
                      <a:pt x="340619" y="204011"/>
                      <a:pt x="339148" y="205543"/>
                      <a:pt x="337376" y="205543"/>
                    </a:cubicBezTo>
                    <a:lnTo>
                      <a:pt x="3149" y="205543"/>
                    </a:lnTo>
                    <a:cubicBezTo>
                      <a:pt x="1377" y="205543"/>
                      <a:pt x="0" y="204011"/>
                      <a:pt x="0" y="202237"/>
                    </a:cubicBezTo>
                    <a:lnTo>
                      <a:pt x="0" y="3118"/>
                    </a:lnTo>
                    <a:cubicBezTo>
                      <a:pt x="0" y="1344"/>
                      <a:pt x="1377" y="0"/>
                      <a:pt x="3149" y="0"/>
                    </a:cubicBezTo>
                    <a:close/>
                  </a:path>
                </a:pathLst>
              </a:custGeom>
              <a:solidFill>
                <a:srgbClr val="FFFFFF"/>
              </a:solidFill>
              <a:ln w="7600" cap="flat">
                <a:solidFill>
                  <a:srgbClr val="FFFFFF"/>
                </a:solidFill>
                <a:bevel/>
              </a:ln>
            </p:spPr>
          </p:sp>
        </p:grpSp>
        <p:cxnSp>
          <p:nvCxnSpPr>
            <p:cNvPr id="349" name="Line"/>
            <p:cNvCxnSpPr/>
            <p:nvPr/>
          </p:nvCxnSpPr>
          <p:spPr>
            <a:xfrm rot="-2700000">
              <a:off x="4300501" y="5343955"/>
              <a:ext cx="408425" cy="0"/>
            </a:xfrm>
            <a:prstGeom prst="line">
              <a:avLst/>
            </a:prstGeom>
            <a:ln w="7600" cap="flat">
              <a:solidFill>
                <a:srgbClr val="FFFFFF"/>
              </a:solidFill>
              <a:bevel/>
            </a:ln>
          </p:spPr>
        </p:cxnSp>
        <p:sp>
          <p:nvSpPr>
            <p:cNvPr id="11" name="Text 229"/>
            <p:cNvSpPr txBox="1"/>
            <p:nvPr/>
          </p:nvSpPr>
          <p:spPr>
            <a:xfrm>
              <a:off x="438645" y="792650"/>
              <a:ext cx="8266710" cy="1054540"/>
            </a:xfrm>
            <a:prstGeom prst="rect">
              <a:avLst/>
            </a:prstGeom>
            <a:noFill/>
          </p:spPr>
          <p:txBody>
            <a:bodyPr wrap="square" lIns="0" rIns="0" rtlCol="0" anchor="ctr"/>
            <a:lstStyle/>
            <a:p>
              <a:pPr algn="l">
                <a:lnSpc>
                  <a:spcPct val="100000"/>
                </a:lnSpc>
              </a:pPr>
              <a:endParaRPr/>
            </a:p>
          </p:txBody>
        </p:sp>
        <p:sp>
          <p:nvSpPr>
            <p:cNvPr id="230" name="Text 230"/>
            <p:cNvSpPr txBox="1"/>
            <p:nvPr/>
          </p:nvSpPr>
          <p:spPr>
            <a:xfrm>
              <a:off x="438645" y="2901730"/>
              <a:ext cx="8266710" cy="1054540"/>
            </a:xfrm>
            <a:prstGeom prst="rect">
              <a:avLst/>
            </a:prstGeom>
            <a:noFill/>
          </p:spPr>
          <p:txBody>
            <a:bodyPr wrap="square" lIns="0" rIns="0" rtlCol="0" anchor="ctr"/>
            <a:lstStyle/>
            <a:p>
              <a:pPr algn="ctr">
                <a:lnSpc>
                  <a:spcPct val="100000"/>
                </a:lnSpc>
              </a:pPr>
              <a:endParaRPr/>
            </a:p>
          </p:txBody>
        </p:sp>
        <p:sp>
          <p:nvSpPr>
            <p:cNvPr id="231" name="Text 231"/>
            <p:cNvSpPr txBox="1"/>
            <p:nvPr/>
          </p:nvSpPr>
          <p:spPr>
            <a:xfrm>
              <a:off x="438645" y="5010810"/>
              <a:ext cx="8266710" cy="1054540"/>
            </a:xfrm>
            <a:prstGeom prst="rect">
              <a:avLst/>
            </a:prstGeom>
            <a:noFill/>
          </p:spPr>
          <p:txBody>
            <a:bodyPr wrap="square" lIns="0" rIns="0" rtlCol="0" anchor="ctr"/>
            <a:lstStyle/>
            <a:p>
              <a:pPr algn="r">
                <a:lnSpc>
                  <a:spcPct val="100000"/>
                </a:lnSpc>
              </a:pPr>
              <a:endParaRPr/>
            </a:p>
          </p:txBody>
        </p:sp>
        <p:sp>
          <p:nvSpPr>
            <p:cNvPr id="232" name="Text 232"/>
            <p:cNvSpPr txBox="1"/>
            <p:nvPr/>
          </p:nvSpPr>
          <p:spPr>
            <a:xfrm>
              <a:off x="438645" y="792650"/>
              <a:ext cx="8266710" cy="1054540"/>
            </a:xfrm>
            <a:prstGeom prst="rect">
              <a:avLst/>
            </a:prstGeom>
            <a:noFill/>
          </p:spPr>
          <p:txBody>
            <a:bodyPr wrap="square" lIns="0" rIns="0" rtlCol="0" anchor="ctr"/>
            <a:lstStyle/>
            <a:p>
              <a:pPr algn="l">
                <a:lnSpc>
                  <a:spcPct val="100000"/>
                </a:lnSpc>
              </a:pPr>
              <a:endParaRPr/>
            </a:p>
          </p:txBody>
        </p:sp>
        <p:sp>
          <p:nvSpPr>
            <p:cNvPr id="12" name="Text 233"/>
            <p:cNvSpPr txBox="1"/>
            <p:nvPr/>
          </p:nvSpPr>
          <p:spPr>
            <a:xfrm>
              <a:off x="438645" y="2901730"/>
              <a:ext cx="8266710" cy="1054540"/>
            </a:xfrm>
            <a:prstGeom prst="rect">
              <a:avLst/>
            </a:prstGeom>
            <a:noFill/>
          </p:spPr>
          <p:txBody>
            <a:bodyPr wrap="square" lIns="0" rIns="0" rtlCol="0" anchor="ctr"/>
            <a:lstStyle/>
            <a:p>
              <a:pPr algn="ctr">
                <a:lnSpc>
                  <a:spcPct val="100000"/>
                </a:lnSpc>
              </a:pPr>
              <a:endParaRPr/>
            </a:p>
          </p:txBody>
        </p:sp>
        <p:sp>
          <p:nvSpPr>
            <p:cNvPr id="234" name="Text 234"/>
            <p:cNvSpPr txBox="1"/>
            <p:nvPr/>
          </p:nvSpPr>
          <p:spPr>
            <a:xfrm>
              <a:off x="438645" y="5010810"/>
              <a:ext cx="8266710" cy="1054540"/>
            </a:xfrm>
            <a:prstGeom prst="rect">
              <a:avLst/>
            </a:prstGeom>
            <a:noFill/>
          </p:spPr>
          <p:txBody>
            <a:bodyPr wrap="square" lIns="0" rIns="0" rtlCol="0" anchor="ctr"/>
            <a:lstStyle/>
            <a:p>
              <a:pPr algn="r">
                <a:lnSpc>
                  <a:spcPct val="100000"/>
                </a:lnSpc>
              </a:pPr>
              <a:endParaRPr/>
            </a:p>
          </p:txBody>
        </p:sp>
        <p:sp>
          <p:nvSpPr>
            <p:cNvPr id="235" name="Text 235"/>
            <p:cNvSpPr txBox="1"/>
            <p:nvPr/>
          </p:nvSpPr>
          <p:spPr>
            <a:xfrm>
              <a:off x="438645" y="792650"/>
              <a:ext cx="8266710" cy="1054540"/>
            </a:xfrm>
            <a:prstGeom prst="rect">
              <a:avLst/>
            </a:prstGeom>
            <a:noFill/>
          </p:spPr>
          <p:txBody>
            <a:bodyPr wrap="square" lIns="0" rIns="0" rtlCol="0" anchor="ctr"/>
            <a:lstStyle/>
            <a:p>
              <a:pPr algn="l">
                <a:lnSpc>
                  <a:spcPct val="100000"/>
                </a:lnSpc>
              </a:pPr>
              <a:endParaRPr/>
            </a:p>
          </p:txBody>
        </p:sp>
        <p:sp>
          <p:nvSpPr>
            <p:cNvPr id="236" name="Text 236"/>
            <p:cNvSpPr txBox="1"/>
            <p:nvPr/>
          </p:nvSpPr>
          <p:spPr>
            <a:xfrm>
              <a:off x="438645" y="2901730"/>
              <a:ext cx="8266710" cy="1054540"/>
            </a:xfrm>
            <a:prstGeom prst="rect">
              <a:avLst/>
            </a:prstGeom>
            <a:noFill/>
          </p:spPr>
          <p:txBody>
            <a:bodyPr wrap="square" lIns="0" rIns="0" rtlCol="0" anchor="ctr"/>
            <a:lstStyle/>
            <a:p>
              <a:pPr algn="ctr">
                <a:lnSpc>
                  <a:spcPct val="100000"/>
                </a:lnSpc>
              </a:pPr>
              <a:endParaRPr/>
            </a:p>
          </p:txBody>
        </p:sp>
        <p:sp>
          <p:nvSpPr>
            <p:cNvPr id="237" name="Text 237"/>
            <p:cNvSpPr txBox="1"/>
            <p:nvPr/>
          </p:nvSpPr>
          <p:spPr>
            <a:xfrm>
              <a:off x="438645" y="5010810"/>
              <a:ext cx="8266710" cy="105454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A526B"/>
        </a:solidFill>
        <a:effectLst/>
      </p:bgPr>
    </p:bg>
    <p:spTree>
      <p:nvGrpSpPr>
        <p:cNvPr id="1" name="垂直应用简介"/>
        <p:cNvGrpSpPr/>
        <p:nvPr/>
      </p:nvGrpSpPr>
      <p:grpSpPr>
        <a:xfrm>
          <a:off x="0" y="0"/>
          <a:ext cx="0" cy="0"/>
          <a:chOff x="0" y="0"/>
          <a:chExt cx="0" cy="0"/>
        </a:xfrm>
      </p:grpSpPr>
      <p:grpSp>
        <p:nvGrpSpPr>
          <p:cNvPr id="107" name="Group107"/>
          <p:cNvGrpSpPr/>
          <p:nvPr/>
        </p:nvGrpSpPr>
        <p:grpSpPr>
          <a:xfrm>
            <a:off x="737800" y="2273800"/>
            <a:ext cx="7668400" cy="2310400"/>
            <a:chOff x="737800" y="2273800"/>
            <a:chExt cx="7668400" cy="2310400"/>
          </a:xfrm>
        </p:grpSpPr>
        <p:grpSp>
          <p:nvGrpSpPr>
            <p:cNvPr id="299" name="组合 298"/>
            <p:cNvGrpSpPr/>
            <p:nvPr/>
          </p:nvGrpSpPr>
          <p:grpSpPr>
            <a:xfrm>
              <a:off x="1793501" y="2532200"/>
              <a:ext cx="6138558" cy="7600"/>
              <a:chOff x="1793501" y="2532200"/>
              <a:chExt cx="6138558" cy="7600"/>
            </a:xfrm>
          </p:grpSpPr>
          <p:sp>
            <p:nvSpPr>
              <p:cNvPr id="300" name="任意多边形 299"/>
              <p:cNvSpPr/>
              <p:nvPr/>
            </p:nvSpPr>
            <p:spPr>
              <a:xfrm>
                <a:off x="6679659" y="25322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sp>
            <p:nvSpPr>
              <p:cNvPr id="301" name="任意多边形 300"/>
              <p:cNvSpPr/>
              <p:nvPr/>
            </p:nvSpPr>
            <p:spPr>
              <a:xfrm flipH="1">
                <a:off x="1793502" y="2532200"/>
                <a:ext cx="1252396" cy="7600"/>
              </a:xfrm>
              <a:custGeom>
                <a:avLst/>
                <a:gdLst/>
                <a:ahLst/>
                <a:cxnLst/>
                <a:rect l="0" t="0" r="0" b="0"/>
                <a:pathLst>
                  <a:path w="1252396" h="7600" fill="none">
                    <a:moveTo>
                      <a:pt x="0" y="0"/>
                    </a:moveTo>
                    <a:lnTo>
                      <a:pt x="1252396" y="0"/>
                    </a:lnTo>
                  </a:path>
                </a:pathLst>
              </a:custGeom>
              <a:solidFill>
                <a:srgbClr val="FFFFFF"/>
              </a:solidFill>
              <a:ln w="20267" cap="flat">
                <a:solidFill>
                  <a:srgbClr val="FFFFFF"/>
                </a:solidFill>
                <a:bevel/>
                <a:headEnd type="oval" w="med" len="med"/>
              </a:ln>
            </p:spPr>
          </p:sp>
        </p:grpSp>
        <p:sp>
          <p:nvSpPr>
            <p:cNvPr id="108" name="Text 108"/>
            <p:cNvSpPr txBox="1"/>
            <p:nvPr/>
          </p:nvSpPr>
          <p:spPr>
            <a:xfrm>
              <a:off x="2960732" y="2311800"/>
              <a:ext cx="3956096" cy="456000"/>
            </a:xfrm>
            <a:prstGeom prst="rect">
              <a:avLst/>
            </a:prstGeom>
            <a:noFill/>
          </p:spPr>
          <p:txBody>
            <a:bodyPr wrap="square" lIns="0" tIns="0" rIns="0" bIns="0" rtlCol="0" anchor="ctr"/>
            <a:lstStyle/>
            <a:p>
              <a:pPr algn="ctr">
                <a:lnSpc>
                  <a:spcPct val="100000"/>
                </a:lnSpc>
              </a:pPr>
              <a:r>
                <a:rPr sz="2736">
                  <a:solidFill>
                    <a:srgbClr val="FFFFFF"/>
                  </a:solidFill>
                  <a:latin typeface="Times New Roman"/>
                </a:rPr>
                <a:t>垂直应用简介</a:t>
              </a:r>
            </a:p>
          </p:txBody>
        </p:sp>
        <p:sp>
          <p:nvSpPr>
            <p:cNvPr id="109" name="Text 109"/>
            <p:cNvSpPr txBox="1"/>
            <p:nvPr/>
          </p:nvSpPr>
          <p:spPr>
            <a:xfrm>
              <a:off x="745400" y="3011000"/>
              <a:ext cx="4491600" cy="456000"/>
            </a:xfrm>
            <a:prstGeom prst="rect">
              <a:avLst/>
            </a:prstGeom>
            <a:noFill/>
          </p:spPr>
          <p:txBody>
            <a:bodyPr wrap="square" lIns="0" tIns="0" rIns="0" bIns="0" rtlCol="0" anchor="t"/>
            <a:lstStyle/>
            <a:p>
              <a:pPr algn="l">
                <a:lnSpc>
                  <a:spcPct val="100000"/>
                </a:lnSpc>
              </a:pPr>
              <a:r>
                <a:rPr sz="2736">
                  <a:solidFill>
                    <a:srgbClr val="FFFFFF"/>
                  </a:solidFill>
                  <a:latin typeface="Times New Roman"/>
                </a:rPr>
                <a:t>一、垂直应用简介</a:t>
              </a:r>
            </a:p>
          </p:txBody>
        </p:sp>
        <p:sp>
          <p:nvSpPr>
            <p:cNvPr id="110" name="Text 110"/>
            <p:cNvSpPr txBox="1"/>
            <p:nvPr/>
          </p:nvSpPr>
          <p:spPr>
            <a:xfrm>
              <a:off x="1186200" y="3885000"/>
              <a:ext cx="7212400" cy="456000"/>
            </a:xfrm>
            <a:prstGeom prst="rect">
              <a:avLst/>
            </a:prstGeom>
            <a:noFill/>
          </p:spPr>
          <p:txBody>
            <a:bodyPr wrap="square" lIns="0" tIns="0" rIns="0" bIns="0" rtlCol="0" anchor="ctr"/>
            <a:lstStyle/>
            <a:p>
              <a:pPr algn="l">
                <a:lnSpc>
                  <a:spcPct val="100000"/>
                </a:lnSpc>
              </a:pPr>
              <a:r>
                <a:rPr sz="1368">
                  <a:solidFill>
                    <a:srgbClr val="FFFFFF"/>
                  </a:solidFill>
                  <a:latin typeface="Times New Roman"/>
                </a:rPr>
                <a:t>   当访问量逐渐增大，单体应用已经不能满足需求，然后将应用分层拆分独立部署，以提升效率。比如 常见的eshop、app应用等系统都以垂直应用进行架构。前端和后端业务分层拆分在不同的进程服务器中。</a:t>
              </a:r>
            </a:p>
            <a:p>
              <a:pPr algn="l">
                <a:lnSpc>
                  <a:spcPct val="100000"/>
                </a:lnSpc>
              </a:pPr>
              <a:r>
                <a:rPr sz="1368">
                  <a:solidFill>
                    <a:srgbClr val="FFFFFF"/>
                  </a:solidFill>
                  <a:latin typeface="Times New Roman"/>
                </a:rPr>
                <a:t> </a:t>
              </a:r>
            </a:p>
          </p:txBody>
        </p:sp>
        <p:sp>
          <p:nvSpPr>
            <p:cNvPr id="111" name="Text 111"/>
            <p:cNvSpPr txBox="1"/>
            <p:nvPr/>
          </p:nvSpPr>
          <p:spPr>
            <a:xfrm>
              <a:off x="737800" y="2273800"/>
              <a:ext cx="7668400" cy="462080"/>
            </a:xfrm>
            <a:prstGeom prst="rect">
              <a:avLst/>
            </a:prstGeom>
            <a:noFill/>
          </p:spPr>
          <p:txBody>
            <a:bodyPr wrap="square" lIns="0" rIns="0" rtlCol="0" anchor="ctr"/>
            <a:lstStyle/>
            <a:p>
              <a:pPr algn="l">
                <a:lnSpc>
                  <a:spcPct val="100000"/>
                </a:lnSpc>
              </a:pPr>
              <a:endParaRPr/>
            </a:p>
          </p:txBody>
        </p:sp>
        <p:sp>
          <p:nvSpPr>
            <p:cNvPr id="112" name="Text 112"/>
            <p:cNvSpPr txBox="1"/>
            <p:nvPr/>
          </p:nvSpPr>
          <p:spPr>
            <a:xfrm>
              <a:off x="737800" y="3197960"/>
              <a:ext cx="7668400" cy="462080"/>
            </a:xfrm>
            <a:prstGeom prst="rect">
              <a:avLst/>
            </a:prstGeom>
            <a:noFill/>
          </p:spPr>
          <p:txBody>
            <a:bodyPr wrap="square" lIns="0" rIns="0" rtlCol="0" anchor="ctr"/>
            <a:lstStyle/>
            <a:p>
              <a:pPr algn="ctr">
                <a:lnSpc>
                  <a:spcPct val="100000"/>
                </a:lnSpc>
              </a:pPr>
              <a:endParaRPr/>
            </a:p>
          </p:txBody>
        </p:sp>
        <p:sp>
          <p:nvSpPr>
            <p:cNvPr id="113" name="Text 113"/>
            <p:cNvSpPr txBox="1"/>
            <p:nvPr/>
          </p:nvSpPr>
          <p:spPr>
            <a:xfrm>
              <a:off x="737800" y="4122120"/>
              <a:ext cx="7668400" cy="462080"/>
            </a:xfrm>
            <a:prstGeom prst="rect">
              <a:avLst/>
            </a:prstGeom>
            <a:noFill/>
          </p:spPr>
          <p:txBody>
            <a:bodyPr wrap="square" lIns="0" rIns="0" rtlCol="0" anchor="ctr"/>
            <a:lstStyle/>
            <a:p>
              <a:pPr algn="r">
                <a:lnSpc>
                  <a:spcPct val="100000"/>
                </a:lnSpc>
              </a:pPr>
              <a:endParaRPr/>
            </a:p>
          </p:txBody>
        </p:sp>
        <p:sp>
          <p:nvSpPr>
            <p:cNvPr id="114" name="Text 114"/>
            <p:cNvSpPr txBox="1"/>
            <p:nvPr/>
          </p:nvSpPr>
          <p:spPr>
            <a:xfrm>
              <a:off x="737800" y="2273800"/>
              <a:ext cx="7668400" cy="462080"/>
            </a:xfrm>
            <a:prstGeom prst="rect">
              <a:avLst/>
            </a:prstGeom>
            <a:noFill/>
          </p:spPr>
          <p:txBody>
            <a:bodyPr wrap="square" lIns="0" rIns="0" rtlCol="0" anchor="ctr"/>
            <a:lstStyle/>
            <a:p>
              <a:pPr algn="l">
                <a:lnSpc>
                  <a:spcPct val="100000"/>
                </a:lnSpc>
              </a:pPr>
              <a:endParaRPr/>
            </a:p>
          </p:txBody>
        </p:sp>
        <p:sp>
          <p:nvSpPr>
            <p:cNvPr id="115" name="Text 115"/>
            <p:cNvSpPr txBox="1"/>
            <p:nvPr/>
          </p:nvSpPr>
          <p:spPr>
            <a:xfrm>
              <a:off x="737800" y="3197960"/>
              <a:ext cx="7668400" cy="462080"/>
            </a:xfrm>
            <a:prstGeom prst="rect">
              <a:avLst/>
            </a:prstGeom>
            <a:noFill/>
          </p:spPr>
          <p:txBody>
            <a:bodyPr wrap="square" lIns="0" rIns="0" rtlCol="0" anchor="ctr"/>
            <a:lstStyle/>
            <a:p>
              <a:pPr algn="ctr">
                <a:lnSpc>
                  <a:spcPct val="100000"/>
                </a:lnSpc>
              </a:pPr>
              <a:endParaRPr/>
            </a:p>
          </p:txBody>
        </p:sp>
        <p:sp>
          <p:nvSpPr>
            <p:cNvPr id="116" name="Text 116"/>
            <p:cNvSpPr txBox="1"/>
            <p:nvPr/>
          </p:nvSpPr>
          <p:spPr>
            <a:xfrm>
              <a:off x="737800" y="4122120"/>
              <a:ext cx="7668400" cy="462080"/>
            </a:xfrm>
            <a:prstGeom prst="rect">
              <a:avLst/>
            </a:prstGeom>
            <a:noFill/>
          </p:spPr>
          <p:txBody>
            <a:bodyPr wrap="square" lIns="0" rIns="0" rtlCol="0" anchor="ctr"/>
            <a:lstStyle/>
            <a:p>
              <a:pPr algn="r">
                <a:lnSpc>
                  <a:spcPct val="100000"/>
                </a:lnSpc>
              </a:pPr>
              <a:endParaRPr/>
            </a:p>
          </p:txBody>
        </p:sp>
        <p:sp>
          <p:nvSpPr>
            <p:cNvPr id="117" name="Text 117"/>
            <p:cNvSpPr txBox="1"/>
            <p:nvPr/>
          </p:nvSpPr>
          <p:spPr>
            <a:xfrm>
              <a:off x="737800" y="2273800"/>
              <a:ext cx="7668400" cy="462080"/>
            </a:xfrm>
            <a:prstGeom prst="rect">
              <a:avLst/>
            </a:prstGeom>
            <a:noFill/>
          </p:spPr>
          <p:txBody>
            <a:bodyPr wrap="square" lIns="0" rIns="0" rtlCol="0" anchor="ctr"/>
            <a:lstStyle/>
            <a:p>
              <a:pPr algn="l">
                <a:lnSpc>
                  <a:spcPct val="100000"/>
                </a:lnSpc>
              </a:pPr>
              <a:endParaRPr/>
            </a:p>
          </p:txBody>
        </p:sp>
        <p:sp>
          <p:nvSpPr>
            <p:cNvPr id="118" name="Text 118"/>
            <p:cNvSpPr txBox="1"/>
            <p:nvPr/>
          </p:nvSpPr>
          <p:spPr>
            <a:xfrm>
              <a:off x="737800" y="3197960"/>
              <a:ext cx="7668400" cy="462080"/>
            </a:xfrm>
            <a:prstGeom prst="rect">
              <a:avLst/>
            </a:prstGeom>
            <a:noFill/>
          </p:spPr>
          <p:txBody>
            <a:bodyPr wrap="square" lIns="0" rIns="0" rtlCol="0" anchor="ctr"/>
            <a:lstStyle/>
            <a:p>
              <a:pPr algn="ctr">
                <a:lnSpc>
                  <a:spcPct val="100000"/>
                </a:lnSpc>
              </a:pPr>
              <a:endParaRPr/>
            </a:p>
          </p:txBody>
        </p:sp>
        <p:sp>
          <p:nvSpPr>
            <p:cNvPr id="119" name="Text 119"/>
            <p:cNvSpPr txBox="1"/>
            <p:nvPr/>
          </p:nvSpPr>
          <p:spPr>
            <a:xfrm>
              <a:off x="737800" y="4122120"/>
              <a:ext cx="7668400" cy="462080"/>
            </a:xfrm>
            <a:prstGeom prst="rect">
              <a:avLst/>
            </a:prstGeom>
            <a:noFill/>
          </p:spPr>
          <p:txBody>
            <a:bodyPr wrap="square" lIns="0" rIns="0" rtlCol="0" anchor="ctr"/>
            <a:lstStyle/>
            <a:p>
              <a:pPr algn="r">
                <a:lnSpc>
                  <a:spcPct val="100000"/>
                </a:lnSpc>
              </a:pPr>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981</Words>
  <Application>Microsoft Office PowerPoint</Application>
  <PresentationFormat>全屏显示(4:3)</PresentationFormat>
  <Paragraphs>179</Paragraphs>
  <Slides>23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Terminal</vt:lpstr>
      <vt:lpstr>宋体</vt: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ivviw</cp:lastModifiedBy>
  <cp:revision>3</cp:revision>
  <dcterms:created xsi:type="dcterms:W3CDTF">2018-04-14T14:53:53Z</dcterms:created>
  <dcterms:modified xsi:type="dcterms:W3CDTF">2018-04-15T02:27:44Z</dcterms:modified>
</cp:coreProperties>
</file>