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8"/>
  </p:notesMasterIdLst>
  <p:handoutMasterIdLst>
    <p:handoutMasterId r:id="rId9"/>
  </p:handoutMasterIdLst>
  <p:sldIdLst>
    <p:sldId id="256" r:id="rId3"/>
    <p:sldId id="262" r:id="rId4"/>
    <p:sldId id="257" r:id="rId5"/>
    <p:sldId id="264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ítejte" id="{E75E278A-FF0E-49A4-B170-79828D63BBAD}">
          <p14:sldIdLst>
            <p14:sldId id="256"/>
          </p14:sldIdLst>
        </p14:section>
        <p14:section name="Návrh,Vytvoření působivého dojmu, Spolupráce" id="{B9B51309-D148-4332-87C2-07BE32FBCA3B}">
          <p14:sldIdLst>
            <p14:sldId id="262"/>
            <p14:sldId id="257"/>
            <p14:sldId id="264"/>
          </p14:sldIdLst>
        </p14:section>
        <p14:section name="Další informace" id="{2CC34DB2-6590-42C0-AD4B-A04C6060184E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280" autoAdjust="0"/>
  </p:normalViewPr>
  <p:slideViewPr>
    <p:cSldViewPr snapToGrid="0">
      <p:cViewPr varScale="1">
        <p:scale>
          <a:sx n="99" d="100"/>
          <a:sy n="99" d="100"/>
        </p:scale>
        <p:origin x="50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124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8BFABE-D0A9-4914-BE1F-201F4351AA5D}" type="datetimeFigureOut">
              <a:rPr lang="cs-CZ" smtClean="0"/>
              <a:t>13. 5. 2014</a:t>
            </a:fld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6B17C-845C-4DCF-B1F0-8CFC86514C75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24110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noProof="0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cs-CZ" noProof="0" smtClean="0"/>
              <a:t>13. 5. 2014</a:t>
            </a:fld>
            <a:endParaRPr lang="cs-CZ" noProof="0" dirty="0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noProof="0" dirty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noProof="0" dirty="0" smtClean="0"/>
              <a:t>Kliknutím lze upravit styly předlohy textu.</a:t>
            </a:r>
          </a:p>
          <a:p>
            <a:pPr lvl="1"/>
            <a:r>
              <a:rPr lang="cs-CZ" noProof="0" dirty="0" smtClean="0"/>
              <a:t>Druhá úroveň</a:t>
            </a:r>
          </a:p>
          <a:p>
            <a:pPr lvl="2"/>
            <a:r>
              <a:rPr lang="cs-CZ" noProof="0" dirty="0" smtClean="0"/>
              <a:t>Třetí úroveň</a:t>
            </a:r>
          </a:p>
          <a:p>
            <a:pPr lvl="3"/>
            <a:r>
              <a:rPr lang="cs-CZ" noProof="0" dirty="0" smtClean="0"/>
              <a:t>Čtvrtá úroveň</a:t>
            </a:r>
          </a:p>
          <a:p>
            <a:pPr lvl="4"/>
            <a:r>
              <a:rPr lang="cs-CZ" noProof="0" dirty="0" smtClean="0"/>
              <a:t>Pátá úroveň</a:t>
            </a:r>
            <a:endParaRPr lang="cs-CZ" noProof="0" dirty="0"/>
          </a:p>
        </p:txBody>
      </p:sp>
      <p:sp>
        <p:nvSpPr>
          <p:cNvPr id="6" name="Zástupný symbol pro zápatí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noProof="0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cs-CZ" noProof="0" smtClean="0"/>
              <a:t>‹#›</a:t>
            </a:fld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DF61EA0F-A667-4B49-8422-0062BC55E249}" type="slidenum">
              <a:rPr lang="en-US" sz="1200" b="0" i="0">
                <a:latin typeface="Calibri"/>
                <a:ea typeface="+mn-ea"/>
                <a:cs typeface="+mn-cs"/>
              </a:r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Když jste v </a:t>
            </a:r>
            <a:r>
              <a:rPr lang="en-US" sz="1200" b="0" i="0" baseline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režimu prezentace a chcete se dostat do centra Začínáme s PowerPointem, klikněte na šipku.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DF61EA0F-A667-4B49-8422-0062BC55E249}" type="slidenum">
              <a:rPr lang="en-US" sz="1200" b="0" i="0">
                <a:latin typeface="Calibri"/>
                <a:ea typeface="+mn-ea"/>
                <a:cs typeface="+mn-cs"/>
              </a:rPr>
              <a:t>5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 noProof="0" dirty="0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cs-CZ" noProof="0" smtClean="0"/>
              <a:t>Kliknutím lze upravit styl.</a:t>
            </a:r>
            <a:endParaRPr lang="cs-CZ" noProof="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noProof="0" smtClean="0"/>
              <a:t>Kliknutím lze upravit styl předlohy.</a:t>
            </a:r>
            <a:endParaRPr lang="cs-CZ" noProof="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cs-CZ" noProof="0" smtClean="0"/>
              <a:t>13. 5. 2014</a:t>
            </a:fld>
            <a:endParaRPr lang="cs-CZ" noProof="0" dirty="0"/>
          </a:p>
        </p:txBody>
      </p:sp>
      <p:sp>
        <p:nvSpPr>
          <p:cNvPr id="5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noProof="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cs-CZ" noProof="0" smtClean="0"/>
              <a:t>‹#›</a:t>
            </a:fld>
            <a:endParaRPr lang="cs-CZ" noProof="0" dirty="0"/>
          </a:p>
        </p:txBody>
      </p:sp>
      <p:sp>
        <p:nvSpPr>
          <p:cNvPr id="8" name="Obdélník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 noProof="0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noProof="0" smtClean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  <a:endParaRPr lang="cs-CZ" noProof="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cs-CZ" noProof="0" smtClean="0"/>
              <a:t>13. 5. 2014</a:t>
            </a:fld>
            <a:endParaRPr lang="cs-CZ" noProof="0" dirty="0"/>
          </a:p>
        </p:txBody>
      </p:sp>
      <p:sp>
        <p:nvSpPr>
          <p:cNvPr id="5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noProof="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cs-CZ" noProof="0" smtClean="0"/>
              <a:t>‹#›</a:t>
            </a:fld>
            <a:endParaRPr lang="cs-CZ" noProof="0" dirty="0"/>
          </a:p>
        </p:txBody>
      </p:sp>
      <p:sp>
        <p:nvSpPr>
          <p:cNvPr id="8" name="Obdélník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 noProof="0" dirty="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 noProof="0" dirty="0"/>
          </a:p>
        </p:txBody>
      </p:sp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noProof="0" smtClean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  <a:endParaRPr lang="cs-CZ" noProof="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cs-CZ" noProof="0" smtClean="0"/>
              <a:t>13. 5. 2014</a:t>
            </a:fld>
            <a:endParaRPr lang="cs-CZ" noProof="0" dirty="0"/>
          </a:p>
        </p:txBody>
      </p:sp>
      <p:sp>
        <p:nvSpPr>
          <p:cNvPr id="5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noProof="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cs-CZ" noProof="0" smtClean="0"/>
              <a:t>‹#›</a:t>
            </a:fld>
            <a:endParaRPr lang="cs-CZ" noProof="0" dirty="0"/>
          </a:p>
        </p:txBody>
      </p:sp>
      <p:sp>
        <p:nvSpPr>
          <p:cNvPr id="8" name="Obdélník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 noProof="0" dirty="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 noProof="0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noProof="0" smtClean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  <a:endParaRPr lang="cs-CZ" noProof="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cs-CZ" noProof="0" smtClean="0"/>
              <a:t>13. 5. 2014</a:t>
            </a:fld>
            <a:endParaRPr lang="cs-CZ" noProof="0" dirty="0"/>
          </a:p>
        </p:txBody>
      </p:sp>
      <p:sp>
        <p:nvSpPr>
          <p:cNvPr id="5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noProof="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cs-CZ" noProof="0" smtClean="0"/>
              <a:t>‹#›</a:t>
            </a:fld>
            <a:endParaRPr lang="cs-CZ" noProof="0" dirty="0"/>
          </a:p>
        </p:txBody>
      </p:sp>
      <p:sp>
        <p:nvSpPr>
          <p:cNvPr id="8" name="Obdélník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 noProof="0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 noProof="0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cs-CZ" noProof="0" smtClean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cs-CZ" noProof="0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cs-CZ" noProof="0" smtClean="0"/>
              <a:t>13. 5. 2014</a:t>
            </a:fld>
            <a:endParaRPr lang="cs-CZ" noProof="0" dirty="0"/>
          </a:p>
        </p:txBody>
      </p:sp>
      <p:sp>
        <p:nvSpPr>
          <p:cNvPr id="5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noProof="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cs-CZ" noProof="0" smtClean="0"/>
              <a:t>‹#›</a:t>
            </a:fld>
            <a:endParaRPr lang="cs-CZ" noProof="0" dirty="0"/>
          </a:p>
        </p:txBody>
      </p:sp>
      <p:sp>
        <p:nvSpPr>
          <p:cNvPr id="8" name="Obdélník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 noProof="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 noProof="0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noProof="0" smtClean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cs-CZ" noProof="0" smtClean="0"/>
              <a:t>Kliknutím lze upravit styly předlohy textu.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cs-CZ" noProof="0" smtClean="0"/>
              <a:t>Druhá úroveň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cs-CZ" noProof="0" smtClean="0"/>
              <a:t>Třetí úroveň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cs-CZ" noProof="0" smtClean="0"/>
              <a:t>Čtvrtá úroveň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cs-CZ" noProof="0" smtClean="0"/>
              <a:t>Pátá úroveň</a:t>
            </a:r>
            <a:endParaRPr lang="cs-CZ" noProof="0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cs-CZ" noProof="0" smtClean="0"/>
              <a:t>Kliknutím lze upravit styly předlohy textu.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cs-CZ" noProof="0" smtClean="0"/>
              <a:t>Druhá úroveň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cs-CZ" noProof="0" smtClean="0"/>
              <a:t>Třetí úroveň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cs-CZ" noProof="0" smtClean="0"/>
              <a:t>Čtvrtá úroveň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cs-CZ" noProof="0" smtClean="0"/>
              <a:t>Pátá úroveň</a:t>
            </a:r>
            <a:endParaRPr lang="cs-CZ" noProof="0" dirty="0"/>
          </a:p>
        </p:txBody>
      </p:sp>
      <p:sp>
        <p:nvSpPr>
          <p:cNvPr id="5" name="Zástupný symbol pro datum 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cs-CZ" noProof="0" smtClean="0"/>
              <a:t>13. 5. 2014</a:t>
            </a:fld>
            <a:endParaRPr lang="cs-CZ" noProof="0" dirty="0"/>
          </a:p>
        </p:txBody>
      </p:sp>
      <p:sp>
        <p:nvSpPr>
          <p:cNvPr id="6" name="Zástupný symbol pro zápatí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noProof="0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cs-CZ" noProof="0" smtClean="0"/>
              <a:t>‹#›</a:t>
            </a:fld>
            <a:endParaRPr lang="cs-CZ" noProof="0" dirty="0"/>
          </a:p>
        </p:txBody>
      </p:sp>
      <p:sp>
        <p:nvSpPr>
          <p:cNvPr id="9" name="Obdélník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 noProof="0" dirty="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 noProof="0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noProof="0" smtClean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noProof="0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cs-CZ" noProof="0" smtClean="0"/>
              <a:t>Kliknutím lze upravit styly předlohy textu.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cs-CZ" noProof="0" smtClean="0"/>
              <a:t>Druhá úroveň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cs-CZ" noProof="0" smtClean="0"/>
              <a:t>Třetí úroveň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cs-CZ" noProof="0" smtClean="0"/>
              <a:t>Čtvrtá úroveň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cs-CZ" noProof="0" smtClean="0"/>
              <a:t>Pátá úroveň</a:t>
            </a:r>
            <a:endParaRPr lang="cs-CZ" noProof="0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noProof="0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cs-CZ" noProof="0" smtClean="0"/>
              <a:t>Kliknutím lze upravit styly předlohy textu.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cs-CZ" noProof="0" smtClean="0"/>
              <a:t>Druhá úroveň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cs-CZ" noProof="0" smtClean="0"/>
              <a:t>Třetí úroveň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cs-CZ" noProof="0" smtClean="0"/>
              <a:t>Čtvrtá úroveň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cs-CZ" noProof="0" smtClean="0"/>
              <a:t>Pátá úroveň</a:t>
            </a:r>
            <a:endParaRPr lang="cs-CZ" noProof="0" dirty="0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cs-CZ" noProof="0" smtClean="0"/>
              <a:t>13. 5. 2014</a:t>
            </a:fld>
            <a:endParaRPr lang="cs-CZ" noProof="0" dirty="0"/>
          </a:p>
        </p:txBody>
      </p:sp>
      <p:sp>
        <p:nvSpPr>
          <p:cNvPr id="8" name="Zástupný symbol pro zápatí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noProof="0" dirty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cs-CZ" noProof="0" smtClean="0"/>
              <a:t>‹#›</a:t>
            </a:fld>
            <a:endParaRPr lang="cs-CZ" noProof="0" dirty="0"/>
          </a:p>
        </p:txBody>
      </p:sp>
      <p:sp>
        <p:nvSpPr>
          <p:cNvPr id="11" name="Obdélník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 noProof="0" dirty="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 noProof="0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noProof="0" smtClean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cs-CZ" noProof="0" smtClean="0"/>
              <a:t>13. 5. 2014</a:t>
            </a:fld>
            <a:endParaRPr lang="cs-CZ" noProof="0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noProof="0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cs-CZ" noProof="0" smtClean="0"/>
              <a:t>‹#›</a:t>
            </a:fld>
            <a:endParaRPr lang="cs-CZ" noProof="0" dirty="0"/>
          </a:p>
        </p:txBody>
      </p:sp>
      <p:sp>
        <p:nvSpPr>
          <p:cNvPr id="7" name="Obdélník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 noProof="0" dirty="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cs-CZ" noProof="0" smtClean="0"/>
              <a:t>13. 5. 2014</a:t>
            </a:fld>
            <a:endParaRPr lang="cs-CZ" noProof="0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noProof="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cs-CZ" noProof="0" smtClean="0"/>
              <a:t>‹#›</a:t>
            </a:fld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noProof="0" smtClean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cs-CZ" noProof="0" smtClean="0"/>
              <a:t>Kliknutím lze upravit styly předlohy textu.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cs-CZ" noProof="0" smtClean="0"/>
              <a:t>Druhá úroveň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cs-CZ" noProof="0" smtClean="0"/>
              <a:t>Třetí úroveň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cs-CZ" noProof="0" smtClean="0"/>
              <a:t>Čtvrtá úroveň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cs-CZ" noProof="0" smtClean="0"/>
              <a:t>Pátá úroveň</a:t>
            </a:r>
            <a:endParaRPr lang="cs-CZ" noProof="0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noProof="0" smtClean="0"/>
              <a:t>Kliknutím lze upravit styly předlohy textu.</a:t>
            </a:r>
          </a:p>
        </p:txBody>
      </p:sp>
      <p:sp>
        <p:nvSpPr>
          <p:cNvPr id="5" name="Zástupný symbol pro datum 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cs-CZ" noProof="0" smtClean="0"/>
              <a:t>13. 5. 2014</a:t>
            </a:fld>
            <a:endParaRPr lang="cs-CZ" noProof="0" dirty="0"/>
          </a:p>
        </p:txBody>
      </p:sp>
      <p:sp>
        <p:nvSpPr>
          <p:cNvPr id="6" name="Zástupný symbol pro zápatí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noProof="0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cs-CZ" noProof="0" smtClean="0"/>
              <a:t>‹#›</a:t>
            </a:fld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noProof="0" smtClean="0"/>
              <a:t>Kliknutím lze upravit styl.</a:t>
            </a:r>
            <a:endParaRPr lang="cs-CZ" noProof="0" dirty="0"/>
          </a:p>
        </p:txBody>
      </p:sp>
      <p:sp>
        <p:nvSpPr>
          <p:cNvPr id="3" name="Piál 1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noProof="0" smtClean="0"/>
              <a:t>Kliknutím na ikonu přidáte obrázek.</a:t>
            </a:r>
            <a:endParaRPr lang="cs-CZ" noProof="0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noProof="0" smtClean="0"/>
              <a:t>Kliknutím lze upravit styly předlohy textu.</a:t>
            </a:r>
          </a:p>
        </p:txBody>
      </p:sp>
      <p:sp>
        <p:nvSpPr>
          <p:cNvPr id="5" name="Zástupný symbol pro datum 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cs-CZ" noProof="0" smtClean="0"/>
              <a:t>13. 5. 2014</a:t>
            </a:fld>
            <a:endParaRPr lang="cs-CZ" noProof="0" dirty="0"/>
          </a:p>
        </p:txBody>
      </p:sp>
      <p:sp>
        <p:nvSpPr>
          <p:cNvPr id="6" name="Zástupný symbol pro zápatí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noProof="0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cs-CZ" noProof="0" smtClean="0"/>
              <a:t>‹#›</a:t>
            </a:fld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noProof="0" dirty="0" smtClean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noProof="0" dirty="0" smtClean="0"/>
              <a:t>Kliknutím lze upravit styly předlohy textu.</a:t>
            </a:r>
          </a:p>
          <a:p>
            <a:pPr lvl="1"/>
            <a:r>
              <a:rPr lang="cs-CZ" noProof="0" dirty="0" smtClean="0"/>
              <a:t>Druhá úroveň</a:t>
            </a:r>
          </a:p>
          <a:p>
            <a:pPr lvl="2"/>
            <a:r>
              <a:rPr lang="cs-CZ" noProof="0" dirty="0" smtClean="0"/>
              <a:t>Třetí úroveň</a:t>
            </a:r>
          </a:p>
          <a:p>
            <a:pPr lvl="3"/>
            <a:r>
              <a:rPr lang="cs-CZ" noProof="0" dirty="0" smtClean="0"/>
              <a:t>Čtvrtá úroveň</a:t>
            </a:r>
          </a:p>
          <a:p>
            <a:pPr lvl="4"/>
            <a:r>
              <a:rPr lang="cs-CZ" noProof="0" dirty="0" smtClean="0"/>
              <a:t>Pátá úroveň</a:t>
            </a:r>
            <a:endParaRPr lang="cs-CZ" noProof="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cs-CZ" noProof="0" smtClean="0"/>
              <a:t>13. 5. 2014</a:t>
            </a:fld>
            <a:endParaRPr lang="cs-CZ" noProof="0" dirty="0"/>
          </a:p>
        </p:txBody>
      </p:sp>
      <p:sp>
        <p:nvSpPr>
          <p:cNvPr id="5" name="Zástupný symbol pro zápatí 5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 noProof="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cs-CZ" noProof="0" smtClean="0"/>
              <a:t>‹#›</a:t>
            </a:fld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o15.officeredir.microsoft.com/r/rlid2013GettingStartedCntrPPT?clid=1029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cs-CZ" sz="5400" b="0" i="0" dirty="0" smtClean="0">
                <a:solidFill>
                  <a:schemeClr val="bg1"/>
                </a:solidFill>
                <a:latin typeface="Segoe UI Light"/>
                <a:ea typeface="+mj-ea"/>
                <a:cs typeface="+mj-cs"/>
              </a:rPr>
              <a:t>Sociální síť pro zaměstnance</a:t>
            </a:r>
            <a:endParaRPr lang="cs-CZ" sz="5400" b="0" i="0" dirty="0">
              <a:solidFill>
                <a:schemeClr val="bg1"/>
              </a:solidFill>
              <a:latin typeface="Segoe UI Light"/>
              <a:ea typeface="+mj-ea"/>
              <a:cs typeface="+mj-cs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spcBef>
                <a:spcPts val="6"/>
              </a:spcBef>
              <a:buNone/>
            </a:pPr>
            <a:r>
              <a:rPr lang="cs-CZ" sz="2800" b="0" i="0" dirty="0" smtClean="0">
                <a:solidFill>
                  <a:srgbClr val="D24726"/>
                </a:solidFill>
                <a:latin typeface="Segoe UI Light"/>
              </a:rPr>
              <a:t>Roman </a:t>
            </a:r>
            <a:r>
              <a:rPr lang="cs-CZ" sz="2800" b="0" i="0" dirty="0" err="1" smtClean="0">
                <a:solidFill>
                  <a:srgbClr val="D24726"/>
                </a:solidFill>
                <a:latin typeface="Segoe UI Light"/>
              </a:rPr>
              <a:t>Péchal</a:t>
            </a:r>
            <a:endParaRPr lang="cs-CZ" sz="2800" b="0" i="0" dirty="0">
              <a:solidFill>
                <a:srgbClr val="D24726"/>
              </a:solidFill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cs-CZ" sz="3600" b="0" i="0" dirty="0" smtClean="0">
                <a:solidFill>
                  <a:schemeClr val="bg1"/>
                </a:solidFill>
                <a:latin typeface="Segoe UI Light"/>
                <a:ea typeface="+mj-ea"/>
                <a:cs typeface="+mj-cs"/>
              </a:rPr>
              <a:t>Cíl práce</a:t>
            </a:r>
            <a:endParaRPr lang="cs-CZ" sz="3600" b="0" i="0" dirty="0">
              <a:solidFill>
                <a:schemeClr val="bg1"/>
              </a:solidFill>
              <a:latin typeface="Segoe UI Light"/>
              <a:ea typeface="+mj-ea"/>
              <a:cs typeface="+mj-cs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825624"/>
            <a:ext cx="4876800" cy="4447761"/>
          </a:xfrm>
        </p:spPr>
        <p:txBody>
          <a:bodyPr>
            <a:normAutofit/>
          </a:bodyPr>
          <a:lstStyle/>
          <a:p>
            <a:pPr marL="0" indent="0" algn="l" defTabSz="914400">
              <a:lnSpc>
                <a:spcPct val="150000"/>
              </a:lnSpc>
              <a:spcBef>
                <a:spcPts val="576"/>
              </a:spcBef>
              <a:buNone/>
            </a:pPr>
            <a:endParaRPr lang="cs-CZ" dirty="0" smtClean="0"/>
          </a:p>
        </p:txBody>
      </p:sp>
      <p:pic>
        <p:nvPicPr>
          <p:cNvPr id="4" name="Obrázek 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536" y="4833968"/>
            <a:ext cx="2560320" cy="1438656"/>
          </a:xfrm>
          <a:prstGeom prst="rect">
            <a:avLst/>
          </a:prstGeom>
        </p:spPr>
      </p:pic>
      <p:pic>
        <p:nvPicPr>
          <p:cNvPr id="5" name="Obrázek 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369" y="4833968"/>
            <a:ext cx="2560320" cy="1438656"/>
          </a:xfrm>
          <a:prstGeom prst="rect">
            <a:avLst/>
          </a:prstGeom>
        </p:spPr>
      </p:pic>
      <p:pic>
        <p:nvPicPr>
          <p:cNvPr id="6" name="Obrázek 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537" y="1729501"/>
            <a:ext cx="5271152" cy="296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cs-CZ" sz="3600" b="0" i="0" dirty="0" smtClean="0">
                <a:solidFill>
                  <a:schemeClr val="bg1"/>
                </a:solidFill>
                <a:latin typeface="Segoe UI Light"/>
                <a:ea typeface="+mj-ea"/>
                <a:cs typeface="+mj-cs"/>
              </a:rPr>
              <a:t>Vytvoření působivého dojmu</a:t>
            </a:r>
            <a:endParaRPr lang="cs-CZ" sz="3600" b="0" i="0" dirty="0">
              <a:solidFill>
                <a:schemeClr val="bg1"/>
              </a:solidFill>
              <a:latin typeface="Segoe UI Light"/>
              <a:ea typeface="+mj-ea"/>
              <a:cs typeface="+mj-cs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825625"/>
            <a:ext cx="6468478" cy="4433752"/>
          </a:xfrm>
        </p:spPr>
        <p:txBody>
          <a:bodyPr>
            <a:normAutofit fontScale="62500" lnSpcReduction="20000"/>
          </a:bodyPr>
          <a:lstStyle/>
          <a:p>
            <a:pPr marL="0" indent="0" algn="l" defTabSz="914400">
              <a:lnSpc>
                <a:spcPct val="150000"/>
              </a:lnSpc>
              <a:spcBef>
                <a:spcPts val="576"/>
              </a:spcBef>
              <a:buNone/>
            </a:pPr>
            <a:r>
              <a:rPr lang="cs-CZ" sz="2600" b="0" i="0" dirty="0" smtClean="0">
                <a:solidFill>
                  <a:schemeClr val="bg1">
                    <a:lumMod val="50000"/>
                  </a:schemeClr>
                </a:solidFill>
                <a:latin typeface="Segoe UI"/>
              </a:rPr>
              <a:t>Vylepšené zobrazení prezentujícího obsahuje nové nástroje, pomocí kterých si nad prezentací udržíte kontrolu. Nová funkce pro automatické rozšíření zobrazení okamžitě použije správná nastavení, takže se nemusíte starat o to, jak to vypadá na displeji, a můžete se soustředit na to, co k tomu říkáte.</a:t>
            </a:r>
          </a:p>
          <a:p>
            <a:pPr marL="0" indent="0" algn="l" defTabSz="914400">
              <a:lnSpc>
                <a:spcPct val="150000"/>
              </a:lnSpc>
              <a:spcBef>
                <a:spcPts val="378"/>
              </a:spcBef>
              <a:buNone/>
            </a:pPr>
            <a:endParaRPr lang="cs-CZ" sz="1050" dirty="0" smtClean="0"/>
          </a:p>
          <a:p>
            <a:pPr marL="685800" lvl="1" indent="-228600" algn="l" defTabSz="914400">
              <a:lnSpc>
                <a:spcPct val="150000"/>
              </a:lnSpc>
              <a:spcBef>
                <a:spcPts val="504"/>
              </a:spcBef>
              <a:buClr>
                <a:schemeClr val="bg1">
                  <a:lumMod val="50000"/>
                </a:schemeClr>
              </a:buClr>
              <a:buFont typeface="Arial"/>
              <a:buChar char="•"/>
            </a:pPr>
            <a:r>
              <a:rPr lang="cs-CZ" sz="1900" b="1" i="0" dirty="0" smtClean="0">
                <a:solidFill>
                  <a:schemeClr val="bg1">
                    <a:lumMod val="50000"/>
                  </a:schemeClr>
                </a:solidFill>
                <a:latin typeface="Segoe UI"/>
              </a:rPr>
              <a:t>Zvětšování snímků </a:t>
            </a:r>
            <a:r>
              <a:rPr lang="cs-CZ" sz="1900" b="0" i="0" dirty="0" smtClean="0">
                <a:solidFill>
                  <a:schemeClr val="bg1">
                    <a:lumMod val="50000"/>
                  </a:schemeClr>
                </a:solidFill>
                <a:latin typeface="Segoe UI"/>
              </a:rPr>
              <a:t>– pomáhá soustředit pozornost publika na vaše myšlenky. Prostě jen kliknete a zvětšíte nebo zmenšíte určitý diagram, graf nebo obrázek.</a:t>
            </a:r>
          </a:p>
          <a:p>
            <a:pPr marL="0" indent="0" algn="l" defTabSz="914400">
              <a:lnSpc>
                <a:spcPct val="150000"/>
              </a:lnSpc>
              <a:spcBef>
                <a:spcPts val="396"/>
              </a:spcBef>
              <a:buNone/>
            </a:pPr>
            <a:endParaRPr lang="cs-CZ" sz="1100" dirty="0" smtClean="0"/>
          </a:p>
          <a:p>
            <a:pPr marL="685800" lvl="1" indent="-228600" algn="l" defTabSz="914400">
              <a:lnSpc>
                <a:spcPct val="150000"/>
              </a:lnSpc>
              <a:spcBef>
                <a:spcPts val="504"/>
              </a:spcBef>
              <a:buClr>
                <a:schemeClr val="bg1">
                  <a:lumMod val="50000"/>
                </a:schemeClr>
              </a:buClr>
              <a:buFont typeface="Arial"/>
              <a:buChar char="•"/>
            </a:pPr>
            <a:r>
              <a:rPr lang="cs-CZ" sz="1900" b="1" i="0" dirty="0" smtClean="0">
                <a:solidFill>
                  <a:schemeClr val="bg1">
                    <a:lumMod val="50000"/>
                  </a:schemeClr>
                </a:solidFill>
                <a:latin typeface="Segoe UI"/>
              </a:rPr>
              <a:t>Navigátor snímkem </a:t>
            </a:r>
            <a:r>
              <a:rPr lang="cs-CZ" sz="1900" b="0" i="0" dirty="0" smtClean="0">
                <a:solidFill>
                  <a:schemeClr val="bg1">
                    <a:lumMod val="50000"/>
                  </a:schemeClr>
                </a:solidFill>
                <a:latin typeface="Segoe UI"/>
              </a:rPr>
              <a:t>– funkce, která uživateli umožňuje snímky vizuálně procházet a přecházet od jednoho k druhému, aniž by bylo potřeba opustit zobrazení prezentace.  Publikum vždy uvidí jen ten snímek, který zrovna předvádíte.</a:t>
            </a:r>
          </a:p>
          <a:p>
            <a:pPr marL="0" indent="0" algn="l" defTabSz="914400">
              <a:lnSpc>
                <a:spcPct val="150000"/>
              </a:lnSpc>
              <a:spcBef>
                <a:spcPts val="0"/>
              </a:spcBef>
              <a:buNone/>
            </a:pPr>
            <a:endParaRPr lang="cs-CZ" dirty="0" smtClean="0"/>
          </a:p>
          <a:p>
            <a:pPr marL="0" indent="0" algn="l" defTabSz="914400">
              <a:lnSpc>
                <a:spcPct val="150000"/>
              </a:lnSpc>
              <a:spcBef>
                <a:spcPts val="0"/>
              </a:spcBef>
              <a:buNone/>
            </a:pPr>
            <a:endParaRPr lang="cs-CZ" dirty="0" smtClean="0"/>
          </a:p>
        </p:txBody>
      </p:sp>
      <p:pic>
        <p:nvPicPr>
          <p:cNvPr id="6" name="Obrázek 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515" y="5123965"/>
            <a:ext cx="495300" cy="447675"/>
          </a:xfrm>
          <a:prstGeom prst="rect">
            <a:avLst/>
          </a:prstGeom>
        </p:spPr>
      </p:pic>
      <p:pic>
        <p:nvPicPr>
          <p:cNvPr id="9" name="Obrázek 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" y="3991181"/>
            <a:ext cx="499915" cy="445047"/>
          </a:xfrm>
          <a:prstGeom prst="rect">
            <a:avLst/>
          </a:prstGeom>
        </p:spPr>
      </p:pic>
      <p:pic>
        <p:nvPicPr>
          <p:cNvPr id="11" name="Obrázek 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553" y="4495751"/>
            <a:ext cx="4034458" cy="1682040"/>
          </a:xfrm>
          <a:prstGeom prst="rect">
            <a:avLst/>
          </a:prstGeom>
        </p:spPr>
      </p:pic>
      <p:pic>
        <p:nvPicPr>
          <p:cNvPr id="7" name="Obrázek 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628" y="1840906"/>
            <a:ext cx="4038600" cy="225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cs-CZ" sz="3600" b="0" i="0" dirty="0" smtClean="0">
                <a:solidFill>
                  <a:schemeClr val="bg1"/>
                </a:solidFill>
                <a:latin typeface="Segoe UI Light"/>
                <a:ea typeface="+mj-ea"/>
                <a:cs typeface="+mj-cs"/>
              </a:rPr>
              <a:t>Spolupráce</a:t>
            </a:r>
            <a:endParaRPr lang="cs-CZ" sz="3600" b="0" i="0" dirty="0">
              <a:solidFill>
                <a:schemeClr val="bg1"/>
              </a:solidFill>
              <a:latin typeface="Segoe UI Light"/>
              <a:ea typeface="+mj-ea"/>
              <a:cs typeface="+mj-cs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l" defTabSz="914400">
              <a:lnSpc>
                <a:spcPct val="150000"/>
              </a:lnSpc>
              <a:spcBef>
                <a:spcPts val="576"/>
              </a:spcBef>
              <a:buNone/>
            </a:pPr>
            <a:r>
              <a:rPr lang="cs-CZ" sz="1600" b="0" i="0" dirty="0" smtClean="0">
                <a:solidFill>
                  <a:schemeClr val="bg1">
                    <a:lumMod val="50000"/>
                  </a:schemeClr>
                </a:solidFill>
                <a:latin typeface="Segoe UI"/>
                <a:ea typeface="+mn-ea"/>
                <a:cs typeface="+mn-cs"/>
              </a:rPr>
              <a:t>Prezentaci můžete (z různých počítačů) upravovat současně s jinými uživateli a při tom s nimi konverzovat a využívat vylepšené možnosti práce s komentáři. </a:t>
            </a:r>
          </a:p>
          <a:p>
            <a:pPr marL="0" indent="0" algn="l" defTabSz="914400">
              <a:lnSpc>
                <a:spcPct val="150000"/>
              </a:lnSpc>
              <a:spcBef>
                <a:spcPts val="576"/>
              </a:spcBef>
              <a:buNone/>
            </a:pPr>
            <a:r>
              <a:rPr lang="cs-CZ" sz="1600" b="0" i="0" dirty="0" smtClean="0">
                <a:solidFill>
                  <a:schemeClr val="bg1">
                    <a:lumMod val="50000"/>
                  </a:schemeClr>
                </a:solidFill>
                <a:latin typeface="Segoe UI"/>
                <a:ea typeface="+mn-ea"/>
                <a:cs typeface="+mn-cs"/>
              </a:rPr>
              <a:t>Sdílení prezentací online je snadné. I když vaše publikum nemá PowerPoint, můžete prezentace snadno promítat do jejich prohlížečů. K tomu slouží funkce Online prezentace.</a:t>
            </a:r>
          </a:p>
          <a:p>
            <a:pPr marL="0" indent="0" algn="l" defTabSz="914400">
              <a:lnSpc>
                <a:spcPct val="150000"/>
              </a:lnSpc>
              <a:spcBef>
                <a:spcPts val="576"/>
              </a:spcBef>
              <a:buNone/>
            </a:pPr>
            <a:r>
              <a:rPr lang="cs-CZ" sz="1600" b="0" i="0" dirty="0" smtClean="0">
                <a:solidFill>
                  <a:schemeClr val="bg1">
                    <a:lumMod val="50000"/>
                  </a:schemeClr>
                </a:solidFill>
                <a:latin typeface="Segoe UI"/>
                <a:ea typeface="+mn-ea"/>
                <a:cs typeface="+mn-cs"/>
              </a:rPr>
              <a:t>Spolupracovat s ostatními můžete z různých míst současně, ať už používáte PowerPoint nainstalovaný ve svém počítači, nebo webovou aplikaci PowerPoint Web </a:t>
            </a:r>
            <a:r>
              <a:rPr lang="cs-CZ" sz="1600" b="0" i="0" dirty="0" err="1" smtClean="0">
                <a:solidFill>
                  <a:schemeClr val="bg1">
                    <a:lumMod val="50000"/>
                  </a:schemeClr>
                </a:solidFill>
                <a:latin typeface="Segoe UI"/>
                <a:ea typeface="+mn-ea"/>
                <a:cs typeface="+mn-cs"/>
              </a:rPr>
              <a:t>App</a:t>
            </a:r>
            <a:r>
              <a:rPr lang="cs-CZ" sz="1600" b="0" i="0" dirty="0" smtClean="0">
                <a:solidFill>
                  <a:schemeClr val="bg1">
                    <a:lumMod val="50000"/>
                  </a:schemeClr>
                </a:solidFill>
                <a:latin typeface="Segoe UI"/>
                <a:ea typeface="+mn-ea"/>
                <a:cs typeface="+mn-cs"/>
              </a:rPr>
              <a:t>.</a:t>
            </a:r>
            <a:endParaRPr lang="cs-CZ" sz="1600" b="0" i="0" dirty="0">
              <a:solidFill>
                <a:schemeClr val="bg1">
                  <a:lumMod val="50000"/>
                </a:schemeClr>
              </a:solidFill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610" y="2029619"/>
            <a:ext cx="6010275" cy="394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3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cs-CZ" sz="4800" b="0" i="0" dirty="0" smtClean="0">
                <a:solidFill>
                  <a:srgbClr val="D24726"/>
                </a:solidFill>
                <a:latin typeface="Segoe UI Light"/>
                <a:ea typeface="+mj-ea"/>
                <a:cs typeface="+mj-cs"/>
              </a:rPr>
              <a:t>PowerPoint 2013</a:t>
            </a:r>
            <a:endParaRPr lang="cs-CZ" sz="4800" b="0" i="0" dirty="0">
              <a:solidFill>
                <a:srgbClr val="D24726"/>
              </a:solidFill>
              <a:latin typeface="Segoe UI Light"/>
              <a:ea typeface="+mj-ea"/>
              <a:cs typeface="+mj-cs"/>
            </a:endParaRP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028267" y="2402237"/>
            <a:ext cx="5859506" cy="2187226"/>
          </a:xfrm>
        </p:spPr>
        <p:txBody>
          <a:bodyPr>
            <a:noAutofit/>
          </a:bodyPr>
          <a:lstStyle/>
          <a:p>
            <a:pPr marL="0" indent="0" algn="l" defTabSz="914400">
              <a:lnSpc>
                <a:spcPct val="150000"/>
              </a:lnSpc>
              <a:spcBef>
                <a:spcPts val="864"/>
              </a:spcBef>
              <a:buNone/>
            </a:pPr>
            <a:r>
              <a:rPr lang="cs-CZ" sz="2400" b="0" i="0" dirty="0" smtClean="0">
                <a:solidFill>
                  <a:schemeClr val="bg1"/>
                </a:solidFill>
                <a:latin typeface="Segoe UI Light"/>
                <a:ea typeface="+mn-ea"/>
                <a:cs typeface="+mn-cs"/>
              </a:rPr>
              <a:t>Umožňuje intuitivní navrhování nádherných prezentací, jejich snadné sdílení a spolupráci s ostatními. Díky vyspělým prezentačním nástrojům můžete navíc dosáhnout profesionální úrovně prezentace.</a:t>
            </a:r>
            <a:endParaRPr lang="cs-CZ" sz="2400" b="0" i="0" dirty="0">
              <a:solidFill>
                <a:schemeClr val="bg1"/>
              </a:solidFill>
              <a:latin typeface="Segoe UI Light"/>
              <a:ea typeface="+mn-ea"/>
              <a:cs typeface="+mn-cs"/>
            </a:endParaRPr>
          </a:p>
        </p:txBody>
      </p:sp>
      <p:sp>
        <p:nvSpPr>
          <p:cNvPr id="8" name="Volný tvar 7">
            <a:hlinkClick r:id="rId3" tooltip="Další informace"/>
          </p:cNvPr>
          <p:cNvSpPr/>
          <p:nvPr/>
        </p:nvSpPr>
        <p:spPr>
          <a:xfrm>
            <a:off x="11557038" y="6134153"/>
            <a:ext cx="431763" cy="431763"/>
          </a:xfrm>
          <a:custGeom>
            <a:avLst/>
            <a:gdLst>
              <a:gd name="connsiteX0" fmla="*/ 283692 w 643468"/>
              <a:gd name="connsiteY0" fmla="*/ 156886 h 643468"/>
              <a:gd name="connsiteX1" fmla="*/ 315574 w 643468"/>
              <a:gd name="connsiteY1" fmla="*/ 156886 h 643468"/>
              <a:gd name="connsiteX2" fmla="*/ 486582 w 643468"/>
              <a:gd name="connsiteY2" fmla="*/ 321734 h 643468"/>
              <a:gd name="connsiteX3" fmla="*/ 315574 w 643468"/>
              <a:gd name="connsiteY3" fmla="*/ 486582 h 643468"/>
              <a:gd name="connsiteX4" fmla="*/ 283692 w 643468"/>
              <a:gd name="connsiteY4" fmla="*/ 486582 h 643468"/>
              <a:gd name="connsiteX5" fmla="*/ 441545 w 643468"/>
              <a:gd name="connsiteY5" fmla="*/ 334415 h 643468"/>
              <a:gd name="connsiteX6" fmla="*/ 156887 w 643468"/>
              <a:gd name="connsiteY6" fmla="*/ 334415 h 643468"/>
              <a:gd name="connsiteX7" fmla="*/ 156887 w 643468"/>
              <a:gd name="connsiteY7" fmla="*/ 309054 h 643468"/>
              <a:gd name="connsiteX8" fmla="*/ 441545 w 643468"/>
              <a:gd name="connsiteY8" fmla="*/ 309054 h 643468"/>
              <a:gd name="connsiteX9" fmla="*/ 321733 w 643468"/>
              <a:gd name="connsiteY9" fmla="*/ 16937 h 643468"/>
              <a:gd name="connsiteX10" fmla="*/ 16936 w 643468"/>
              <a:gd name="connsiteY10" fmla="*/ 321734 h 643468"/>
              <a:gd name="connsiteX11" fmla="*/ 321733 w 643468"/>
              <a:gd name="connsiteY11" fmla="*/ 626531 h 643468"/>
              <a:gd name="connsiteX12" fmla="*/ 626530 w 643468"/>
              <a:gd name="connsiteY12" fmla="*/ 321734 h 643468"/>
              <a:gd name="connsiteX13" fmla="*/ 321733 w 643468"/>
              <a:gd name="connsiteY13" fmla="*/ 16937 h 643468"/>
              <a:gd name="connsiteX14" fmla="*/ 321734 w 643468"/>
              <a:gd name="connsiteY14" fmla="*/ 0 h 643468"/>
              <a:gd name="connsiteX15" fmla="*/ 643468 w 643468"/>
              <a:gd name="connsiteY15" fmla="*/ 321734 h 643468"/>
              <a:gd name="connsiteX16" fmla="*/ 321734 w 643468"/>
              <a:gd name="connsiteY16" fmla="*/ 643468 h 643468"/>
              <a:gd name="connsiteX17" fmla="*/ 0 w 643468"/>
              <a:gd name="connsiteY17" fmla="*/ 321734 h 643468"/>
              <a:gd name="connsiteX18" fmla="*/ 321734 w 643468"/>
              <a:gd name="connsiteY18" fmla="*/ 0 h 64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43468" h="643468">
                <a:moveTo>
                  <a:pt x="283692" y="156886"/>
                </a:moveTo>
                <a:lnTo>
                  <a:pt x="315574" y="156886"/>
                </a:lnTo>
                <a:lnTo>
                  <a:pt x="486582" y="321734"/>
                </a:lnTo>
                <a:lnTo>
                  <a:pt x="315574" y="486582"/>
                </a:lnTo>
                <a:lnTo>
                  <a:pt x="283692" y="486582"/>
                </a:lnTo>
                <a:lnTo>
                  <a:pt x="441545" y="334415"/>
                </a:lnTo>
                <a:lnTo>
                  <a:pt x="156887" y="334415"/>
                </a:lnTo>
                <a:lnTo>
                  <a:pt x="156887" y="309054"/>
                </a:lnTo>
                <a:lnTo>
                  <a:pt x="441545" y="309054"/>
                </a:lnTo>
                <a:close/>
                <a:moveTo>
                  <a:pt x="321733" y="16937"/>
                </a:moveTo>
                <a:cubicBezTo>
                  <a:pt x="153398" y="16937"/>
                  <a:pt x="16936" y="153399"/>
                  <a:pt x="16936" y="321734"/>
                </a:cubicBezTo>
                <a:cubicBezTo>
                  <a:pt x="16936" y="490069"/>
                  <a:pt x="153398" y="626531"/>
                  <a:pt x="321733" y="626531"/>
                </a:cubicBezTo>
                <a:cubicBezTo>
                  <a:pt x="490068" y="626531"/>
                  <a:pt x="626530" y="490069"/>
                  <a:pt x="626530" y="321734"/>
                </a:cubicBezTo>
                <a:cubicBezTo>
                  <a:pt x="626530" y="153399"/>
                  <a:pt x="490068" y="16937"/>
                  <a:pt x="321733" y="16937"/>
                </a:cubicBezTo>
                <a:close/>
                <a:moveTo>
                  <a:pt x="321734" y="0"/>
                </a:moveTo>
                <a:cubicBezTo>
                  <a:pt x="499423" y="0"/>
                  <a:pt x="643468" y="144045"/>
                  <a:pt x="643468" y="321734"/>
                </a:cubicBezTo>
                <a:cubicBezTo>
                  <a:pt x="643468" y="499423"/>
                  <a:pt x="499423" y="643468"/>
                  <a:pt x="321734" y="643468"/>
                </a:cubicBezTo>
                <a:cubicBezTo>
                  <a:pt x="144045" y="643468"/>
                  <a:pt x="0" y="499423"/>
                  <a:pt x="0" y="321734"/>
                </a:cubicBezTo>
                <a:cubicBezTo>
                  <a:pt x="0" y="144045"/>
                  <a:pt x="144045" y="0"/>
                  <a:pt x="321734" y="0"/>
                </a:cubicBezTo>
                <a:close/>
              </a:path>
            </a:pathLst>
          </a:cu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Zástupný symbol pro text 2">
            <a:hlinkClick r:id="rId3" tooltip="Další informace"/>
          </p:cNvPr>
          <p:cNvSpPr txBox="1">
            <a:spLocks/>
          </p:cNvSpPr>
          <p:nvPr/>
        </p:nvSpPr>
        <p:spPr>
          <a:xfrm>
            <a:off x="2897188" y="5844663"/>
            <a:ext cx="8659850" cy="931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>
              <a:buNone/>
            </a:pPr>
            <a:r>
              <a:rPr lang="cs-CZ" sz="1800" b="0" i="0" dirty="0" smtClean="0">
                <a:solidFill>
                  <a:srgbClr val="DD462F"/>
                </a:solidFill>
                <a:latin typeface="Segoe UI"/>
                <a:ea typeface="+mn-ea"/>
                <a:cs typeface="+mn-cs"/>
              </a:rPr>
              <a:t>Další informace najdete v centru Začínáme s PowerPointem</a:t>
            </a:r>
            <a:endParaRPr lang="cs-CZ" sz="1800" b="0" i="0" dirty="0">
              <a:solidFill>
                <a:srgbClr val="DD462F"/>
              </a:solidFill>
              <a:latin typeface="Segoe UI"/>
              <a:ea typeface="+mn-ea"/>
              <a:cs typeface="+mn-cs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8466022" y="6477369"/>
            <a:ext cx="2963979" cy="298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 defTabSz="914400">
              <a:buNone/>
            </a:pPr>
            <a:r>
              <a:rPr lang="cs-CZ" sz="1200" b="0" i="0" dirty="0" smtClean="0">
                <a:solidFill>
                  <a:srgbClr val="D24726"/>
                </a:solidFill>
                <a:latin typeface="Segoe UI"/>
              </a:rPr>
              <a:t>(V režimu prezentace klikněte na šipku.)</a:t>
            </a:r>
          </a:p>
          <a:p>
            <a:pPr algn="l" defTabSz="914400">
              <a:buNone/>
            </a:pPr>
            <a:endParaRPr lang="cs-CZ" sz="1200" dirty="0" smtClean="0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69</Words>
  <Application>Microsoft Office PowerPoint</Application>
  <PresentationFormat>Širokoúhlá obrazovka</PresentationFormat>
  <Paragraphs>20</Paragraphs>
  <Slides>5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10" baseType="lpstr">
      <vt:lpstr>Arial</vt:lpstr>
      <vt:lpstr>Calibri</vt:lpstr>
      <vt:lpstr>Segoe UI</vt:lpstr>
      <vt:lpstr>Segoe UI Light</vt:lpstr>
      <vt:lpstr>WelcomeDoc</vt:lpstr>
      <vt:lpstr>Sociální síť pro zaměstnance</vt:lpstr>
      <vt:lpstr>Cíl práce</vt:lpstr>
      <vt:lpstr>Vytvoření působivého dojmu</vt:lpstr>
      <vt:lpstr>Spolupráce</vt:lpstr>
      <vt:lpstr>PowerPoint 2013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2014-05-13T14:28:16Z</dcterms:created>
  <dcterms:modified xsi:type="dcterms:W3CDTF">2014-05-13T15:22:43Z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