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95" r:id="rId5"/>
    <p:sldId id="425" r:id="rId6"/>
    <p:sldId id="440" r:id="rId7"/>
    <p:sldId id="461" r:id="rId8"/>
    <p:sldId id="460" r:id="rId9"/>
    <p:sldId id="464" r:id="rId10"/>
    <p:sldId id="466" r:id="rId11"/>
    <p:sldId id="467" r:id="rId12"/>
    <p:sldId id="465" r:id="rId13"/>
    <p:sldId id="468" r:id="rId14"/>
    <p:sldId id="469" r:id="rId15"/>
    <p:sldId id="470" r:id="rId16"/>
    <p:sldId id="471" r:id="rId17"/>
    <p:sldId id="472" r:id="rId18"/>
    <p:sldId id="473" r:id="rId19"/>
    <p:sldId id="424" r:id="rId20"/>
    <p:sldId id="463" r:id="rId21"/>
    <p:sldId id="462" r:id="rId2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E6020-F614-4A18-A25E-CCCB1AA917CF}">
          <p14:sldIdLst>
            <p14:sldId id="295"/>
            <p14:sldId id="425"/>
            <p14:sldId id="440"/>
            <p14:sldId id="461"/>
            <p14:sldId id="460"/>
            <p14:sldId id="464"/>
            <p14:sldId id="466"/>
            <p14:sldId id="467"/>
            <p14:sldId id="465"/>
            <p14:sldId id="468"/>
            <p14:sldId id="469"/>
            <p14:sldId id="470"/>
            <p14:sldId id="471"/>
            <p14:sldId id="472"/>
            <p14:sldId id="473"/>
            <p14:sldId id="424"/>
            <p14:sldId id="463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667" autoAdjust="0"/>
  </p:normalViewPr>
  <p:slideViewPr>
    <p:cSldViewPr snapToGrid="0">
      <p:cViewPr varScale="1">
        <p:scale>
          <a:sx n="75" d="100"/>
          <a:sy n="75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720282"/>
          </a:xfrm>
          <a:prstGeom prst="rect">
            <a:avLst/>
          </a:prstGeom>
        </p:spPr>
        <p:txBody>
          <a:bodyPr vert="horz" lIns="132752" tIns="66377" rIns="132752" bIns="66377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720282"/>
          </a:xfrm>
          <a:prstGeom prst="rect">
            <a:avLst/>
          </a:prstGeom>
        </p:spPr>
        <p:txBody>
          <a:bodyPr vert="horz" lIns="132752" tIns="66377" rIns="132752" bIns="66377" rtlCol="0"/>
          <a:lstStyle>
            <a:lvl1pPr algn="r">
              <a:defRPr sz="1700"/>
            </a:lvl1pPr>
          </a:lstStyle>
          <a:p>
            <a:fld id="{185587D5-086F-1743-90E5-82BA29389AC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5463"/>
            <a:ext cx="86121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52" tIns="66377" rIns="132752" bIns="66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</p:spPr>
        <p:txBody>
          <a:bodyPr vert="horz" lIns="132752" tIns="66377" rIns="132752" bIns="6637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635485"/>
            <a:ext cx="4301543" cy="720280"/>
          </a:xfrm>
          <a:prstGeom prst="rect">
            <a:avLst/>
          </a:prstGeom>
        </p:spPr>
        <p:txBody>
          <a:bodyPr vert="horz" lIns="132752" tIns="66377" rIns="132752" bIns="66377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13635485"/>
            <a:ext cx="4301543" cy="720280"/>
          </a:xfrm>
          <a:prstGeom prst="rect">
            <a:avLst/>
          </a:prstGeom>
        </p:spPr>
        <p:txBody>
          <a:bodyPr vert="horz" lIns="132752" tIns="66377" rIns="132752" bIns="66377" rtlCol="0" anchor="b"/>
          <a:lstStyle>
            <a:lvl1pPr algn="r">
              <a:defRPr sz="1700"/>
            </a:lvl1pPr>
          </a:lstStyle>
          <a:p>
            <a:fld id="{73B53E21-3B11-5940-A291-80784E95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53E21-3B11-5940-A291-80784E9505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571" y="2539584"/>
            <a:ext cx="1753480" cy="1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6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98EC4B5-C5C0-4868-8B1B-C1C1A69B394D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0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07" y="1092083"/>
            <a:ext cx="3011261" cy="405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3" y="2729090"/>
            <a:ext cx="3788833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2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FFFFFF"/>
                </a:solidFill>
              </a:rPr>
              <a:pPr/>
              <a:t>28 April 2021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0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3074" y="1092141"/>
            <a:ext cx="3011217" cy="40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3" y="2729090"/>
            <a:ext cx="3788833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2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8516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2066" y="2573523"/>
            <a:ext cx="5905500" cy="1400512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FFFFFF"/>
                </a:solidFill>
              </a:rPr>
              <a:pPr/>
              <a:t>28 April 2021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2066" y="2573523"/>
            <a:ext cx="5905501" cy="1400512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1186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44535" y="355601"/>
            <a:ext cx="7902932" cy="59271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5AC188-290C-4949-8FC0-898609ABB1F0}" type="datetime3">
              <a:rPr lang="en-US" smtClean="0">
                <a:solidFill>
                  <a:srgbClr val="FFFFFF"/>
                </a:solidFill>
              </a:rPr>
              <a:pPr/>
              <a:t>28 April 2021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8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096434" y="355200"/>
            <a:ext cx="9999135" cy="5624513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D9EA54-4CB4-474C-A174-137EC7F36B9E}" type="datetime3">
              <a:rPr lang="en-US" smtClean="0">
                <a:solidFill>
                  <a:srgbClr val="FFFFFF"/>
                </a:solidFill>
              </a:rPr>
              <a:pPr/>
              <a:t>28 April 2021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5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5338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069" y="1130937"/>
            <a:ext cx="3604236" cy="4800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929" y="3747514"/>
            <a:ext cx="5507572" cy="673149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643" y="1143059"/>
            <a:ext cx="3570709" cy="477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229" y="3774168"/>
            <a:ext cx="5507572" cy="92674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933" b="1" i="0" baseline="0">
                <a:solidFill>
                  <a:srgbClr val="FFFFFF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rgbClr val="FFFFFF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949" y="1148673"/>
            <a:ext cx="3590920" cy="478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929" y="3747514"/>
            <a:ext cx="5507572" cy="673149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>
                <a:solidFill>
                  <a:srgbClr val="E60000"/>
                </a:solidFill>
              </a:rPr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1185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774" y="1141612"/>
            <a:ext cx="3571793" cy="477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229" y="3774168"/>
            <a:ext cx="5507572" cy="92674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933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>
                <a:solidFill>
                  <a:srgbClr val="E60000"/>
                </a:solidFill>
              </a:rPr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11318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9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39934" y="1164168"/>
            <a:ext cx="5617633" cy="480483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34434" y="1164168"/>
            <a:ext cx="5617633" cy="48048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1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6239934" y="1168400"/>
            <a:ext cx="5617633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334434" y="1164168"/>
            <a:ext cx="5617633" cy="48048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55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615" y="1110767"/>
            <a:ext cx="3667807" cy="4983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60" y="3276600"/>
            <a:ext cx="4378689" cy="13208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3200"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A8D524-68A2-4395-A4A6-55646E807998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947834" y="2096970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329790" y="2096970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99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3" y="6282799"/>
            <a:ext cx="284480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/>
            </a:lvl1pPr>
          </a:lstStyle>
          <a:p>
            <a:fld id="{AD47607F-D0CB-4AC6-9566-046428C59115}" type="datetime3">
              <a:rPr lang="en-US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AF5E1CD7-12F1-4B5C-9CDF-D1DA415C6333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NZ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NZ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2820">
          <p15:clr>
            <a:srgbClr val="F26B43"/>
          </p15:clr>
        </p15:guide>
        <p15:guide id="3" pos="5602">
          <p15:clr>
            <a:srgbClr val="F26B43"/>
          </p15:clr>
        </p15:guide>
        <p15:guide id="4" pos="2812">
          <p15:clr>
            <a:srgbClr val="F26B43"/>
          </p15:clr>
        </p15:guide>
        <p15:guide id="5" pos="2948">
          <p15:clr>
            <a:srgbClr val="F26B43"/>
          </p15:clr>
        </p15:guide>
        <p15:guide id="6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base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sz="2800" dirty="0"/>
              <a:t>Hands-on Python for Networking!</a:t>
            </a:r>
            <a:br>
              <a:rPr lang="en-NZ" sz="2800" dirty="0"/>
            </a:br>
            <a:r>
              <a:rPr lang="en-NZ" sz="2800" dirty="0"/>
              <a:t>Session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129" y="4710204"/>
            <a:ext cx="2787265" cy="910516"/>
          </a:xfrm>
        </p:spPr>
        <p:txBody>
          <a:bodyPr/>
          <a:lstStyle/>
          <a:p>
            <a:r>
              <a:rPr lang="en-NZ" dirty="0"/>
              <a:t>29.Apr.2021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0129" y="6102349"/>
            <a:ext cx="2787265" cy="5318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None/>
              <a:defRPr sz="1867" kern="1200">
                <a:solidFill>
                  <a:schemeClr val="accent1"/>
                </a:solidFill>
                <a:latin typeface="Vodafone Rg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odafone Rg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odafone Rg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1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071F-94F3-46D6-8792-5BCA410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NAPALM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EB94D-8833-4C73-A831-E2744B3C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D15C5-8E11-433F-9E63-F8AC5E3D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F951D-BC4A-4B93-9B5E-7B0AE2D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D6F01-9D34-47A5-ACE6-FD969ED03D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4795520"/>
            <a:ext cx="11523133" cy="1173481"/>
          </a:xfrm>
        </p:spPr>
        <p:txBody>
          <a:bodyPr/>
          <a:lstStyle/>
          <a:p>
            <a:r>
              <a:rPr lang="en-NZ" sz="1800" dirty="0">
                <a:solidFill>
                  <a:srgbClr val="000000"/>
                </a:solidFill>
                <a:latin typeface="Consolas" panose="020B0609020204030204" pitchFamily="49" charset="0"/>
              </a:rPr>
              <a:t>Full </a:t>
            </a:r>
            <a:r>
              <a:rPr lang="en-NZ" sz="18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NZ" sz="1800" dirty="0">
                <a:solidFill>
                  <a:srgbClr val="000000"/>
                </a:solidFill>
                <a:latin typeface="Consolas" panose="020B0609020204030204" pitchFamily="49" charset="0"/>
              </a:rPr>
              <a:t> of supported matrix</a:t>
            </a:r>
          </a:p>
          <a:p>
            <a:r>
              <a:rPr lang="en-NZ" sz="1800" dirty="0">
                <a:hlinkClick r:id="rId2"/>
              </a:rPr>
              <a:t>https://napalm.readthedocs.io/en/latest/base.html</a:t>
            </a:r>
            <a:endParaRPr lang="en-NZ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D2D1C-E1D1-4A9C-A3B0-70CEA106BC6B}"/>
              </a:ext>
            </a:extLst>
          </p:cNvPr>
          <p:cNvSpPr/>
          <p:nvPr/>
        </p:nvSpPr>
        <p:spPr>
          <a:xfrm>
            <a:off x="428007" y="940909"/>
            <a:ext cx="1188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use "python -m pip install napalm --user" to install the python package from "Anaconda prompt"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napalm </a:t>
            </a:r>
            <a:r>
              <a:rPr lang="en-NZ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get_network_driver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get the correct network driver.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driver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get_network_driver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iosxr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driver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hostname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'121.74.1.4'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'admin123'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optional_args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'port'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NZ" sz="1400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Open connection to the device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.open()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Get router facts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.get_facts()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Get BGP information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.get_bgp_neighbors()</a:t>
            </a:r>
          </a:p>
        </p:txBody>
      </p:sp>
    </p:spTree>
    <p:extLst>
      <p:ext uri="{BB962C8B-B14F-4D97-AF65-F5344CB8AC3E}">
        <p14:creationId xmlns:p14="http://schemas.microsoft.com/office/powerpoint/2010/main" val="170555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982C-7AE1-45DD-9D25-1ED50176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Junos</a:t>
            </a:r>
            <a:r>
              <a:rPr lang="en-NZ" dirty="0"/>
              <a:t> </a:t>
            </a:r>
            <a:r>
              <a:rPr lang="en-NZ" dirty="0" err="1"/>
              <a:t>PyEZ</a:t>
            </a:r>
            <a:r>
              <a:rPr lang="en-NZ" dirty="0"/>
              <a:t> – Python Library</a:t>
            </a:r>
            <a:br>
              <a:rPr lang="en-NZ" dirty="0"/>
            </a:b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A9DA3-609A-434D-996A-424D660C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3C325-E6C0-4CC7-97E8-DE2C4391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ECBF2-5DCA-40D5-A832-A291A4F7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E2BBC-CC1B-42AC-997D-11A02C7D4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err="1"/>
              <a:t>Junos</a:t>
            </a:r>
            <a:r>
              <a:rPr lang="en-NZ" dirty="0"/>
              <a:t> </a:t>
            </a:r>
            <a:r>
              <a:rPr lang="en-NZ" dirty="0" err="1"/>
              <a:t>PyEZ</a:t>
            </a:r>
            <a:r>
              <a:rPr lang="en-NZ" dirty="0"/>
              <a:t> is a Python library that enables you to manage and automate devices running the </a:t>
            </a:r>
            <a:r>
              <a:rPr lang="en-NZ" dirty="0" err="1"/>
              <a:t>Junos</a:t>
            </a:r>
            <a:r>
              <a:rPr lang="en-NZ" dirty="0"/>
              <a:t> operating system (</a:t>
            </a:r>
            <a:r>
              <a:rPr lang="en-NZ" dirty="0" err="1"/>
              <a:t>Junos</a:t>
            </a:r>
            <a:r>
              <a:rPr lang="en-NZ" dirty="0"/>
              <a:t> OS)</a:t>
            </a:r>
          </a:p>
          <a:p>
            <a:pPr lvl="1"/>
            <a:r>
              <a:rPr lang="en-NZ" dirty="0"/>
              <a:t>Retrieve facts or operational information from a device</a:t>
            </a:r>
          </a:p>
          <a:p>
            <a:pPr lvl="1"/>
            <a:r>
              <a:rPr lang="en-NZ" dirty="0"/>
              <a:t>Execute remote procedure calls (RPC) available through the </a:t>
            </a:r>
            <a:r>
              <a:rPr lang="en-NZ" dirty="0" err="1"/>
              <a:t>Junos</a:t>
            </a:r>
            <a:r>
              <a:rPr lang="en-NZ" dirty="0"/>
              <a:t> XML API</a:t>
            </a:r>
          </a:p>
          <a:p>
            <a:pPr lvl="1"/>
            <a:r>
              <a:rPr lang="en-NZ" dirty="0"/>
              <a:t>Install or upgrade the </a:t>
            </a:r>
            <a:r>
              <a:rPr lang="en-NZ" dirty="0" err="1"/>
              <a:t>Junos</a:t>
            </a:r>
            <a:r>
              <a:rPr lang="en-NZ" dirty="0"/>
              <a:t> OS software</a:t>
            </a:r>
          </a:p>
          <a:p>
            <a:pPr lvl="1"/>
            <a:r>
              <a:rPr lang="en-NZ" dirty="0"/>
              <a:t>Reboot or shut down the device</a:t>
            </a:r>
          </a:p>
          <a:p>
            <a:pPr lvl="1"/>
            <a:r>
              <a:rPr lang="en-NZ" dirty="0"/>
              <a:t>Perform common administrative tasks such as copying files and calculating checksums</a:t>
            </a:r>
          </a:p>
          <a:p>
            <a:pPr lvl="1"/>
            <a:r>
              <a:rPr lang="en-NZ" dirty="0"/>
              <a:t>retrieve configuration data</a:t>
            </a:r>
          </a:p>
          <a:p>
            <a:pPr lvl="1"/>
            <a:r>
              <a:rPr lang="en-NZ" dirty="0"/>
              <a:t>compare configurations</a:t>
            </a:r>
          </a:p>
          <a:p>
            <a:pPr lvl="1"/>
            <a:r>
              <a:rPr lang="en-NZ" dirty="0"/>
              <a:t>upload and commit configuration changes</a:t>
            </a:r>
          </a:p>
          <a:p>
            <a:pPr lvl="1"/>
            <a:r>
              <a:rPr lang="en-NZ" dirty="0"/>
              <a:t>roll back the configuration</a:t>
            </a:r>
          </a:p>
          <a:p>
            <a:pPr lvl="1"/>
            <a:r>
              <a:rPr lang="en-NZ" dirty="0"/>
              <a:t>manage the rescue configuration</a:t>
            </a:r>
          </a:p>
          <a:p>
            <a:pPr marL="0" indent="0">
              <a:buNone/>
            </a:pPr>
            <a:br>
              <a:rPr lang="en-NZ" dirty="0"/>
            </a:b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846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EAD0-2A7A-48DF-8F22-4665D648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Netconf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15A98-CB75-45A5-89C7-1A53870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2468D-F61A-4CDC-ABBA-42831C8E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91243-14C9-4E27-9319-DA404D22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CDE60-C503-4159-A358-AD38DC7BD4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3" y="895369"/>
            <a:ext cx="11523133" cy="4804391"/>
          </a:xfrm>
        </p:spPr>
        <p:txBody>
          <a:bodyPr/>
          <a:lstStyle/>
          <a:p>
            <a:r>
              <a:rPr lang="en-NZ" sz="1800" dirty="0"/>
              <a:t>NETCONF is a protocol that was developed to provide a standardized interface to Network Devices to retrieve and manipulate configuration data.</a:t>
            </a:r>
          </a:p>
          <a:p>
            <a:r>
              <a:rPr lang="en-NZ" sz="1800" dirty="0"/>
              <a:t>CLI is human friendly but not machine friendly</a:t>
            </a:r>
          </a:p>
          <a:p>
            <a:r>
              <a:rPr lang="en-NZ" sz="1800" dirty="0"/>
              <a:t>NETCONF operations are realized on top of a Remote Procedure Call (RPC) layer using an XML encoding</a:t>
            </a:r>
          </a:p>
          <a:p>
            <a:r>
              <a:rPr lang="en-NZ" sz="1800" dirty="0"/>
              <a:t>To enable </a:t>
            </a:r>
            <a:r>
              <a:rPr lang="en-NZ" sz="1800" dirty="0" err="1"/>
              <a:t>netconf</a:t>
            </a:r>
            <a:r>
              <a:rPr lang="en-NZ" sz="1800" dirty="0"/>
              <a:t> on </a:t>
            </a:r>
            <a:r>
              <a:rPr lang="en-NZ" sz="1800" dirty="0" err="1"/>
              <a:t>Junipe</a:t>
            </a:r>
            <a:r>
              <a:rPr lang="en-NZ" sz="1800" dirty="0"/>
              <a:t> devices </a:t>
            </a:r>
          </a:p>
        </p:txBody>
      </p:sp>
      <p:pic>
        <p:nvPicPr>
          <p:cNvPr id="8194" name="Picture 2" descr="NETCONF - Wikiwand">
            <a:extLst>
              <a:ext uri="{FF2B5EF4-FFF2-40B4-BE49-F238E27FC236}">
                <a16:creationId xmlns:a16="http://schemas.microsoft.com/office/drawing/2014/main" id="{9009A243-F418-4AB0-B51D-A135F1A8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77" y="3163890"/>
            <a:ext cx="6136623" cy="30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323B1A-7874-4993-8253-AA03C6CF43AB}"/>
              </a:ext>
            </a:extLst>
          </p:cNvPr>
          <p:cNvSpPr/>
          <p:nvPr/>
        </p:nvSpPr>
        <p:spPr>
          <a:xfrm>
            <a:off x="748949" y="2636435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system services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netconf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4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A2FA-9ED9-4633-8C37-D0B7FD1D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Junos</a:t>
            </a:r>
            <a:r>
              <a:rPr lang="en-NZ" dirty="0"/>
              <a:t> </a:t>
            </a:r>
            <a:r>
              <a:rPr lang="en-NZ" dirty="0" err="1"/>
              <a:t>PyEZ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941BA-34CC-47AF-AB4D-CF168366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3045B-D224-4403-8BB5-C6F8D826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6073-B979-45B4-A9A4-68612CA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0BB1A-E402-4EA9-85A1-B69190DD78DA}"/>
              </a:ext>
            </a:extLst>
          </p:cNvPr>
          <p:cNvSpPr/>
          <p:nvPr/>
        </p:nvSpPr>
        <p:spPr>
          <a:xfrm>
            <a:off x="558800" y="1280726"/>
            <a:ext cx="11074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jnpr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junos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>
                <a:solidFill>
                  <a:srgbClr val="267F99"/>
                </a:solidFill>
                <a:latin typeface="Consolas" panose="020B0609020204030204" pitchFamily="49" charset="0"/>
              </a:rPr>
              <a:t>Device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>
                <a:solidFill>
                  <a:srgbClr val="008000"/>
                </a:solidFill>
                <a:latin typeface="Consolas" panose="020B0609020204030204" pitchFamily="49" charset="0"/>
              </a:rPr>
              <a:t># Create a device instance and connect to the device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jnpr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junos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>
                <a:solidFill>
                  <a:srgbClr val="267F99"/>
                </a:solidFill>
                <a:latin typeface="Consolas" panose="020B0609020204030204" pitchFamily="49" charset="0"/>
              </a:rPr>
              <a:t>Device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600" dirty="0">
                <a:solidFill>
                  <a:srgbClr val="267F99"/>
                </a:solidFill>
                <a:latin typeface="Consolas" panose="020B0609020204030204" pitchFamily="49" charset="0"/>
              </a:rPr>
              <a:t>Device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'121.74.1.4'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admin'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NZ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'admin123'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'2021'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>
                <a:solidFill>
                  <a:srgbClr val="008000"/>
                </a:solidFill>
                <a:latin typeface="Consolas" panose="020B0609020204030204" pitchFamily="49" charset="0"/>
              </a:rPr>
              <a:t># Open </a:t>
            </a:r>
            <a:r>
              <a:rPr lang="en-NZ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netconf</a:t>
            </a:r>
            <a:r>
              <a:rPr lang="en-NZ" sz="1600" dirty="0">
                <a:solidFill>
                  <a:srgbClr val="008000"/>
                </a:solidFill>
                <a:latin typeface="Consolas" panose="020B0609020204030204" pitchFamily="49" charset="0"/>
              </a:rPr>
              <a:t> session to r1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facts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version_info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rpc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.get_software_information({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'format'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'json'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bgp_summary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rpc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.get_bgp_summary_information({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'format'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600" dirty="0">
                <a:solidFill>
                  <a:srgbClr val="A31515"/>
                </a:solidFill>
                <a:latin typeface="Consolas" panose="020B0609020204030204" pitchFamily="49" charset="0"/>
              </a:rPr>
              <a:t>'json'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DA4F-AC47-4114-AFF9-F28B1FD0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Junos</a:t>
            </a:r>
            <a:r>
              <a:rPr lang="en-NZ" dirty="0"/>
              <a:t> </a:t>
            </a:r>
            <a:r>
              <a:rPr lang="en-NZ" dirty="0" err="1"/>
              <a:t>PyEZ</a:t>
            </a:r>
            <a:r>
              <a:rPr lang="en-NZ" dirty="0"/>
              <a:t> – load configs from local file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FA4DE-46EE-4A37-89B6-0AA0479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49894-E44E-4600-A0D7-E2EE72EF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CC6E3-9680-445C-950B-3C3E82D4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16266-A65A-44B9-9922-E2E0F2C83BF3}"/>
              </a:ext>
            </a:extLst>
          </p:cNvPr>
          <p:cNvSpPr/>
          <p:nvPr/>
        </p:nvSpPr>
        <p:spPr>
          <a:xfrm>
            <a:off x="985520" y="1355080"/>
            <a:ext cx="10495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jnpr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junos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267F99"/>
                </a:solidFill>
                <a:latin typeface="Consolas" panose="020B0609020204030204" pitchFamily="49" charset="0"/>
              </a:rPr>
              <a:t>Device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jnpr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junos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utils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267F99"/>
                </a:solidFill>
                <a:latin typeface="Consolas" panose="020B0609020204030204" pitchFamily="49" charset="0"/>
              </a:rPr>
              <a:t>config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267F99"/>
                </a:solidFill>
                <a:latin typeface="Consolas" panose="020B0609020204030204" pitchFamily="49" charset="0"/>
              </a:rPr>
              <a:t>Config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dirty="0">
                <a:solidFill>
                  <a:srgbClr val="267F99"/>
                </a:solidFill>
                <a:latin typeface="Consolas" panose="020B0609020204030204" pitchFamily="49" charset="0"/>
              </a:rPr>
              <a:t>Device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'dc1a.example.com'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NZ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conf_file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'configs/</a:t>
            </a:r>
            <a:r>
              <a:rPr lang="en-NZ" dirty="0" err="1">
                <a:solidFill>
                  <a:srgbClr val="A31515"/>
                </a:solidFill>
                <a:latin typeface="Consolas" panose="020B0609020204030204" pitchFamily="49" charset="0"/>
              </a:rPr>
              <a:t>junos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-config-</a:t>
            </a:r>
            <a:r>
              <a:rPr lang="en-NZ" dirty="0" err="1">
                <a:solidFill>
                  <a:srgbClr val="A31515"/>
                </a:solidFill>
                <a:latin typeface="Consolas" panose="020B0609020204030204" pitchFamily="49" charset="0"/>
              </a:rPr>
              <a:t>interfaces.conf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267F99"/>
                </a:solidFill>
                <a:latin typeface="Consolas" panose="020B0609020204030204" pitchFamily="49" charset="0"/>
              </a:rPr>
              <a:t>Config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mode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'exclusive'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NZ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cu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cu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795E26"/>
                </a:solidFill>
                <a:latin typeface="Consolas" panose="020B0609020204030204" pitchFamily="49" charset="0"/>
              </a:rPr>
              <a:t>load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conf_file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merge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cu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795E26"/>
                </a:solidFill>
                <a:latin typeface="Consolas" panose="020B0609020204030204" pitchFamily="49" charset="0"/>
              </a:rPr>
              <a:t>commit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956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DF26-AD8A-4A2C-88F8-F39BCEF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Additional Hands-on activity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37E6-83C6-49EA-A876-57EA9443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BC51-BF43-4A24-9BF5-B0E70A3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4DD6-4738-4A53-B351-5C54FBFD20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1"/>
            <a:ext cx="11523133" cy="846450"/>
          </a:xfrm>
        </p:spPr>
        <p:txBody>
          <a:bodyPr/>
          <a:lstStyle/>
          <a:p>
            <a:r>
              <a:rPr lang="en-NZ" dirty="0"/>
              <a:t>Write a program </a:t>
            </a:r>
            <a:r>
              <a:rPr lang="en-NZ" i="1" dirty="0"/>
              <a:t>backup_config.py  to save the running configuration on a text file, device hostname to be entered as an argument.</a:t>
            </a:r>
          </a:p>
          <a:p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A4925-2D7B-4C47-BA54-6F3A561F265A}"/>
              </a:ext>
            </a:extLst>
          </p:cNvPr>
          <p:cNvSpPr/>
          <p:nvPr/>
        </p:nvSpPr>
        <p:spPr>
          <a:xfrm>
            <a:off x="1470207" y="2011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&gt;&gt; python backup_config.py –-devices &lt;hostname&gt;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6F2C751-0431-4618-BCA4-CF2CF3771B5D}"/>
              </a:ext>
            </a:extLst>
          </p:cNvPr>
          <p:cNvSpPr txBox="1">
            <a:spLocks/>
          </p:cNvSpPr>
          <p:nvPr/>
        </p:nvSpPr>
        <p:spPr>
          <a:xfrm>
            <a:off x="334434" y="2833430"/>
            <a:ext cx="11523133" cy="14027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4146" indent="-184146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1pPr>
            <a:lvl2pPr marL="463539" indent="-196846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2pPr>
            <a:lvl3pPr marL="514338" indent="194728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3pPr>
            <a:lvl4pPr marL="956709" indent="-201079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170" indent="-215895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Write a program </a:t>
            </a:r>
            <a:r>
              <a:rPr lang="en-NZ" i="1" dirty="0"/>
              <a:t>interface_discards.py  to get </a:t>
            </a:r>
            <a:r>
              <a:rPr lang="en-NZ" i="1" dirty="0" err="1"/>
              <a:t>tx</a:t>
            </a:r>
            <a:r>
              <a:rPr lang="en-NZ" i="1" dirty="0"/>
              <a:t>/</a:t>
            </a:r>
            <a:r>
              <a:rPr lang="en-NZ" i="1" dirty="0" err="1"/>
              <a:t>rx</a:t>
            </a:r>
            <a:r>
              <a:rPr lang="en-NZ" i="1" dirty="0"/>
              <a:t> discards  of all interfaces on Juniper devices , script to pause for  1 mins then compare the interface discards (doing that twice), device hostname to be entered as an argument.</a:t>
            </a:r>
          </a:p>
          <a:p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15D5-7E2C-48C8-A531-03656482DEE4}"/>
              </a:ext>
            </a:extLst>
          </p:cNvPr>
          <p:cNvSpPr/>
          <p:nvPr/>
        </p:nvSpPr>
        <p:spPr>
          <a:xfrm>
            <a:off x="1470207" y="4089054"/>
            <a:ext cx="7805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&gt;&gt; python interface_discards.py –-devices &lt;hostname&gt;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5B060A-C8E2-4C6C-916C-4D8E6798F12A}"/>
              </a:ext>
            </a:extLst>
          </p:cNvPr>
          <p:cNvSpPr txBox="1">
            <a:spLocks/>
          </p:cNvSpPr>
          <p:nvPr/>
        </p:nvSpPr>
        <p:spPr>
          <a:xfrm>
            <a:off x="334433" y="4846940"/>
            <a:ext cx="11523133" cy="14027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4146" indent="-184146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1pPr>
            <a:lvl2pPr marL="463539" indent="-196846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2pPr>
            <a:lvl3pPr marL="514338" indent="194728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3pPr>
            <a:lvl4pPr marL="956709" indent="-201079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170" indent="-215895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Write a program </a:t>
            </a:r>
            <a:r>
              <a:rPr lang="en-NZ" i="1" dirty="0"/>
              <a:t>cpu_memory.py  to get </a:t>
            </a:r>
            <a:r>
              <a:rPr lang="en-NZ" i="1" dirty="0" err="1"/>
              <a:t>cpu</a:t>
            </a:r>
            <a:r>
              <a:rPr lang="en-NZ" i="1" dirty="0"/>
              <a:t> and memory levels for a cisco or Juniper device, hostname to be entered as an argument.</a:t>
            </a:r>
          </a:p>
          <a:p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DB9DD-AB2B-4952-A0F7-891396721600}"/>
              </a:ext>
            </a:extLst>
          </p:cNvPr>
          <p:cNvSpPr/>
          <p:nvPr/>
        </p:nvSpPr>
        <p:spPr>
          <a:xfrm>
            <a:off x="1470207" y="5776027"/>
            <a:ext cx="7805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&gt;&gt; python cpu_memory.py –-devices &lt;hostname&gt;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469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447" y="2760664"/>
            <a:ext cx="3699403" cy="420687"/>
          </a:xfrm>
        </p:spPr>
        <p:txBody>
          <a:bodyPr/>
          <a:lstStyle/>
          <a:p>
            <a:pPr algn="ctr"/>
            <a:r>
              <a:rPr lang="en-NZ"/>
              <a:t>Thank you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2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447" y="2760664"/>
            <a:ext cx="3699403" cy="420687"/>
          </a:xfrm>
        </p:spPr>
        <p:txBody>
          <a:bodyPr/>
          <a:lstStyle/>
          <a:p>
            <a:pPr algn="ctr"/>
            <a:r>
              <a:rPr lang="en-NZ" dirty="0"/>
              <a:t>Backup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2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D3AC-A7DD-40AB-9A88-3BC5F310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Install python packages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34AF8-25EE-4FF9-A045-AAE8454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6227C-2DD9-453F-9CC7-A586F93D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0417C-EB40-4D70-AE25-102B8070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29A76-8256-4703-B182-75C05BF5F9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/>
              <a:t>To install python packages, open “Anaconda prompt” from start menu</a:t>
            </a:r>
          </a:p>
          <a:p>
            <a:r>
              <a:rPr lang="en-NZ" dirty="0"/>
              <a:t>"python -m pip install &lt;package-name&gt; --user“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For example to install the “requests” module</a:t>
            </a:r>
          </a:p>
          <a:p>
            <a:pPr marL="0" indent="0">
              <a:buNone/>
            </a:pPr>
            <a:r>
              <a:rPr lang="en-NZ" dirty="0"/>
              <a:t>“"python -m pip install requests --user“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sz="2000" b="1" dirty="0"/>
              <a:t>Note</a:t>
            </a:r>
            <a:r>
              <a:rPr lang="en-NZ" sz="2000" dirty="0"/>
              <a:t>: disconnect the Corporate VPN/LAN connectivity while installing the packages</a:t>
            </a:r>
          </a:p>
        </p:txBody>
      </p:sp>
    </p:spTree>
    <p:extLst>
      <p:ext uri="{BB962C8B-B14F-4D97-AF65-F5344CB8AC3E}">
        <p14:creationId xmlns:p14="http://schemas.microsoft.com/office/powerpoint/2010/main" val="32733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9064-7DF8-4556-B51B-44281E2E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99A50-B5C1-471A-AC54-A51A0215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EC2F7-D97F-4FD0-8F5C-D2D10889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6986C-65B5-460D-8348-4BEA5DB80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NZ" dirty="0"/>
              <a:t>Recap on Session 1 &amp; 2</a:t>
            </a:r>
          </a:p>
          <a:p>
            <a:pPr lvl="0"/>
            <a:r>
              <a:rPr lang="en-NZ" dirty="0"/>
              <a:t>Interacting with Cisco devices.</a:t>
            </a:r>
          </a:p>
          <a:p>
            <a:pPr lvl="0"/>
            <a:r>
              <a:rPr lang="en-NZ" dirty="0"/>
              <a:t>Write some code! - Hands-on exercise</a:t>
            </a:r>
          </a:p>
          <a:p>
            <a:r>
              <a:rPr lang="en-NZ" dirty="0"/>
              <a:t>Introduction to NETCONF.</a:t>
            </a:r>
          </a:p>
          <a:p>
            <a:pPr lvl="0"/>
            <a:r>
              <a:rPr lang="en-NZ" dirty="0"/>
              <a:t>Interacting with Juniper network devices.</a:t>
            </a:r>
          </a:p>
          <a:p>
            <a:pPr lvl="0"/>
            <a:r>
              <a:rPr lang="en-NZ" dirty="0"/>
              <a:t>Write some code! - 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39849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844F-AC93-4AC0-94C7-A104E0F3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session1 &amp; 2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72B80-B876-474F-B997-049C7E7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BB152-2A2F-40BA-A000-C33059D5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527D-3C42-40D8-A626-4C3F0A89D9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3794" y="900450"/>
            <a:ext cx="11523133" cy="4992350"/>
          </a:xfrm>
        </p:spPr>
        <p:txBody>
          <a:bodyPr/>
          <a:lstStyle/>
          <a:p>
            <a:r>
              <a:rPr lang="en-US" sz="2000" dirty="0"/>
              <a:t>Python: Easy to learn, no previous programming skills required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000" dirty="0"/>
              <a:t>Data types : Int , String, List, </a:t>
            </a:r>
            <a:r>
              <a:rPr lang="en-US" sz="2000" dirty="0" err="1"/>
              <a:t>Dict</a:t>
            </a:r>
            <a:endParaRPr lang="en-US" sz="2000" dirty="0"/>
          </a:p>
          <a:p>
            <a:r>
              <a:rPr lang="en-US" sz="2000" dirty="0"/>
              <a:t>If Conditions:</a:t>
            </a:r>
          </a:p>
          <a:p>
            <a:pPr marL="279393" lvl="1" indent="0">
              <a:buNone/>
            </a:pPr>
            <a:r>
              <a:rPr lang="en-US" sz="1467" dirty="0"/>
              <a:t>if a == ‘router1’:</a:t>
            </a:r>
            <a:br>
              <a:rPr lang="en-US" sz="1467" dirty="0"/>
            </a:br>
            <a:r>
              <a:rPr lang="en-US" sz="1467" dirty="0"/>
              <a:t>    </a:t>
            </a:r>
            <a:r>
              <a:rPr lang="en-US" sz="1467" i="1" dirty="0"/>
              <a:t>some code here</a:t>
            </a:r>
            <a:br>
              <a:rPr lang="en-US" sz="1467" dirty="0"/>
            </a:br>
            <a:r>
              <a:rPr lang="en-US" sz="1467" dirty="0" err="1"/>
              <a:t>elif</a:t>
            </a:r>
            <a:r>
              <a:rPr lang="en-US" sz="1467" dirty="0"/>
              <a:t> b == ‘switch1’:</a:t>
            </a:r>
            <a:br>
              <a:rPr lang="en-US" sz="1467" dirty="0"/>
            </a:br>
            <a:r>
              <a:rPr lang="en-US" sz="1467" i="1" dirty="0"/>
              <a:t>    something else here </a:t>
            </a:r>
            <a:br>
              <a:rPr lang="en-US" sz="1467" dirty="0"/>
            </a:br>
            <a:r>
              <a:rPr lang="en-US" sz="1467" dirty="0"/>
              <a:t>else:</a:t>
            </a:r>
            <a:br>
              <a:rPr lang="en-US" sz="1467" dirty="0"/>
            </a:br>
            <a:r>
              <a:rPr lang="en-US" sz="1467" dirty="0"/>
              <a:t>    </a:t>
            </a:r>
            <a:r>
              <a:rPr lang="en-US" sz="1467" i="1" dirty="0"/>
              <a:t>something else here</a:t>
            </a:r>
          </a:p>
          <a:p>
            <a:r>
              <a:rPr lang="en-US" sz="2000" dirty="0"/>
              <a:t>For/While loops.</a:t>
            </a:r>
          </a:p>
          <a:p>
            <a:r>
              <a:rPr lang="en-US" dirty="0" err="1"/>
              <a:t>Arg</a:t>
            </a:r>
            <a:r>
              <a:rPr lang="en-US" dirty="0"/>
              <a:t> parsing</a:t>
            </a:r>
          </a:p>
          <a:p>
            <a:r>
              <a:rPr lang="en-US" dirty="0"/>
              <a:t>Interacting with files (CSV/text files)</a:t>
            </a:r>
          </a:p>
          <a:p>
            <a:r>
              <a:rPr lang="en-US" dirty="0"/>
              <a:t>Json Vs Python dict.</a:t>
            </a:r>
          </a:p>
          <a:p>
            <a:r>
              <a:rPr lang="en-US" dirty="0"/>
              <a:t>APIs with Python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097-FA76-4EB8-AB4B-A4F04B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Lab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E2A-1B40-4F41-8523-ABFD27E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44B7-E875-4494-A0A3-AE11781F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6F4C3-DE98-422F-A0D8-37438C43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95DA8-E396-48BA-B3F7-6F7D3258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60" y="274638"/>
            <a:ext cx="7259479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D9FD-25FB-4F04-B25A-1CAD6954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Ways to interact with Cisco routers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0CA65-C88C-4196-8F9A-B945C9DE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28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D5A3-60E2-4FE9-9040-CC289B2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7627F-E3CA-4B68-BBB8-0E41726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0679F-BE9D-4891-BF42-A351DA2FC0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5195550"/>
          </a:xfrm>
        </p:spPr>
        <p:txBody>
          <a:bodyPr/>
          <a:lstStyle/>
          <a:p>
            <a:r>
              <a:rPr lang="en-NZ" sz="2000" dirty="0"/>
              <a:t>There are multiple python libraries that can interact with Cisco routers</a:t>
            </a:r>
          </a:p>
          <a:p>
            <a:pPr marL="0" indent="0">
              <a:buNone/>
            </a:pPr>
            <a:r>
              <a:rPr lang="en-NZ" sz="2000" dirty="0" err="1"/>
              <a:t>Paramiko</a:t>
            </a:r>
            <a:r>
              <a:rPr lang="en-NZ" sz="2000" dirty="0"/>
              <a:t> Vs </a:t>
            </a:r>
            <a:r>
              <a:rPr lang="en-NZ" sz="2000" dirty="0" err="1"/>
              <a:t>Netmiko</a:t>
            </a:r>
            <a:r>
              <a:rPr lang="en-NZ" sz="2000" dirty="0"/>
              <a:t> Vs NAPALM Vs </a:t>
            </a:r>
            <a:r>
              <a:rPr lang="en-NZ" sz="2000" dirty="0" err="1"/>
              <a:t>Nornir</a:t>
            </a:r>
            <a:endParaRPr lang="en-NZ" sz="2000" dirty="0"/>
          </a:p>
          <a:p>
            <a:pPr marL="0" indent="0">
              <a:buNone/>
            </a:pPr>
            <a:endParaRPr lang="en-NZ" sz="1050" dirty="0"/>
          </a:p>
          <a:p>
            <a:pPr marL="0" indent="0">
              <a:buNone/>
            </a:pPr>
            <a:r>
              <a:rPr lang="en-NZ" sz="2000" b="1" dirty="0" err="1"/>
              <a:t>Paramiko</a:t>
            </a:r>
            <a:r>
              <a:rPr lang="en-NZ" sz="2000" b="1" dirty="0"/>
              <a:t> : </a:t>
            </a:r>
          </a:p>
          <a:p>
            <a:pPr lvl="1"/>
            <a:r>
              <a:rPr lang="en-NZ" sz="1800" dirty="0"/>
              <a:t>Initial python implementation of SSH, used mostly when you want to use SSH to connect to devices.</a:t>
            </a:r>
          </a:p>
          <a:p>
            <a:pPr marL="266693" lvl="1" indent="0">
              <a:buNone/>
            </a:pPr>
            <a:endParaRPr lang="en-NZ" sz="1200" dirty="0"/>
          </a:p>
          <a:p>
            <a:pPr marL="0" indent="0">
              <a:buNone/>
            </a:pPr>
            <a:r>
              <a:rPr lang="en-NZ" sz="2000" b="1" dirty="0" err="1"/>
              <a:t>Netmiko</a:t>
            </a:r>
            <a:r>
              <a:rPr lang="en-NZ" sz="2000" b="1" dirty="0"/>
              <a:t>: </a:t>
            </a:r>
          </a:p>
          <a:p>
            <a:pPr lvl="1"/>
            <a:r>
              <a:rPr lang="en-NZ" sz="1800" dirty="0"/>
              <a:t>python library built on top of </a:t>
            </a:r>
            <a:r>
              <a:rPr lang="en-NZ" sz="1800" dirty="0" err="1"/>
              <a:t>Paramiko</a:t>
            </a:r>
            <a:r>
              <a:rPr lang="en-NZ" sz="1800" dirty="0"/>
              <a:t>, solves many issues connecting to network devices using </a:t>
            </a:r>
            <a:r>
              <a:rPr lang="en-NZ" sz="1800" dirty="0" err="1"/>
              <a:t>paramiko</a:t>
            </a:r>
            <a:endParaRPr lang="en-NZ" sz="1800" dirty="0"/>
          </a:p>
          <a:p>
            <a:pPr marL="0" indent="0">
              <a:buNone/>
            </a:pPr>
            <a:endParaRPr lang="en-NZ" sz="1100" dirty="0"/>
          </a:p>
          <a:p>
            <a:pPr marL="0" indent="0">
              <a:buNone/>
            </a:pPr>
            <a:r>
              <a:rPr lang="en-NZ" sz="2000" b="1" dirty="0"/>
              <a:t>NAPALM: </a:t>
            </a:r>
          </a:p>
          <a:p>
            <a:pPr lvl="1"/>
            <a:r>
              <a:rPr lang="en-NZ" sz="1800" dirty="0"/>
              <a:t>Network Automation and Programmability Abstraction Layer with Multivendor support.</a:t>
            </a:r>
          </a:p>
          <a:p>
            <a:pPr lvl="1"/>
            <a:r>
              <a:rPr lang="en-NZ" sz="1800" dirty="0"/>
              <a:t>Used by Ansible</a:t>
            </a:r>
          </a:p>
          <a:p>
            <a:pPr lvl="1"/>
            <a:endParaRPr lang="en-NZ" sz="1800" dirty="0"/>
          </a:p>
          <a:p>
            <a:pPr marL="0" lvl="1" indent="0">
              <a:spcAft>
                <a:spcPts val="800"/>
              </a:spcAft>
              <a:buNone/>
            </a:pPr>
            <a:r>
              <a:rPr lang="en-NZ" sz="1800" dirty="0"/>
              <a:t>Which one I should be using ? Starting today, use </a:t>
            </a:r>
            <a:r>
              <a:rPr lang="en-NZ" sz="1800" dirty="0" err="1"/>
              <a:t>Netmiko</a:t>
            </a:r>
            <a:r>
              <a:rPr lang="en-NZ" sz="1800" dirty="0"/>
              <a:t> or NAPALM</a:t>
            </a:r>
          </a:p>
          <a:p>
            <a:pPr marL="0" lvl="1" indent="0">
              <a:spcAft>
                <a:spcPts val="800"/>
              </a:spcAft>
              <a:buNone/>
            </a:pPr>
            <a:r>
              <a:rPr lang="en-NZ" sz="1800" dirty="0"/>
              <a:t>Let’s demo </a:t>
            </a:r>
            <a:r>
              <a:rPr lang="en-NZ" sz="1800" dirty="0" err="1"/>
              <a:t>Netmiko</a:t>
            </a:r>
            <a:r>
              <a:rPr lang="en-NZ" sz="1800" dirty="0"/>
              <a:t> &amp; NAPALM!</a:t>
            </a:r>
          </a:p>
        </p:txBody>
      </p:sp>
    </p:spTree>
    <p:extLst>
      <p:ext uri="{BB962C8B-B14F-4D97-AF65-F5344CB8AC3E}">
        <p14:creationId xmlns:p14="http://schemas.microsoft.com/office/powerpoint/2010/main" val="880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901-637B-4637-AACE-DD89D3AB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Netmiko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2D125-8EE8-4189-B20E-969FB88C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24891-A46B-4F22-A6B8-327EF31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A42E0-AD97-49AA-800E-F254274E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F043E-B140-4063-8999-A330571B1AA2}"/>
              </a:ext>
            </a:extLst>
          </p:cNvPr>
          <p:cNvSpPr/>
          <p:nvPr/>
        </p:nvSpPr>
        <p:spPr>
          <a:xfrm>
            <a:off x="334433" y="996246"/>
            <a:ext cx="11643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netmiko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ConnectHandler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Define device details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device_type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cisco_xr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'host'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'121.74.1.4'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'username'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'password'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'admin123'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'port'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'2022'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Connect to cisco routers 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net_connect_r2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ConnectHandler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(**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Send command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net_connect_r2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.send_command(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"show ipv4 int brief"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configure the device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config_commands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'no logging 1.1.1.1 </a:t>
            </a:r>
            <a:r>
              <a:rPr lang="en-N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vrf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 default'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'hostname ASR9K'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'commit'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sz="1400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NZ" sz="1400" dirty="0">
                <a:solidFill>
                  <a:srgbClr val="001080"/>
                </a:solidFill>
                <a:latin typeface="Consolas" panose="020B0609020204030204" pitchFamily="49" charset="0"/>
              </a:rPr>
              <a:t>net_connect_r2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.send_config_set(</a:t>
            </a:r>
            <a:r>
              <a:rPr lang="en-NZ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config_commands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>
                <a:solidFill>
                  <a:srgbClr val="008000"/>
                </a:solidFill>
                <a:latin typeface="Consolas" panose="020B0609020204030204" pitchFamily="49" charset="0"/>
              </a:rPr>
              <a:t># Disconnect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net_connect.disconnect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</a:p>
        </p:txBody>
      </p:sp>
    </p:spTree>
    <p:extLst>
      <p:ext uri="{BB962C8B-B14F-4D97-AF65-F5344CB8AC3E}">
        <p14:creationId xmlns:p14="http://schemas.microsoft.com/office/powerpoint/2010/main" val="270001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901-637B-4637-AACE-DD89D3AB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Netmiko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2D125-8EE8-4189-B20E-969FB88C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24891-A46B-4F22-A6B8-327EF31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A42E0-AD97-49AA-800E-F254274E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ED82B-3B28-4FF2-962C-3C4B7B66C691}"/>
              </a:ext>
            </a:extLst>
          </p:cNvPr>
          <p:cNvSpPr/>
          <p:nvPr/>
        </p:nvSpPr>
        <p:spPr>
          <a:xfrm>
            <a:off x="258233" y="1141561"/>
            <a:ext cx="1076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 to use with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Netmiko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net_connect.send_command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Send command down the channel, </a:t>
            </a:r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back (pattern based)</a:t>
            </a: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net_connect.send_config_set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Send configuration commands to remote device</a:t>
            </a: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net_connect.send_config_from_file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Send configuration commands loaded </a:t>
            </a:r>
            <a:r>
              <a:rPr lang="en-NZ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net_connect.save_config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Save the running-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 the 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startup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NZ" sz="16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net_connect.enable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Enter enable mode</a:t>
            </a: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net_connect.find_prompt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Return the current router prompt</a:t>
            </a: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net_connect.commit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Execute a commit action on Juniper </a:t>
            </a:r>
            <a:r>
              <a:rPr lang="en-NZ" sz="16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 IOS-XR</a:t>
            </a:r>
          </a:p>
          <a:p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net_connect.disconnect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- Close the connection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EF1E92-6064-4DD3-A9AB-99BC50FC28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4226559"/>
            <a:ext cx="11523133" cy="469901"/>
          </a:xfrm>
        </p:spPr>
        <p:txBody>
          <a:bodyPr/>
          <a:lstStyle/>
          <a:p>
            <a:r>
              <a:rPr lang="en-NZ" dirty="0"/>
              <a:t>To turn the output to Python </a:t>
            </a:r>
            <a:r>
              <a:rPr lang="en-NZ" dirty="0" err="1"/>
              <a:t>dict</a:t>
            </a:r>
            <a:r>
              <a:rPr lang="en-NZ" dirty="0"/>
              <a:t>: use </a:t>
            </a:r>
            <a:r>
              <a:rPr lang="en-NZ" b="1" i="1" dirty="0" err="1"/>
              <a:t>textfsm</a:t>
            </a:r>
            <a:endParaRPr lang="en-NZ" b="1" i="1" dirty="0"/>
          </a:p>
          <a:p>
            <a:endParaRPr lang="en-NZ" b="1" i="1" dirty="0"/>
          </a:p>
          <a:p>
            <a:endParaRPr lang="en-NZ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CA808-21F1-4450-8396-168A477B62F5}"/>
              </a:ext>
            </a:extLst>
          </p:cNvPr>
          <p:cNvSpPr/>
          <p:nvPr/>
        </p:nvSpPr>
        <p:spPr>
          <a:xfrm>
            <a:off x="334433" y="4913113"/>
            <a:ext cx="1080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= net_connect_r4.send_command(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"show </a:t>
            </a:r>
            <a:r>
              <a:rPr lang="en-NZ" dirty="0" err="1">
                <a:solidFill>
                  <a:srgbClr val="A31515"/>
                </a:solidFill>
                <a:latin typeface="Consolas" panose="020B0609020204030204" pitchFamily="49" charset="0"/>
              </a:rPr>
              <a:t>ip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 interface brief"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NZ" dirty="0" err="1">
                <a:solidFill>
                  <a:srgbClr val="001080"/>
                </a:solidFill>
                <a:latin typeface="Consolas" panose="020B0609020204030204" pitchFamily="49" charset="0"/>
              </a:rPr>
              <a:t>use_textfsm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40D24BF-57C4-4CC5-A45C-3FB3DF3C2FFC}"/>
              </a:ext>
            </a:extLst>
          </p:cNvPr>
          <p:cNvSpPr txBox="1">
            <a:spLocks/>
          </p:cNvSpPr>
          <p:nvPr/>
        </p:nvSpPr>
        <p:spPr>
          <a:xfrm>
            <a:off x="425874" y="5499098"/>
            <a:ext cx="11523133" cy="4699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4146" indent="-184146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1pPr>
            <a:lvl2pPr marL="463539" indent="-196846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2pPr>
            <a:lvl3pPr marL="514338" indent="194728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3pPr>
            <a:lvl4pPr marL="956709" indent="-201079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170" indent="-215895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Note: not all commands are supported on </a:t>
            </a:r>
            <a:r>
              <a:rPr lang="en-NZ" dirty="0" err="1"/>
              <a:t>textfsm</a:t>
            </a:r>
            <a:endParaRPr lang="en-NZ" b="1" i="1" dirty="0"/>
          </a:p>
          <a:p>
            <a:endParaRPr lang="en-NZ" b="1" i="1" dirty="0"/>
          </a:p>
          <a:p>
            <a:endParaRPr lang="en-NZ" b="1" i="1" dirty="0"/>
          </a:p>
        </p:txBody>
      </p:sp>
    </p:spTree>
    <p:extLst>
      <p:ext uri="{BB962C8B-B14F-4D97-AF65-F5344CB8AC3E}">
        <p14:creationId xmlns:p14="http://schemas.microsoft.com/office/powerpoint/2010/main" val="33010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DF26-AD8A-4A2C-88F8-F39BCEF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Hands-on activity 4 – </a:t>
            </a:r>
            <a:r>
              <a:rPr lang="en-NZ" dirty="0" err="1"/>
              <a:t>Netmiko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37E6-83C6-49EA-A876-57EA9443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BC51-BF43-4A24-9BF5-B0E70A3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4DD6-4738-4A53-B351-5C54FBFD20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/>
              <a:t>Write a program </a:t>
            </a:r>
            <a:r>
              <a:rPr lang="en-NZ" i="1" dirty="0"/>
              <a:t>get_crc_errors.py  to get the CRC errors of all interfaces of any of the routers and print it in the following format</a:t>
            </a:r>
            <a:endParaRPr lang="en-NZ" dirty="0"/>
          </a:p>
          <a:p>
            <a:r>
              <a:rPr lang="en-NZ" dirty="0"/>
              <a:t>Tip : command to get interface CRC errors “show interfaces”</a:t>
            </a:r>
          </a:p>
          <a:p>
            <a:r>
              <a:rPr lang="en-NZ" dirty="0"/>
              <a:t>Example</a:t>
            </a:r>
          </a:p>
        </p:txBody>
      </p:sp>
      <p:pic>
        <p:nvPicPr>
          <p:cNvPr id="10" name="Picture 2" descr="The Power of a Timer | TheTrainingShow.com">
            <a:extLst>
              <a:ext uri="{FF2B5EF4-FFF2-40B4-BE49-F238E27FC236}">
                <a16:creationId xmlns:a16="http://schemas.microsoft.com/office/drawing/2014/main" id="{B2047867-636F-4472-9537-A0A42694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71" y="2425619"/>
            <a:ext cx="2466854" cy="246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EBCEC4-F55F-4D9C-AEBF-3F7605B56293}"/>
              </a:ext>
            </a:extLst>
          </p:cNvPr>
          <p:cNvSpPr/>
          <p:nvPr/>
        </p:nvSpPr>
        <p:spPr>
          <a:xfrm>
            <a:off x="1000275" y="31381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&gt;&gt; python get_crc_errors.py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GigabitEthernet1 CRC errors 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GigabitEthernet2 CRC errors 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GigabitEthernet3 CRC errors 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GigabitEthernet4 CRC errors 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2B93-03AC-4F8F-AF65-A89ECAF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NAPALM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658EB-C69F-43D2-9E68-4C7F3C4C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rgbClr val="000000"/>
                </a:solidFill>
              </a:rPr>
              <a:pPr/>
              <a:t>29 April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0CD69-2408-4012-8477-F065BD9C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771A5-63C8-4AE3-90A1-14B1E19E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6C208-B998-45FC-808C-2DE1041BA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sz="2333" dirty="0"/>
              <a:t>Network Automation and Programmability Abstraction Layer with Multivendor support.</a:t>
            </a:r>
          </a:p>
          <a:p>
            <a:r>
              <a:rPr lang="en-NZ" sz="2333" dirty="0"/>
              <a:t>Vendor neutral.</a:t>
            </a:r>
          </a:p>
          <a:p>
            <a:r>
              <a:rPr lang="en-NZ" sz="2333" dirty="0"/>
              <a:t>NAPALM hides the layer unifying the way we access a device</a:t>
            </a:r>
          </a:p>
          <a:p>
            <a:endParaRPr lang="en-NZ" sz="2333" dirty="0"/>
          </a:p>
          <a:p>
            <a:endParaRPr lang="en-NZ" sz="2333" dirty="0"/>
          </a:p>
          <a:p>
            <a:endParaRPr lang="en-NZ" b="1" i="1" dirty="0"/>
          </a:p>
          <a:p>
            <a:endParaRPr lang="en-NZ" b="1" i="1" dirty="0"/>
          </a:p>
        </p:txBody>
      </p:sp>
      <p:pic>
        <p:nvPicPr>
          <p:cNvPr id="7172" name="Picture 4" descr="napalm">
            <a:extLst>
              <a:ext uri="{FF2B5EF4-FFF2-40B4-BE49-F238E27FC236}">
                <a16:creationId xmlns:a16="http://schemas.microsoft.com/office/drawing/2014/main" id="{DC5365B3-1744-481B-B19E-C4F18E5D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50" y="2954952"/>
            <a:ext cx="7285660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38290"/>
      </p:ext>
    </p:extLst>
  </p:cSld>
  <p:clrMapOvr>
    <a:masterClrMapping/>
  </p:clrMapOvr>
</p:sld>
</file>

<file path=ppt/theme/theme1.xml><?xml version="1.0" encoding="utf-8"?>
<a:theme xmlns:a="http://schemas.openxmlformats.org/drawingml/2006/main" name="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odafone_NZ_Template_16x9.pptx" id="{DF12DCA3-0B78-413D-8D10-DF9462CAFBB7}" vid="{75634A22-37BA-4F31-9433-7E30021E1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744F17A686BA449AC5D0EC67659E20" ma:contentTypeVersion="3" ma:contentTypeDescription="Create a new document." ma:contentTypeScope="" ma:versionID="c041f193a9c454b8347b05e7eeb910d3">
  <xsd:schema xmlns:xsd="http://www.w3.org/2001/XMLSchema" xmlns:xs="http://www.w3.org/2001/XMLSchema" xmlns:p="http://schemas.microsoft.com/office/2006/metadata/properties" xmlns:ns3="4242d813-e2f9-4b93-85fa-1abc0cd69d4c" targetNamespace="http://schemas.microsoft.com/office/2006/metadata/properties" ma:root="true" ma:fieldsID="793b565f814703d3ffb025776a0708d8" ns3:_="">
    <xsd:import namespace="4242d813-e2f9-4b93-85fa-1abc0cd69d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2d813-e2f9-4b93-85fa-1abc0cd69d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F7414-610A-4780-8A46-30B8F65E5E21}">
  <ds:schemaRefs>
    <ds:schemaRef ds:uri="http://purl.org/dc/elements/1.1/"/>
    <ds:schemaRef ds:uri="4242d813-e2f9-4b93-85fa-1abc0cd69d4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31320CB-765E-4049-BF73-F66475C0C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02D438-98F5-4BA7-8153-6733A770B21E}">
  <ds:schemaRefs>
    <ds:schemaRef ds:uri="4242d813-e2f9-4b93-85fa-1abc0cd69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Vodafone_NZ_Template_16x9</Template>
  <TotalTime>0</TotalTime>
  <Words>1437</Words>
  <Application>Microsoft Office PowerPoint</Application>
  <PresentationFormat>Widescreen</PresentationFormat>
  <Paragraphs>201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Vodafone Rg</vt:lpstr>
      <vt:lpstr>Vodafone</vt:lpstr>
      <vt:lpstr>Hands-on Python for Networking! Session 3</vt:lpstr>
      <vt:lpstr>Agenda</vt:lpstr>
      <vt:lpstr>Recap on session1 &amp; 2</vt:lpstr>
      <vt:lpstr>Lab Setup</vt:lpstr>
      <vt:lpstr>Ways to interact with Cisco routers using Python</vt:lpstr>
      <vt:lpstr>Netmiko</vt:lpstr>
      <vt:lpstr>Netmiko</vt:lpstr>
      <vt:lpstr>Hands-on activity 4 – Netmiko</vt:lpstr>
      <vt:lpstr>NAPALM</vt:lpstr>
      <vt:lpstr>NAPALM</vt:lpstr>
      <vt:lpstr>Junos PyEZ – Python Library </vt:lpstr>
      <vt:lpstr>Netconf</vt:lpstr>
      <vt:lpstr>Junos PyEZ</vt:lpstr>
      <vt:lpstr>Junos PyEZ – load configs from local file</vt:lpstr>
      <vt:lpstr>Additional Hands-on activity</vt:lpstr>
      <vt:lpstr>Thank you</vt:lpstr>
      <vt:lpstr>Backup Slides</vt:lpstr>
      <vt:lpstr>Install python packages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Reliability</dc:title>
  <dc:creator>Morse, David, Vodafone NZ</dc:creator>
  <cp:lastModifiedBy>Elsherif, Amr, Vodafone NZ</cp:lastModifiedBy>
  <cp:revision>150</cp:revision>
  <cp:lastPrinted>2020-01-19T21:32:51Z</cp:lastPrinted>
  <dcterms:created xsi:type="dcterms:W3CDTF">2019-10-17T19:28:18Z</dcterms:created>
  <dcterms:modified xsi:type="dcterms:W3CDTF">2021-04-29T01:49:11Z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SetDate">
    <vt:lpwstr>2019-07-01T01:24:09.3202941Z</vt:lpwstr>
  </property>
  <property fmtid="{D5CDD505-2E9C-101B-9397-08002B2CF9AE}" pid="5" name="MSIP_Label_0359f705-2ba0-454b-9cfc-6ce5bcaac040_Name">
    <vt:lpwstr>C2 General</vt:lpwstr>
  </property>
  <property fmtid="{D5CDD505-2E9C-101B-9397-08002B2CF9AE}" pid="6" name="MSIP_Label_0359f705-2ba0-454b-9cfc-6ce5bcaac040_Extended_MSFT_Method">
    <vt:lpwstr>Automatic</vt:lpwstr>
  </property>
  <property fmtid="{D5CDD505-2E9C-101B-9397-08002B2CF9AE}" pid="7" name="Sensitivity">
    <vt:lpwstr>C2 General</vt:lpwstr>
  </property>
  <property fmtid="{D5CDD505-2E9C-101B-9397-08002B2CF9AE}" pid="8" name="ContentTypeId">
    <vt:lpwstr>0x010100E4744F17A686BA449AC5D0EC67659E20</vt:lpwstr>
  </property>
</Properties>
</file>