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8"/>
  </p:notesMasterIdLst>
  <p:sldIdLst>
    <p:sldId id="264" r:id="rId3"/>
    <p:sldId id="266" r:id="rId4"/>
    <p:sldId id="283" r:id="rId5"/>
    <p:sldId id="284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78" r:id="rId20"/>
    <p:sldId id="287" r:id="rId21"/>
    <p:sldId id="279" r:id="rId22"/>
    <p:sldId id="280" r:id="rId23"/>
    <p:sldId id="288" r:id="rId24"/>
    <p:sldId id="281" r:id="rId25"/>
    <p:sldId id="282" r:id="rId26"/>
    <p:sldId id="262" r:id="rId27"/>
  </p:sldIdLst>
  <p:sldSz cx="959326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4" y="56"/>
      </p:cViewPr>
      <p:guideLst>
        <p:guide orient="horz" pos="1700"/>
        <p:guide pos="30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0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725" indent="0" algn="ctr">
              <a:buNone/>
              <a:defRPr sz="1574"/>
            </a:lvl2pPr>
            <a:lvl3pPr marL="719450" indent="0" algn="ctr">
              <a:buNone/>
              <a:defRPr sz="1416"/>
            </a:lvl3pPr>
            <a:lvl4pPr marL="1079175" indent="0" algn="ctr">
              <a:buNone/>
              <a:defRPr sz="1259"/>
            </a:lvl4pPr>
            <a:lvl5pPr marL="1438900" indent="0" algn="ctr">
              <a:buNone/>
              <a:defRPr sz="1259"/>
            </a:lvl5pPr>
            <a:lvl6pPr marL="1798625" indent="0" algn="ctr">
              <a:buNone/>
              <a:defRPr sz="1259"/>
            </a:lvl6pPr>
            <a:lvl7pPr marL="2158350" indent="0" algn="ctr">
              <a:buNone/>
              <a:defRPr sz="1259"/>
            </a:lvl7pPr>
            <a:lvl8pPr marL="2518075" indent="0" algn="ctr">
              <a:buNone/>
              <a:defRPr sz="1259"/>
            </a:lvl8pPr>
            <a:lvl9pPr marL="2877800" indent="0" algn="ctr">
              <a:buNone/>
              <a:defRPr sz="1259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725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45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91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62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35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0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8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18"/>
            </a:lvl1pPr>
            <a:lvl2pPr>
              <a:defRPr sz="2203"/>
            </a:lvl2pPr>
            <a:lvl3pPr>
              <a:defRPr sz="1888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725" indent="0">
              <a:buNone/>
              <a:defRPr sz="2203"/>
            </a:lvl2pPr>
            <a:lvl3pPr marL="719450" indent="0">
              <a:buNone/>
              <a:defRPr sz="1888"/>
            </a:lvl3pPr>
            <a:lvl4pPr marL="1079175" indent="0">
              <a:buNone/>
              <a:defRPr sz="1574"/>
            </a:lvl4pPr>
            <a:lvl5pPr marL="1438900" indent="0">
              <a:buNone/>
              <a:defRPr sz="1574"/>
            </a:lvl5pPr>
            <a:lvl6pPr marL="1798625" indent="0">
              <a:buNone/>
              <a:defRPr sz="1574"/>
            </a:lvl6pPr>
            <a:lvl7pPr marL="2158350" indent="0">
              <a:buNone/>
              <a:defRPr sz="1574"/>
            </a:lvl7pPr>
            <a:lvl8pPr marL="2518075" indent="0">
              <a:buNone/>
              <a:defRPr sz="1574"/>
            </a:lvl8pPr>
            <a:lvl9pPr marL="2877800" indent="0">
              <a:buNone/>
              <a:defRPr sz="1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1pPr>
            <a:lvl2pPr marL="320612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2pPr>
            <a:lvl3pPr marL="64122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3pPr>
            <a:lvl4pPr marL="961835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244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3058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366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428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489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4"/>
            </a:lvl1pPr>
            <a:lvl2pPr marL="320612" indent="0">
              <a:buNone/>
              <a:defRPr sz="1964"/>
            </a:lvl2pPr>
            <a:lvl3pPr marL="641223" indent="0">
              <a:buNone/>
              <a:defRPr sz="1683"/>
            </a:lvl3pPr>
            <a:lvl4pPr marL="961835" indent="0">
              <a:buNone/>
              <a:defRPr sz="1403"/>
            </a:lvl4pPr>
            <a:lvl5pPr marL="1282446" indent="0">
              <a:buNone/>
              <a:defRPr sz="1403"/>
            </a:lvl5pPr>
            <a:lvl6pPr marL="1603058" indent="0">
              <a:buNone/>
              <a:defRPr sz="1403"/>
            </a:lvl6pPr>
            <a:lvl7pPr marL="1923669" indent="0">
              <a:buNone/>
              <a:defRPr sz="1403"/>
            </a:lvl7pPr>
            <a:lvl8pPr marL="2244281" indent="0">
              <a:buNone/>
              <a:defRPr sz="1403"/>
            </a:lvl8pPr>
            <a:lvl9pPr marL="2564892" indent="0">
              <a:buNone/>
              <a:defRPr sz="140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1223" rtl="0" eaLnBrk="1" latinLnBrk="0" hangingPunct="1"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459" indent="-240459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20994" indent="-200382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4" kern="1200">
          <a:solidFill>
            <a:schemeClr val="tx1"/>
          </a:solidFill>
          <a:latin typeface="+mn-lt"/>
          <a:ea typeface="+mn-ea"/>
          <a:cs typeface="+mn-cs"/>
        </a:defRPr>
      </a:lvl2pPr>
      <a:lvl3pPr marL="801529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122140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42752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3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3975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04586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25198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1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23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835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446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669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281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489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450" rtl="0" eaLnBrk="1" latinLnBrk="0" hangingPunct="1">
        <a:lnSpc>
          <a:spcPct val="90000"/>
        </a:lnSpc>
        <a:spcBef>
          <a:spcPct val="0"/>
        </a:spcBef>
        <a:buNone/>
        <a:defRPr sz="3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62" indent="-179862" algn="l" defTabSz="71945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5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3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0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7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84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82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9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76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7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4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91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9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6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83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80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8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5725"/>
              </p:ext>
            </p:extLst>
          </p:nvPr>
        </p:nvGraphicFramePr>
        <p:xfrm>
          <a:off x="908199" y="1617836"/>
          <a:ext cx="588065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9631C9-6989-4E63-B33B-BE2BA6DC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065"/>
              </p:ext>
            </p:extLst>
          </p:nvPr>
        </p:nvGraphicFramePr>
        <p:xfrm>
          <a:off x="7708490" y="1617836"/>
          <a:ext cx="965506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06">
                  <a:extLst>
                    <a:ext uri="{9D8B030D-6E8A-4147-A177-3AD203B41FA5}">
                      <a16:colId xmlns:a16="http://schemas.microsoft.com/office/drawing/2014/main" val="2438728893"/>
                    </a:ext>
                  </a:extLst>
                </a:gridCol>
              </a:tblGrid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7230"/>
                  </a:ext>
                </a:extLst>
              </a:tr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317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E94F82-47D4-4355-9D63-6FB9B7D6BC08}"/>
              </a:ext>
            </a:extLst>
          </p:cNvPr>
          <p:cNvCxnSpPr/>
          <p:nvPr/>
        </p:nvCxnSpPr>
        <p:spPr>
          <a:xfrm flipH="1">
            <a:off x="6884863" y="1938153"/>
            <a:ext cx="7516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8296158-D27D-4C45-9CD9-AF691ACA7761}"/>
              </a:ext>
            </a:extLst>
          </p:cNvPr>
          <p:cNvSpPr/>
          <p:nvPr/>
        </p:nvSpPr>
        <p:spPr>
          <a:xfrm rot="10800000">
            <a:off x="5516711" y="962932"/>
            <a:ext cx="2736304" cy="4888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24E1D-8DBF-43F0-BD0C-E122BD14FA38}"/>
              </a:ext>
            </a:extLst>
          </p:cNvPr>
          <p:cNvSpPr txBox="1"/>
          <p:nvPr/>
        </p:nvSpPr>
        <p:spPr>
          <a:xfrm>
            <a:off x="908199" y="255394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append()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insert()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extend()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 “</a:t>
            </a:r>
            <a:r>
              <a:rPr lang="en-US" altLang="zh-CN" sz="1600" dirty="0"/>
              <a:t>+</a:t>
            </a:r>
            <a:r>
              <a:rPr lang="zh-CN" altLang="en-US" sz="1600" dirty="0"/>
              <a:t>” 运算法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C1248B-EFAD-4F00-87F5-A800EFC3680B}"/>
              </a:ext>
            </a:extLst>
          </p:cNvPr>
          <p:cNvSpPr txBox="1"/>
          <p:nvPr/>
        </p:nvSpPr>
        <p:spPr>
          <a:xfrm>
            <a:off x="980207" y="42821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Warning:  </a:t>
            </a:r>
            <a:r>
              <a:rPr lang="zh-CN" altLang="en-US" b="1" i="1" dirty="0">
                <a:solidFill>
                  <a:srgbClr val="FF0000"/>
                </a:solidFill>
              </a:rPr>
              <a:t>建议使用 </a:t>
            </a:r>
            <a:r>
              <a:rPr lang="en-US" altLang="zh-CN" b="1" i="1" dirty="0">
                <a:solidFill>
                  <a:srgbClr val="FF0000"/>
                </a:solidFill>
              </a:rPr>
              <a:t>append() </a:t>
            </a:r>
            <a:r>
              <a:rPr lang="zh-CN" altLang="en-US" b="1" i="1" dirty="0">
                <a:solidFill>
                  <a:srgbClr val="FF0000"/>
                </a:solidFill>
              </a:rPr>
              <a:t>方法，尽量少使用 </a:t>
            </a:r>
            <a:r>
              <a:rPr lang="en-US" altLang="zh-CN" b="1" i="1" dirty="0">
                <a:solidFill>
                  <a:srgbClr val="FF0000"/>
                </a:solidFill>
              </a:rPr>
              <a:t>insert() </a:t>
            </a:r>
            <a:r>
              <a:rPr lang="zh-CN" altLang="en-US" b="1" i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899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6960"/>
              </p:ext>
            </p:extLst>
          </p:nvPr>
        </p:nvGraphicFramePr>
        <p:xfrm>
          <a:off x="1246188" y="1618949"/>
          <a:ext cx="705678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6123E01-8A47-456F-A10A-1E8278E18DA3}"/>
              </a:ext>
            </a:extLst>
          </p:cNvPr>
          <p:cNvSpPr/>
          <p:nvPr/>
        </p:nvSpPr>
        <p:spPr>
          <a:xfrm>
            <a:off x="5660727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0197EBF-FFC3-4824-9065-FA4F222E3363}"/>
              </a:ext>
            </a:extLst>
          </p:cNvPr>
          <p:cNvSpPr/>
          <p:nvPr/>
        </p:nvSpPr>
        <p:spPr>
          <a:xfrm>
            <a:off x="6812851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B4FF6-B254-498A-BC00-758C5838B059}"/>
              </a:ext>
            </a:extLst>
          </p:cNvPr>
          <p:cNvSpPr txBox="1"/>
          <p:nvPr/>
        </p:nvSpPr>
        <p:spPr>
          <a:xfrm>
            <a:off x="908199" y="24819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</a:t>
            </a:r>
            <a:r>
              <a:rPr lang="en-US" altLang="zh-CN" sz="1600" dirty="0"/>
              <a:t> </a:t>
            </a:r>
            <a:r>
              <a:rPr lang="zh-CN" altLang="zh-CN" sz="1600" dirty="0"/>
              <a:t>del</a:t>
            </a:r>
            <a:r>
              <a:rPr lang="en-US" altLang="zh-CN" sz="1600" dirty="0"/>
              <a:t> </a:t>
            </a:r>
            <a:r>
              <a:rPr lang="zh-CN" altLang="zh-CN" sz="1600" dirty="0"/>
              <a:t>命令删除列表中的指定位置上的元素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使用列表的</a:t>
            </a:r>
            <a:r>
              <a:rPr lang="en-US" altLang="zh-CN" sz="1600" dirty="0"/>
              <a:t> </a:t>
            </a:r>
            <a:r>
              <a:rPr lang="zh-CN" altLang="zh-CN" sz="1600" dirty="0"/>
              <a:t>pop()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方法删除并返回指定（默认为最后一个）位置上的元素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使用列表对象的</a:t>
            </a:r>
            <a:r>
              <a:rPr lang="en-US" altLang="zh-CN" sz="1600" dirty="0"/>
              <a:t> </a:t>
            </a:r>
            <a:r>
              <a:rPr lang="zh-CN" altLang="zh-CN" sz="1600" dirty="0"/>
              <a:t>remove()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方法删除首次出现的指定元素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DFC7E-99D1-4AEC-80E2-AB931ED7851D}"/>
              </a:ext>
            </a:extLst>
          </p:cNvPr>
          <p:cNvSpPr txBox="1"/>
          <p:nvPr/>
        </p:nvSpPr>
        <p:spPr>
          <a:xfrm>
            <a:off x="1052215" y="3994100"/>
            <a:ext cx="75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Warning: </a:t>
            </a:r>
            <a:r>
              <a:rPr lang="zh-CN" altLang="en-US" dirty="0">
                <a:solidFill>
                  <a:srgbClr val="FF0000"/>
                </a:solidFill>
              </a:rPr>
              <a:t>建议使用 </a:t>
            </a:r>
            <a:r>
              <a:rPr lang="en-US" altLang="zh-CN" dirty="0">
                <a:solidFill>
                  <a:srgbClr val="FF0000"/>
                </a:solidFill>
              </a:rPr>
              <a:t>pop() </a:t>
            </a:r>
            <a:r>
              <a:rPr lang="zh-CN" altLang="en-US" dirty="0">
                <a:solidFill>
                  <a:srgbClr val="FF0000"/>
                </a:solidFill>
              </a:rPr>
              <a:t>方法，尽量少使用 </a:t>
            </a:r>
            <a:r>
              <a:rPr lang="en-US" altLang="zh-CN" dirty="0">
                <a:solidFill>
                  <a:srgbClr val="FF0000"/>
                </a:solidFill>
              </a:rPr>
              <a:t>remove() </a:t>
            </a:r>
            <a:r>
              <a:rPr lang="zh-CN" altLang="en-US" dirty="0">
                <a:solidFill>
                  <a:srgbClr val="FF0000"/>
                </a:solidFill>
              </a:rPr>
              <a:t>方法删除列表元素</a:t>
            </a:r>
          </a:p>
        </p:txBody>
      </p:sp>
    </p:spTree>
    <p:extLst>
      <p:ext uri="{BB962C8B-B14F-4D97-AF65-F5344CB8AC3E}">
        <p14:creationId xmlns:p14="http://schemas.microsoft.com/office/powerpoint/2010/main" val="3260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837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删除列表中指定元素的所有重复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，“循环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remove()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59B344-CCD9-4505-9571-67282C980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7" y="2014322"/>
            <a:ext cx="3374052" cy="154773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DF6BBE-4604-4453-80DD-4E194AAEEFB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83840" y="1913418"/>
            <a:ext cx="12791" cy="24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592AC-3427-48F0-B5F0-D49F6D74EE5B}"/>
              </a:ext>
            </a:extLst>
          </p:cNvPr>
          <p:cNvSpPr txBox="1"/>
          <p:nvPr/>
        </p:nvSpPr>
        <p:spPr>
          <a:xfrm>
            <a:off x="980207" y="3850084"/>
            <a:ext cx="3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2]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501964-64C8-4977-B3B3-081FA6EF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81" y="2014322"/>
            <a:ext cx="3386307" cy="15477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701541D-1095-401D-BE69-246DBEEE9FD9}"/>
              </a:ext>
            </a:extLst>
          </p:cNvPr>
          <p:cNvSpPr txBox="1"/>
          <p:nvPr/>
        </p:nvSpPr>
        <p:spPr>
          <a:xfrm>
            <a:off x="5156671" y="3850084"/>
            <a:ext cx="32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1]          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871C2-B9FD-48F4-8901-416B00086C9C}"/>
              </a:ext>
            </a:extLst>
          </p:cNvPr>
          <p:cNvSpPr txBox="1"/>
          <p:nvPr/>
        </p:nvSpPr>
        <p:spPr>
          <a:xfrm>
            <a:off x="980207" y="4570164"/>
            <a:ext cx="764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Warning</a:t>
            </a:r>
            <a:r>
              <a:rPr lang="zh-CN" altLang="en-US" sz="1600" dirty="0">
                <a:solidFill>
                  <a:srgbClr val="FF0000"/>
                </a:solidFill>
              </a:rPr>
              <a:t>：当列表元素增加或删除时，列表对象自动进行扩展或收缩内存，保证元素之间没有缝隙；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1289"/>
              </p:ext>
            </p:extLst>
          </p:nvPr>
        </p:nvGraphicFramePr>
        <p:xfrm>
          <a:off x="1556271" y="1550512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1C9DB327-2700-492F-9FD5-64ED81E10456}"/>
              </a:ext>
            </a:extLst>
          </p:cNvPr>
          <p:cNvSpPr/>
          <p:nvPr/>
        </p:nvSpPr>
        <p:spPr>
          <a:xfrm>
            <a:off x="5732735" y="1041772"/>
            <a:ext cx="648072" cy="432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692175" y="230160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052215" y="28419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下列代码的执行结果是？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0" y="3444701"/>
            <a:ext cx="3729095" cy="1269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3" y="3490017"/>
            <a:ext cx="3892786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下面的呢？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" y="2250667"/>
            <a:ext cx="3729095" cy="1239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98" y="2175420"/>
            <a:ext cx="4274037" cy="18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列表做函数参数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交换列表中两个元素的函数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7298E-CF69-411C-949A-BBDDFC19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3" y="2067887"/>
            <a:ext cx="2016224" cy="26462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18888F-BFF3-4A03-B447-8AB710E6E053}"/>
              </a:ext>
            </a:extLst>
          </p:cNvPr>
          <p:cNvCxnSpPr>
            <a:cxnSpLocks/>
          </p:cNvCxnSpPr>
          <p:nvPr/>
        </p:nvCxnSpPr>
        <p:spPr>
          <a:xfrm>
            <a:off x="5153160" y="262594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02B08-C082-4A0E-953D-17640E14A6F5}"/>
              </a:ext>
            </a:extLst>
          </p:cNvPr>
          <p:cNvSpPr txBox="1"/>
          <p:nvPr/>
        </p:nvSpPr>
        <p:spPr>
          <a:xfrm>
            <a:off x="4721124" y="1958949"/>
            <a:ext cx="8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VS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55D68-C1A2-49C3-B510-FF49B47EE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8" y="2357667"/>
            <a:ext cx="3486632" cy="17084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79B9780-0C7C-4C9A-AB4A-D5E3FB949316}"/>
              </a:ext>
            </a:extLst>
          </p:cNvPr>
          <p:cNvSpPr/>
          <p:nvPr/>
        </p:nvSpPr>
        <p:spPr>
          <a:xfrm>
            <a:off x="4048514" y="4260188"/>
            <a:ext cx="91440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18, 420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7B0FC1-D913-4CF7-B165-F8FAD27E2957}"/>
              </a:ext>
            </a:extLst>
          </p:cNvPr>
          <p:cNvSpPr/>
          <p:nvPr/>
        </p:nvSpPr>
        <p:spPr>
          <a:xfrm>
            <a:off x="5702488" y="4474421"/>
            <a:ext cx="276655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['01', '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男</a:t>
            </a:r>
            <a:r>
              <a:rPr lang="en-US" altLang="zh-CN" dirty="0">
                <a:solidFill>
                  <a:srgbClr val="FF0000"/>
                </a:solidFill>
              </a:rPr>
              <a:t>', 420, 18]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93173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9741"/>
              </p:ext>
            </p:extLst>
          </p:nvPr>
        </p:nvGraphicFramePr>
        <p:xfrm>
          <a:off x="2245108" y="1656025"/>
          <a:ext cx="505894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88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2903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2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B672-DFE5-4A61-9B31-842F9BBB6F70}"/>
              </a:ext>
            </a:extLst>
          </p:cNvPr>
          <p:cNvSpPr txBox="1"/>
          <p:nvPr/>
        </p:nvSpPr>
        <p:spPr>
          <a:xfrm>
            <a:off x="1844303" y="19591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4F5750-C8D9-49D4-AA75-5BF035740F42}"/>
              </a:ext>
            </a:extLst>
          </p:cNvPr>
          <p:cNvSpPr txBox="1"/>
          <p:nvPr/>
        </p:nvSpPr>
        <p:spPr>
          <a:xfrm>
            <a:off x="1844303" y="23285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1D4F09-CEDC-4AF6-B472-3656DC539A27}"/>
              </a:ext>
            </a:extLst>
          </p:cNvPr>
          <p:cNvSpPr txBox="1"/>
          <p:nvPr/>
        </p:nvSpPr>
        <p:spPr>
          <a:xfrm>
            <a:off x="1844303" y="263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ECA447-2982-4CF6-ADE5-AAAE1F729E71}"/>
              </a:ext>
            </a:extLst>
          </p:cNvPr>
          <p:cNvSpPr txBox="1"/>
          <p:nvPr/>
        </p:nvSpPr>
        <p:spPr>
          <a:xfrm>
            <a:off x="2564383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2A3647-B3F1-4CAC-8FD4-0FD28CDF37B6}"/>
              </a:ext>
            </a:extLst>
          </p:cNvPr>
          <p:cNvSpPr txBox="1"/>
          <p:nvPr/>
        </p:nvSpPr>
        <p:spPr>
          <a:xfrm>
            <a:off x="3572495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B8F03-B2F8-4C00-84AE-8F9C5ED6809D}"/>
              </a:ext>
            </a:extLst>
          </p:cNvPr>
          <p:cNvSpPr txBox="1"/>
          <p:nvPr/>
        </p:nvSpPr>
        <p:spPr>
          <a:xfrm>
            <a:off x="4601571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14A1B-9BAC-43B7-A506-029D8D0E92C9}"/>
              </a:ext>
            </a:extLst>
          </p:cNvPr>
          <p:cNvSpPr txBox="1"/>
          <p:nvPr/>
        </p:nvSpPr>
        <p:spPr>
          <a:xfrm>
            <a:off x="566477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381F9-3739-4528-ADD0-1E272606F0A8}"/>
              </a:ext>
            </a:extLst>
          </p:cNvPr>
          <p:cNvSpPr txBox="1"/>
          <p:nvPr/>
        </p:nvSpPr>
        <p:spPr>
          <a:xfrm>
            <a:off x="664749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3E259-AE88-452D-8E9B-064D888F5FE2}"/>
              </a:ext>
            </a:extLst>
          </p:cNvPr>
          <p:cNvSpPr txBox="1"/>
          <p:nvPr/>
        </p:nvSpPr>
        <p:spPr>
          <a:xfrm>
            <a:off x="579283" y="3383212"/>
            <a:ext cx="47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列表的列表</a:t>
            </a:r>
            <a:r>
              <a:rPr lang="en-US" altLang="zh-CN" dirty="0"/>
              <a:t>     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867315" y="3984809"/>
            <a:ext cx="46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3A8F77-0C47-4E94-B599-A1CA7C80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" y="3845943"/>
            <a:ext cx="7992888" cy="393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7FBA75A-DA2D-43DE-A618-1FF2333BFC99}"/>
              </a:ext>
            </a:extLst>
          </p:cNvPr>
          <p:cNvSpPr txBox="1"/>
          <p:nvPr/>
        </p:nvSpPr>
        <p:spPr>
          <a:xfrm>
            <a:off x="867315" y="4354141"/>
            <a:ext cx="81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访问第三行、第二列的元素：</a:t>
            </a:r>
            <a:r>
              <a:rPr lang="en-US" altLang="zh-CN" dirty="0"/>
              <a:t>students[2][1]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请问：</a:t>
            </a:r>
            <a:r>
              <a:rPr lang="en-US" altLang="zh-CN" dirty="0"/>
              <a:t>len(students) </a:t>
            </a:r>
            <a:r>
              <a:rPr lang="zh-CN" altLang="en-US" dirty="0"/>
              <a:t>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03552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1242282" y="4187027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zh-CN" altLang="en-US" dirty="0"/>
              <a:t>入学成绩的平均值为： </a:t>
            </a:r>
            <a:r>
              <a:rPr lang="en-US" altLang="zh-CN" dirty="0"/>
              <a:t>430.0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入学成绩的最大值为： </a:t>
            </a:r>
            <a:r>
              <a:rPr lang="en-US" altLang="zh-CN" dirty="0"/>
              <a:t>470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入学成绩的最小值为： </a:t>
            </a:r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计算所有学生入学成绩的平均值、最大值以及最小值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8300A0-76F0-41A2-806E-BD6297508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273104"/>
            <a:ext cx="72008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6715" y="1491729"/>
            <a:ext cx="274974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8865" y="2189071"/>
            <a:ext cx="306825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8866" y="2892175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48866" y="3568059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8866" y="4256946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5233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一个例子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9282" y="1185788"/>
            <a:ext cx="89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读取三个数字，并计算平均数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4E4591-3BB1-4708-B2F1-C7D5D8B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1689844"/>
            <a:ext cx="3733992" cy="112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2" y="305799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F76604-E2D6-44A9-B293-0F3877ED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527465"/>
            <a:ext cx="4559534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/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一种由原列表创建新列表的简洁方法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[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如生成值为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1…9</m:t>
                            </m:r>
                          </m:e>
                        </m:d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列表解析式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blipFill>
                <a:blip r:embed="rId5"/>
                <a:stretch>
                  <a:fillRect l="-293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8F44D8-A9D2-45A3-98DA-BBAF1594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2846078"/>
            <a:ext cx="3417838" cy="1168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9D78-91D1-4748-80F0-1FB3970DF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4587562"/>
            <a:ext cx="3888432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使用列表解析式生成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A799F-E844-4EDC-9430-D4789EF3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136086"/>
            <a:ext cx="7457709" cy="5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A7FC87-5B40-46C5-B18E-95BE0FD2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8" y="3490044"/>
            <a:ext cx="744941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203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843676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按照学生入学成绩由高到低排列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C6A22-49F4-4C3F-A524-892CFDDE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9" y="1833860"/>
            <a:ext cx="81234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定义匿名函数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67DC7F-769E-46D9-8CC2-FF9532B7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1" y="1441882"/>
            <a:ext cx="2880320" cy="2157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D2FD24-B195-45A9-824C-5A1EEBF370A2}"/>
              </a:ext>
            </a:extLst>
          </p:cNvPr>
          <p:cNvSpPr txBox="1"/>
          <p:nvPr/>
        </p:nvSpPr>
        <p:spPr>
          <a:xfrm>
            <a:off x="579283" y="3706068"/>
            <a:ext cx="53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lambda </a:t>
            </a:r>
            <a:r>
              <a:rPr lang="zh-CN" altLang="en-US" dirty="0"/>
              <a:t>函数实现学生按入学成绩从高到低排序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4F6D0-8337-4F68-81BB-C231187CB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9" y="4209330"/>
            <a:ext cx="655272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510783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9" name="圆角矩形 28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0" name="文本框 29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32" name="剪去单角的矩形 31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圆角矩形 32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4" name="文本框 33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6" name="剪去单角的矩形 35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9696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4" name="剪去单角的矩形 13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5" name="圆角矩形 14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6" name="文本框 15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8" name="剪去单角的矩形 17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2" name="剪去单角的矩形 21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4" name="文本框 23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2478" y="3568059"/>
            <a:ext cx="295522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6" name="剪去单角的矩形 25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8" name="文本框 27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0" name="剪去单角的矩形 29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6" name="矩形 35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7357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一、列表的定义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1258" y="1214360"/>
            <a:ext cx="8969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列表是</a:t>
            </a:r>
            <a:r>
              <a:rPr lang="en-US" altLang="zh-CN" sz="1600" dirty="0"/>
              <a:t>Python</a:t>
            </a:r>
            <a:r>
              <a:rPr lang="zh-CN" altLang="en-US" sz="1600" dirty="0"/>
              <a:t>中内置可变序列，是一个元素的有序集合，列表中的每一个数据称为元素，列表的所有元素放在一对中括号“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中，并使用逗号分隔开；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当列表元素增加或删除时，列表对象自动进行扩展或收缩内存，保证元素之间没有缝隙；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在Python中，一个列表中的数据类型可以各不相同，可以同时分别为整数、实数、字符串等基本类型，甚至是列表、元素、字典、集合以及其他自定义类型的对象；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3" y="3045631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E1FA6-D8AD-4592-82ED-4DFA57E0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5" y="3852609"/>
            <a:ext cx="57406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4895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0700"/>
              </p:ext>
            </p:extLst>
          </p:nvPr>
        </p:nvGraphicFramePr>
        <p:xfrm>
          <a:off x="1678233" y="1795108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90C64-EF31-4894-AA55-3F15D3A3D62C}"/>
              </a:ext>
            </a:extLst>
          </p:cNvPr>
          <p:cNvSpPr txBox="1"/>
          <p:nvPr/>
        </p:nvSpPr>
        <p:spPr>
          <a:xfrm>
            <a:off x="836191" y="350819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第一种方法：所有元素放在一对中括号“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r>
              <a:rPr lang="en-US" altLang="zh-CN" dirty="0"/>
              <a:t>      </a:t>
            </a:r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第二中方法：使用 </a:t>
            </a:r>
            <a:r>
              <a:rPr lang="en-US" altLang="zh-CN" sz="1600" dirty="0"/>
              <a:t>list() 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>
              <a:buClr>
                <a:schemeClr val="accent6"/>
              </a:buClr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42E85-8A6F-415D-BEAC-87FE2BE3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9" y="3861023"/>
            <a:ext cx="4873008" cy="394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F7A27-CB46-4AED-9C51-E44A0647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1" y="4660460"/>
            <a:ext cx="5658141" cy="355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列表创建与删除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780968" y="14199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286308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79283" y="897755"/>
            <a:ext cx="7169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命令进行删除：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A95D1-C146-4704-99A1-710FCF3C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1905868"/>
            <a:ext cx="7689060" cy="2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2111"/>
              </p:ext>
            </p:extLst>
          </p:nvPr>
        </p:nvGraphicFramePr>
        <p:xfrm>
          <a:off x="1239257" y="2002464"/>
          <a:ext cx="705678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413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0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854576" y="15564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DA7F0-517E-4E1D-9515-00F8D3DA9248}"/>
              </a:ext>
            </a:extLst>
          </p:cNvPr>
          <p:cNvSpPr txBox="1"/>
          <p:nvPr/>
        </p:nvSpPr>
        <p:spPr>
          <a:xfrm>
            <a:off x="1290295" y="3705043"/>
            <a:ext cx="26863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1600" dirty="0"/>
              <a:t>student01[0] is 01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1600" dirty="0"/>
              <a:t> student01[-5] is 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06B88-C1C6-4269-B49A-9BB7848AFBBA}"/>
              </a:ext>
            </a:extLst>
          </p:cNvPr>
          <p:cNvSpPr txBox="1"/>
          <p:nvPr/>
        </p:nvSpPr>
        <p:spPr>
          <a:xfrm>
            <a:off x="4846584" y="37060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student01[-1] is 420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student01[7] </a:t>
            </a:r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9128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953</Words>
  <Application>Microsoft Office PowerPoint</Application>
  <PresentationFormat>自定义</PresentationFormat>
  <Paragraphs>285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宋希堂</cp:lastModifiedBy>
  <cp:revision>111</cp:revision>
  <dcterms:created xsi:type="dcterms:W3CDTF">2016-04-25T01:13:00Z</dcterms:created>
  <dcterms:modified xsi:type="dcterms:W3CDTF">2018-03-20T17:19:53Z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