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28"/>
  </p:notesMasterIdLst>
  <p:sldIdLst>
    <p:sldId id="264" r:id="rId3"/>
    <p:sldId id="266" r:id="rId4"/>
    <p:sldId id="291" r:id="rId5"/>
    <p:sldId id="289" r:id="rId6"/>
    <p:sldId id="283" r:id="rId7"/>
    <p:sldId id="284" r:id="rId8"/>
    <p:sldId id="267" r:id="rId9"/>
    <p:sldId id="28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86" r:id="rId20"/>
    <p:sldId id="277" r:id="rId21"/>
    <p:sldId id="278" r:id="rId22"/>
    <p:sldId id="287" r:id="rId23"/>
    <p:sldId id="279" r:id="rId24"/>
    <p:sldId id="280" r:id="rId25"/>
    <p:sldId id="290" r:id="rId26"/>
    <p:sldId id="262" r:id="rId27"/>
  </p:sldIdLst>
  <p:sldSz cx="9593263" cy="5395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0" userDrawn="1">
          <p15:clr>
            <a:srgbClr val="A4A3A4"/>
          </p15:clr>
        </p15:guide>
        <p15:guide id="2" pos="302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王倩倩" initials="Wq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7DCDFF"/>
    <a:srgbClr val="9BD9FF"/>
    <a:srgbClr val="8A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64" y="56"/>
      </p:cViewPr>
      <p:guideLst>
        <p:guide orient="horz" pos="1700"/>
        <p:guide pos="302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FEC91-376F-4B3F-A168-65C97BFAF660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28F52-921D-4B5E-90E1-89DF6F6F587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21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3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123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063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41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195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8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779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62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121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958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406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43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9904" y="1676400"/>
            <a:ext cx="8153456" cy="1155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38322" y="3057525"/>
            <a:ext cx="6716619" cy="13795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20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41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61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82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03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23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4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64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97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87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5598" y="215900"/>
            <a:ext cx="2158224" cy="4603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9443" y="215900"/>
            <a:ext cx="6333660" cy="4603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172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158" y="883082"/>
            <a:ext cx="7194947" cy="1878577"/>
          </a:xfrm>
        </p:spPr>
        <p:txBody>
          <a:bodyPr anchor="b"/>
          <a:lstStyle>
            <a:lvl1pPr algn="ctr">
              <a:defRPr sz="472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9158" y="2834104"/>
            <a:ext cx="7194947" cy="1302763"/>
          </a:xfrm>
        </p:spPr>
        <p:txBody>
          <a:bodyPr/>
          <a:lstStyle>
            <a:lvl1pPr marL="0" indent="0" algn="ctr">
              <a:buNone/>
              <a:defRPr sz="1888"/>
            </a:lvl1pPr>
            <a:lvl2pPr marL="359725" indent="0" algn="ctr">
              <a:buNone/>
              <a:defRPr sz="1574"/>
            </a:lvl2pPr>
            <a:lvl3pPr marL="719450" indent="0" algn="ctr">
              <a:buNone/>
              <a:defRPr sz="1416"/>
            </a:lvl3pPr>
            <a:lvl4pPr marL="1079175" indent="0" algn="ctr">
              <a:buNone/>
              <a:defRPr sz="1259"/>
            </a:lvl4pPr>
            <a:lvl5pPr marL="1438900" indent="0" algn="ctr">
              <a:buNone/>
              <a:defRPr sz="1259"/>
            </a:lvl5pPr>
            <a:lvl6pPr marL="1798625" indent="0" algn="ctr">
              <a:buNone/>
              <a:defRPr sz="1259"/>
            </a:lvl6pPr>
            <a:lvl7pPr marL="2158350" indent="0" algn="ctr">
              <a:buNone/>
              <a:defRPr sz="1259"/>
            </a:lvl7pPr>
            <a:lvl8pPr marL="2518075" indent="0" algn="ctr">
              <a:buNone/>
              <a:defRPr sz="1259"/>
            </a:lvl8pPr>
            <a:lvl9pPr marL="2877800" indent="0" algn="ctr">
              <a:buNone/>
              <a:defRPr sz="1259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97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452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541" y="1345232"/>
            <a:ext cx="8274189" cy="2244550"/>
          </a:xfrm>
        </p:spPr>
        <p:txBody>
          <a:bodyPr anchor="b"/>
          <a:lstStyle>
            <a:lvl1pPr>
              <a:defRPr sz="472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541" y="3611016"/>
            <a:ext cx="8274189" cy="1180356"/>
          </a:xfrm>
        </p:spPr>
        <p:txBody>
          <a:bodyPr/>
          <a:lstStyle>
            <a:lvl1pPr marL="0" indent="0">
              <a:buNone/>
              <a:defRPr sz="1888">
                <a:solidFill>
                  <a:schemeClr val="tx1">
                    <a:tint val="75000"/>
                  </a:schemeClr>
                </a:solidFill>
              </a:defRPr>
            </a:lvl1pPr>
            <a:lvl2pPr marL="359725" indent="0">
              <a:buNone/>
              <a:defRPr sz="1574">
                <a:solidFill>
                  <a:schemeClr val="tx1">
                    <a:tint val="75000"/>
                  </a:schemeClr>
                </a:solidFill>
              </a:defRPr>
            </a:lvl2pPr>
            <a:lvl3pPr marL="719450" indent="0">
              <a:buNone/>
              <a:defRPr sz="1416">
                <a:solidFill>
                  <a:schemeClr val="tx1">
                    <a:tint val="75000"/>
                  </a:schemeClr>
                </a:solidFill>
              </a:defRPr>
            </a:lvl3pPr>
            <a:lvl4pPr marL="1079175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4pPr>
            <a:lvl5pPr marL="1438900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5pPr>
            <a:lvl6pPr marL="1798625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6pPr>
            <a:lvl7pPr marL="2158350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7pPr>
            <a:lvl8pPr marL="2518075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8pPr>
            <a:lvl9pPr marL="2877800" indent="0">
              <a:buNone/>
              <a:defRPr sz="12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033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9537" y="1436412"/>
            <a:ext cx="4077137" cy="34236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589" y="1436412"/>
            <a:ext cx="4077137" cy="34236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112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87" y="287283"/>
            <a:ext cx="8274189" cy="104296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787" y="1322748"/>
            <a:ext cx="4058400" cy="648259"/>
          </a:xfrm>
        </p:spPr>
        <p:txBody>
          <a:bodyPr anchor="b"/>
          <a:lstStyle>
            <a:lvl1pPr marL="0" indent="0">
              <a:buNone/>
              <a:defRPr sz="1888" b="1"/>
            </a:lvl1pPr>
            <a:lvl2pPr marL="359725" indent="0">
              <a:buNone/>
              <a:defRPr sz="1574" b="1"/>
            </a:lvl2pPr>
            <a:lvl3pPr marL="719450" indent="0">
              <a:buNone/>
              <a:defRPr sz="1416" b="1"/>
            </a:lvl3pPr>
            <a:lvl4pPr marL="1079175" indent="0">
              <a:buNone/>
              <a:defRPr sz="1259" b="1"/>
            </a:lvl4pPr>
            <a:lvl5pPr marL="1438900" indent="0">
              <a:buNone/>
              <a:defRPr sz="1259" b="1"/>
            </a:lvl5pPr>
            <a:lvl6pPr marL="1798625" indent="0">
              <a:buNone/>
              <a:defRPr sz="1259" b="1"/>
            </a:lvl6pPr>
            <a:lvl7pPr marL="2158350" indent="0">
              <a:buNone/>
              <a:defRPr sz="1259" b="1"/>
            </a:lvl7pPr>
            <a:lvl8pPr marL="2518075" indent="0">
              <a:buNone/>
              <a:defRPr sz="1259" b="1"/>
            </a:lvl8pPr>
            <a:lvl9pPr marL="2877800" indent="0">
              <a:buNone/>
              <a:defRPr sz="1259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87" y="1971007"/>
            <a:ext cx="4058400" cy="289905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6590" y="1322748"/>
            <a:ext cx="4078386" cy="648259"/>
          </a:xfrm>
        </p:spPr>
        <p:txBody>
          <a:bodyPr anchor="b"/>
          <a:lstStyle>
            <a:lvl1pPr marL="0" indent="0">
              <a:buNone/>
              <a:defRPr sz="1888" b="1"/>
            </a:lvl1pPr>
            <a:lvl2pPr marL="359725" indent="0">
              <a:buNone/>
              <a:defRPr sz="1574" b="1"/>
            </a:lvl2pPr>
            <a:lvl3pPr marL="719450" indent="0">
              <a:buNone/>
              <a:defRPr sz="1416" b="1"/>
            </a:lvl3pPr>
            <a:lvl4pPr marL="1079175" indent="0">
              <a:buNone/>
              <a:defRPr sz="1259" b="1"/>
            </a:lvl4pPr>
            <a:lvl5pPr marL="1438900" indent="0">
              <a:buNone/>
              <a:defRPr sz="1259" b="1"/>
            </a:lvl5pPr>
            <a:lvl6pPr marL="1798625" indent="0">
              <a:buNone/>
              <a:defRPr sz="1259" b="1"/>
            </a:lvl6pPr>
            <a:lvl7pPr marL="2158350" indent="0">
              <a:buNone/>
              <a:defRPr sz="1259" b="1"/>
            </a:lvl7pPr>
            <a:lvl8pPr marL="2518075" indent="0">
              <a:buNone/>
              <a:defRPr sz="1259" b="1"/>
            </a:lvl8pPr>
            <a:lvl9pPr marL="2877800" indent="0">
              <a:buNone/>
              <a:defRPr sz="1259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6590" y="1971007"/>
            <a:ext cx="4078386" cy="289905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41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005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201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87" y="359728"/>
            <a:ext cx="3094077" cy="1259046"/>
          </a:xfrm>
        </p:spPr>
        <p:txBody>
          <a:bodyPr anchor="b"/>
          <a:lstStyle>
            <a:lvl1pPr>
              <a:defRPr sz="251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8386" y="776912"/>
            <a:ext cx="4856589" cy="3834596"/>
          </a:xfrm>
        </p:spPr>
        <p:txBody>
          <a:bodyPr/>
          <a:lstStyle>
            <a:lvl1pPr>
              <a:defRPr sz="2518"/>
            </a:lvl1pPr>
            <a:lvl2pPr>
              <a:defRPr sz="2203"/>
            </a:lvl2pPr>
            <a:lvl3pPr>
              <a:defRPr sz="1888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787" y="1618774"/>
            <a:ext cx="3094077" cy="2998979"/>
          </a:xfrm>
        </p:spPr>
        <p:txBody>
          <a:bodyPr/>
          <a:lstStyle>
            <a:lvl1pPr marL="0" indent="0">
              <a:buNone/>
              <a:defRPr sz="1259"/>
            </a:lvl1pPr>
            <a:lvl2pPr marL="359725" indent="0">
              <a:buNone/>
              <a:defRPr sz="1102"/>
            </a:lvl2pPr>
            <a:lvl3pPr marL="719450" indent="0">
              <a:buNone/>
              <a:defRPr sz="944"/>
            </a:lvl3pPr>
            <a:lvl4pPr marL="1079175" indent="0">
              <a:buNone/>
              <a:defRPr sz="787"/>
            </a:lvl4pPr>
            <a:lvl5pPr marL="1438900" indent="0">
              <a:buNone/>
              <a:defRPr sz="787"/>
            </a:lvl5pPr>
            <a:lvl6pPr marL="1798625" indent="0">
              <a:buNone/>
              <a:defRPr sz="787"/>
            </a:lvl6pPr>
            <a:lvl7pPr marL="2158350" indent="0">
              <a:buNone/>
              <a:defRPr sz="787"/>
            </a:lvl7pPr>
            <a:lvl8pPr marL="2518075" indent="0">
              <a:buNone/>
              <a:defRPr sz="787"/>
            </a:lvl8pPr>
            <a:lvl9pPr marL="2877800" indent="0">
              <a:buNone/>
              <a:defRPr sz="78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16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6955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87" y="359728"/>
            <a:ext cx="3094077" cy="1259046"/>
          </a:xfrm>
        </p:spPr>
        <p:txBody>
          <a:bodyPr anchor="b"/>
          <a:lstStyle>
            <a:lvl1pPr>
              <a:defRPr sz="251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78386" y="776912"/>
            <a:ext cx="4856589" cy="3834596"/>
          </a:xfrm>
        </p:spPr>
        <p:txBody>
          <a:bodyPr anchor="t"/>
          <a:lstStyle>
            <a:lvl1pPr marL="0" indent="0">
              <a:buNone/>
              <a:defRPr sz="2518"/>
            </a:lvl1pPr>
            <a:lvl2pPr marL="359725" indent="0">
              <a:buNone/>
              <a:defRPr sz="2203"/>
            </a:lvl2pPr>
            <a:lvl3pPr marL="719450" indent="0">
              <a:buNone/>
              <a:defRPr sz="1888"/>
            </a:lvl3pPr>
            <a:lvl4pPr marL="1079175" indent="0">
              <a:buNone/>
              <a:defRPr sz="1574"/>
            </a:lvl4pPr>
            <a:lvl5pPr marL="1438900" indent="0">
              <a:buNone/>
              <a:defRPr sz="1574"/>
            </a:lvl5pPr>
            <a:lvl6pPr marL="1798625" indent="0">
              <a:buNone/>
              <a:defRPr sz="1574"/>
            </a:lvl6pPr>
            <a:lvl7pPr marL="2158350" indent="0">
              <a:buNone/>
              <a:defRPr sz="1574"/>
            </a:lvl7pPr>
            <a:lvl8pPr marL="2518075" indent="0">
              <a:buNone/>
              <a:defRPr sz="1574"/>
            </a:lvl8pPr>
            <a:lvl9pPr marL="2877800" indent="0">
              <a:buNone/>
              <a:defRPr sz="157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787" y="1618774"/>
            <a:ext cx="3094077" cy="2998979"/>
          </a:xfrm>
        </p:spPr>
        <p:txBody>
          <a:bodyPr/>
          <a:lstStyle>
            <a:lvl1pPr marL="0" indent="0">
              <a:buNone/>
              <a:defRPr sz="1259"/>
            </a:lvl1pPr>
            <a:lvl2pPr marL="359725" indent="0">
              <a:buNone/>
              <a:defRPr sz="1102"/>
            </a:lvl2pPr>
            <a:lvl3pPr marL="719450" indent="0">
              <a:buNone/>
              <a:defRPr sz="944"/>
            </a:lvl3pPr>
            <a:lvl4pPr marL="1079175" indent="0">
              <a:buNone/>
              <a:defRPr sz="787"/>
            </a:lvl4pPr>
            <a:lvl5pPr marL="1438900" indent="0">
              <a:buNone/>
              <a:defRPr sz="787"/>
            </a:lvl5pPr>
            <a:lvl6pPr marL="1798625" indent="0">
              <a:buNone/>
              <a:defRPr sz="787"/>
            </a:lvl6pPr>
            <a:lvl7pPr marL="2158350" indent="0">
              <a:buNone/>
              <a:defRPr sz="787"/>
            </a:lvl7pPr>
            <a:lvl8pPr marL="2518075" indent="0">
              <a:buNone/>
              <a:defRPr sz="787"/>
            </a:lvl8pPr>
            <a:lvl9pPr marL="2877800" indent="0">
              <a:buNone/>
              <a:defRPr sz="787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335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788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5179" y="287282"/>
            <a:ext cx="2068547" cy="45727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9537" y="287282"/>
            <a:ext cx="6085726" cy="457278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143D-C007-4F7D-8B9B-81A7FCC12036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CE68-6336-48CD-AE7B-F127D826DA1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67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8498" y="3467102"/>
            <a:ext cx="8153456" cy="1071563"/>
          </a:xfrm>
        </p:spPr>
        <p:txBody>
          <a:bodyPr anchor="t"/>
          <a:lstStyle>
            <a:lvl1pPr algn="l">
              <a:defRPr sz="280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8498" y="2287588"/>
            <a:ext cx="8153456" cy="1179512"/>
          </a:xfrm>
        </p:spPr>
        <p:txBody>
          <a:bodyPr anchor="b"/>
          <a:lstStyle>
            <a:lvl1pPr marL="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1pPr>
            <a:lvl2pPr marL="320612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2pPr>
            <a:lvl3pPr marL="641223" indent="0">
              <a:buNone/>
              <a:defRPr sz="1122">
                <a:solidFill>
                  <a:schemeClr val="tx1">
                    <a:tint val="75000"/>
                  </a:schemeClr>
                </a:solidFill>
              </a:defRPr>
            </a:lvl3pPr>
            <a:lvl4pPr marL="961835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4pPr>
            <a:lvl5pPr marL="1282446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5pPr>
            <a:lvl6pPr marL="1603058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6pPr>
            <a:lvl7pPr marL="1923669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7pPr>
            <a:lvl8pPr marL="2244281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8pPr>
            <a:lvl9pPr marL="2564892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85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9442" y="1258888"/>
            <a:ext cx="4245201" cy="3560762"/>
          </a:xfrm>
        </p:spPr>
        <p:txBody>
          <a:bodyPr/>
          <a:lstStyle>
            <a:lvl1pPr>
              <a:defRPr sz="1964"/>
            </a:lvl1pPr>
            <a:lvl2pPr>
              <a:defRPr sz="1683"/>
            </a:lvl2pPr>
            <a:lvl3pPr>
              <a:defRPr sz="1403"/>
            </a:lvl3pPr>
            <a:lvl4pPr>
              <a:defRPr sz="1262"/>
            </a:lvl4pPr>
            <a:lvl5pPr>
              <a:defRPr sz="1262"/>
            </a:lvl5pPr>
            <a:lvl6pPr>
              <a:defRPr sz="1262"/>
            </a:lvl6pPr>
            <a:lvl7pPr>
              <a:defRPr sz="1262"/>
            </a:lvl7pPr>
            <a:lvl8pPr>
              <a:defRPr sz="1262"/>
            </a:lvl8pPr>
            <a:lvl9pPr>
              <a:defRPr sz="12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7139" y="1258888"/>
            <a:ext cx="4246684" cy="3560762"/>
          </a:xfrm>
        </p:spPr>
        <p:txBody>
          <a:bodyPr/>
          <a:lstStyle>
            <a:lvl1pPr>
              <a:defRPr sz="1964"/>
            </a:lvl1pPr>
            <a:lvl2pPr>
              <a:defRPr sz="1683"/>
            </a:lvl2pPr>
            <a:lvl3pPr>
              <a:defRPr sz="1403"/>
            </a:lvl3pPr>
            <a:lvl4pPr>
              <a:defRPr sz="1262"/>
            </a:lvl4pPr>
            <a:lvl5pPr>
              <a:defRPr sz="1262"/>
            </a:lvl5pPr>
            <a:lvl6pPr>
              <a:defRPr sz="1262"/>
            </a:lvl6pPr>
            <a:lvl7pPr>
              <a:defRPr sz="1262"/>
            </a:lvl7pPr>
            <a:lvl8pPr>
              <a:defRPr sz="1262"/>
            </a:lvl8pPr>
            <a:lvl9pPr>
              <a:defRPr sz="12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57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9441" y="1208091"/>
            <a:ext cx="4239263" cy="503237"/>
          </a:xfrm>
        </p:spPr>
        <p:txBody>
          <a:bodyPr anchor="b"/>
          <a:lstStyle>
            <a:lvl1pPr marL="0" indent="0">
              <a:buNone/>
              <a:defRPr sz="1683" b="1"/>
            </a:lvl1pPr>
            <a:lvl2pPr marL="320612" indent="0">
              <a:buNone/>
              <a:defRPr sz="1403" b="1"/>
            </a:lvl2pPr>
            <a:lvl3pPr marL="641223" indent="0">
              <a:buNone/>
              <a:defRPr sz="1262" b="1"/>
            </a:lvl3pPr>
            <a:lvl4pPr marL="961835" indent="0">
              <a:buNone/>
              <a:defRPr sz="1122" b="1"/>
            </a:lvl4pPr>
            <a:lvl5pPr marL="1282446" indent="0">
              <a:buNone/>
              <a:defRPr sz="1122" b="1"/>
            </a:lvl5pPr>
            <a:lvl6pPr marL="1603058" indent="0">
              <a:buNone/>
              <a:defRPr sz="1122" b="1"/>
            </a:lvl6pPr>
            <a:lvl7pPr marL="1923669" indent="0">
              <a:buNone/>
              <a:defRPr sz="1122" b="1"/>
            </a:lvl7pPr>
            <a:lvl8pPr marL="2244281" indent="0">
              <a:buNone/>
              <a:defRPr sz="1122" b="1"/>
            </a:lvl8pPr>
            <a:lvl9pPr marL="2564892" indent="0">
              <a:buNone/>
              <a:defRPr sz="112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441" y="1711328"/>
            <a:ext cx="4239263" cy="3108325"/>
          </a:xfrm>
        </p:spPr>
        <p:txBody>
          <a:bodyPr/>
          <a:lstStyle>
            <a:lvl1pPr>
              <a:defRPr sz="1683"/>
            </a:lvl1pPr>
            <a:lvl2pPr>
              <a:defRPr sz="1403"/>
            </a:lvl2pPr>
            <a:lvl3pPr>
              <a:defRPr sz="1262"/>
            </a:lvl3pPr>
            <a:lvl4pPr>
              <a:defRPr sz="1122"/>
            </a:lvl4pPr>
            <a:lvl5pPr>
              <a:defRPr sz="1122"/>
            </a:lvl5pPr>
            <a:lvl6pPr>
              <a:defRPr sz="1122"/>
            </a:lvl6pPr>
            <a:lvl7pPr>
              <a:defRPr sz="1122"/>
            </a:lvl7pPr>
            <a:lvl8pPr>
              <a:defRPr sz="1122"/>
            </a:lvl8pPr>
            <a:lvl9pPr>
              <a:defRPr sz="112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873077" y="1208091"/>
            <a:ext cx="4240747" cy="503237"/>
          </a:xfrm>
        </p:spPr>
        <p:txBody>
          <a:bodyPr anchor="b"/>
          <a:lstStyle>
            <a:lvl1pPr marL="0" indent="0">
              <a:buNone/>
              <a:defRPr sz="1683" b="1"/>
            </a:lvl1pPr>
            <a:lvl2pPr marL="320612" indent="0">
              <a:buNone/>
              <a:defRPr sz="1403" b="1"/>
            </a:lvl2pPr>
            <a:lvl3pPr marL="641223" indent="0">
              <a:buNone/>
              <a:defRPr sz="1262" b="1"/>
            </a:lvl3pPr>
            <a:lvl4pPr marL="961835" indent="0">
              <a:buNone/>
              <a:defRPr sz="1122" b="1"/>
            </a:lvl4pPr>
            <a:lvl5pPr marL="1282446" indent="0">
              <a:buNone/>
              <a:defRPr sz="1122" b="1"/>
            </a:lvl5pPr>
            <a:lvl6pPr marL="1603058" indent="0">
              <a:buNone/>
              <a:defRPr sz="1122" b="1"/>
            </a:lvl6pPr>
            <a:lvl7pPr marL="1923669" indent="0">
              <a:buNone/>
              <a:defRPr sz="1122" b="1"/>
            </a:lvl7pPr>
            <a:lvl8pPr marL="2244281" indent="0">
              <a:buNone/>
              <a:defRPr sz="1122" b="1"/>
            </a:lvl8pPr>
            <a:lvl9pPr marL="2564892" indent="0">
              <a:buNone/>
              <a:defRPr sz="112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73077" y="1711328"/>
            <a:ext cx="4240747" cy="3108325"/>
          </a:xfrm>
        </p:spPr>
        <p:txBody>
          <a:bodyPr/>
          <a:lstStyle>
            <a:lvl1pPr>
              <a:defRPr sz="1683"/>
            </a:lvl1pPr>
            <a:lvl2pPr>
              <a:defRPr sz="1403"/>
            </a:lvl2pPr>
            <a:lvl3pPr>
              <a:defRPr sz="1262"/>
            </a:lvl3pPr>
            <a:lvl4pPr>
              <a:defRPr sz="1122"/>
            </a:lvl4pPr>
            <a:lvl5pPr>
              <a:defRPr sz="1122"/>
            </a:lvl5pPr>
            <a:lvl6pPr>
              <a:defRPr sz="1122"/>
            </a:lvl6pPr>
            <a:lvl7pPr>
              <a:defRPr sz="1122"/>
            </a:lvl7pPr>
            <a:lvl8pPr>
              <a:defRPr sz="1122"/>
            </a:lvl8pPr>
            <a:lvl9pPr>
              <a:defRPr sz="112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51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50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89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442" y="214313"/>
            <a:ext cx="3155698" cy="914400"/>
          </a:xfrm>
        </p:spPr>
        <p:txBody>
          <a:bodyPr anchor="b"/>
          <a:lstStyle>
            <a:lvl1pPr algn="l">
              <a:defRPr sz="1403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50919" y="214316"/>
            <a:ext cx="5362905" cy="4605337"/>
          </a:xfrm>
        </p:spPr>
        <p:txBody>
          <a:bodyPr/>
          <a:lstStyle>
            <a:lvl1pPr>
              <a:defRPr sz="2244"/>
            </a:lvl1pPr>
            <a:lvl2pPr>
              <a:defRPr sz="1964"/>
            </a:lvl2pPr>
            <a:lvl3pPr>
              <a:defRPr sz="1683"/>
            </a:lvl3pPr>
            <a:lvl4pPr>
              <a:defRPr sz="1403"/>
            </a:lvl4pPr>
            <a:lvl5pPr>
              <a:defRPr sz="1403"/>
            </a:lvl5pPr>
            <a:lvl6pPr>
              <a:defRPr sz="1403"/>
            </a:lvl6pPr>
            <a:lvl7pPr>
              <a:defRPr sz="1403"/>
            </a:lvl7pPr>
            <a:lvl8pPr>
              <a:defRPr sz="1403"/>
            </a:lvl8pPr>
            <a:lvl9pPr>
              <a:defRPr sz="140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9442" y="1128716"/>
            <a:ext cx="3155698" cy="3690937"/>
          </a:xfrm>
        </p:spPr>
        <p:txBody>
          <a:bodyPr/>
          <a:lstStyle>
            <a:lvl1pPr marL="0" indent="0">
              <a:buNone/>
              <a:defRPr sz="982"/>
            </a:lvl1pPr>
            <a:lvl2pPr marL="320612" indent="0">
              <a:buNone/>
              <a:defRPr sz="841"/>
            </a:lvl2pPr>
            <a:lvl3pPr marL="641223" indent="0">
              <a:buNone/>
              <a:defRPr sz="701"/>
            </a:lvl3pPr>
            <a:lvl4pPr marL="961835" indent="0">
              <a:buNone/>
              <a:defRPr sz="631"/>
            </a:lvl4pPr>
            <a:lvl5pPr marL="1282446" indent="0">
              <a:buNone/>
              <a:defRPr sz="631"/>
            </a:lvl5pPr>
            <a:lvl6pPr marL="1603058" indent="0">
              <a:buNone/>
              <a:defRPr sz="631"/>
            </a:lvl6pPr>
            <a:lvl7pPr marL="1923669" indent="0">
              <a:buNone/>
              <a:defRPr sz="631"/>
            </a:lvl7pPr>
            <a:lvl8pPr marL="2244281" indent="0">
              <a:buNone/>
              <a:defRPr sz="631"/>
            </a:lvl8pPr>
            <a:lvl9pPr marL="2564892" indent="0">
              <a:buNone/>
              <a:defRPr sz="6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0654" y="3776666"/>
            <a:ext cx="5756254" cy="446087"/>
          </a:xfrm>
        </p:spPr>
        <p:txBody>
          <a:bodyPr anchor="b"/>
          <a:lstStyle>
            <a:lvl1pPr algn="l">
              <a:defRPr sz="1403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80654" y="482603"/>
            <a:ext cx="5756254" cy="3236913"/>
          </a:xfrm>
        </p:spPr>
        <p:txBody>
          <a:bodyPr/>
          <a:lstStyle>
            <a:lvl1pPr marL="0" indent="0">
              <a:buNone/>
              <a:defRPr sz="2244"/>
            </a:lvl1pPr>
            <a:lvl2pPr marL="320612" indent="0">
              <a:buNone/>
              <a:defRPr sz="1964"/>
            </a:lvl2pPr>
            <a:lvl3pPr marL="641223" indent="0">
              <a:buNone/>
              <a:defRPr sz="1683"/>
            </a:lvl3pPr>
            <a:lvl4pPr marL="961835" indent="0">
              <a:buNone/>
              <a:defRPr sz="1403"/>
            </a:lvl4pPr>
            <a:lvl5pPr marL="1282446" indent="0">
              <a:buNone/>
              <a:defRPr sz="1403"/>
            </a:lvl5pPr>
            <a:lvl6pPr marL="1603058" indent="0">
              <a:buNone/>
              <a:defRPr sz="1403"/>
            </a:lvl6pPr>
            <a:lvl7pPr marL="1923669" indent="0">
              <a:buNone/>
              <a:defRPr sz="1403"/>
            </a:lvl7pPr>
            <a:lvl8pPr marL="2244281" indent="0">
              <a:buNone/>
              <a:defRPr sz="1403"/>
            </a:lvl8pPr>
            <a:lvl9pPr marL="2564892" indent="0">
              <a:buNone/>
              <a:defRPr sz="1403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80654" y="4222753"/>
            <a:ext cx="5756254" cy="633413"/>
          </a:xfrm>
        </p:spPr>
        <p:txBody>
          <a:bodyPr/>
          <a:lstStyle>
            <a:lvl1pPr marL="0" indent="0">
              <a:buNone/>
              <a:defRPr sz="982"/>
            </a:lvl1pPr>
            <a:lvl2pPr marL="320612" indent="0">
              <a:buNone/>
              <a:defRPr sz="841"/>
            </a:lvl2pPr>
            <a:lvl3pPr marL="641223" indent="0">
              <a:buNone/>
              <a:defRPr sz="701"/>
            </a:lvl3pPr>
            <a:lvl4pPr marL="961835" indent="0">
              <a:buNone/>
              <a:defRPr sz="631"/>
            </a:lvl4pPr>
            <a:lvl5pPr marL="1282446" indent="0">
              <a:buNone/>
              <a:defRPr sz="631"/>
            </a:lvl5pPr>
            <a:lvl6pPr marL="1603058" indent="0">
              <a:buNone/>
              <a:defRPr sz="631"/>
            </a:lvl6pPr>
            <a:lvl7pPr marL="1923669" indent="0">
              <a:buNone/>
              <a:defRPr sz="631"/>
            </a:lvl7pPr>
            <a:lvl8pPr marL="2244281" indent="0">
              <a:buNone/>
              <a:defRPr sz="631"/>
            </a:lvl8pPr>
            <a:lvl9pPr marL="2564892" indent="0">
              <a:buNone/>
              <a:defRPr sz="6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84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9441" y="215903"/>
            <a:ext cx="8634381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9441" y="1258888"/>
            <a:ext cx="8634381" cy="356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9442" y="5000625"/>
            <a:ext cx="2238378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77415" y="5000625"/>
            <a:ext cx="3038436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75444" y="5000625"/>
            <a:ext cx="2238378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70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41223" rtl="0" eaLnBrk="1" latinLnBrk="0" hangingPunct="1">
        <a:spcBef>
          <a:spcPct val="0"/>
        </a:spcBef>
        <a:buNone/>
        <a:defRPr sz="30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459" indent="-240459" algn="l" defTabSz="64122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44" kern="1200">
          <a:solidFill>
            <a:schemeClr val="tx1"/>
          </a:solidFill>
          <a:latin typeface="+mn-lt"/>
          <a:ea typeface="+mn-ea"/>
          <a:cs typeface="+mn-cs"/>
        </a:defRPr>
      </a:lvl1pPr>
      <a:lvl2pPr marL="520994" indent="-200382" algn="l" defTabSz="641223" rtl="0" eaLnBrk="1" latinLnBrk="0" hangingPunct="1">
        <a:spcBef>
          <a:spcPct val="20000"/>
        </a:spcBef>
        <a:buFont typeface="Arial" panose="020B0604020202020204" pitchFamily="34" charset="0"/>
        <a:buChar char="–"/>
        <a:defRPr sz="1964" kern="1200">
          <a:solidFill>
            <a:schemeClr val="tx1"/>
          </a:solidFill>
          <a:latin typeface="+mn-lt"/>
          <a:ea typeface="+mn-ea"/>
          <a:cs typeface="+mn-cs"/>
        </a:defRPr>
      </a:lvl2pPr>
      <a:lvl3pPr marL="801529" indent="-160306" algn="l" defTabSz="6412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683" kern="1200">
          <a:solidFill>
            <a:schemeClr val="tx1"/>
          </a:solidFill>
          <a:latin typeface="+mn-lt"/>
          <a:ea typeface="+mn-ea"/>
          <a:cs typeface="+mn-cs"/>
        </a:defRPr>
      </a:lvl3pPr>
      <a:lvl4pPr marL="1122140" indent="-160306" algn="l" defTabSz="641223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3" kern="1200">
          <a:solidFill>
            <a:schemeClr val="tx1"/>
          </a:solidFill>
          <a:latin typeface="+mn-lt"/>
          <a:ea typeface="+mn-ea"/>
          <a:cs typeface="+mn-cs"/>
        </a:defRPr>
      </a:lvl4pPr>
      <a:lvl5pPr marL="1442752" indent="-160306" algn="l" defTabSz="641223" rtl="0" eaLnBrk="1" latinLnBrk="0" hangingPunct="1">
        <a:spcBef>
          <a:spcPct val="20000"/>
        </a:spcBef>
        <a:buFont typeface="Arial" panose="020B0604020202020204" pitchFamily="34" charset="0"/>
        <a:buChar char="»"/>
        <a:defRPr sz="1403" kern="1200">
          <a:solidFill>
            <a:schemeClr val="tx1"/>
          </a:solidFill>
          <a:latin typeface="+mn-lt"/>
          <a:ea typeface="+mn-ea"/>
          <a:cs typeface="+mn-cs"/>
        </a:defRPr>
      </a:lvl5pPr>
      <a:lvl6pPr marL="1763363" indent="-160306" algn="l" defTabSz="6412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6pPr>
      <a:lvl7pPr marL="2083975" indent="-160306" algn="l" defTabSz="6412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7pPr>
      <a:lvl8pPr marL="2404586" indent="-160306" algn="l" defTabSz="6412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8pPr>
      <a:lvl9pPr marL="2725198" indent="-160306" algn="l" defTabSz="641223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1pPr>
      <a:lvl2pPr marL="320612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2pPr>
      <a:lvl3pPr marL="641223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3pPr>
      <a:lvl4pPr marL="961835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4pPr>
      <a:lvl5pPr marL="1282446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5pPr>
      <a:lvl6pPr marL="1603058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6pPr>
      <a:lvl7pPr marL="1923669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7pPr>
      <a:lvl8pPr marL="2244281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8pPr>
      <a:lvl9pPr marL="2564892" algn="l" defTabSz="64122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9537" y="287283"/>
            <a:ext cx="8274189" cy="104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9537" y="1436412"/>
            <a:ext cx="8274189" cy="342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9537" y="5001213"/>
            <a:ext cx="2158484" cy="287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1E9A6-3BBE-4152-ABC2-7AF76252B64C}" type="datetimeFigureOut">
              <a:rPr lang="zh-CN" altLang="en-US" smtClean="0"/>
              <a:pPr/>
              <a:t>2018/3/21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77769" y="5001213"/>
            <a:ext cx="3237726" cy="287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5242" y="5001213"/>
            <a:ext cx="2158484" cy="2872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A614B-7A5B-4F2F-9614-821D6EA5116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grayscl/>
          </a:blip>
          <a:srcRect/>
          <a:stretch>
            <a:fillRect/>
          </a:stretch>
        </p:blipFill>
        <p:spPr bwMode="auto">
          <a:xfrm>
            <a:off x="7850104" y="5002212"/>
            <a:ext cx="1524868" cy="22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连接符 7"/>
          <p:cNvCxnSpPr/>
          <p:nvPr userDrawn="1"/>
        </p:nvCxnSpPr>
        <p:spPr>
          <a:xfrm>
            <a:off x="7773869" y="5002212"/>
            <a:ext cx="0" cy="228666"/>
          </a:xfrm>
          <a:prstGeom prst="line">
            <a:avLst/>
          </a:prstGeom>
          <a:ln w="28575">
            <a:solidFill>
              <a:srgbClr val="7DC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7715447" y="5002214"/>
            <a:ext cx="0" cy="22866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19450" rtl="0" eaLnBrk="1" latinLnBrk="0" hangingPunct="1">
        <a:lnSpc>
          <a:spcPct val="90000"/>
        </a:lnSpc>
        <a:spcBef>
          <a:spcPct val="0"/>
        </a:spcBef>
        <a:buNone/>
        <a:defRPr sz="34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862" indent="-179862" algn="l" defTabSz="719450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3" kern="1200">
          <a:solidFill>
            <a:schemeClr val="tx1"/>
          </a:solidFill>
          <a:latin typeface="+mn-lt"/>
          <a:ea typeface="+mn-ea"/>
          <a:cs typeface="+mn-cs"/>
        </a:defRPr>
      </a:lvl1pPr>
      <a:lvl2pPr marL="539587" indent="-179862" algn="l" defTabSz="71945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888" kern="1200">
          <a:solidFill>
            <a:schemeClr val="tx1"/>
          </a:solidFill>
          <a:latin typeface="+mn-lt"/>
          <a:ea typeface="+mn-ea"/>
          <a:cs typeface="+mn-cs"/>
        </a:defRPr>
      </a:lvl2pPr>
      <a:lvl3pPr marL="899312" indent="-179862" algn="l" defTabSz="71945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574" kern="1200">
          <a:solidFill>
            <a:schemeClr val="tx1"/>
          </a:solidFill>
          <a:latin typeface="+mn-lt"/>
          <a:ea typeface="+mn-ea"/>
          <a:cs typeface="+mn-cs"/>
        </a:defRPr>
      </a:lvl3pPr>
      <a:lvl4pPr marL="1259037" indent="-179862" algn="l" defTabSz="71945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4pPr>
      <a:lvl5pPr marL="1618762" indent="-179862" algn="l" defTabSz="71945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5pPr>
      <a:lvl6pPr marL="1978487" indent="-179862" algn="l" defTabSz="71945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6pPr>
      <a:lvl7pPr marL="2338212" indent="-179862" algn="l" defTabSz="71945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7pPr>
      <a:lvl8pPr marL="2697937" indent="-179862" algn="l" defTabSz="71945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8pPr>
      <a:lvl9pPr marL="3057662" indent="-179862" algn="l" defTabSz="719450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1pPr>
      <a:lvl2pPr marL="359725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2pPr>
      <a:lvl3pPr marL="719450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3pPr>
      <a:lvl4pPr marL="1079175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4pPr>
      <a:lvl5pPr marL="1438900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5pPr>
      <a:lvl6pPr marL="1798625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6pPr>
      <a:lvl7pPr marL="2158350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7pPr>
      <a:lvl8pPr marL="2518075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8pPr>
      <a:lvl9pPr marL="2877800" algn="l" defTabSz="719450" rtl="0" eaLnBrk="1" latinLnBrk="0" hangingPunct="1">
        <a:defRPr sz="14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9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765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9283C54-438B-4871-BC4A-1731AAA88357}"/>
              </a:ext>
            </a:extLst>
          </p:cNvPr>
          <p:cNvSpPr txBox="1"/>
          <p:nvPr/>
        </p:nvSpPr>
        <p:spPr>
          <a:xfrm>
            <a:off x="579283" y="897755"/>
            <a:ext cx="71696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1.2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列表删除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命令进行删除：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4A95D1-C146-4704-99A1-710FCF3C8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23" y="1905868"/>
            <a:ext cx="7689060" cy="229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71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666D1B5-C36E-49A2-B68E-8A777699E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92111"/>
              </p:ext>
            </p:extLst>
          </p:nvPr>
        </p:nvGraphicFramePr>
        <p:xfrm>
          <a:off x="1239257" y="2002464"/>
          <a:ext cx="7056780" cy="1344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130">
                  <a:extLst>
                    <a:ext uri="{9D8B030D-6E8A-4147-A177-3AD203B41FA5}">
                      <a16:colId xmlns:a16="http://schemas.microsoft.com/office/drawing/2014/main" val="3715012853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289382961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898486016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872878792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455482495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172300654"/>
                    </a:ext>
                  </a:extLst>
                </a:gridCol>
              </a:tblGrid>
              <a:tr h="33912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入学成绩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12515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student01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28738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844135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index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520929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9283C54-438B-4871-BC4A-1731AAA88357}"/>
              </a:ext>
            </a:extLst>
          </p:cNvPr>
          <p:cNvSpPr txBox="1"/>
          <p:nvPr/>
        </p:nvSpPr>
        <p:spPr>
          <a:xfrm>
            <a:off x="594584" y="897755"/>
            <a:ext cx="355397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列表元素的访问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FF435F4-2778-4AD3-A2ED-97297FC9388F}"/>
              </a:ext>
            </a:extLst>
          </p:cNvPr>
          <p:cNvSpPr txBox="1"/>
          <p:nvPr/>
        </p:nvSpPr>
        <p:spPr>
          <a:xfrm>
            <a:off x="3854576" y="1556434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学生信息管理系统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6DA7F0-517E-4E1D-9515-00F8D3DA9248}"/>
              </a:ext>
            </a:extLst>
          </p:cNvPr>
          <p:cNvSpPr txBox="1"/>
          <p:nvPr/>
        </p:nvSpPr>
        <p:spPr>
          <a:xfrm>
            <a:off x="1290295" y="3705043"/>
            <a:ext cx="268634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 </a:t>
            </a:r>
            <a:r>
              <a:rPr lang="en-US" altLang="zh-CN" sz="1600" dirty="0"/>
              <a:t>student01[0] is 01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zh-CN" sz="1600" dirty="0"/>
              <a:t> student01[-5] is 01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B06B88-C1C6-4269-B49A-9BB7848AFBBA}"/>
              </a:ext>
            </a:extLst>
          </p:cNvPr>
          <p:cNvSpPr txBox="1"/>
          <p:nvPr/>
        </p:nvSpPr>
        <p:spPr>
          <a:xfrm>
            <a:off x="4846584" y="3706068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 student01[-1] is 420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zh-CN" dirty="0"/>
              <a:t> student01[7] </a:t>
            </a:r>
            <a:r>
              <a:rPr lang="en-US" altLang="zh-CN" dirty="0">
                <a:solidFill>
                  <a:srgbClr val="FF0000"/>
                </a:solidFill>
              </a:rPr>
              <a:t>ERROR!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29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666D1B5-C36E-49A2-B68E-8A777699E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25725"/>
              </p:ext>
            </p:extLst>
          </p:nvPr>
        </p:nvGraphicFramePr>
        <p:xfrm>
          <a:off x="908199" y="1617836"/>
          <a:ext cx="5880650" cy="674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130">
                  <a:extLst>
                    <a:ext uri="{9D8B030D-6E8A-4147-A177-3AD203B41FA5}">
                      <a16:colId xmlns:a16="http://schemas.microsoft.com/office/drawing/2014/main" val="3715012853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289382961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898486016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872878792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455482495"/>
                    </a:ext>
                  </a:extLst>
                </a:gridCol>
              </a:tblGrid>
              <a:tr h="33912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12515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student01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28738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9283C54-438B-4871-BC4A-1731AAA88357}"/>
              </a:ext>
            </a:extLst>
          </p:cNvPr>
          <p:cNvSpPr txBox="1"/>
          <p:nvPr/>
        </p:nvSpPr>
        <p:spPr>
          <a:xfrm>
            <a:off x="594584" y="897755"/>
            <a:ext cx="3553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列表元素的增加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59631C9-6989-4E63-B33B-BE2BA6DC4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558065"/>
              </p:ext>
            </p:extLst>
          </p:nvPr>
        </p:nvGraphicFramePr>
        <p:xfrm>
          <a:off x="7708490" y="1617836"/>
          <a:ext cx="965506" cy="674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506">
                  <a:extLst>
                    <a:ext uri="{9D8B030D-6E8A-4147-A177-3AD203B41FA5}">
                      <a16:colId xmlns:a16="http://schemas.microsoft.com/office/drawing/2014/main" val="2438728893"/>
                    </a:ext>
                  </a:extLst>
                </a:gridCol>
              </a:tblGrid>
              <a:tr h="3372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入学成绩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87230"/>
                  </a:ext>
                </a:extLst>
              </a:tr>
              <a:tr h="33720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531757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7E94F82-47D4-4355-9D63-6FB9B7D6BC08}"/>
              </a:ext>
            </a:extLst>
          </p:cNvPr>
          <p:cNvCxnSpPr/>
          <p:nvPr/>
        </p:nvCxnSpPr>
        <p:spPr>
          <a:xfrm flipH="1">
            <a:off x="6884863" y="1938153"/>
            <a:ext cx="751619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箭头: 下弧形 11">
            <a:extLst>
              <a:ext uri="{FF2B5EF4-FFF2-40B4-BE49-F238E27FC236}">
                <a16:creationId xmlns:a16="http://schemas.microsoft.com/office/drawing/2014/main" id="{C8296158-D27D-4C45-9CD9-AF691ACA7761}"/>
              </a:ext>
            </a:extLst>
          </p:cNvPr>
          <p:cNvSpPr/>
          <p:nvPr/>
        </p:nvSpPr>
        <p:spPr>
          <a:xfrm rot="10800000">
            <a:off x="5516711" y="962932"/>
            <a:ext cx="2736304" cy="48881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7924E1D-8DBF-43F0-BD0C-E122BD14FA38}"/>
              </a:ext>
            </a:extLst>
          </p:cNvPr>
          <p:cNvSpPr txBox="1"/>
          <p:nvPr/>
        </p:nvSpPr>
        <p:spPr>
          <a:xfrm>
            <a:off x="908199" y="2553940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使用列表对象的 </a:t>
            </a:r>
            <a:r>
              <a:rPr lang="en-US" altLang="zh-CN" sz="1600" dirty="0"/>
              <a:t>append() </a:t>
            </a:r>
            <a:r>
              <a:rPr lang="zh-CN" altLang="en-US" sz="1600" dirty="0"/>
              <a:t>方法：在列表末尾添加元素。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使用列表对象的 </a:t>
            </a:r>
            <a:r>
              <a:rPr lang="en-US" altLang="zh-CN" sz="1600" dirty="0"/>
              <a:t>insert() </a:t>
            </a:r>
            <a:r>
              <a:rPr lang="zh-CN" altLang="en-US" sz="1600" dirty="0"/>
              <a:t>方法：在列表指定位置添加元素。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使用列表对象的 </a:t>
            </a:r>
            <a:r>
              <a:rPr lang="en-US" altLang="zh-CN" sz="1600" dirty="0"/>
              <a:t>extend() </a:t>
            </a:r>
            <a:r>
              <a:rPr lang="zh-CN" altLang="en-US" sz="1600" dirty="0"/>
              <a:t>方法：在列表末尾添加列表。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使用 “</a:t>
            </a:r>
            <a:r>
              <a:rPr lang="en-US" altLang="zh-CN" sz="1600" dirty="0"/>
              <a:t>+</a:t>
            </a:r>
            <a:r>
              <a:rPr lang="zh-CN" altLang="en-US" sz="1600" dirty="0"/>
              <a:t>” 运算法：添加元素后重新生成一个列表，不改变原有列表。</a:t>
            </a:r>
            <a:endParaRPr lang="en-US" altLang="zh-CN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0C1248B-EFAD-4F00-87F5-A800EFC3680B}"/>
              </a:ext>
            </a:extLst>
          </p:cNvPr>
          <p:cNvSpPr txBox="1"/>
          <p:nvPr/>
        </p:nvSpPr>
        <p:spPr>
          <a:xfrm>
            <a:off x="980207" y="428213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Warning:  </a:t>
            </a:r>
            <a:r>
              <a:rPr lang="zh-CN" altLang="en-US" b="1" i="1" dirty="0">
                <a:solidFill>
                  <a:srgbClr val="FF0000"/>
                </a:solidFill>
              </a:rPr>
              <a:t>建议使用 </a:t>
            </a:r>
            <a:r>
              <a:rPr lang="en-US" altLang="zh-CN" b="1" i="1" dirty="0">
                <a:solidFill>
                  <a:srgbClr val="FF0000"/>
                </a:solidFill>
              </a:rPr>
              <a:t>append() </a:t>
            </a:r>
            <a:r>
              <a:rPr lang="zh-CN" altLang="en-US" b="1" i="1" dirty="0">
                <a:solidFill>
                  <a:srgbClr val="FF0000"/>
                </a:solidFill>
              </a:rPr>
              <a:t>方法，尽量少使用 </a:t>
            </a:r>
            <a:r>
              <a:rPr lang="en-US" altLang="zh-CN" b="1" i="1" dirty="0">
                <a:solidFill>
                  <a:srgbClr val="FF0000"/>
                </a:solidFill>
              </a:rPr>
              <a:t>insert() </a:t>
            </a:r>
            <a:r>
              <a:rPr lang="zh-CN" altLang="en-US" b="1" i="1" dirty="0">
                <a:solidFill>
                  <a:srgbClr val="FF0000"/>
                </a:solidFill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358997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666D1B5-C36E-49A2-B68E-8A777699E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666960"/>
              </p:ext>
            </p:extLst>
          </p:nvPr>
        </p:nvGraphicFramePr>
        <p:xfrm>
          <a:off x="1246188" y="1618949"/>
          <a:ext cx="7056780" cy="674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130">
                  <a:extLst>
                    <a:ext uri="{9D8B030D-6E8A-4147-A177-3AD203B41FA5}">
                      <a16:colId xmlns:a16="http://schemas.microsoft.com/office/drawing/2014/main" val="3715012853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289382961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898486016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872878792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3455482495"/>
                    </a:ext>
                  </a:extLst>
                </a:gridCol>
                <a:gridCol w="1176130">
                  <a:extLst>
                    <a:ext uri="{9D8B030D-6E8A-4147-A177-3AD203B41FA5}">
                      <a16:colId xmlns:a16="http://schemas.microsoft.com/office/drawing/2014/main" val="172300654"/>
                    </a:ext>
                  </a:extLst>
                </a:gridCol>
              </a:tblGrid>
              <a:tr h="33912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入学成绩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12515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student01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28738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9283C54-438B-4871-BC4A-1731AAA88357}"/>
              </a:ext>
            </a:extLst>
          </p:cNvPr>
          <p:cNvSpPr txBox="1"/>
          <p:nvPr/>
        </p:nvSpPr>
        <p:spPr>
          <a:xfrm>
            <a:off x="594584" y="897755"/>
            <a:ext cx="3553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列表元素的删除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乘号 2">
            <a:extLst>
              <a:ext uri="{FF2B5EF4-FFF2-40B4-BE49-F238E27FC236}">
                <a16:creationId xmlns:a16="http://schemas.microsoft.com/office/drawing/2014/main" id="{86123E01-8A47-456F-A10A-1E8278E18DA3}"/>
              </a:ext>
            </a:extLst>
          </p:cNvPr>
          <p:cNvSpPr/>
          <p:nvPr/>
        </p:nvSpPr>
        <p:spPr>
          <a:xfrm>
            <a:off x="5660727" y="1355985"/>
            <a:ext cx="1750247" cy="1200329"/>
          </a:xfrm>
          <a:prstGeom prst="mathMultiply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乘号 10">
            <a:extLst>
              <a:ext uri="{FF2B5EF4-FFF2-40B4-BE49-F238E27FC236}">
                <a16:creationId xmlns:a16="http://schemas.microsoft.com/office/drawing/2014/main" id="{80197EBF-FFC3-4824-9065-FA4F222E3363}"/>
              </a:ext>
            </a:extLst>
          </p:cNvPr>
          <p:cNvSpPr/>
          <p:nvPr/>
        </p:nvSpPr>
        <p:spPr>
          <a:xfrm>
            <a:off x="6812851" y="1355985"/>
            <a:ext cx="1750247" cy="1200329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EB4FF6-B254-498A-BC00-758C5838B059}"/>
              </a:ext>
            </a:extLst>
          </p:cNvPr>
          <p:cNvSpPr txBox="1"/>
          <p:nvPr/>
        </p:nvSpPr>
        <p:spPr>
          <a:xfrm>
            <a:off x="908199" y="2481932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zh-CN" sz="1600" dirty="0"/>
              <a:t>使用</a:t>
            </a:r>
            <a:r>
              <a:rPr lang="en-US" altLang="zh-CN" sz="1600" dirty="0"/>
              <a:t> </a:t>
            </a:r>
            <a:r>
              <a:rPr lang="zh-CN" altLang="zh-CN" sz="1600" dirty="0"/>
              <a:t>del</a:t>
            </a:r>
            <a:r>
              <a:rPr lang="en-US" altLang="zh-CN" sz="1600" dirty="0"/>
              <a:t> </a:t>
            </a:r>
            <a:r>
              <a:rPr lang="zh-CN" altLang="zh-CN" sz="1600" dirty="0"/>
              <a:t>命令删除列表中的指定位置上的元素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zh-CN" sz="1600" dirty="0"/>
              <a:t>使用列表的</a:t>
            </a:r>
            <a:r>
              <a:rPr lang="en-US" altLang="zh-CN" sz="1600" dirty="0"/>
              <a:t> </a:t>
            </a:r>
            <a:r>
              <a:rPr lang="zh-CN" altLang="zh-CN" sz="1600" dirty="0"/>
              <a:t>pop()</a:t>
            </a:r>
            <a:r>
              <a:rPr lang="en-US" altLang="zh-CN" sz="1600" dirty="0"/>
              <a:t> </a:t>
            </a:r>
            <a:r>
              <a:rPr lang="zh-CN" altLang="zh-CN" sz="1600" dirty="0"/>
              <a:t>方法删除并返回指定（默认为最后一个）位置上的元素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zh-CN" sz="1600" dirty="0"/>
              <a:t>使用列表对象的</a:t>
            </a:r>
            <a:r>
              <a:rPr lang="en-US" altLang="zh-CN" sz="1600" dirty="0"/>
              <a:t> </a:t>
            </a:r>
            <a:r>
              <a:rPr lang="zh-CN" altLang="zh-CN" sz="1600" dirty="0"/>
              <a:t>remove()</a:t>
            </a:r>
            <a:r>
              <a:rPr lang="en-US" altLang="zh-CN" sz="1600" dirty="0"/>
              <a:t> </a:t>
            </a:r>
            <a:r>
              <a:rPr lang="zh-CN" altLang="zh-CN" sz="1600" dirty="0"/>
              <a:t>方法删除首次出现的指定元素</a:t>
            </a:r>
            <a:endParaRPr lang="en-US" altLang="zh-CN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BDFC7E-99D1-4AEC-80E2-AB931ED7851D}"/>
              </a:ext>
            </a:extLst>
          </p:cNvPr>
          <p:cNvSpPr txBox="1"/>
          <p:nvPr/>
        </p:nvSpPr>
        <p:spPr>
          <a:xfrm>
            <a:off x="1052215" y="3994100"/>
            <a:ext cx="751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Warning: </a:t>
            </a:r>
            <a:r>
              <a:rPr lang="zh-CN" altLang="en-US" dirty="0">
                <a:solidFill>
                  <a:srgbClr val="FF0000"/>
                </a:solidFill>
              </a:rPr>
              <a:t>建议使用 </a:t>
            </a:r>
            <a:r>
              <a:rPr lang="en-US" altLang="zh-CN" dirty="0">
                <a:solidFill>
                  <a:srgbClr val="FF0000"/>
                </a:solidFill>
              </a:rPr>
              <a:t>pop() </a:t>
            </a:r>
            <a:r>
              <a:rPr lang="zh-CN" altLang="en-US" dirty="0">
                <a:solidFill>
                  <a:srgbClr val="FF0000"/>
                </a:solidFill>
              </a:rPr>
              <a:t>方法，尽量少使用 </a:t>
            </a:r>
            <a:r>
              <a:rPr lang="en-US" altLang="zh-CN" dirty="0">
                <a:solidFill>
                  <a:srgbClr val="FF0000"/>
                </a:solidFill>
              </a:rPr>
              <a:t>remove() </a:t>
            </a:r>
            <a:r>
              <a:rPr lang="zh-CN" altLang="en-US" dirty="0">
                <a:solidFill>
                  <a:srgbClr val="FF0000"/>
                </a:solidFill>
              </a:rPr>
              <a:t>方法删除列表元素</a:t>
            </a:r>
          </a:p>
        </p:txBody>
      </p:sp>
    </p:spTree>
    <p:extLst>
      <p:ext uri="{BB962C8B-B14F-4D97-AF65-F5344CB8AC3E}">
        <p14:creationId xmlns:p14="http://schemas.microsoft.com/office/powerpoint/2010/main" val="32601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9283C54-438B-4871-BC4A-1731AAA88357}"/>
              </a:ext>
            </a:extLst>
          </p:cNvPr>
          <p:cNvSpPr txBox="1"/>
          <p:nvPr/>
        </p:nvSpPr>
        <p:spPr>
          <a:xfrm>
            <a:off x="594584" y="897755"/>
            <a:ext cx="8378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列表元素的删除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删除列表中指定元素的所有重复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，“循环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remove()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”方法：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159B344-CCD9-4505-9571-67282C9808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07" y="2014322"/>
            <a:ext cx="3374052" cy="1547730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2DF6BBE-4604-4453-80DD-4E194AAEEFB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783840" y="1913418"/>
            <a:ext cx="12791" cy="2440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53592AC-3427-48F0-B5F0-D49F6D74EE5B}"/>
              </a:ext>
            </a:extLst>
          </p:cNvPr>
          <p:cNvSpPr txBox="1"/>
          <p:nvPr/>
        </p:nvSpPr>
        <p:spPr>
          <a:xfrm>
            <a:off x="980207" y="3840792"/>
            <a:ext cx="337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[2, 2, 2]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5501964-64C8-4977-B3B3-081FA6EF6C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481" y="2014322"/>
            <a:ext cx="3386307" cy="154773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C701541D-1095-401D-BE69-246DBEEE9FD9}"/>
              </a:ext>
            </a:extLst>
          </p:cNvPr>
          <p:cNvSpPr txBox="1"/>
          <p:nvPr/>
        </p:nvSpPr>
        <p:spPr>
          <a:xfrm>
            <a:off x="5156671" y="3850084"/>
            <a:ext cx="328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[2, 2, 1]          </a:t>
            </a:r>
            <a:r>
              <a:rPr lang="en-US" altLang="zh-CN" dirty="0">
                <a:solidFill>
                  <a:srgbClr val="FF0000"/>
                </a:solidFill>
              </a:rPr>
              <a:t>Why?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31871C2-B9FD-48F4-8901-416B00086C9C}"/>
              </a:ext>
            </a:extLst>
          </p:cNvPr>
          <p:cNvSpPr txBox="1"/>
          <p:nvPr/>
        </p:nvSpPr>
        <p:spPr>
          <a:xfrm>
            <a:off x="980207" y="4570164"/>
            <a:ext cx="76409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Warning</a:t>
            </a:r>
            <a:r>
              <a:rPr lang="zh-CN" altLang="en-US" sz="1600" dirty="0">
                <a:solidFill>
                  <a:srgbClr val="FF0000"/>
                </a:solidFill>
              </a:rPr>
              <a:t>：当列表元素增加或删除时，列表对象自动进行扩展或收缩内存，保证元素之间没有缝隙；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63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666D1B5-C36E-49A2-B68E-8A777699E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161289"/>
              </p:ext>
            </p:extLst>
          </p:nvPr>
        </p:nvGraphicFramePr>
        <p:xfrm>
          <a:off x="1556271" y="1550512"/>
          <a:ext cx="6070725" cy="674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145">
                  <a:extLst>
                    <a:ext uri="{9D8B030D-6E8A-4147-A177-3AD203B41FA5}">
                      <a16:colId xmlns:a16="http://schemas.microsoft.com/office/drawing/2014/main" val="3289382961"/>
                    </a:ext>
                  </a:extLst>
                </a:gridCol>
                <a:gridCol w="1214145">
                  <a:extLst>
                    <a:ext uri="{9D8B030D-6E8A-4147-A177-3AD203B41FA5}">
                      <a16:colId xmlns:a16="http://schemas.microsoft.com/office/drawing/2014/main" val="3898486016"/>
                    </a:ext>
                  </a:extLst>
                </a:gridCol>
                <a:gridCol w="1214145">
                  <a:extLst>
                    <a:ext uri="{9D8B030D-6E8A-4147-A177-3AD203B41FA5}">
                      <a16:colId xmlns:a16="http://schemas.microsoft.com/office/drawing/2014/main" val="3872878792"/>
                    </a:ext>
                  </a:extLst>
                </a:gridCol>
                <a:gridCol w="1214145">
                  <a:extLst>
                    <a:ext uri="{9D8B030D-6E8A-4147-A177-3AD203B41FA5}">
                      <a16:colId xmlns:a16="http://schemas.microsoft.com/office/drawing/2014/main" val="3455482495"/>
                    </a:ext>
                  </a:extLst>
                </a:gridCol>
                <a:gridCol w="1214145">
                  <a:extLst>
                    <a:ext uri="{9D8B030D-6E8A-4147-A177-3AD203B41FA5}">
                      <a16:colId xmlns:a16="http://schemas.microsoft.com/office/drawing/2014/main" val="172300654"/>
                    </a:ext>
                  </a:extLst>
                </a:gridCol>
              </a:tblGrid>
              <a:tr h="3391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入学成绩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12515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28738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9283C54-438B-4871-BC4A-1731AAA88357}"/>
              </a:ext>
            </a:extLst>
          </p:cNvPr>
          <p:cNvSpPr txBox="1"/>
          <p:nvPr/>
        </p:nvSpPr>
        <p:spPr>
          <a:xfrm>
            <a:off x="594584" y="897755"/>
            <a:ext cx="35539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列表元素的修改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对话气泡: 椭圆形 7">
            <a:extLst>
              <a:ext uri="{FF2B5EF4-FFF2-40B4-BE49-F238E27FC236}">
                <a16:creationId xmlns:a16="http://schemas.microsoft.com/office/drawing/2014/main" id="{1C9DB327-2700-492F-9FD5-64ED81E10456}"/>
              </a:ext>
            </a:extLst>
          </p:cNvPr>
          <p:cNvSpPr/>
          <p:nvPr/>
        </p:nvSpPr>
        <p:spPr>
          <a:xfrm>
            <a:off x="5732735" y="1041772"/>
            <a:ext cx="648072" cy="432048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5705A27-420E-4AFA-BB64-EFAB56DE9217}"/>
              </a:ext>
            </a:extLst>
          </p:cNvPr>
          <p:cNvSpPr txBox="1"/>
          <p:nvPr/>
        </p:nvSpPr>
        <p:spPr>
          <a:xfrm>
            <a:off x="692175" y="2301608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列表的赋值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E13100-710A-4AAB-BF5C-A375C88690C7}"/>
              </a:ext>
            </a:extLst>
          </p:cNvPr>
          <p:cNvSpPr txBox="1"/>
          <p:nvPr/>
        </p:nvSpPr>
        <p:spPr>
          <a:xfrm>
            <a:off x="1052215" y="284197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下列代码的执行结果是？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D978B5B-61D0-4A46-B484-783668F8BD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60" y="3444701"/>
            <a:ext cx="3729095" cy="126948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1F2DA56-7AEC-42AD-ABD3-DE6A55CA5E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453" y="3490017"/>
            <a:ext cx="3892786" cy="118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29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5705A27-420E-4AFA-BB64-EFAB56DE9217}"/>
              </a:ext>
            </a:extLst>
          </p:cNvPr>
          <p:cNvSpPr txBox="1"/>
          <p:nvPr/>
        </p:nvSpPr>
        <p:spPr>
          <a:xfrm>
            <a:off x="764183" y="1061839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列表的赋值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E13100-710A-4AAB-BF5C-A375C88690C7}"/>
              </a:ext>
            </a:extLst>
          </p:cNvPr>
          <p:cNvSpPr txBox="1"/>
          <p:nvPr/>
        </p:nvSpPr>
        <p:spPr>
          <a:xfrm>
            <a:off x="1156716" y="1581879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下面的呢？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D978B5B-61D0-4A46-B484-783668F8BD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36" y="2250667"/>
            <a:ext cx="3729095" cy="123934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1F2DA56-7AEC-42AD-ABD3-DE6A55CA5E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098" y="2175420"/>
            <a:ext cx="4274037" cy="182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97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5705A27-420E-4AFA-BB64-EFAB56DE9217}"/>
              </a:ext>
            </a:extLst>
          </p:cNvPr>
          <p:cNvSpPr txBox="1"/>
          <p:nvPr/>
        </p:nvSpPr>
        <p:spPr>
          <a:xfrm>
            <a:off x="764183" y="1061839"/>
            <a:ext cx="8568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列表做函数参数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E13100-710A-4AAB-BF5C-A375C88690C7}"/>
              </a:ext>
            </a:extLst>
          </p:cNvPr>
          <p:cNvSpPr txBox="1"/>
          <p:nvPr/>
        </p:nvSpPr>
        <p:spPr>
          <a:xfrm>
            <a:off x="1156716" y="1581879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交换列表中两个元素的函数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87298E-CF69-411C-949A-BBDDFC19EA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303" y="2067887"/>
            <a:ext cx="2016224" cy="2646294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D18888F-BFF3-4A03-B447-8AB710E6E053}"/>
              </a:ext>
            </a:extLst>
          </p:cNvPr>
          <p:cNvCxnSpPr>
            <a:cxnSpLocks/>
          </p:cNvCxnSpPr>
          <p:nvPr/>
        </p:nvCxnSpPr>
        <p:spPr>
          <a:xfrm>
            <a:off x="5153160" y="2625948"/>
            <a:ext cx="0" cy="2160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2302B08-C082-4A0E-953D-17640E14A6F5}"/>
              </a:ext>
            </a:extLst>
          </p:cNvPr>
          <p:cNvSpPr txBox="1"/>
          <p:nvPr/>
        </p:nvSpPr>
        <p:spPr>
          <a:xfrm>
            <a:off x="4721124" y="1958949"/>
            <a:ext cx="8640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FF0000"/>
                </a:solidFill>
              </a:rPr>
              <a:t>VS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FB55D68-C1A2-49C3-B510-FF49B47EE1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488" y="2121892"/>
            <a:ext cx="3486632" cy="1708442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179B9780-0C7C-4C9A-AB4A-D5E3FB949316}"/>
              </a:ext>
            </a:extLst>
          </p:cNvPr>
          <p:cNvSpPr/>
          <p:nvPr/>
        </p:nvSpPr>
        <p:spPr>
          <a:xfrm>
            <a:off x="4048514" y="4260188"/>
            <a:ext cx="914400" cy="462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18, 420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A7B0FC1-D913-4CF7-B165-F8FAD27E2957}"/>
              </a:ext>
            </a:extLst>
          </p:cNvPr>
          <p:cNvSpPr/>
          <p:nvPr/>
        </p:nvSpPr>
        <p:spPr>
          <a:xfrm>
            <a:off x="5702488" y="4251894"/>
            <a:ext cx="2766550" cy="462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['01', '</a:t>
            </a:r>
            <a:r>
              <a:rPr lang="zh-CN" altLang="en-US" dirty="0">
                <a:solidFill>
                  <a:srgbClr val="FF0000"/>
                </a:solidFill>
              </a:rPr>
              <a:t>张三</a:t>
            </a:r>
            <a:r>
              <a:rPr lang="en-US" altLang="zh-CN" dirty="0">
                <a:solidFill>
                  <a:srgbClr val="FF0000"/>
                </a:solidFill>
              </a:rPr>
              <a:t>', '</a:t>
            </a:r>
            <a:r>
              <a:rPr lang="zh-CN" altLang="en-US" dirty="0">
                <a:solidFill>
                  <a:srgbClr val="FF0000"/>
                </a:solidFill>
              </a:rPr>
              <a:t>男</a:t>
            </a:r>
            <a:r>
              <a:rPr lang="en-US" altLang="zh-CN" dirty="0">
                <a:solidFill>
                  <a:srgbClr val="FF0000"/>
                </a:solidFill>
              </a:rPr>
              <a:t>', 420, 18]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90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3332" y="1941397"/>
            <a:ext cx="1577035" cy="2675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48" kern="2400" spc="472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08150" y="1424283"/>
            <a:ext cx="62073" cy="3395112"/>
            <a:chOff x="1371599" y="2085975"/>
            <a:chExt cx="78893" cy="4315059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3594863" y="1424283"/>
            <a:ext cx="0" cy="339511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168543" y="1833860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0" name="文本框 9"/>
          <p:cNvSpPr txBox="1"/>
          <p:nvPr/>
        </p:nvSpPr>
        <p:spPr>
          <a:xfrm>
            <a:off x="4237864" y="1845102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63063" y="1901306"/>
            <a:ext cx="2703399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列表的定义</a:t>
            </a:r>
          </a:p>
        </p:txBody>
      </p:sp>
      <p:sp>
        <p:nvSpPr>
          <p:cNvPr id="12" name="剪去单角的矩形 11"/>
          <p:cNvSpPr/>
          <p:nvPr/>
        </p:nvSpPr>
        <p:spPr>
          <a:xfrm flipH="1">
            <a:off x="5071607" y="1833860"/>
            <a:ext cx="2989297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13" name="圆角矩形 12"/>
          <p:cNvSpPr/>
          <p:nvPr/>
        </p:nvSpPr>
        <p:spPr>
          <a:xfrm>
            <a:off x="4168543" y="2531201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4" name="文本框 13"/>
          <p:cNvSpPr txBox="1"/>
          <p:nvPr/>
        </p:nvSpPr>
        <p:spPr>
          <a:xfrm>
            <a:off x="4237864" y="2542443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49357" y="2593831"/>
            <a:ext cx="2954637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列表的操作</a:t>
            </a:r>
          </a:p>
        </p:txBody>
      </p:sp>
      <p:sp>
        <p:nvSpPr>
          <p:cNvPr id="16" name="剪去单角的矩形 15"/>
          <p:cNvSpPr/>
          <p:nvPr/>
        </p:nvSpPr>
        <p:spPr>
          <a:xfrm flipH="1">
            <a:off x="5071607" y="2531201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168543" y="3234305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8" name="文本框 17"/>
          <p:cNvSpPr txBox="1"/>
          <p:nvPr/>
        </p:nvSpPr>
        <p:spPr>
          <a:xfrm>
            <a:off x="4237864" y="3245547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62478" y="3301752"/>
            <a:ext cx="2841023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嵌套列表</a:t>
            </a:r>
          </a:p>
        </p:txBody>
      </p:sp>
      <p:sp>
        <p:nvSpPr>
          <p:cNvPr id="20" name="剪去单角的矩形 19"/>
          <p:cNvSpPr/>
          <p:nvPr/>
        </p:nvSpPr>
        <p:spPr>
          <a:xfrm flipH="1">
            <a:off x="5071608" y="3234305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168543" y="3910189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2" name="文本框 21"/>
          <p:cNvSpPr txBox="1"/>
          <p:nvPr/>
        </p:nvSpPr>
        <p:spPr>
          <a:xfrm>
            <a:off x="4237864" y="3921431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56459" y="3998866"/>
            <a:ext cx="2955222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列表解析式</a:t>
            </a:r>
          </a:p>
        </p:txBody>
      </p:sp>
      <p:sp>
        <p:nvSpPr>
          <p:cNvPr id="24" name="剪去单角的矩形 23"/>
          <p:cNvSpPr/>
          <p:nvPr/>
        </p:nvSpPr>
        <p:spPr>
          <a:xfrm flipH="1">
            <a:off x="5071607" y="3910189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 flipH="1">
            <a:off x="8604487" y="1424283"/>
            <a:ext cx="62073" cy="3395112"/>
            <a:chOff x="1371599" y="2085975"/>
            <a:chExt cx="78893" cy="4315059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265" y="0"/>
            <a:ext cx="9592733" cy="711957"/>
          </a:xfrm>
          <a:prstGeom prst="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33" name="矩形 32"/>
          <p:cNvSpPr/>
          <p:nvPr/>
        </p:nvSpPr>
        <p:spPr>
          <a:xfrm>
            <a:off x="265" y="514348"/>
            <a:ext cx="9592733" cy="1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</p:spTree>
    <p:extLst>
      <p:ext uri="{BB962C8B-B14F-4D97-AF65-F5344CB8AC3E}">
        <p14:creationId xmlns:p14="http://schemas.microsoft.com/office/powerpoint/2010/main" val="931738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三、嵌套列表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666D1B5-C36E-49A2-B68E-8A777699E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919741"/>
              </p:ext>
            </p:extLst>
          </p:nvPr>
        </p:nvGraphicFramePr>
        <p:xfrm>
          <a:off x="2245108" y="1656025"/>
          <a:ext cx="5058940" cy="1344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788">
                  <a:extLst>
                    <a:ext uri="{9D8B030D-6E8A-4147-A177-3AD203B41FA5}">
                      <a16:colId xmlns:a16="http://schemas.microsoft.com/office/drawing/2014/main" val="3289382961"/>
                    </a:ext>
                  </a:extLst>
                </a:gridCol>
                <a:gridCol w="1011788">
                  <a:extLst>
                    <a:ext uri="{9D8B030D-6E8A-4147-A177-3AD203B41FA5}">
                      <a16:colId xmlns:a16="http://schemas.microsoft.com/office/drawing/2014/main" val="3898486016"/>
                    </a:ext>
                  </a:extLst>
                </a:gridCol>
                <a:gridCol w="1011788">
                  <a:extLst>
                    <a:ext uri="{9D8B030D-6E8A-4147-A177-3AD203B41FA5}">
                      <a16:colId xmlns:a16="http://schemas.microsoft.com/office/drawing/2014/main" val="3872878792"/>
                    </a:ext>
                  </a:extLst>
                </a:gridCol>
                <a:gridCol w="1011788">
                  <a:extLst>
                    <a:ext uri="{9D8B030D-6E8A-4147-A177-3AD203B41FA5}">
                      <a16:colId xmlns:a16="http://schemas.microsoft.com/office/drawing/2014/main" val="3455482495"/>
                    </a:ext>
                  </a:extLst>
                </a:gridCol>
                <a:gridCol w="1011788">
                  <a:extLst>
                    <a:ext uri="{9D8B030D-6E8A-4147-A177-3AD203B41FA5}">
                      <a16:colId xmlns:a16="http://schemas.microsoft.com/office/drawing/2014/main" val="172300654"/>
                    </a:ext>
                  </a:extLst>
                </a:gridCol>
              </a:tblGrid>
              <a:tr h="3391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入学成绩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12515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28738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02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李四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052903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03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470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22249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E267D331-A403-45BB-AA0B-23726A41C511}"/>
              </a:ext>
            </a:extLst>
          </p:cNvPr>
          <p:cNvSpPr txBox="1"/>
          <p:nvPr/>
        </p:nvSpPr>
        <p:spPr>
          <a:xfrm>
            <a:off x="579283" y="1041772"/>
            <a:ext cx="860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嵌套列表的表示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ADB672-DFE5-4A61-9B31-842F9BBB6F70}"/>
              </a:ext>
            </a:extLst>
          </p:cNvPr>
          <p:cNvSpPr txBox="1"/>
          <p:nvPr/>
        </p:nvSpPr>
        <p:spPr>
          <a:xfrm>
            <a:off x="1844303" y="195917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4F5750-C8D9-49D4-AA75-5BF035740F42}"/>
              </a:ext>
            </a:extLst>
          </p:cNvPr>
          <p:cNvSpPr txBox="1"/>
          <p:nvPr/>
        </p:nvSpPr>
        <p:spPr>
          <a:xfrm>
            <a:off x="1844303" y="232850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61D4F09-CEDC-4AF6-B472-3656DC539A27}"/>
              </a:ext>
            </a:extLst>
          </p:cNvPr>
          <p:cNvSpPr txBox="1"/>
          <p:nvPr/>
        </p:nvSpPr>
        <p:spPr>
          <a:xfrm>
            <a:off x="1844303" y="263165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DECA447-2982-4CF6-ADE5-AAAE1F729E71}"/>
              </a:ext>
            </a:extLst>
          </p:cNvPr>
          <p:cNvSpPr txBox="1"/>
          <p:nvPr/>
        </p:nvSpPr>
        <p:spPr>
          <a:xfrm>
            <a:off x="2564383" y="30138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F2A3647-B3F1-4CAC-8FD4-0FD28CDF37B6}"/>
              </a:ext>
            </a:extLst>
          </p:cNvPr>
          <p:cNvSpPr txBox="1"/>
          <p:nvPr/>
        </p:nvSpPr>
        <p:spPr>
          <a:xfrm>
            <a:off x="3572495" y="30138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8FB8F03-B2F8-4C00-84AE-8F9C5ED6809D}"/>
              </a:ext>
            </a:extLst>
          </p:cNvPr>
          <p:cNvSpPr txBox="1"/>
          <p:nvPr/>
        </p:nvSpPr>
        <p:spPr>
          <a:xfrm>
            <a:off x="4601571" y="300098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1514A1B-9BAC-43B7-A506-029D8D0E92C9}"/>
              </a:ext>
            </a:extLst>
          </p:cNvPr>
          <p:cNvSpPr txBox="1"/>
          <p:nvPr/>
        </p:nvSpPr>
        <p:spPr>
          <a:xfrm>
            <a:off x="5664777" y="300098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C5381F9-3739-4528-ADD0-1E272606F0A8}"/>
              </a:ext>
            </a:extLst>
          </p:cNvPr>
          <p:cNvSpPr txBox="1"/>
          <p:nvPr/>
        </p:nvSpPr>
        <p:spPr>
          <a:xfrm>
            <a:off x="6647497" y="3000989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03E259-AE88-452D-8E9B-064D888F5FE2}"/>
              </a:ext>
            </a:extLst>
          </p:cNvPr>
          <p:cNvSpPr txBox="1"/>
          <p:nvPr/>
        </p:nvSpPr>
        <p:spPr>
          <a:xfrm>
            <a:off x="579283" y="3383212"/>
            <a:ext cx="472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列表的列表</a:t>
            </a:r>
            <a:r>
              <a:rPr lang="en-US" altLang="zh-CN" dirty="0"/>
              <a:t>     	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FE6899-3115-4541-87E5-63FA1B30B8D3}"/>
              </a:ext>
            </a:extLst>
          </p:cNvPr>
          <p:cNvSpPr txBox="1"/>
          <p:nvPr/>
        </p:nvSpPr>
        <p:spPr>
          <a:xfrm>
            <a:off x="867315" y="3984809"/>
            <a:ext cx="464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D3A8F77-0C47-4E94-B599-A1CA7C800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15" y="3845943"/>
            <a:ext cx="7992888" cy="39372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F7FBA75A-DA2D-43DE-A618-1FF2333BFC99}"/>
              </a:ext>
            </a:extLst>
          </p:cNvPr>
          <p:cNvSpPr txBox="1"/>
          <p:nvPr/>
        </p:nvSpPr>
        <p:spPr>
          <a:xfrm>
            <a:off x="867315" y="4354141"/>
            <a:ext cx="810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访问第三行、第二列的元素：</a:t>
            </a:r>
            <a:r>
              <a:rPr lang="en-US" altLang="zh-CN" dirty="0"/>
              <a:t>students[2][1]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请问：</a:t>
            </a:r>
            <a:r>
              <a:rPr lang="en-US" altLang="zh-CN" dirty="0"/>
              <a:t>len(students) </a:t>
            </a:r>
            <a:r>
              <a:rPr lang="zh-CN" altLang="en-US" dirty="0"/>
              <a:t>的结果是？</a:t>
            </a:r>
          </a:p>
        </p:txBody>
      </p:sp>
    </p:spTree>
    <p:extLst>
      <p:ext uri="{BB962C8B-B14F-4D97-AF65-F5344CB8AC3E}">
        <p14:creationId xmlns:p14="http://schemas.microsoft.com/office/powerpoint/2010/main" val="103552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课程导入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71A7A6D-EF3B-41E1-B665-73FF09837B13}"/>
              </a:ext>
            </a:extLst>
          </p:cNvPr>
          <p:cNvSpPr txBox="1"/>
          <p:nvPr/>
        </p:nvSpPr>
        <p:spPr>
          <a:xfrm>
            <a:off x="579282" y="1185788"/>
            <a:ext cx="8969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读取三个数字，并计算平均数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B4E4591-3BB1-4708-B2F1-C7D5D8B81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86" y="1689844"/>
            <a:ext cx="3733992" cy="112400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D65114D-5B05-4082-8258-8A865307DC3F}"/>
              </a:ext>
            </a:extLst>
          </p:cNvPr>
          <p:cNvSpPr txBox="1"/>
          <p:nvPr/>
        </p:nvSpPr>
        <p:spPr>
          <a:xfrm>
            <a:off x="579282" y="3057996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如果是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30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个数呢？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个数呢？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3F76604-E2D6-44A9-B293-0F3877ED06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86" y="3527465"/>
            <a:ext cx="4559534" cy="13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0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三、嵌套列表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67D331-A403-45BB-AA0B-23726A41C511}"/>
              </a:ext>
            </a:extLst>
          </p:cNvPr>
          <p:cNvSpPr txBox="1"/>
          <p:nvPr/>
        </p:nvSpPr>
        <p:spPr>
          <a:xfrm>
            <a:off x="579283" y="1041772"/>
            <a:ext cx="860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嵌套列表的示例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FE6899-3115-4541-87E5-63FA1B30B8D3}"/>
              </a:ext>
            </a:extLst>
          </p:cNvPr>
          <p:cNvSpPr txBox="1"/>
          <p:nvPr/>
        </p:nvSpPr>
        <p:spPr>
          <a:xfrm>
            <a:off x="1242282" y="4187027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zh-CN" altLang="en-US" dirty="0"/>
              <a:t>入学成绩的平均值为： </a:t>
            </a:r>
            <a:r>
              <a:rPr lang="en-US" altLang="zh-CN" dirty="0"/>
              <a:t>430.0 </a:t>
            </a:r>
          </a:p>
          <a:p>
            <a:pPr>
              <a:buClr>
                <a:schemeClr val="accent6"/>
              </a:buClr>
            </a:pPr>
            <a:r>
              <a:rPr lang="zh-CN" altLang="en-US" dirty="0"/>
              <a:t>入学成绩的最大值为： </a:t>
            </a:r>
            <a:r>
              <a:rPr lang="en-US" altLang="zh-CN" dirty="0"/>
              <a:t>470 </a:t>
            </a:r>
          </a:p>
          <a:p>
            <a:pPr>
              <a:buClr>
                <a:schemeClr val="accent6"/>
              </a:buClr>
            </a:pPr>
            <a:r>
              <a:rPr lang="zh-CN" altLang="en-US" dirty="0"/>
              <a:t>入学成绩的最小值为： </a:t>
            </a:r>
            <a:r>
              <a:rPr lang="en-US" altLang="zh-CN" dirty="0"/>
              <a:t>400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34627B-82B8-4CF0-808D-A34C6811F541}"/>
              </a:ext>
            </a:extLst>
          </p:cNvPr>
          <p:cNvSpPr txBox="1"/>
          <p:nvPr/>
        </p:nvSpPr>
        <p:spPr>
          <a:xfrm>
            <a:off x="867315" y="1689844"/>
            <a:ext cx="8321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计算所有学生入学成绩的平均值、最大值以及最小值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48300A0-76F0-41A2-806E-BD6297508E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39" y="2273104"/>
            <a:ext cx="7200800" cy="16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7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3332" y="1941397"/>
            <a:ext cx="1577035" cy="2675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48" kern="2400" spc="472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08150" y="1424283"/>
            <a:ext cx="62073" cy="3395112"/>
            <a:chOff x="1371599" y="2085975"/>
            <a:chExt cx="78893" cy="4315059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3594863" y="1424283"/>
            <a:ext cx="0" cy="339511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168543" y="1905960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0" name="文本框 9"/>
          <p:cNvSpPr txBox="1"/>
          <p:nvPr/>
        </p:nvSpPr>
        <p:spPr>
          <a:xfrm>
            <a:off x="4237864" y="1917202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59521" y="1973406"/>
            <a:ext cx="2706941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列表的定义</a:t>
            </a:r>
          </a:p>
        </p:txBody>
      </p:sp>
      <p:sp>
        <p:nvSpPr>
          <p:cNvPr id="12" name="剪去单角的矩形 11"/>
          <p:cNvSpPr/>
          <p:nvPr/>
        </p:nvSpPr>
        <p:spPr>
          <a:xfrm flipH="1">
            <a:off x="5071607" y="1905960"/>
            <a:ext cx="2989297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13" name="圆角矩形 12"/>
          <p:cNvSpPr/>
          <p:nvPr/>
        </p:nvSpPr>
        <p:spPr>
          <a:xfrm>
            <a:off x="4168543" y="2603301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4" name="文本框 13"/>
          <p:cNvSpPr txBox="1"/>
          <p:nvPr/>
        </p:nvSpPr>
        <p:spPr>
          <a:xfrm>
            <a:off x="4237864" y="2614543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59521" y="2665931"/>
            <a:ext cx="2886788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列表的操作</a:t>
            </a:r>
          </a:p>
        </p:txBody>
      </p:sp>
      <p:sp>
        <p:nvSpPr>
          <p:cNvPr id="16" name="剪去单角的矩形 15"/>
          <p:cNvSpPr/>
          <p:nvPr/>
        </p:nvSpPr>
        <p:spPr>
          <a:xfrm flipH="1">
            <a:off x="5071607" y="2603301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168543" y="3306405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8" name="文本框 17"/>
          <p:cNvSpPr txBox="1"/>
          <p:nvPr/>
        </p:nvSpPr>
        <p:spPr>
          <a:xfrm>
            <a:off x="4237864" y="3317647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16714" y="3341437"/>
            <a:ext cx="2815980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嵌套列表</a:t>
            </a:r>
          </a:p>
        </p:txBody>
      </p:sp>
      <p:sp>
        <p:nvSpPr>
          <p:cNvPr id="20" name="剪去单角的矩形 19"/>
          <p:cNvSpPr/>
          <p:nvPr/>
        </p:nvSpPr>
        <p:spPr>
          <a:xfrm flipH="1">
            <a:off x="5071608" y="3306405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168543" y="3982289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2" name="文本框 21"/>
          <p:cNvSpPr txBox="1"/>
          <p:nvPr/>
        </p:nvSpPr>
        <p:spPr>
          <a:xfrm>
            <a:off x="4237864" y="3993531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16714" y="4042037"/>
            <a:ext cx="2886788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列表解析式</a:t>
            </a:r>
          </a:p>
        </p:txBody>
      </p:sp>
      <p:sp>
        <p:nvSpPr>
          <p:cNvPr id="24" name="剪去单角的矩形 23"/>
          <p:cNvSpPr/>
          <p:nvPr/>
        </p:nvSpPr>
        <p:spPr>
          <a:xfrm flipH="1">
            <a:off x="5071607" y="3982289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 flipH="1">
            <a:off x="8604487" y="1424283"/>
            <a:ext cx="62073" cy="3395112"/>
            <a:chOff x="1371599" y="2085975"/>
            <a:chExt cx="78893" cy="4315059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265" y="0"/>
            <a:ext cx="9592733" cy="711957"/>
          </a:xfrm>
          <a:prstGeom prst="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33" name="矩形 32"/>
          <p:cNvSpPr/>
          <p:nvPr/>
        </p:nvSpPr>
        <p:spPr>
          <a:xfrm>
            <a:off x="265" y="514348"/>
            <a:ext cx="9592733" cy="1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</p:spTree>
    <p:extLst>
      <p:ext uri="{BB962C8B-B14F-4D97-AF65-F5344CB8AC3E}">
        <p14:creationId xmlns:p14="http://schemas.microsoft.com/office/powerpoint/2010/main" val="1523317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四、列表解析式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67D331-A403-45BB-AA0B-23726A41C511}"/>
              </a:ext>
            </a:extLst>
          </p:cNvPr>
          <p:cNvSpPr txBox="1"/>
          <p:nvPr/>
        </p:nvSpPr>
        <p:spPr>
          <a:xfrm>
            <a:off x="579283" y="1041772"/>
            <a:ext cx="860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列表解析式的表示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E34627B-82B8-4CF0-808D-A34C6811F541}"/>
                  </a:ext>
                </a:extLst>
              </p:cNvPr>
              <p:cNvSpPr txBox="1"/>
              <p:nvPr/>
            </p:nvSpPr>
            <p:spPr>
              <a:xfrm>
                <a:off x="867315" y="1689844"/>
                <a:ext cx="8321804" cy="3831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chemeClr val="accent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一种由原列表创建新列表的简洁方法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buClr>
                    <a:schemeClr val="accent6"/>
                  </a:buClr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[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表达式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变量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列表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if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条件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]</a:t>
                </a:r>
              </a:p>
              <a:p>
                <a:pPr marL="285750" indent="-285750">
                  <a:lnSpc>
                    <a:spcPct val="150000"/>
                  </a:lnSpc>
                  <a:buClr>
                    <a:schemeClr val="accent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如生成值为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1" dirty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x</m:t>
                            </m:r>
                          </m:e>
                          <m:sup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: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r>
                          <a:rPr lang="zh-CN" altLang="en-US" sz="16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1…9</m:t>
                            </m:r>
                          </m:e>
                        </m:d>
                      </m:e>
                    </m:d>
                    <m:r>
                      <a:rPr lang="en-US" altLang="zh-CN" sz="1600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的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列表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6"/>
                  </a:buClr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</a:p>
              <a:p>
                <a:pPr>
                  <a:buClr>
                    <a:schemeClr val="accent6"/>
                  </a:buClr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6"/>
                  </a:buClr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6"/>
                  </a:buClr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6"/>
                  </a:buClr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6"/>
                  </a:buClr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85750" indent="-285750">
                  <a:buClr>
                    <a:schemeClr val="accent6"/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列表解析式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6"/>
                  </a:buClr>
                </a:pP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</a:p>
              <a:p>
                <a:pPr>
                  <a:buClr>
                    <a:schemeClr val="accent6"/>
                  </a:buClr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6"/>
                  </a:buClr>
                </a:pP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Clr>
                    <a:schemeClr val="accent6"/>
                  </a:buClr>
                </a:pP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E34627B-82B8-4CF0-808D-A34C6811F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15" y="1689844"/>
                <a:ext cx="8321804" cy="3831433"/>
              </a:xfrm>
              <a:prstGeom prst="rect">
                <a:avLst/>
              </a:prstGeom>
              <a:blipFill>
                <a:blip r:embed="rId5"/>
                <a:stretch>
                  <a:fillRect l="-293" t="-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4E8F44D8-A9D2-45A3-98DA-BBAF159485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77" y="2846078"/>
            <a:ext cx="3417838" cy="11684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A89D78-91D1-4748-80F0-1FB3970DF6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777" y="4587562"/>
            <a:ext cx="3888432" cy="36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34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四、列表解析式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67D331-A403-45BB-AA0B-23726A41C511}"/>
              </a:ext>
            </a:extLst>
          </p:cNvPr>
          <p:cNvSpPr txBox="1"/>
          <p:nvPr/>
        </p:nvSpPr>
        <p:spPr>
          <a:xfrm>
            <a:off x="579283" y="1041772"/>
            <a:ext cx="8609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列表解析式的示例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34627B-82B8-4CF0-808D-A34C6811F541}"/>
              </a:ext>
            </a:extLst>
          </p:cNvPr>
          <p:cNvSpPr txBox="1"/>
          <p:nvPr/>
        </p:nvSpPr>
        <p:spPr>
          <a:xfrm>
            <a:off x="867315" y="1689844"/>
            <a:ext cx="83218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计算所有学生入学成绩的平均值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使用列表解析式生成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以内的所有素数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5A799F-E844-4EDC-9430-D4789EF346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39" y="2136086"/>
            <a:ext cx="7457709" cy="5476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6A7FC87-5B40-46C5-B18E-95BE0FD2D9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38" y="3490044"/>
            <a:ext cx="7449417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17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237864" y="2132866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剪去单角的矩形 15"/>
          <p:cNvSpPr/>
          <p:nvPr/>
        </p:nvSpPr>
        <p:spPr>
          <a:xfrm flipH="1">
            <a:off x="3073357" y="1265920"/>
            <a:ext cx="3153392" cy="711956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37864" y="2835970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65" y="0"/>
            <a:ext cx="9592733" cy="711957"/>
          </a:xfrm>
          <a:prstGeom prst="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33" name="矩形 32"/>
          <p:cNvSpPr/>
          <p:nvPr/>
        </p:nvSpPr>
        <p:spPr>
          <a:xfrm>
            <a:off x="265" y="514348"/>
            <a:ext cx="9592733" cy="1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EA2EE5-B41C-4B09-9C30-B12774BE2F1E}"/>
              </a:ext>
            </a:extLst>
          </p:cNvPr>
          <p:cNvSpPr txBox="1"/>
          <p:nvPr/>
        </p:nvSpPr>
        <p:spPr>
          <a:xfrm>
            <a:off x="4076551" y="1265920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总结</a:t>
            </a:r>
            <a:endParaRPr lang="en-US" altLang="zh-CN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60A42D-CE29-4A57-8897-2D1F8860AE03}"/>
              </a:ext>
            </a:extLst>
          </p:cNvPr>
          <p:cNvSpPr txBox="1"/>
          <p:nvPr/>
        </p:nvSpPr>
        <p:spPr>
          <a:xfrm>
            <a:off x="3212455" y="2553940"/>
            <a:ext cx="2880320" cy="129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列表操作常用的函数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嵌套列表的访问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列表解析式</a:t>
            </a:r>
          </a:p>
        </p:txBody>
      </p:sp>
    </p:spTree>
    <p:extLst>
      <p:ext uri="{BB962C8B-B14F-4D97-AF65-F5344CB8AC3E}">
        <p14:creationId xmlns:p14="http://schemas.microsoft.com/office/powerpoint/2010/main" val="4205054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982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剪去单角的矩形 15"/>
          <p:cNvSpPr/>
          <p:nvPr/>
        </p:nvSpPr>
        <p:spPr>
          <a:xfrm flipH="1">
            <a:off x="2924423" y="1761852"/>
            <a:ext cx="3312368" cy="711956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65" y="0"/>
            <a:ext cx="9592733" cy="711957"/>
          </a:xfrm>
          <a:prstGeom prst="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33" name="矩形 32"/>
          <p:cNvSpPr/>
          <p:nvPr/>
        </p:nvSpPr>
        <p:spPr>
          <a:xfrm>
            <a:off x="265" y="514348"/>
            <a:ext cx="9592733" cy="1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EA2EE5-B41C-4B09-9C30-B12774BE2F1E}"/>
              </a:ext>
            </a:extLst>
          </p:cNvPr>
          <p:cNvSpPr txBox="1"/>
          <p:nvPr/>
        </p:nvSpPr>
        <p:spPr>
          <a:xfrm>
            <a:off x="3428479" y="1761852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Python</a:t>
            </a:r>
            <a:r>
              <a:rPr lang="zh-CN" altLang="en-US" sz="3600" dirty="0"/>
              <a:t> 列表</a:t>
            </a:r>
            <a:endParaRPr lang="en-US" altLang="zh-CN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092FED-0D55-47C1-B80F-B96C615735E9}"/>
              </a:ext>
            </a:extLst>
          </p:cNvPr>
          <p:cNvSpPr txBox="1"/>
          <p:nvPr/>
        </p:nvSpPr>
        <p:spPr>
          <a:xfrm>
            <a:off x="3572495" y="360444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讲师：宋希堂</a:t>
            </a:r>
          </a:p>
        </p:txBody>
      </p:sp>
    </p:spTree>
    <p:extLst>
      <p:ext uri="{BB962C8B-B14F-4D97-AF65-F5344CB8AC3E}">
        <p14:creationId xmlns:p14="http://schemas.microsoft.com/office/powerpoint/2010/main" val="59949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5" y="0"/>
            <a:ext cx="9592733" cy="711957"/>
          </a:xfrm>
          <a:prstGeom prst="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11" name="文本框 10"/>
          <p:cNvSpPr txBox="1"/>
          <p:nvPr/>
        </p:nvSpPr>
        <p:spPr>
          <a:xfrm>
            <a:off x="1196231" y="1977876"/>
            <a:ext cx="1577035" cy="2675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48" kern="2400" spc="472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908150" y="1424283"/>
            <a:ext cx="62073" cy="3395112"/>
            <a:chOff x="1371599" y="2085975"/>
            <a:chExt cx="78893" cy="4315059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11"/>
          <p:cNvCxnSpPr/>
          <p:nvPr/>
        </p:nvCxnSpPr>
        <p:spPr>
          <a:xfrm>
            <a:off x="2996431" y="1424283"/>
            <a:ext cx="0" cy="339511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3368253" y="2221804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7" name="文本框 16"/>
          <p:cNvSpPr txBox="1"/>
          <p:nvPr/>
        </p:nvSpPr>
        <p:spPr>
          <a:xfrm>
            <a:off x="3432328" y="2233046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57428" y="2289250"/>
            <a:ext cx="3867595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ln>
                  <a:solidFill>
                    <a:srgbClr val="00762F"/>
                  </a:solidFill>
                </a:ln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列表的定义与操作（掌握）</a:t>
            </a:r>
          </a:p>
        </p:txBody>
      </p:sp>
      <p:sp>
        <p:nvSpPr>
          <p:cNvPr id="20" name="剪去单角的矩形 19"/>
          <p:cNvSpPr/>
          <p:nvPr/>
        </p:nvSpPr>
        <p:spPr>
          <a:xfrm flipH="1">
            <a:off x="4257112" y="2221804"/>
            <a:ext cx="3862352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21" name="圆角矩形 20"/>
          <p:cNvSpPr/>
          <p:nvPr/>
        </p:nvSpPr>
        <p:spPr>
          <a:xfrm>
            <a:off x="3363007" y="2919145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2" name="文本框 21"/>
          <p:cNvSpPr txBox="1"/>
          <p:nvPr/>
        </p:nvSpPr>
        <p:spPr>
          <a:xfrm>
            <a:off x="3437574" y="2930387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639169" y="2937055"/>
            <a:ext cx="2808310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ln>
                  <a:solidFill>
                    <a:srgbClr val="00762F"/>
                  </a:solidFill>
                </a:ln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列表的嵌套 （掌握）</a:t>
            </a:r>
          </a:p>
        </p:txBody>
      </p:sp>
      <p:sp>
        <p:nvSpPr>
          <p:cNvPr id="24" name="剪去单角的矩形 23"/>
          <p:cNvSpPr/>
          <p:nvPr/>
        </p:nvSpPr>
        <p:spPr>
          <a:xfrm flipH="1">
            <a:off x="4251866" y="2919145"/>
            <a:ext cx="38675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25" name="圆角矩形 24"/>
          <p:cNvSpPr/>
          <p:nvPr/>
        </p:nvSpPr>
        <p:spPr>
          <a:xfrm>
            <a:off x="3363007" y="3622249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6" name="文本框 25"/>
          <p:cNvSpPr txBox="1"/>
          <p:nvPr/>
        </p:nvSpPr>
        <p:spPr>
          <a:xfrm>
            <a:off x="3437574" y="3633491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639170" y="3640159"/>
            <a:ext cx="3096342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ln>
                  <a:solidFill>
                    <a:srgbClr val="00762F"/>
                  </a:solidFill>
                </a:ln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列表解析式 （了解）</a:t>
            </a:r>
          </a:p>
        </p:txBody>
      </p:sp>
      <p:sp>
        <p:nvSpPr>
          <p:cNvPr id="28" name="剪去单角的矩形 27"/>
          <p:cNvSpPr/>
          <p:nvPr/>
        </p:nvSpPr>
        <p:spPr>
          <a:xfrm flipH="1">
            <a:off x="4251865" y="3622249"/>
            <a:ext cx="3867597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grpSp>
        <p:nvGrpSpPr>
          <p:cNvPr id="42" name="组合 41"/>
          <p:cNvGrpSpPr/>
          <p:nvPr/>
        </p:nvGrpSpPr>
        <p:grpSpPr>
          <a:xfrm flipH="1">
            <a:off x="8604487" y="1424283"/>
            <a:ext cx="62073" cy="3395112"/>
            <a:chOff x="1371599" y="2085975"/>
            <a:chExt cx="78893" cy="4315059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矩形 44"/>
          <p:cNvSpPr/>
          <p:nvPr/>
        </p:nvSpPr>
        <p:spPr>
          <a:xfrm>
            <a:off x="265" y="514348"/>
            <a:ext cx="9592733" cy="1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</p:spTree>
    <p:extLst>
      <p:ext uri="{BB962C8B-B14F-4D97-AF65-F5344CB8AC3E}">
        <p14:creationId xmlns:p14="http://schemas.microsoft.com/office/powerpoint/2010/main" val="355865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5" y="0"/>
            <a:ext cx="9592733" cy="711957"/>
          </a:xfrm>
          <a:prstGeom prst="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11" name="文本框 10"/>
          <p:cNvSpPr txBox="1"/>
          <p:nvPr/>
        </p:nvSpPr>
        <p:spPr>
          <a:xfrm>
            <a:off x="1510783" y="1941397"/>
            <a:ext cx="1577035" cy="2675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48" kern="2400" spc="472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908150" y="1424283"/>
            <a:ext cx="62073" cy="3395112"/>
            <a:chOff x="1371599" y="2085975"/>
            <a:chExt cx="78893" cy="4315059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 11"/>
          <p:cNvCxnSpPr/>
          <p:nvPr/>
        </p:nvCxnSpPr>
        <p:spPr>
          <a:xfrm>
            <a:off x="3594863" y="1424283"/>
            <a:ext cx="0" cy="339511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168543" y="1905960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7" name="文本框 16"/>
          <p:cNvSpPr txBox="1"/>
          <p:nvPr/>
        </p:nvSpPr>
        <p:spPr>
          <a:xfrm>
            <a:off x="4237864" y="1917202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498313" y="1962827"/>
            <a:ext cx="2703399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ln>
                  <a:solidFill>
                    <a:srgbClr val="00762F"/>
                  </a:solidFill>
                </a:ln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列表的定义</a:t>
            </a:r>
          </a:p>
        </p:txBody>
      </p:sp>
      <p:sp>
        <p:nvSpPr>
          <p:cNvPr id="20" name="剪去单角的矩形 19"/>
          <p:cNvSpPr/>
          <p:nvPr/>
        </p:nvSpPr>
        <p:spPr>
          <a:xfrm flipH="1">
            <a:off x="5071607" y="1905960"/>
            <a:ext cx="2989297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21" name="圆角矩形 20"/>
          <p:cNvSpPr/>
          <p:nvPr/>
        </p:nvSpPr>
        <p:spPr>
          <a:xfrm>
            <a:off x="4168543" y="2603301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2" name="文本框 21"/>
          <p:cNvSpPr txBox="1"/>
          <p:nvPr/>
        </p:nvSpPr>
        <p:spPr>
          <a:xfrm>
            <a:off x="4237864" y="2614543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63063" y="2644175"/>
            <a:ext cx="2954637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ln>
                  <a:solidFill>
                    <a:srgbClr val="00762F"/>
                  </a:solidFill>
                </a:ln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列表的操作</a:t>
            </a:r>
          </a:p>
        </p:txBody>
      </p:sp>
      <p:sp>
        <p:nvSpPr>
          <p:cNvPr id="24" name="剪去单角的矩形 23"/>
          <p:cNvSpPr/>
          <p:nvPr/>
        </p:nvSpPr>
        <p:spPr>
          <a:xfrm flipH="1">
            <a:off x="5071607" y="2603301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25" name="圆角矩形 24"/>
          <p:cNvSpPr/>
          <p:nvPr/>
        </p:nvSpPr>
        <p:spPr>
          <a:xfrm>
            <a:off x="4168543" y="3306405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6" name="文本框 25"/>
          <p:cNvSpPr txBox="1"/>
          <p:nvPr/>
        </p:nvSpPr>
        <p:spPr>
          <a:xfrm>
            <a:off x="4237864" y="3317647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62478" y="3373852"/>
            <a:ext cx="2841023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ln>
                  <a:solidFill>
                    <a:srgbClr val="00762F"/>
                  </a:solidFill>
                </a:ln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嵌套列表</a:t>
            </a:r>
          </a:p>
        </p:txBody>
      </p:sp>
      <p:sp>
        <p:nvSpPr>
          <p:cNvPr id="28" name="剪去单角的矩形 27"/>
          <p:cNvSpPr/>
          <p:nvPr/>
        </p:nvSpPr>
        <p:spPr>
          <a:xfrm flipH="1">
            <a:off x="5071608" y="3306405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29" name="圆角矩形 28"/>
          <p:cNvSpPr/>
          <p:nvPr/>
        </p:nvSpPr>
        <p:spPr>
          <a:xfrm>
            <a:off x="4168543" y="3982289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30" name="文本框 29"/>
          <p:cNvSpPr txBox="1"/>
          <p:nvPr/>
        </p:nvSpPr>
        <p:spPr>
          <a:xfrm>
            <a:off x="4237864" y="3993531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562478" y="4084775"/>
            <a:ext cx="2955222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ln>
                  <a:solidFill>
                    <a:srgbClr val="00762F"/>
                  </a:solidFill>
                </a:ln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列表解析式</a:t>
            </a:r>
          </a:p>
        </p:txBody>
      </p:sp>
      <p:sp>
        <p:nvSpPr>
          <p:cNvPr id="32" name="剪去单角的矩形 31"/>
          <p:cNvSpPr/>
          <p:nvPr/>
        </p:nvSpPr>
        <p:spPr>
          <a:xfrm flipH="1">
            <a:off x="5071607" y="3982289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grpSp>
        <p:nvGrpSpPr>
          <p:cNvPr id="42" name="组合 41"/>
          <p:cNvGrpSpPr/>
          <p:nvPr/>
        </p:nvGrpSpPr>
        <p:grpSpPr>
          <a:xfrm flipH="1">
            <a:off x="8604487" y="1424283"/>
            <a:ext cx="62073" cy="3395112"/>
            <a:chOff x="1371599" y="2085975"/>
            <a:chExt cx="78893" cy="4315059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矩形 44"/>
          <p:cNvSpPr/>
          <p:nvPr/>
        </p:nvSpPr>
        <p:spPr>
          <a:xfrm>
            <a:off x="265" y="514348"/>
            <a:ext cx="9592733" cy="1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</p:spTree>
    <p:extLst>
      <p:ext uri="{BB962C8B-B14F-4D97-AF65-F5344CB8AC3E}">
        <p14:creationId xmlns:p14="http://schemas.microsoft.com/office/powerpoint/2010/main" val="3969619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43332" y="1941397"/>
            <a:ext cx="1577035" cy="2675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48" kern="2400" spc="472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08150" y="1424283"/>
            <a:ext cx="62073" cy="3395112"/>
            <a:chOff x="1371599" y="2085975"/>
            <a:chExt cx="78893" cy="4315059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接连接符 9"/>
          <p:cNvCxnSpPr/>
          <p:nvPr/>
        </p:nvCxnSpPr>
        <p:spPr>
          <a:xfrm>
            <a:off x="3594863" y="1424283"/>
            <a:ext cx="0" cy="339511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4168543" y="1977968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2" name="文本框 11"/>
          <p:cNvSpPr txBox="1"/>
          <p:nvPr/>
        </p:nvSpPr>
        <p:spPr>
          <a:xfrm>
            <a:off x="4237864" y="1989210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63063" y="2045414"/>
            <a:ext cx="2703399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ln>
                  <a:solidFill>
                    <a:srgbClr val="00762F"/>
                  </a:solidFill>
                </a:ln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列表的定义</a:t>
            </a:r>
          </a:p>
        </p:txBody>
      </p:sp>
      <p:sp>
        <p:nvSpPr>
          <p:cNvPr id="14" name="剪去单角的矩形 13"/>
          <p:cNvSpPr/>
          <p:nvPr/>
        </p:nvSpPr>
        <p:spPr>
          <a:xfrm flipH="1">
            <a:off x="5071607" y="1977968"/>
            <a:ext cx="2989297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15" name="圆角矩形 14"/>
          <p:cNvSpPr/>
          <p:nvPr/>
        </p:nvSpPr>
        <p:spPr>
          <a:xfrm>
            <a:off x="4168543" y="2675309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6" name="文本框 15"/>
          <p:cNvSpPr txBox="1"/>
          <p:nvPr/>
        </p:nvSpPr>
        <p:spPr>
          <a:xfrm>
            <a:off x="4237864" y="2686551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47070" y="2710897"/>
            <a:ext cx="2954637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列表的操作</a:t>
            </a:r>
          </a:p>
        </p:txBody>
      </p:sp>
      <p:sp>
        <p:nvSpPr>
          <p:cNvPr id="18" name="剪去单角的矩形 17"/>
          <p:cNvSpPr/>
          <p:nvPr/>
        </p:nvSpPr>
        <p:spPr>
          <a:xfrm flipH="1">
            <a:off x="5071607" y="2675309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168543" y="3378413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0" name="文本框 19"/>
          <p:cNvSpPr txBox="1"/>
          <p:nvPr/>
        </p:nvSpPr>
        <p:spPr>
          <a:xfrm>
            <a:off x="4237864" y="3389655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557905" y="3448562"/>
            <a:ext cx="2841023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嵌套列表</a:t>
            </a:r>
          </a:p>
        </p:txBody>
      </p:sp>
      <p:sp>
        <p:nvSpPr>
          <p:cNvPr id="22" name="剪去单角的矩形 21"/>
          <p:cNvSpPr/>
          <p:nvPr/>
        </p:nvSpPr>
        <p:spPr>
          <a:xfrm flipH="1">
            <a:off x="5071608" y="3378413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168543" y="4054297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4" name="文本框 23"/>
          <p:cNvSpPr txBox="1"/>
          <p:nvPr/>
        </p:nvSpPr>
        <p:spPr>
          <a:xfrm>
            <a:off x="4237864" y="4065539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557129" y="4114045"/>
            <a:ext cx="2955221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列表解析式</a:t>
            </a:r>
          </a:p>
        </p:txBody>
      </p:sp>
      <p:sp>
        <p:nvSpPr>
          <p:cNvPr id="26" name="剪去单角的矩形 25"/>
          <p:cNvSpPr/>
          <p:nvPr/>
        </p:nvSpPr>
        <p:spPr>
          <a:xfrm flipH="1">
            <a:off x="5071607" y="4054297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 flipH="1">
            <a:off x="8604487" y="1424283"/>
            <a:ext cx="62073" cy="3395112"/>
            <a:chOff x="1371599" y="2085975"/>
            <a:chExt cx="78893" cy="4315059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265" y="0"/>
            <a:ext cx="9592733" cy="711957"/>
          </a:xfrm>
          <a:prstGeom prst="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36" name="矩形 35"/>
          <p:cNvSpPr/>
          <p:nvPr/>
        </p:nvSpPr>
        <p:spPr>
          <a:xfrm>
            <a:off x="265" y="514348"/>
            <a:ext cx="9592733" cy="1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</p:spTree>
    <p:extLst>
      <p:ext uri="{BB962C8B-B14F-4D97-AF65-F5344CB8AC3E}">
        <p14:creationId xmlns:p14="http://schemas.microsoft.com/office/powerpoint/2010/main" val="3735749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一、列表的定义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71A7A6D-EF3B-41E1-B665-73FF09837B13}"/>
              </a:ext>
            </a:extLst>
          </p:cNvPr>
          <p:cNvSpPr txBox="1"/>
          <p:nvPr/>
        </p:nvSpPr>
        <p:spPr>
          <a:xfrm>
            <a:off x="571258" y="1214360"/>
            <a:ext cx="896987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列表是</a:t>
            </a:r>
            <a:r>
              <a:rPr lang="en-US" altLang="zh-CN" sz="1600" dirty="0"/>
              <a:t>Python</a:t>
            </a:r>
            <a:r>
              <a:rPr lang="zh-CN" altLang="en-US" sz="1600" dirty="0"/>
              <a:t>中内置可变序列，是一个有序集合，列表中的每一个数据称为元素，列表的所有元素放在一对中括号“</a:t>
            </a:r>
            <a:r>
              <a:rPr lang="en-US" altLang="zh-CN" sz="1600" dirty="0"/>
              <a:t>[”</a:t>
            </a:r>
            <a:r>
              <a:rPr lang="zh-CN" altLang="en-US" sz="1600" dirty="0"/>
              <a:t>和“</a:t>
            </a:r>
            <a:r>
              <a:rPr lang="en-US" altLang="zh-CN" sz="1600" dirty="0"/>
              <a:t>]”</a:t>
            </a:r>
            <a:r>
              <a:rPr lang="zh-CN" altLang="en-US" sz="1600" dirty="0"/>
              <a:t>中，并使用逗号分隔开；</a:t>
            </a:r>
          </a:p>
          <a:p>
            <a:pPr marL="285750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当列表元素增加或删除时，列表对象自动进行扩展或收缩内存，保证元素之间没有缝隙；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在Python中，一个列表中的数据类型可以各不相同，可以同时分别为整数、实数、字符串等基本类型，甚至是列表、元素、字典、集合以及其他自定义类型的对象；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u"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D65114D-5B05-4082-8258-8A865307DC3F}"/>
              </a:ext>
            </a:extLst>
          </p:cNvPr>
          <p:cNvSpPr txBox="1"/>
          <p:nvPr/>
        </p:nvSpPr>
        <p:spPr>
          <a:xfrm>
            <a:off x="579283" y="3045631"/>
            <a:ext cx="55446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/>
              </a:buClr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6"/>
              </a:buClr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0E1FA6-D8AD-4592-82ED-4DFA57E0B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75" y="3852609"/>
            <a:ext cx="5740695" cy="8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3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43332" y="1941397"/>
            <a:ext cx="1577035" cy="2675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48" kern="2400" spc="472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08150" y="1424283"/>
            <a:ext cx="62073" cy="3395112"/>
            <a:chOff x="1371599" y="2085975"/>
            <a:chExt cx="78893" cy="4315059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接连接符 7"/>
          <p:cNvCxnSpPr/>
          <p:nvPr/>
        </p:nvCxnSpPr>
        <p:spPr>
          <a:xfrm>
            <a:off x="3594863" y="1424283"/>
            <a:ext cx="0" cy="339511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4168543" y="1905868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0" name="文本框 9"/>
          <p:cNvSpPr txBox="1"/>
          <p:nvPr/>
        </p:nvSpPr>
        <p:spPr>
          <a:xfrm>
            <a:off x="4237864" y="1917110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63063" y="1973314"/>
            <a:ext cx="2703399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列表的定义</a:t>
            </a:r>
          </a:p>
        </p:txBody>
      </p:sp>
      <p:sp>
        <p:nvSpPr>
          <p:cNvPr id="12" name="剪去单角的矩形 11"/>
          <p:cNvSpPr/>
          <p:nvPr/>
        </p:nvSpPr>
        <p:spPr>
          <a:xfrm flipH="1">
            <a:off x="5071607" y="1905868"/>
            <a:ext cx="2989297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13" name="圆角矩形 12"/>
          <p:cNvSpPr/>
          <p:nvPr/>
        </p:nvSpPr>
        <p:spPr>
          <a:xfrm>
            <a:off x="4168543" y="2603209"/>
            <a:ext cx="550834" cy="550834"/>
          </a:xfrm>
          <a:prstGeom prst="round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4" name="文本框 13"/>
          <p:cNvSpPr txBox="1"/>
          <p:nvPr/>
        </p:nvSpPr>
        <p:spPr>
          <a:xfrm>
            <a:off x="4237864" y="2614451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62478" y="2676568"/>
            <a:ext cx="2954637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0076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列表的操作</a:t>
            </a:r>
          </a:p>
        </p:txBody>
      </p:sp>
      <p:sp>
        <p:nvSpPr>
          <p:cNvPr id="16" name="剪去单角的矩形 15"/>
          <p:cNvSpPr/>
          <p:nvPr/>
        </p:nvSpPr>
        <p:spPr>
          <a:xfrm flipH="1">
            <a:off x="5071607" y="2603209"/>
            <a:ext cx="2989294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0076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4168543" y="3306313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18" name="文本框 17"/>
          <p:cNvSpPr txBox="1"/>
          <p:nvPr/>
        </p:nvSpPr>
        <p:spPr>
          <a:xfrm>
            <a:off x="4237864" y="3317555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62478" y="3363462"/>
            <a:ext cx="2841023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嵌套列表</a:t>
            </a:r>
          </a:p>
        </p:txBody>
      </p:sp>
      <p:sp>
        <p:nvSpPr>
          <p:cNvPr id="20" name="剪去单角的矩形 19"/>
          <p:cNvSpPr/>
          <p:nvPr/>
        </p:nvSpPr>
        <p:spPr>
          <a:xfrm flipH="1">
            <a:off x="5071608" y="3306313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4168543" y="3982197"/>
            <a:ext cx="550834" cy="550834"/>
          </a:xfrm>
          <a:prstGeom prst="round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 dirty="0"/>
          </a:p>
        </p:txBody>
      </p:sp>
      <p:sp>
        <p:nvSpPr>
          <p:cNvPr id="22" name="文本框 21"/>
          <p:cNvSpPr txBox="1"/>
          <p:nvPr/>
        </p:nvSpPr>
        <p:spPr>
          <a:xfrm>
            <a:off x="4237864" y="3993439"/>
            <a:ext cx="412189" cy="57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47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147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562478" y="4041945"/>
            <a:ext cx="2955222" cy="431337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203" dirty="0">
                <a:solidFill>
                  <a:srgbClr val="BFBF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列表解析式</a:t>
            </a:r>
          </a:p>
        </p:txBody>
      </p:sp>
      <p:sp>
        <p:nvSpPr>
          <p:cNvPr id="24" name="剪去单角的矩形 23"/>
          <p:cNvSpPr/>
          <p:nvPr/>
        </p:nvSpPr>
        <p:spPr>
          <a:xfrm flipH="1">
            <a:off x="5071607" y="3982197"/>
            <a:ext cx="2989295" cy="550834"/>
          </a:xfrm>
          <a:prstGeom prst="snip1Rect">
            <a:avLst>
              <a:gd name="adj" fmla="val 33334"/>
            </a:avLst>
          </a:prstGeom>
          <a:noFill/>
          <a:ln w="28575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>
              <a:ln>
                <a:solidFill>
                  <a:srgbClr val="BFBFBF"/>
                </a:solidFill>
              </a:ln>
              <a:solidFill>
                <a:srgbClr val="BFBFBF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 flipH="1">
            <a:off x="8604487" y="1424283"/>
            <a:ext cx="62073" cy="3395112"/>
            <a:chOff x="1371599" y="2085975"/>
            <a:chExt cx="78893" cy="4315059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371599" y="2085975"/>
              <a:ext cx="0" cy="4315059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450492" y="2085975"/>
              <a:ext cx="0" cy="4315059"/>
            </a:xfrm>
            <a:prstGeom prst="line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265" y="0"/>
            <a:ext cx="9592733" cy="711957"/>
          </a:xfrm>
          <a:prstGeom prst="rect">
            <a:avLst/>
          </a:prstGeom>
          <a:solidFill>
            <a:srgbClr val="007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  <p:sp>
        <p:nvSpPr>
          <p:cNvPr id="33" name="矩形 32"/>
          <p:cNvSpPr/>
          <p:nvPr/>
        </p:nvSpPr>
        <p:spPr>
          <a:xfrm>
            <a:off x="265" y="514348"/>
            <a:ext cx="9592733" cy="10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16"/>
          </a:p>
        </p:txBody>
      </p:sp>
    </p:spTree>
    <p:extLst>
      <p:ext uri="{BB962C8B-B14F-4D97-AF65-F5344CB8AC3E}">
        <p14:creationId xmlns:p14="http://schemas.microsoft.com/office/powerpoint/2010/main" val="1489505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A5394DFE-DA72-44C2-82BA-1F938BB4FA44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8650"/>
            <a:ext cx="9549159" cy="591074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l" defTabSz="7194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62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       二、列表的操作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9425E4-87D9-427C-8E0F-BCE0B7E9F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732"/>
            <a:ext cx="9593263" cy="1151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BB89772-31E2-46AA-9B4A-23C0C9BE65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" y="80651"/>
            <a:ext cx="504056" cy="511257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666D1B5-C36E-49A2-B68E-8A777699E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070700"/>
              </p:ext>
            </p:extLst>
          </p:nvPr>
        </p:nvGraphicFramePr>
        <p:xfrm>
          <a:off x="1678233" y="1795108"/>
          <a:ext cx="6070725" cy="674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145">
                  <a:extLst>
                    <a:ext uri="{9D8B030D-6E8A-4147-A177-3AD203B41FA5}">
                      <a16:colId xmlns:a16="http://schemas.microsoft.com/office/drawing/2014/main" val="3289382961"/>
                    </a:ext>
                  </a:extLst>
                </a:gridCol>
                <a:gridCol w="1214145">
                  <a:extLst>
                    <a:ext uri="{9D8B030D-6E8A-4147-A177-3AD203B41FA5}">
                      <a16:colId xmlns:a16="http://schemas.microsoft.com/office/drawing/2014/main" val="3898486016"/>
                    </a:ext>
                  </a:extLst>
                </a:gridCol>
                <a:gridCol w="1214145">
                  <a:extLst>
                    <a:ext uri="{9D8B030D-6E8A-4147-A177-3AD203B41FA5}">
                      <a16:colId xmlns:a16="http://schemas.microsoft.com/office/drawing/2014/main" val="3872878792"/>
                    </a:ext>
                  </a:extLst>
                </a:gridCol>
                <a:gridCol w="1214145">
                  <a:extLst>
                    <a:ext uri="{9D8B030D-6E8A-4147-A177-3AD203B41FA5}">
                      <a16:colId xmlns:a16="http://schemas.microsoft.com/office/drawing/2014/main" val="3455482495"/>
                    </a:ext>
                  </a:extLst>
                </a:gridCol>
                <a:gridCol w="1214145">
                  <a:extLst>
                    <a:ext uri="{9D8B030D-6E8A-4147-A177-3AD203B41FA5}">
                      <a16:colId xmlns:a16="http://schemas.microsoft.com/office/drawing/2014/main" val="172300654"/>
                    </a:ext>
                  </a:extLst>
                </a:gridCol>
              </a:tblGrid>
              <a:tr h="3391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性别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入学成绩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412515"/>
                  </a:ext>
                </a:extLst>
              </a:tr>
              <a:tr h="247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1945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2873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5C90C64-EF31-4894-AA55-3F15D3A3D62C}"/>
              </a:ext>
            </a:extLst>
          </p:cNvPr>
          <p:cNvSpPr txBox="1"/>
          <p:nvPr/>
        </p:nvSpPr>
        <p:spPr>
          <a:xfrm>
            <a:off x="836191" y="3508198"/>
            <a:ext cx="799288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第一种方法：所有元素放在一对中括号“</a:t>
            </a:r>
            <a:r>
              <a:rPr lang="en-US" altLang="zh-CN" sz="1600" dirty="0"/>
              <a:t>[”</a:t>
            </a:r>
            <a:r>
              <a:rPr lang="zh-CN" altLang="en-US" sz="1600" dirty="0"/>
              <a:t>和“</a:t>
            </a:r>
            <a:r>
              <a:rPr lang="en-US" altLang="zh-CN" sz="1600" dirty="0"/>
              <a:t>]”</a:t>
            </a:r>
            <a:r>
              <a:rPr lang="zh-CN" altLang="en-US" sz="1600" dirty="0"/>
              <a:t>中，并使用逗号分隔开</a:t>
            </a:r>
            <a:endParaRPr lang="en-US" altLang="zh-CN" sz="1600" dirty="0"/>
          </a:p>
          <a:p>
            <a:pPr>
              <a:buClr>
                <a:schemeClr val="accent6"/>
              </a:buClr>
            </a:pPr>
            <a:r>
              <a:rPr lang="en-US" altLang="zh-CN" dirty="0"/>
              <a:t>      </a:t>
            </a:r>
          </a:p>
          <a:p>
            <a:pPr>
              <a:buClr>
                <a:schemeClr val="accent6"/>
              </a:buClr>
            </a:pPr>
            <a:endParaRPr lang="en-US" altLang="zh-CN" dirty="0"/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u"/>
            </a:pPr>
            <a:r>
              <a:rPr lang="zh-CN" altLang="en-US" sz="1600" dirty="0"/>
              <a:t>第二中方法：使用 </a:t>
            </a:r>
            <a:r>
              <a:rPr lang="en-US" altLang="zh-CN" sz="1600" dirty="0"/>
              <a:t>list() </a:t>
            </a:r>
            <a:r>
              <a:rPr lang="zh-CN" altLang="en-US" sz="1600" dirty="0"/>
              <a:t>函数</a:t>
            </a:r>
            <a:endParaRPr lang="en-US" altLang="zh-CN" sz="1600" dirty="0"/>
          </a:p>
          <a:p>
            <a:pPr>
              <a:buClr>
                <a:schemeClr val="accent6"/>
              </a:buClr>
            </a:pPr>
            <a:endParaRPr lang="en-US" altLang="zh-CN" dirty="0"/>
          </a:p>
          <a:p>
            <a:pPr>
              <a:buClr>
                <a:schemeClr val="accent6"/>
              </a:buClr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A42E85-8A6F-415D-BEAC-87FE2BE369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529" y="3861023"/>
            <a:ext cx="4873008" cy="3940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BF7A27-CB46-4AED-9C51-E44A064729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391" y="4660460"/>
            <a:ext cx="5658141" cy="35561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9283C54-438B-4871-BC4A-1731AAA88357}"/>
              </a:ext>
            </a:extLst>
          </p:cNvPr>
          <p:cNvSpPr txBox="1"/>
          <p:nvPr/>
        </p:nvSpPr>
        <p:spPr>
          <a:xfrm>
            <a:off x="594584" y="897755"/>
            <a:ext cx="355397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列表创建与删除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1.1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列表创建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FF435F4-2778-4AD3-A2ED-97297FC9388F}"/>
              </a:ext>
            </a:extLst>
          </p:cNvPr>
          <p:cNvSpPr txBox="1"/>
          <p:nvPr/>
        </p:nvSpPr>
        <p:spPr>
          <a:xfrm>
            <a:off x="3780968" y="1419966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学生信息管理系统</a:t>
            </a:r>
          </a:p>
        </p:txBody>
      </p:sp>
    </p:spTree>
    <p:extLst>
      <p:ext uri="{BB962C8B-B14F-4D97-AF65-F5344CB8AC3E}">
        <p14:creationId xmlns:p14="http://schemas.microsoft.com/office/powerpoint/2010/main" val="2863080555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967</Words>
  <Application>Microsoft Office PowerPoint</Application>
  <PresentationFormat>自定义</PresentationFormat>
  <Paragraphs>272</Paragraphs>
  <Slides>25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Cambria Math</vt:lpstr>
      <vt:lpstr>Wingdings</vt:lpstr>
      <vt:lpstr>自定义设计方案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宋希堂</cp:lastModifiedBy>
  <cp:revision>143</cp:revision>
  <dcterms:created xsi:type="dcterms:W3CDTF">2016-04-25T01:13:00Z</dcterms:created>
  <dcterms:modified xsi:type="dcterms:W3CDTF">2018-03-21T09:30:56Z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