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4"/>
  </p:notesMasterIdLst>
  <p:sldIdLst>
    <p:sldId id="260" r:id="rId3"/>
    <p:sldId id="266" r:id="rId4"/>
    <p:sldId id="294" r:id="rId5"/>
    <p:sldId id="270" r:id="rId6"/>
    <p:sldId id="293" r:id="rId7"/>
    <p:sldId id="279" r:id="rId8"/>
    <p:sldId id="268" r:id="rId9"/>
    <p:sldId id="292" r:id="rId10"/>
    <p:sldId id="275" r:id="rId11"/>
    <p:sldId id="286" r:id="rId12"/>
    <p:sldId id="296" r:id="rId13"/>
    <p:sldId id="291" r:id="rId14"/>
    <p:sldId id="271" r:id="rId15"/>
    <p:sldId id="272" r:id="rId16"/>
    <p:sldId id="273" r:id="rId17"/>
    <p:sldId id="290" r:id="rId18"/>
    <p:sldId id="281" r:id="rId19"/>
    <p:sldId id="285" r:id="rId20"/>
    <p:sldId id="295" r:id="rId21"/>
    <p:sldId id="277" r:id="rId22"/>
    <p:sldId id="288" r:id="rId2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96" d="100"/>
          <a:sy n="96" d="100"/>
        </p:scale>
        <p:origin x="90" y="192"/>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2017/6/5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186401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5/6/2017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5/6/2017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5/6/2017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18" name="文本框 17"/>
          <p:cNvSpPr txBox="1"/>
          <p:nvPr/>
        </p:nvSpPr>
        <p:spPr>
          <a:xfrm>
            <a:off x="-422029" y="2587300"/>
            <a:ext cx="8992998" cy="1754326"/>
          </a:xfrm>
          <a:prstGeom prst="rect">
            <a:avLst/>
          </a:prstGeom>
          <a:noFill/>
        </p:spPr>
        <p:txBody>
          <a:bodyPr wrap="square" rtlCol="0">
            <a:spAutoFit/>
          </a:bodyPr>
          <a:lstStyle/>
          <a:p>
            <a:pPr algn="ctr"/>
            <a:r>
              <a:rPr lang="en-US" altLang="zh-CN" sz="5400" b="1" spc="300" dirty="0" smtClean="0">
                <a:solidFill>
                  <a:schemeClr val="bg1"/>
                </a:solidFill>
                <a:latin typeface="微软雅黑" panose="020B0503020204020204" pitchFamily="34" charset="-122"/>
                <a:ea typeface="微软雅黑" panose="020B0503020204020204" pitchFamily="34" charset="-122"/>
              </a:rPr>
              <a:t> </a:t>
            </a:r>
            <a:r>
              <a:rPr lang="zh-CN" altLang="en-US" sz="5400" b="1" spc="300" dirty="0" smtClean="0">
                <a:solidFill>
                  <a:schemeClr val="bg1"/>
                </a:solidFill>
                <a:latin typeface="微软雅黑" panose="020B0503020204020204" pitchFamily="34" charset="-122"/>
                <a:ea typeface="微软雅黑" panose="020B0503020204020204" pitchFamily="34" charset="-122"/>
              </a:rPr>
              <a:t>面向容器的虚拟机</a:t>
            </a:r>
            <a:endParaRPr lang="en-US" altLang="zh-CN" sz="5400" b="1" spc="300" dirty="0" smtClean="0">
              <a:solidFill>
                <a:schemeClr val="bg1"/>
              </a:solidFill>
              <a:latin typeface="微软雅黑" panose="020B0503020204020204" pitchFamily="34" charset="-122"/>
              <a:ea typeface="微软雅黑" panose="020B0503020204020204" pitchFamily="34" charset="-122"/>
            </a:endParaRPr>
          </a:p>
          <a:p>
            <a:pPr algn="ctr"/>
            <a:r>
              <a:rPr lang="zh-CN" altLang="en-US" sz="5400" b="1" spc="300" dirty="0" smtClean="0">
                <a:solidFill>
                  <a:schemeClr val="bg1"/>
                </a:solidFill>
                <a:latin typeface="微软雅黑" panose="020B0503020204020204" pitchFamily="34" charset="-122"/>
                <a:ea typeface="微软雅黑" panose="020B0503020204020204" pitchFamily="34" charset="-122"/>
              </a:rPr>
              <a:t>性能分析及优化</a:t>
            </a: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515414" y="5567219"/>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a:t>
            </a:r>
            <a:r>
              <a:rPr lang="zh-CN" altLang="en-US" sz="2000" b="1" spc="300" dirty="0" smtClean="0">
                <a:latin typeface="微软雅黑" panose="020B0503020204020204" pitchFamily="34" charset="-122"/>
                <a:ea typeface="微软雅黑" panose="020B0503020204020204" pitchFamily="34" charset="-122"/>
              </a:rPr>
              <a:t>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6901300" y="5045726"/>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王镇宇</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901300" y="5582579"/>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吴松</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515414" y="5045726"/>
            <a:ext cx="1357313" cy="400110"/>
          </a:xfrm>
          <a:prstGeom prst="rect">
            <a:avLst/>
          </a:prstGeom>
          <a:noFill/>
        </p:spPr>
        <p:txBody>
          <a:bodyPr wrap="square" rtlCol="0">
            <a:spAutoFit/>
          </a:bodyPr>
          <a:lstStyle/>
          <a:p>
            <a:pPr algn="ctr"/>
            <a:r>
              <a:rPr lang="zh-CN" altLang="en-US" sz="2000" b="1" spc="300" dirty="0">
                <a:solidFill>
                  <a:schemeClr val="lt1"/>
                </a:solidFill>
                <a:latin typeface="微软雅黑" panose="020B0503020204020204" pitchFamily="34" charset="-122"/>
                <a:ea typeface="微软雅黑" panose="020B0503020204020204" pitchFamily="34" charset="-122"/>
              </a:rPr>
              <a:t>答辩人：</a:t>
            </a: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98302" y="1249473"/>
            <a:ext cx="1868804" cy="5658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4" name="直接连接符 53"/>
          <p:cNvCxnSpPr/>
          <p:nvPr/>
        </p:nvCxnSpPr>
        <p:spPr>
          <a:xfrm flipH="1">
            <a:off x="1303056" y="1100182"/>
            <a:ext cx="10187" cy="4386218"/>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pic>
        <p:nvPicPr>
          <p:cNvPr id="57" name="图片 56" descr="boottime"/>
          <p:cNvPicPr/>
          <p:nvPr/>
        </p:nvPicPr>
        <p:blipFill>
          <a:blip r:embed="rId2">
            <a:extLst>
              <a:ext uri="{28A0092B-C50C-407E-A947-70E740481C1C}">
                <a14:useLocalDpi xmlns:a14="http://schemas.microsoft.com/office/drawing/2010/main" val="0"/>
              </a:ext>
            </a:extLst>
          </a:blip>
          <a:srcRect/>
          <a:stretch>
            <a:fillRect/>
          </a:stretch>
        </p:blipFill>
        <p:spPr bwMode="auto">
          <a:xfrm>
            <a:off x="1457720" y="1433490"/>
            <a:ext cx="4911725" cy="4052910"/>
          </a:xfrm>
          <a:prstGeom prst="rect">
            <a:avLst/>
          </a:prstGeom>
          <a:noFill/>
          <a:ln>
            <a:noFill/>
          </a:ln>
        </p:spPr>
      </p:pic>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552" y="1100182"/>
            <a:ext cx="1743272" cy="967321"/>
          </a:xfrm>
          <a:prstGeom prst="rect">
            <a:avLst/>
          </a:prstGeom>
        </p:spPr>
      </p:pic>
      <p:sp>
        <p:nvSpPr>
          <p:cNvPr id="3" name="文本框 2"/>
          <p:cNvSpPr txBox="1"/>
          <p:nvPr/>
        </p:nvSpPr>
        <p:spPr>
          <a:xfrm>
            <a:off x="390549" y="2610531"/>
            <a:ext cx="615553" cy="2096926"/>
          </a:xfrm>
          <a:prstGeom prst="rect">
            <a:avLst/>
          </a:prstGeom>
          <a:noFill/>
        </p:spPr>
        <p:txBody>
          <a:bodyPr vert="eaVert" wrap="square" rtlCol="0">
            <a:spAutoFit/>
          </a:bodyPr>
          <a:lstStyle/>
          <a:p>
            <a:r>
              <a:rPr lang="zh-CN" altLang="en-US" sz="2800" b="1" dirty="0">
                <a:solidFill>
                  <a:srgbClr val="0174AB"/>
                </a:solidFill>
                <a:latin typeface="微软雅黑" panose="020B0503020204020204" pitchFamily="34" charset="-122"/>
                <a:ea typeface="微软雅黑" panose="020B0503020204020204" pitchFamily="34" charset="-122"/>
              </a:rPr>
              <a:t>测试数据</a:t>
            </a:r>
            <a:endParaRPr lang="zh-CN" altLang="en-US" sz="2400" b="1" dirty="0">
              <a:solidFill>
                <a:srgbClr val="0174AB"/>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57720" y="944464"/>
            <a:ext cx="1954381" cy="369332"/>
          </a:xfrm>
          <a:prstGeom prst="rect">
            <a:avLst/>
          </a:prstGeom>
          <a:noFill/>
        </p:spPr>
        <p:txBody>
          <a:bodyPr wrap="none" rtlCol="0">
            <a:spAutoFit/>
          </a:bodyPr>
          <a:lstStyle/>
          <a:p>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dirty="0" err="1" smtClean="0">
                <a:latin typeface="Times New Roman" panose="02020603050405020304" pitchFamily="18" charset="0"/>
                <a:ea typeface="微软雅黑" panose="020B0503020204020204" pitchFamily="34" charset="-122"/>
                <a:cs typeface="Times New Roman" panose="02020603050405020304" pitchFamily="18" charset="0"/>
              </a:rPr>
              <a:t>rintk</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time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时间戳</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6445377" y="1448083"/>
            <a:ext cx="2698623" cy="3108543"/>
          </a:xfrm>
          <a:prstGeom prst="rect">
            <a:avLst/>
          </a:prstGeom>
          <a:noFill/>
        </p:spPr>
        <p:txBody>
          <a:bodyPr wrap="square" rtlCol="0">
            <a:spAutoFit/>
          </a:bodyPr>
          <a:lstStyle/>
          <a:p>
            <a:pPr marL="342900" indent="-342900">
              <a:buFont typeface="+mj-lt"/>
              <a:buAutoNum type="arabicPeriod"/>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reboot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时设置“</a:t>
            </a:r>
            <a:r>
              <a:rPr lang="en-US" altLang="zh-CN" sz="2000" i="1" dirty="0" err="1" smtClean="0">
                <a:latin typeface="Times New Roman" panose="02020603050405020304" pitchFamily="18" charset="0"/>
                <a:ea typeface="微软雅黑" panose="020B0503020204020204" pitchFamily="34" charset="-122"/>
                <a:cs typeface="Times New Roman" panose="02020603050405020304" pitchFamily="18" charset="0"/>
              </a:rPr>
              <a:t>printk.time</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 = 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mj-lt"/>
              <a:buAutoNum type="arabicPeriod"/>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重启完成后</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dmesg</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&gt; time</a:t>
            </a:r>
          </a:p>
          <a:p>
            <a:pPr marL="342900" indent="-342900">
              <a:buFont typeface="+mj-lt"/>
              <a:buAutoNum type="arabicPeriod"/>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使用内核脚本</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/scripts/</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show_delta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细化的每个启动项耗费时间</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mj-lt"/>
              <a:buAutoNum type="arabicPeriod"/>
            </a:pPr>
            <a:endParaRPr lang="en-US" altLang="zh-CN" dirty="0"/>
          </a:p>
          <a:p>
            <a:r>
              <a:rPr lang="en-US" altLang="zh-CN" dirty="0" smtClean="0"/>
              <a:t>       </a:t>
            </a:r>
            <a:endParaRPr lang="zh-CN" altLang="en-US" dirty="0"/>
          </a:p>
        </p:txBody>
      </p:sp>
      <p:sp>
        <p:nvSpPr>
          <p:cNvPr id="24" name="文本框 2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6" name="直接连接符 2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测试过程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fill="hold"/>
                                        <p:tgtEl>
                                          <p:spTgt spid="57"/>
                                        </p:tgtEl>
                                        <p:attrNameLst>
                                          <p:attrName>ppt_x</p:attrName>
                                        </p:attrNameLst>
                                      </p:cBhvr>
                                      <p:tavLst>
                                        <p:tav tm="0">
                                          <p:val>
                                            <p:strVal val="#ppt_x"/>
                                          </p:val>
                                        </p:tav>
                                        <p:tav tm="100000">
                                          <p:val>
                                            <p:strVal val="#ppt_x"/>
                                          </p:val>
                                        </p:tav>
                                      </p:tavLst>
                                    </p:anim>
                                    <p:anim calcmode="lin" valueType="num">
                                      <p:cBhvr additive="base">
                                        <p:cTn id="1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8301" y="1245477"/>
            <a:ext cx="2230243" cy="6058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381787" y="1100182"/>
            <a:ext cx="0" cy="4976208"/>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552" y="1100182"/>
            <a:ext cx="1743272" cy="967321"/>
          </a:xfrm>
          <a:prstGeom prst="rect">
            <a:avLst/>
          </a:prstGeom>
        </p:spPr>
      </p:pic>
      <p:sp>
        <p:nvSpPr>
          <p:cNvPr id="7" name="文本框 6"/>
          <p:cNvSpPr txBox="1"/>
          <p:nvPr/>
        </p:nvSpPr>
        <p:spPr>
          <a:xfrm>
            <a:off x="400201" y="2610531"/>
            <a:ext cx="615553" cy="2096926"/>
          </a:xfrm>
          <a:prstGeom prst="rect">
            <a:avLst/>
          </a:prstGeom>
          <a:noFill/>
        </p:spPr>
        <p:txBody>
          <a:bodyPr vert="eaVert" wrap="square" rtlCol="0">
            <a:spAutoFit/>
          </a:bodyPr>
          <a:lstStyle/>
          <a:p>
            <a:r>
              <a:rPr lang="zh-CN" altLang="en-US" sz="2800" b="1" dirty="0">
                <a:solidFill>
                  <a:srgbClr val="0174AB"/>
                </a:solidFill>
                <a:latin typeface="微软雅黑" panose="020B0503020204020204" pitchFamily="34" charset="-122"/>
                <a:ea typeface="微软雅黑" panose="020B0503020204020204" pitchFamily="34" charset="-122"/>
              </a:rPr>
              <a:t>测试数据</a:t>
            </a:r>
            <a:endParaRPr lang="zh-CN" altLang="en-US" sz="2400" b="1" dirty="0">
              <a:solidFill>
                <a:srgbClr val="0174AB"/>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71488" y="913144"/>
            <a:ext cx="2326278" cy="369332"/>
          </a:xfrm>
          <a:prstGeom prst="rect">
            <a:avLst/>
          </a:prstGeom>
          <a:noFill/>
        </p:spPr>
        <p:txBody>
          <a:bodyPr wrap="non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ootchart2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启动</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项收集</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6394404" y="1431627"/>
            <a:ext cx="2698623" cy="2831544"/>
          </a:xfrm>
          <a:prstGeom prst="rect">
            <a:avLst/>
          </a:prstGeom>
          <a:noFill/>
        </p:spPr>
        <p:txBody>
          <a:bodyPr wrap="square" rtlCol="0">
            <a:spAutoFit/>
          </a:bodyPr>
          <a:lstStyle/>
          <a:p>
            <a:pPr marL="342900" indent="-342900">
              <a:buFont typeface="+mj-lt"/>
              <a:buAutoNum type="arabicPeriod"/>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下载安装</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bootchart2</a:t>
            </a:r>
          </a:p>
          <a:p>
            <a:pPr marL="342900" indent="-342900">
              <a:buFont typeface="+mj-lt"/>
              <a:buAutoNum type="arabicPeriod"/>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内核的启动引导文件</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夹</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/boot/grub2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grub2.cfg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文件进行修改</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mj-lt"/>
              <a:buAutoNum type="arabicPeriod"/>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收集的启动数据在</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中，再使用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bootchart2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生成图像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smtClean="0"/>
              <a:t>       </a:t>
            </a:r>
            <a:endParaRPr lang="zh-CN" altLang="en-US" dirty="0"/>
          </a:p>
        </p:txBody>
      </p: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2" name="直接连接符 1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测试过程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2" name="图片 21" descr="bootchart2"/>
          <p:cNvPicPr/>
          <p:nvPr/>
        </p:nvPicPr>
        <p:blipFill>
          <a:blip r:embed="rId3">
            <a:extLst>
              <a:ext uri="{28A0092B-C50C-407E-A947-70E740481C1C}">
                <a14:useLocalDpi xmlns:a14="http://schemas.microsoft.com/office/drawing/2010/main" val="0"/>
              </a:ext>
            </a:extLst>
          </a:blip>
          <a:srcRect/>
          <a:stretch>
            <a:fillRect/>
          </a:stretch>
        </p:blipFill>
        <p:spPr bwMode="auto">
          <a:xfrm>
            <a:off x="1583333" y="1431627"/>
            <a:ext cx="4811071" cy="4754323"/>
          </a:xfrm>
          <a:prstGeom prst="rect">
            <a:avLst/>
          </a:prstGeom>
          <a:noFill/>
          <a:ln>
            <a:noFill/>
          </a:ln>
        </p:spPr>
      </p:pic>
      <p:pic>
        <p:nvPicPr>
          <p:cNvPr id="23" name="图片 22"/>
          <p:cNvPicPr>
            <a:picLocks noChangeAspect="1"/>
          </p:cNvPicPr>
          <p:nvPr/>
        </p:nvPicPr>
        <p:blipFill>
          <a:blip r:embed="rId4"/>
          <a:stretch>
            <a:fillRect/>
          </a:stretch>
        </p:blipFill>
        <p:spPr>
          <a:xfrm>
            <a:off x="1498301" y="1431627"/>
            <a:ext cx="4904762" cy="4754323"/>
          </a:xfrm>
          <a:prstGeom prst="rect">
            <a:avLst/>
          </a:prstGeom>
        </p:spPr>
      </p:pic>
    </p:spTree>
    <p:extLst>
      <p:ext uri="{BB962C8B-B14F-4D97-AF65-F5344CB8AC3E}">
        <p14:creationId xmlns:p14="http://schemas.microsoft.com/office/powerpoint/2010/main" val="168868680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63144" y="2698527"/>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优化方案</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68" y="2357972"/>
            <a:ext cx="3729320" cy="1620139"/>
          </a:xfrm>
          <a:prstGeom prst="rect">
            <a:avLst/>
          </a:prstGeom>
        </p:spPr>
      </p:pic>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优化方案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034288505"/>
              </p:ext>
            </p:extLst>
          </p:nvPr>
        </p:nvGraphicFramePr>
        <p:xfrm>
          <a:off x="200531" y="781293"/>
          <a:ext cx="4213813" cy="5363308"/>
        </p:xfrm>
        <a:graphic>
          <a:graphicData uri="http://schemas.openxmlformats.org/drawingml/2006/table">
            <a:tbl>
              <a:tblPr firstRow="1" firstCol="1" bandRow="1">
                <a:tableStyleId>{5C22544A-7EE6-4342-B048-85BDC9FD1C3A}</a:tableStyleId>
              </a:tblPr>
              <a:tblGrid>
                <a:gridCol w="808550"/>
                <a:gridCol w="3405263"/>
              </a:tblGrid>
              <a:tr h="0">
                <a:tc>
                  <a:txBody>
                    <a:bodyPr/>
                    <a:lstStyle/>
                    <a:p>
                      <a:pPr algn="ctr">
                        <a:lnSpc>
                          <a:spcPct val="150000"/>
                        </a:lnSpc>
                        <a:spcAft>
                          <a:spcPts val="0"/>
                        </a:spcAft>
                      </a:pPr>
                      <a:r>
                        <a:rPr lang="zh-CN" sz="1050" dirty="0">
                          <a:effectLst/>
                        </a:rPr>
                        <a:t>总耗时</a:t>
                      </a:r>
                      <a:r>
                        <a:rPr lang="en-US" sz="1050" dirty="0">
                          <a:effectLst/>
                        </a:rPr>
                        <a:t>&lt;</a:t>
                      </a:r>
                      <a:r>
                        <a:rPr lang="zh-CN" sz="1050" dirty="0">
                          <a:effectLst/>
                        </a:rPr>
                        <a:t>耗时</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ctr">
                        <a:lnSpc>
                          <a:spcPct val="150000"/>
                        </a:lnSpc>
                        <a:spcAft>
                          <a:spcPts val="0"/>
                        </a:spcAft>
                      </a:pPr>
                      <a:r>
                        <a:rPr lang="zh-CN" sz="1050" dirty="0">
                          <a:effectLst/>
                        </a:rPr>
                        <a:t>具体操作</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('[0.670842 &lt; 0.274363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dirty="0">
                          <a:effectLst/>
                        </a:rPr>
                        <a:t>Freeing </a:t>
                      </a:r>
                      <a:r>
                        <a:rPr lang="en-US" sz="1050" dirty="0" err="1">
                          <a:solidFill>
                            <a:srgbClr val="FF0000"/>
                          </a:solidFill>
                          <a:effectLst/>
                        </a:rPr>
                        <a:t>initrd</a:t>
                      </a:r>
                      <a:r>
                        <a:rPr lang="en-US" sz="1050" dirty="0">
                          <a:solidFill>
                            <a:srgbClr val="FF0000"/>
                          </a:solidFill>
                          <a:effectLst/>
                        </a:rPr>
                        <a:t> memory</a:t>
                      </a:r>
                      <a:r>
                        <a:rPr lang="en-US" sz="1050" dirty="0">
                          <a:effectLst/>
                        </a:rPr>
                        <a:t>: 19784K\n',)</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('[1.097196 &lt; 0.241483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dirty="0" err="1">
                          <a:effectLst/>
                        </a:rPr>
                        <a:t>usb</a:t>
                      </a:r>
                      <a:r>
                        <a:rPr lang="en-US" sz="1050" dirty="0">
                          <a:effectLst/>
                        </a:rPr>
                        <a:t> 2-1: new full-speed USB device number 2 using </a:t>
                      </a:r>
                      <a:r>
                        <a:rPr lang="en-US" sz="1050" dirty="0" err="1">
                          <a:effectLst/>
                        </a:rPr>
                        <a:t>uhci_hcd</a:t>
                      </a:r>
                      <a:r>
                        <a:rPr lang="en-US" sz="1050" dirty="0">
                          <a:effectLst/>
                        </a:rPr>
                        <a:t>\n',)</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('[1.283262 &lt; 0.152542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dirty="0">
                          <a:effectLst/>
                        </a:rPr>
                        <a:t>FUJITSU Extended Socket </a:t>
                      </a:r>
                      <a:r>
                        <a:rPr lang="en-US" sz="1050" dirty="0">
                          <a:solidFill>
                            <a:srgbClr val="FF0000"/>
                          </a:solidFill>
                          <a:effectLst/>
                        </a:rPr>
                        <a:t>Network Device Driver  </a:t>
                      </a:r>
                      <a:r>
                        <a:rPr lang="en-US" sz="1050" dirty="0">
                          <a:effectLst/>
                        </a:rPr>
                        <a:t>version 1.2 - Copyright\n’</a:t>
                      </a:r>
                      <a:r>
                        <a:rPr lang="zh-CN" sz="1050" dirty="0">
                          <a:effectLst/>
                        </a:rPr>
                        <a:t>）</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('[2.040404 &lt; 0.154262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dirty="0" err="1">
                          <a:effectLst/>
                        </a:rPr>
                        <a:t>usb</a:t>
                      </a:r>
                      <a:r>
                        <a:rPr lang="en-US" sz="1050" dirty="0">
                          <a:effectLst/>
                        </a:rPr>
                        <a:t> 2-1: New </a:t>
                      </a:r>
                      <a:r>
                        <a:rPr lang="en-US" sz="1050" dirty="0">
                          <a:solidFill>
                            <a:srgbClr val="FF0000"/>
                          </a:solidFill>
                          <a:effectLst/>
                        </a:rPr>
                        <a:t>USB</a:t>
                      </a:r>
                      <a:r>
                        <a:rPr lang="en-US" sz="1050" dirty="0">
                          <a:effectLst/>
                        </a:rPr>
                        <a:t> device found, </a:t>
                      </a:r>
                      <a:r>
                        <a:rPr lang="en-US" sz="1050" dirty="0" err="1">
                          <a:effectLst/>
                        </a:rPr>
                        <a:t>idVendor</a:t>
                      </a:r>
                      <a:r>
                        <a:rPr lang="en-US" sz="1050" dirty="0">
                          <a:effectLst/>
                        </a:rPr>
                        <a:t>=0e0f, </a:t>
                      </a:r>
                      <a:r>
                        <a:rPr lang="en-US" sz="1050" dirty="0" err="1">
                          <a:effectLst/>
                        </a:rPr>
                        <a:t>idProduct</a:t>
                      </a:r>
                      <a:r>
                        <a:rPr lang="en-US" sz="1050" dirty="0">
                          <a:effectLst/>
                        </a:rPr>
                        <a:t>=0003\n',)</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('[2.284108 &lt; 0.129853 &gt;] </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a:effectLst/>
                        </a:rPr>
                        <a:t>usb 2-2: New USB device found, idVendor=0e0f, idProduct=0002\n',)</a:t>
                      </a:r>
                      <a:endParaRPr lang="zh-CN" sz="110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('[2.580774 &lt; 0.287216 &gt;] </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dirty="0">
                          <a:effectLst/>
                        </a:rPr>
                        <a:t>SGI XFS with ACLs, security attributes, no debug enabled\n',)</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('[2.743259 &lt; 0.159033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a:effectLst/>
                        </a:rPr>
                        <a:t>XFS (dm-0): Ending clean mount\n',)</a:t>
                      </a:r>
                      <a:endParaRPr lang="zh-CN" sz="1100">
                        <a:effectLst/>
                        <a:latin typeface="Times New Roman" panose="02020603050405020304" pitchFamily="18" charset="0"/>
                        <a:ea typeface="宋体" panose="02010600030101010101" pitchFamily="2" charset="-122"/>
                      </a:endParaRPr>
                    </a:p>
                  </a:txBody>
                  <a:tcPr marL="31843" marR="31843" marT="0" marB="0" anchor="ctr"/>
                </a:tc>
              </a:tr>
              <a:tr h="587038">
                <a:tc>
                  <a:txBody>
                    <a:bodyPr/>
                    <a:lstStyle/>
                    <a:p>
                      <a:pPr algn="just">
                        <a:lnSpc>
                          <a:spcPct val="150000"/>
                        </a:lnSpc>
                        <a:spcAft>
                          <a:spcPts val="0"/>
                        </a:spcAft>
                      </a:pPr>
                      <a:r>
                        <a:rPr lang="en-US" sz="1050">
                          <a:effectLst/>
                        </a:rPr>
                        <a:t>('[3.134521 &lt; 0.391262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a:effectLst/>
                        </a:rPr>
                        <a:t>systemd-journald[135]: Received SIGTERM from PID 1 (systemd).\n',)</a:t>
                      </a:r>
                      <a:endParaRPr lang="zh-CN" sz="1100">
                        <a:effectLst/>
                        <a:latin typeface="Times New Roman" panose="02020603050405020304" pitchFamily="18" charset="0"/>
                        <a:ea typeface="宋体" panose="02010600030101010101" pitchFamily="2" charset="-122"/>
                      </a:endParaRPr>
                    </a:p>
                  </a:txBody>
                  <a:tcPr marL="31843" marR="31843" marT="0" marB="0" anchor="ctr"/>
                </a:tc>
              </a:tr>
              <a:tr h="0">
                <a:tc>
                  <a:txBody>
                    <a:bodyPr/>
                    <a:lstStyle/>
                    <a:p>
                      <a:pPr algn="just">
                        <a:lnSpc>
                          <a:spcPct val="150000"/>
                        </a:lnSpc>
                        <a:spcAft>
                          <a:spcPts val="0"/>
                        </a:spcAft>
                      </a:pPr>
                      <a:r>
                        <a:rPr lang="en-US" sz="1050">
                          <a:effectLst/>
                        </a:rPr>
                        <a:t>('[3.925067 &lt; 0.584710 &gt;]</a:t>
                      </a:r>
                      <a:endParaRPr lang="zh-CN" sz="1100">
                        <a:effectLst/>
                        <a:latin typeface="Times New Roman" panose="02020603050405020304" pitchFamily="18" charset="0"/>
                        <a:ea typeface="宋体" panose="02010600030101010101" pitchFamily="2" charset="-122"/>
                      </a:endParaRPr>
                    </a:p>
                  </a:txBody>
                  <a:tcPr marL="31843" marR="31843" marT="0" marB="0" anchor="ctr"/>
                </a:tc>
                <a:tc>
                  <a:txBody>
                    <a:bodyPr/>
                    <a:lstStyle/>
                    <a:p>
                      <a:pPr algn="just">
                        <a:lnSpc>
                          <a:spcPct val="150000"/>
                        </a:lnSpc>
                        <a:spcAft>
                          <a:spcPts val="0"/>
                        </a:spcAft>
                      </a:pPr>
                      <a:r>
                        <a:rPr lang="en-US" sz="1050" dirty="0" err="1">
                          <a:solidFill>
                            <a:srgbClr val="FF0000"/>
                          </a:solidFill>
                          <a:effectLst/>
                        </a:rPr>
                        <a:t>SELinux</a:t>
                      </a:r>
                      <a:r>
                        <a:rPr lang="en-US" sz="1050" dirty="0">
                          <a:effectLst/>
                        </a:rPr>
                        <a:t>: 32768 </a:t>
                      </a:r>
                      <a:r>
                        <a:rPr lang="en-US" sz="1050" dirty="0" err="1">
                          <a:effectLst/>
                        </a:rPr>
                        <a:t>avtab</a:t>
                      </a:r>
                      <a:r>
                        <a:rPr lang="en-US" sz="1050" dirty="0">
                          <a:effectLst/>
                        </a:rPr>
                        <a:t> hash slots, 104710 rules.\n',)</a:t>
                      </a:r>
                      <a:endParaRPr lang="zh-CN" sz="1100" dirty="0">
                        <a:effectLst/>
                        <a:latin typeface="Times New Roman" panose="02020603050405020304" pitchFamily="18" charset="0"/>
                        <a:ea typeface="宋体" panose="02010600030101010101" pitchFamily="2" charset="-122"/>
                      </a:endParaRPr>
                    </a:p>
                  </a:txBody>
                  <a:tcPr marL="31843" marR="31843" marT="0" marB="0" anchor="ctr"/>
                </a:tc>
              </a:tr>
            </a:tbl>
          </a:graphicData>
        </a:graphic>
      </p:graphicFrame>
      <p:cxnSp>
        <p:nvCxnSpPr>
          <p:cNvPr id="20" name="直接连接符 19"/>
          <p:cNvCxnSpPr/>
          <p:nvPr/>
        </p:nvCxnSpPr>
        <p:spPr>
          <a:xfrm>
            <a:off x="4629483" y="776988"/>
            <a:ext cx="5579" cy="5734171"/>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40669" y="726286"/>
            <a:ext cx="1467068" cy="400110"/>
          </a:xfrm>
          <a:prstGeom prst="rect">
            <a:avLst/>
          </a:prstGeom>
          <a:noFill/>
        </p:spPr>
        <p:txBody>
          <a:bodyPr wrap="none" rtlCol="0">
            <a:spAutoFit/>
          </a:bodyPr>
          <a:lstStyle/>
          <a:p>
            <a:r>
              <a:rPr lang="zh-CN" altLang="en-US" sz="2000" b="1" dirty="0">
                <a:solidFill>
                  <a:srgbClr val="0174AB"/>
                </a:solidFill>
                <a:latin typeface="微软雅黑" panose="020B0503020204020204" pitchFamily="34" charset="-122"/>
                <a:ea typeface="微软雅黑" panose="020B0503020204020204" pitchFamily="34" charset="-122"/>
              </a:rPr>
              <a:t>启动项分析</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812861" y="1224583"/>
            <a:ext cx="4122684" cy="2862322"/>
          </a:xfrm>
          <a:prstGeom prst="rect">
            <a:avLst/>
          </a:prstGeom>
          <a:noFill/>
        </p:spPr>
        <p:txBody>
          <a:bodyPr wrap="square" rtlCol="0">
            <a:spAutoFit/>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内核初始化时间大部分用于模块和驱动的初始化</a:t>
            </a:r>
            <a:endParaRPr lang="en-US" altLang="zh-CN" sz="2000" dirty="0" smtClean="0">
              <a:latin typeface="微软雅黑" panose="020B0503020204020204" pitchFamily="34" charset="-122"/>
              <a:ea typeface="微软雅黑" panose="020B0503020204020204" pitchFamily="34" charset="-122"/>
            </a:endParaRPr>
          </a:p>
          <a:p>
            <a:pPr marL="342900" indent="-342900">
              <a:buAutoNum type="arabicPeriod" startAt="2"/>
            </a:pPr>
            <a:r>
              <a:rPr lang="zh-CN" altLang="en-US" sz="2000" dirty="0" smtClean="0">
                <a:latin typeface="微软雅黑" panose="020B0503020204020204" pitchFamily="34" charset="-122"/>
                <a:ea typeface="微软雅黑" panose="020B0503020204020204" pitchFamily="34" charset="-122"/>
              </a:rPr>
              <a:t>实际生产环境中对部署</a:t>
            </a:r>
            <a:r>
              <a:rPr lang="en-US" altLang="zh-CN" sz="2000" dirty="0" err="1" smtClean="0">
                <a:latin typeface="微软雅黑" panose="020B0503020204020204" pitchFamily="34" charset="-122"/>
                <a:ea typeface="微软雅黑" panose="020B0503020204020204" pitchFamily="34" charset="-122"/>
              </a:rPr>
              <a:t>Docker</a:t>
            </a:r>
            <a:r>
              <a:rPr lang="zh-CN" altLang="en-US" sz="2000" dirty="0" smtClean="0">
                <a:latin typeface="微软雅黑" panose="020B0503020204020204" pitchFamily="34" charset="-122"/>
                <a:ea typeface="微软雅黑" panose="020B0503020204020204" pitchFamily="34" charset="-122"/>
              </a:rPr>
              <a:t>来说很多驱动和模块没有意义</a:t>
            </a:r>
            <a:endParaRPr lang="en-US" altLang="zh-CN" sz="2000" dirty="0" smtClean="0">
              <a:latin typeface="微软雅黑" panose="020B0503020204020204" pitchFamily="34" charset="-122"/>
              <a:ea typeface="微软雅黑" panose="020B0503020204020204" pitchFamily="34" charset="-122"/>
            </a:endParaRPr>
          </a:p>
          <a:p>
            <a:pPr marL="342900" indent="-342900">
              <a:buFontTx/>
              <a:buAutoNum type="arabicPeriod" startAt="2"/>
            </a:pPr>
            <a:r>
              <a:rPr lang="en-US" altLang="zh-CN" sz="2000" dirty="0">
                <a:latin typeface="微软雅黑" panose="020B0503020204020204" pitchFamily="34" charset="-122"/>
                <a:ea typeface="微软雅黑" panose="020B0503020204020204" pitchFamily="34" charset="-122"/>
              </a:rPr>
              <a:t>loop</a:t>
            </a:r>
            <a:r>
              <a:rPr lang="zh-CN" altLang="en-US" sz="2000" dirty="0">
                <a:latin typeface="微软雅黑" panose="020B0503020204020204" pitchFamily="34" charset="-122"/>
                <a:ea typeface="微软雅黑" panose="020B0503020204020204" pitchFamily="34" charset="-122"/>
              </a:rPr>
              <a:t>设备挂载相关文件模块耗费总时间很长</a:t>
            </a:r>
            <a:endParaRPr lang="en-US" altLang="zh-CN" sz="2000" dirty="0">
              <a:latin typeface="微软雅黑" panose="020B0503020204020204" pitchFamily="34" charset="-122"/>
              <a:ea typeface="微软雅黑" panose="020B0503020204020204" pitchFamily="34" charset="-122"/>
            </a:endParaRPr>
          </a:p>
          <a:p>
            <a:pPr marL="342900" indent="-342900">
              <a:buFontTx/>
              <a:buAutoNum type="arabicPeriod" startAt="2"/>
            </a:pPr>
            <a:r>
              <a:rPr lang="en-US" altLang="zh-CN" sz="2000" dirty="0">
                <a:latin typeface="微软雅黑" panose="020B0503020204020204" pitchFamily="34" charset="-122"/>
                <a:ea typeface="微软雅黑" panose="020B0503020204020204" pitchFamily="34" charset="-122"/>
              </a:rPr>
              <a:t>RTC</a:t>
            </a:r>
            <a:r>
              <a:rPr lang="zh-CN" altLang="en-US" sz="2000" dirty="0">
                <a:latin typeface="微软雅黑" panose="020B0503020204020204" pitchFamily="34" charset="-122"/>
                <a:ea typeface="微软雅黑" panose="020B0503020204020204" pitchFamily="34" charset="-122"/>
              </a:rPr>
              <a:t>时钟同步操作可以延后</a:t>
            </a:r>
            <a:endParaRPr lang="en-US" altLang="zh-CN" sz="2000" dirty="0">
              <a:latin typeface="微软雅黑" panose="020B0503020204020204" pitchFamily="34" charset="-122"/>
              <a:ea typeface="微软雅黑" panose="020B0503020204020204" pitchFamily="34" charset="-122"/>
            </a:endParaRPr>
          </a:p>
          <a:p>
            <a:pPr marL="342900" indent="-342900">
              <a:buFontTx/>
              <a:buAutoNum type="arabicPeriod" startAt="2"/>
            </a:pPr>
            <a:r>
              <a:rPr lang="zh-CN" altLang="en-US" sz="2000" dirty="0">
                <a:latin typeface="微软雅黑" panose="020B0503020204020204" pitchFamily="34" charset="-122"/>
                <a:ea typeface="微软雅黑" panose="020B0503020204020204" pitchFamily="34" charset="-122"/>
              </a:rPr>
              <a:t>释放初始化</a:t>
            </a:r>
            <a:r>
              <a:rPr lang="en-US" altLang="zh-CN" sz="2000" dirty="0">
                <a:latin typeface="微软雅黑" panose="020B0503020204020204" pitchFamily="34" charset="-122"/>
                <a:ea typeface="微软雅黑" panose="020B0503020204020204" pitchFamily="34" charset="-122"/>
              </a:rPr>
              <a:t>RAM</a:t>
            </a:r>
            <a:r>
              <a:rPr lang="zh-CN" altLang="en-US" sz="2000" dirty="0">
                <a:latin typeface="微软雅黑" panose="020B0503020204020204" pitchFamily="34" charset="-122"/>
                <a:ea typeface="微软雅黑" panose="020B0503020204020204" pitchFamily="34" charset="-122"/>
              </a:rPr>
              <a:t>磁盘内存耗时过长，可以采用更精简的</a:t>
            </a:r>
            <a:r>
              <a:rPr lang="zh-CN" altLang="en-US" sz="2000" dirty="0" smtClean="0">
                <a:latin typeface="微软雅黑" panose="020B0503020204020204" pitchFamily="34" charset="-122"/>
                <a:ea typeface="微软雅黑" panose="020B0503020204020204" pitchFamily="34" charset="-122"/>
              </a:rPr>
              <a:t>指令集</a:t>
            </a:r>
            <a:endParaRPr lang="en-US" altLang="zh-CN" sz="2000" dirty="0">
              <a:latin typeface="微软雅黑" panose="020B0503020204020204" pitchFamily="34" charset="-122"/>
              <a:ea typeface="微软雅黑" panose="020B0503020204020204" pitchFamily="34" charset="-122"/>
            </a:endParaRPr>
          </a:p>
        </p:txBody>
      </p:sp>
      <p:graphicFrame>
        <p:nvGraphicFramePr>
          <p:cNvPr id="26" name="表格 25"/>
          <p:cNvGraphicFramePr>
            <a:graphicFrameLocks noGrp="1"/>
          </p:cNvGraphicFramePr>
          <p:nvPr>
            <p:extLst>
              <p:ext uri="{D42A27DB-BD31-4B8C-83A1-F6EECF244321}">
                <p14:modId xmlns:p14="http://schemas.microsoft.com/office/powerpoint/2010/main" val="2590293527"/>
              </p:ext>
            </p:extLst>
          </p:nvPr>
        </p:nvGraphicFramePr>
        <p:xfrm>
          <a:off x="140116" y="2236680"/>
          <a:ext cx="4266346" cy="3017520"/>
        </p:xfrm>
        <a:graphic>
          <a:graphicData uri="http://schemas.openxmlformats.org/drawingml/2006/table">
            <a:tbl>
              <a:tblPr firstRow="1" firstCol="1" bandRow="1">
                <a:tableStyleId>{5C22544A-7EE6-4342-B048-85BDC9FD1C3A}</a:tableStyleId>
              </a:tblPr>
              <a:tblGrid>
                <a:gridCol w="1077104"/>
                <a:gridCol w="3189242"/>
              </a:tblGrid>
              <a:tr h="501851">
                <a:tc>
                  <a:txBody>
                    <a:bodyPr/>
                    <a:lstStyle/>
                    <a:p>
                      <a:pPr algn="ctr">
                        <a:lnSpc>
                          <a:spcPct val="150000"/>
                        </a:lnSpc>
                        <a:spcAft>
                          <a:spcPts val="0"/>
                        </a:spcAft>
                      </a:pPr>
                      <a:r>
                        <a:rPr lang="en-US" sz="1100" dirty="0" smtClean="0">
                          <a:effectLst/>
                        </a:rPr>
                        <a:t>('[17.414455 &lt; 0.930749 &gt;]</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50000"/>
                        </a:lnSpc>
                        <a:spcAft>
                          <a:spcPts val="0"/>
                        </a:spcAft>
                      </a:pPr>
                      <a:r>
                        <a:rPr lang="en-US" sz="1100" dirty="0" err="1">
                          <a:effectLst/>
                        </a:rPr>
                        <a:t>Ebtables</a:t>
                      </a:r>
                      <a:r>
                        <a:rPr lang="en-US" sz="1100" dirty="0">
                          <a:effectLst/>
                        </a:rPr>
                        <a:t> v2.0 registered\n',)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r h="501851">
                <a:tc>
                  <a:txBody>
                    <a:bodyPr/>
                    <a:lstStyle/>
                    <a:p>
                      <a:pPr algn="ctr">
                        <a:lnSpc>
                          <a:spcPct val="150000"/>
                        </a:lnSpc>
                        <a:spcAft>
                          <a:spcPts val="0"/>
                        </a:spcAft>
                      </a:pPr>
                      <a:r>
                        <a:rPr lang="en-US" sz="1100">
                          <a:effectLst/>
                        </a:rPr>
                        <a:t>('[17.638831 &lt; 0.224376 &gt;]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50000"/>
                        </a:lnSpc>
                        <a:spcAft>
                          <a:spcPts val="0"/>
                        </a:spcAft>
                      </a:pPr>
                      <a:r>
                        <a:rPr lang="en-US" sz="1100" dirty="0" err="1">
                          <a:effectLst/>
                        </a:rPr>
                        <a:t>nf_conntrack</a:t>
                      </a:r>
                      <a:r>
                        <a:rPr lang="en-US" sz="1100" dirty="0">
                          <a:effectLst/>
                        </a:rPr>
                        <a:t> version 0.5.0 (16384 buckets, 65536 max)\n',)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r h="501851">
                <a:tc>
                  <a:txBody>
                    <a:bodyPr/>
                    <a:lstStyle/>
                    <a:p>
                      <a:pPr algn="ctr">
                        <a:lnSpc>
                          <a:spcPct val="150000"/>
                        </a:lnSpc>
                        <a:spcAft>
                          <a:spcPts val="0"/>
                        </a:spcAft>
                      </a:pPr>
                      <a:r>
                        <a:rPr lang="en-US" sz="1100">
                          <a:effectLst/>
                        </a:rPr>
                        <a:t>('[17.992210 &lt; 0.353379 &gt;]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50000"/>
                        </a:lnSpc>
                        <a:spcAft>
                          <a:spcPts val="0"/>
                        </a:spcAft>
                      </a:pPr>
                      <a:r>
                        <a:rPr lang="en-US" sz="1100" dirty="0">
                          <a:effectLst/>
                        </a:rPr>
                        <a:t>bridge: filtering via </a:t>
                      </a:r>
                      <a:r>
                        <a:rPr lang="en-US" sz="1100" dirty="0" err="1">
                          <a:effectLst/>
                        </a:rPr>
                        <a:t>arp</a:t>
                      </a:r>
                      <a:r>
                        <a:rPr lang="en-US" sz="1100" dirty="0">
                          <a:effectLst/>
                        </a:rPr>
                        <a:t>/</a:t>
                      </a:r>
                      <a:r>
                        <a:rPr lang="en-US" sz="1100" dirty="0" err="1">
                          <a:effectLst/>
                        </a:rPr>
                        <a:t>ip</a:t>
                      </a:r>
                      <a:r>
                        <a:rPr lang="en-US" sz="1100" dirty="0">
                          <a:effectLst/>
                        </a:rPr>
                        <a:t>/ip6tables is no longer available by default. \n',)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r h="501851">
                <a:tc>
                  <a:txBody>
                    <a:bodyPr/>
                    <a:lstStyle/>
                    <a:p>
                      <a:pPr algn="ctr">
                        <a:lnSpc>
                          <a:spcPct val="150000"/>
                        </a:lnSpc>
                        <a:spcAft>
                          <a:spcPts val="0"/>
                        </a:spcAft>
                      </a:pPr>
                      <a:r>
                        <a:rPr lang="en-US" sz="1100">
                          <a:effectLst/>
                        </a:rPr>
                        <a:t>('[18.444496 &lt; 0.452286 &gt;]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50000"/>
                        </a:lnSpc>
                        <a:spcAft>
                          <a:spcPts val="0"/>
                        </a:spcAft>
                      </a:pPr>
                      <a:r>
                        <a:rPr lang="en-US" sz="1100">
                          <a:effectLst/>
                        </a:rPr>
                        <a:t>IPv6: ADDRCONF(NETDEV_UP): ens33: link is not ready\n',)</a:t>
                      </a:r>
                      <a:endParaRPr lang="zh-CN" sz="1200">
                        <a:effectLst/>
                        <a:latin typeface="Times New Roman" panose="02020603050405020304" pitchFamily="18" charset="0"/>
                        <a:ea typeface="宋体" panose="02010600030101010101" pitchFamily="2" charset="-122"/>
                      </a:endParaRPr>
                    </a:p>
                  </a:txBody>
                  <a:tcPr marL="68580" marR="68580" marT="0" marB="0" anchor="ctr"/>
                </a:tc>
              </a:tr>
              <a:tr h="475048">
                <a:tc>
                  <a:txBody>
                    <a:bodyPr/>
                    <a:lstStyle/>
                    <a:p>
                      <a:pPr algn="ctr">
                        <a:lnSpc>
                          <a:spcPct val="150000"/>
                        </a:lnSpc>
                        <a:spcAft>
                          <a:spcPts val="0"/>
                        </a:spcAft>
                      </a:pPr>
                      <a:r>
                        <a:rPr lang="en-US" sz="1100">
                          <a:effectLst/>
                        </a:rPr>
                        <a:t>('[32.371510 &lt; 13.844570 &gt;]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50000"/>
                        </a:lnSpc>
                        <a:spcAft>
                          <a:spcPts val="0"/>
                        </a:spcAft>
                      </a:pPr>
                      <a:r>
                        <a:rPr lang="en-US" sz="1100" dirty="0">
                          <a:solidFill>
                            <a:srgbClr val="FF0000"/>
                          </a:solidFill>
                          <a:effectLst/>
                        </a:rPr>
                        <a:t>loop</a:t>
                      </a:r>
                      <a:r>
                        <a:rPr lang="en-US" sz="1100" dirty="0">
                          <a:effectLst/>
                        </a:rPr>
                        <a:t>: module loaded\n',)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r h="475048">
                <a:tc>
                  <a:txBody>
                    <a:bodyPr/>
                    <a:lstStyle/>
                    <a:p>
                      <a:pPr algn="ctr">
                        <a:lnSpc>
                          <a:spcPct val="150000"/>
                        </a:lnSpc>
                        <a:spcAft>
                          <a:spcPts val="0"/>
                        </a:spcAft>
                      </a:pPr>
                      <a:r>
                        <a:rPr lang="en-US" sz="1100">
                          <a:effectLst/>
                        </a:rPr>
                        <a:t>('[33.697281 &lt; 1.325771 &gt;]</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lnSpc>
                          <a:spcPct val="150000"/>
                        </a:lnSpc>
                        <a:spcAft>
                          <a:spcPts val="0"/>
                        </a:spcAft>
                      </a:pPr>
                      <a:r>
                        <a:rPr lang="en-US" sz="1100" dirty="0">
                          <a:effectLst/>
                        </a:rPr>
                        <a:t>Bridge firewalling registered\n',)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30" name="文本框 29"/>
          <p:cNvSpPr txBox="1"/>
          <p:nvPr/>
        </p:nvSpPr>
        <p:spPr>
          <a:xfrm>
            <a:off x="6268909" y="4354224"/>
            <a:ext cx="1210588" cy="400110"/>
          </a:xfrm>
          <a:prstGeom prst="rect">
            <a:avLst/>
          </a:prstGeom>
          <a:noFill/>
        </p:spPr>
        <p:txBody>
          <a:bodyPr wrap="none" rtlCol="0">
            <a:spAutoFit/>
          </a:bodyPr>
          <a:lstStyle/>
          <a:p>
            <a:r>
              <a:rPr lang="zh-CN" altLang="en-US" sz="2000" b="1" dirty="0" smtClean="0">
                <a:solidFill>
                  <a:srgbClr val="0174AB"/>
                </a:solidFill>
                <a:latin typeface="微软雅黑" panose="020B0503020204020204" pitchFamily="34" charset="-122"/>
                <a:ea typeface="微软雅黑" panose="020B0503020204020204" pitchFamily="34" charset="-122"/>
              </a:rPr>
              <a:t>优化思想</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930081" y="4839318"/>
            <a:ext cx="4121641" cy="1015663"/>
          </a:xfrm>
          <a:prstGeom prst="rect">
            <a:avLst/>
          </a:prstGeom>
          <a:noFill/>
        </p:spPr>
        <p:txBody>
          <a:bodyPr wrap="non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编译新内核，去除不必要的模块</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优化</a:t>
            </a:r>
            <a:r>
              <a:rPr lang="en-US" altLang="zh-CN" sz="2000" dirty="0" err="1" smtClean="0">
                <a:latin typeface="微软雅黑" panose="020B0503020204020204" pitchFamily="34" charset="-122"/>
                <a:ea typeface="微软雅黑" panose="020B0503020204020204" pitchFamily="34" charset="-122"/>
              </a:rPr>
              <a:t>initrd</a:t>
            </a:r>
            <a:r>
              <a:rPr lang="zh-CN" altLang="en-US" sz="2000" dirty="0" smtClean="0">
                <a:latin typeface="微软雅黑" panose="020B0503020204020204" pitchFamily="34" charset="-122"/>
                <a:ea typeface="微软雅黑" panose="020B0503020204020204" pitchFamily="34" charset="-122"/>
              </a:rPr>
              <a:t>中的</a:t>
            </a:r>
            <a:r>
              <a:rPr lang="en-US" altLang="zh-CN" sz="2000" dirty="0" err="1" smtClean="0">
                <a:latin typeface="微软雅黑" panose="020B0503020204020204" pitchFamily="34" charset="-122"/>
                <a:ea typeface="微软雅黑" panose="020B0503020204020204" pitchFamily="34" charset="-122"/>
              </a:rPr>
              <a:t>linuxrc</a:t>
            </a:r>
            <a:r>
              <a:rPr lang="zh-CN" altLang="en-US" sz="2000" dirty="0" smtClean="0">
                <a:latin typeface="微软雅黑" panose="020B0503020204020204" pitchFamily="34" charset="-122"/>
                <a:ea typeface="微软雅黑" panose="020B0503020204020204" pitchFamily="34" charset="-122"/>
              </a:rPr>
              <a:t>脚本</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优化</a:t>
            </a:r>
            <a:r>
              <a:rPr lang="en-US" altLang="zh-CN" sz="2000" dirty="0">
                <a:latin typeface="微软雅黑" panose="020B0503020204020204" pitchFamily="34" charset="-122"/>
                <a:ea typeface="微软雅黑" panose="020B0503020204020204" pitchFamily="34" charset="-122"/>
              </a:rPr>
              <a:t>RTC</a:t>
            </a:r>
            <a:r>
              <a:rPr lang="zh-CN" altLang="en-US" sz="2000" dirty="0">
                <a:latin typeface="微软雅黑" panose="020B0503020204020204" pitchFamily="34" charset="-122"/>
                <a:ea typeface="微软雅黑" panose="020B0503020204020204" pitchFamily="34" charset="-122"/>
              </a:rPr>
              <a:t>模块</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优化方案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43363" y="651065"/>
            <a:ext cx="1210588" cy="400110"/>
          </a:xfrm>
          <a:prstGeom prst="rect">
            <a:avLst/>
          </a:prstGeom>
          <a:noFill/>
        </p:spPr>
        <p:txBody>
          <a:bodyPr wrap="none" rtlCol="0">
            <a:spAutoFit/>
          </a:bodyPr>
          <a:lstStyle/>
          <a:p>
            <a:r>
              <a:rPr lang="zh-CN" altLang="en-US" sz="2000" b="1" dirty="0">
                <a:solidFill>
                  <a:srgbClr val="0174AB"/>
                </a:solidFill>
                <a:latin typeface="微软雅黑" panose="020B0503020204020204" pitchFamily="34" charset="-122"/>
                <a:ea typeface="微软雅黑" panose="020B0503020204020204" pitchFamily="34" charset="-122"/>
              </a:rPr>
              <a:t>配置内核</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pic>
        <p:nvPicPr>
          <p:cNvPr id="61" name="图片 60" descr="menuconfi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932" y="1522773"/>
            <a:ext cx="6360787" cy="5136444"/>
          </a:xfrm>
          <a:prstGeom prst="rect">
            <a:avLst/>
          </a:prstGeom>
          <a:noFill/>
          <a:ln>
            <a:noFill/>
          </a:ln>
        </p:spPr>
      </p:pic>
      <p:sp>
        <p:nvSpPr>
          <p:cNvPr id="15" name="文本框 14"/>
          <p:cNvSpPr txBox="1"/>
          <p:nvPr/>
        </p:nvSpPr>
        <p:spPr>
          <a:xfrm>
            <a:off x="2504404" y="1145086"/>
            <a:ext cx="2539478" cy="400110"/>
          </a:xfrm>
          <a:prstGeom prst="rect">
            <a:avLst/>
          </a:prstGeom>
          <a:noFill/>
        </p:spPr>
        <p:txBody>
          <a:bodyPr wrap="non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ake </a:t>
            </a:r>
            <a:r>
              <a:rPr lang="en-US" altLang="zh-CN" sz="2000" dirty="0" err="1" smtClean="0">
                <a:latin typeface="Times New Roman" panose="02020603050405020304" pitchFamily="18" charset="0"/>
                <a:ea typeface="微软雅黑" panose="020B0503020204020204" pitchFamily="34" charset="-122"/>
                <a:cs typeface="Times New Roman" panose="02020603050405020304" pitchFamily="18" charset="0"/>
              </a:rPr>
              <a:t>menuconfig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界面</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文本框 61"/>
          <p:cNvSpPr txBox="1"/>
          <p:nvPr/>
        </p:nvSpPr>
        <p:spPr>
          <a:xfrm>
            <a:off x="1253951" y="651065"/>
            <a:ext cx="6095579" cy="400110"/>
          </a:xfrm>
          <a:prstGeom prst="rect">
            <a:avLst/>
          </a:prstGeom>
          <a:noFill/>
        </p:spPr>
        <p:txBody>
          <a:bodyPr wrap="none" rtlCol="0">
            <a:spAutoFit/>
          </a:bodyPr>
          <a:lstStyle/>
          <a:p>
            <a:r>
              <a:rPr lang="en-US" altLang="zh-CN" sz="2000" b="1" dirty="0" smtClean="0">
                <a:solidFill>
                  <a:srgbClr val="0174AB"/>
                </a:solidFill>
                <a:latin typeface="微软雅黑" panose="020B0503020204020204" pitchFamily="34" charset="-122"/>
                <a:ea typeface="微软雅黑" panose="020B0503020204020204" pitchFamily="34" charset="-122"/>
              </a:rPr>
              <a:t>Processor </a:t>
            </a:r>
            <a:r>
              <a:rPr lang="en-US" altLang="zh-CN" sz="2000" b="1" dirty="0">
                <a:solidFill>
                  <a:srgbClr val="0174AB"/>
                </a:solidFill>
                <a:latin typeface="微软雅黑" panose="020B0503020204020204" pitchFamily="34" charset="-122"/>
                <a:ea typeface="微软雅黑" panose="020B0503020204020204" pitchFamily="34" charset="-122"/>
              </a:rPr>
              <a:t>type and features</a:t>
            </a:r>
            <a:r>
              <a:rPr lang="zh-CN" altLang="en-US" sz="2000" b="1" dirty="0">
                <a:solidFill>
                  <a:srgbClr val="0174AB"/>
                </a:solidFill>
                <a:latin typeface="微软雅黑" panose="020B0503020204020204" pitchFamily="34" charset="-122"/>
                <a:ea typeface="微软雅黑" panose="020B0503020204020204" pitchFamily="34" charset="-122"/>
              </a:rPr>
              <a:t>：处理器类型和特色</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a:stretch>
            <a:fillRect/>
          </a:stretch>
        </p:blipFill>
        <p:spPr>
          <a:xfrm>
            <a:off x="985740" y="1601632"/>
            <a:ext cx="7072583" cy="5057585"/>
          </a:xfrm>
          <a:prstGeom prst="rect">
            <a:avLst/>
          </a:prstGeom>
        </p:spPr>
      </p:pic>
      <p:sp>
        <p:nvSpPr>
          <p:cNvPr id="63" name="文本框 62"/>
          <p:cNvSpPr txBox="1"/>
          <p:nvPr/>
        </p:nvSpPr>
        <p:spPr>
          <a:xfrm>
            <a:off x="1096381" y="1034483"/>
            <a:ext cx="7617760"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High memory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Symmetric multi-processing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文本框 66"/>
          <p:cNvSpPr txBox="1"/>
          <p:nvPr/>
        </p:nvSpPr>
        <p:spPr>
          <a:xfrm>
            <a:off x="1918252" y="651065"/>
            <a:ext cx="5307495" cy="400110"/>
          </a:xfrm>
          <a:prstGeom prst="rect">
            <a:avLst/>
          </a:prstGeom>
          <a:noFill/>
        </p:spPr>
        <p:txBody>
          <a:bodyPr wrap="square" rtlCol="0">
            <a:spAutoFit/>
          </a:bodyPr>
          <a:lstStyle/>
          <a:p>
            <a:r>
              <a:rPr lang="en-US" altLang="zh-CN" sz="2000" b="1" dirty="0" smtClean="0">
                <a:solidFill>
                  <a:srgbClr val="0174AB"/>
                </a:solidFill>
                <a:latin typeface="微软雅黑" panose="020B0503020204020204" pitchFamily="34" charset="-122"/>
                <a:ea typeface="微软雅黑" panose="020B0503020204020204" pitchFamily="34" charset="-122"/>
              </a:rPr>
              <a:t>Loadable </a:t>
            </a:r>
            <a:r>
              <a:rPr lang="en-US" altLang="zh-CN" sz="2000" b="1" dirty="0">
                <a:solidFill>
                  <a:srgbClr val="0174AB"/>
                </a:solidFill>
                <a:latin typeface="微软雅黑" panose="020B0503020204020204" pitchFamily="34" charset="-122"/>
                <a:ea typeface="微软雅黑" panose="020B0503020204020204" pitchFamily="34" charset="-122"/>
              </a:rPr>
              <a:t>module support</a:t>
            </a:r>
            <a:r>
              <a:rPr lang="zh-CN" altLang="en-US" sz="2000" b="1" dirty="0">
                <a:solidFill>
                  <a:srgbClr val="0174AB"/>
                </a:solidFill>
                <a:latin typeface="微软雅黑" panose="020B0503020204020204" pitchFamily="34" charset="-122"/>
                <a:ea typeface="微软雅黑" panose="020B0503020204020204" pitchFamily="34" charset="-122"/>
              </a:rPr>
              <a:t>：对模块的支持</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2811354" y="1098130"/>
            <a:ext cx="3759831"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Automatically sign all modules</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9" name="图片 68" descr="module support"/>
          <p:cNvPicPr/>
          <p:nvPr/>
        </p:nvPicPr>
        <p:blipFill>
          <a:blip r:embed="rId4">
            <a:extLst>
              <a:ext uri="{28A0092B-C50C-407E-A947-70E740481C1C}">
                <a14:useLocalDpi xmlns:a14="http://schemas.microsoft.com/office/drawing/2010/main" val="0"/>
              </a:ext>
            </a:extLst>
          </a:blip>
          <a:srcRect/>
          <a:stretch>
            <a:fillRect/>
          </a:stretch>
        </p:blipFill>
        <p:spPr bwMode="auto">
          <a:xfrm>
            <a:off x="1033670" y="1545196"/>
            <a:ext cx="7315200" cy="4786030"/>
          </a:xfrm>
          <a:prstGeom prst="rect">
            <a:avLst/>
          </a:prstGeom>
          <a:noFill/>
          <a:ln>
            <a:noFill/>
          </a:ln>
        </p:spPr>
      </p:pic>
      <p:sp>
        <p:nvSpPr>
          <p:cNvPr id="70" name="文本框 69"/>
          <p:cNvSpPr txBox="1"/>
          <p:nvPr/>
        </p:nvSpPr>
        <p:spPr>
          <a:xfrm>
            <a:off x="1918252" y="651065"/>
            <a:ext cx="5307495" cy="400110"/>
          </a:xfrm>
          <a:prstGeom prst="rect">
            <a:avLst/>
          </a:prstGeom>
          <a:noFill/>
        </p:spPr>
        <p:txBody>
          <a:bodyPr wrap="square" rtlCol="0">
            <a:spAutoFit/>
          </a:bodyPr>
          <a:lstStyle/>
          <a:p>
            <a:pPr algn="ctr"/>
            <a:r>
              <a:rPr lang="en-US" altLang="zh-CN" sz="2000" b="1" dirty="0" smtClean="0">
                <a:solidFill>
                  <a:srgbClr val="0174AB"/>
                </a:solidFill>
                <a:latin typeface="微软雅黑" panose="020B0503020204020204" pitchFamily="34" charset="-122"/>
                <a:ea typeface="微软雅黑" panose="020B0503020204020204" pitchFamily="34" charset="-122"/>
              </a:rPr>
              <a:t>Network </a:t>
            </a:r>
            <a:r>
              <a:rPr lang="en-US" altLang="zh-CN" sz="2000" b="1" dirty="0">
                <a:solidFill>
                  <a:srgbClr val="0174AB"/>
                </a:solidFill>
                <a:latin typeface="微软雅黑" panose="020B0503020204020204" pitchFamily="34" charset="-122"/>
                <a:ea typeface="微软雅黑" panose="020B0503020204020204" pitchFamily="34" charset="-122"/>
              </a:rPr>
              <a:t>support</a:t>
            </a:r>
            <a:r>
              <a:rPr lang="zh-CN" altLang="en-US" sz="2000" b="1" dirty="0">
                <a:solidFill>
                  <a:srgbClr val="0174AB"/>
                </a:solidFill>
                <a:latin typeface="微软雅黑" panose="020B0503020204020204" pitchFamily="34" charset="-122"/>
                <a:ea typeface="微软雅黑" panose="020B0503020204020204" pitchFamily="34" charset="-122"/>
              </a:rPr>
              <a:t>：网络配置</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1253951" y="1051175"/>
            <a:ext cx="7177135"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Bluetooth subsystem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RF switch subsystem Support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2" name="图片 71" descr="network1"/>
          <p:cNvPicPr/>
          <p:nvPr/>
        </p:nvPicPr>
        <p:blipFill>
          <a:blip r:embed="rId5">
            <a:extLst>
              <a:ext uri="{28A0092B-C50C-407E-A947-70E740481C1C}">
                <a14:useLocalDpi xmlns:a14="http://schemas.microsoft.com/office/drawing/2010/main" val="0"/>
              </a:ext>
            </a:extLst>
          </a:blip>
          <a:srcRect/>
          <a:stretch>
            <a:fillRect/>
          </a:stretch>
        </p:blipFill>
        <p:spPr bwMode="auto">
          <a:xfrm>
            <a:off x="815008" y="1545196"/>
            <a:ext cx="7762601" cy="5014630"/>
          </a:xfrm>
          <a:prstGeom prst="rect">
            <a:avLst/>
          </a:prstGeom>
          <a:noFill/>
          <a:ln>
            <a:noFill/>
          </a:ln>
        </p:spPr>
      </p:pic>
      <p:sp>
        <p:nvSpPr>
          <p:cNvPr id="78" name="文本框 77"/>
          <p:cNvSpPr txBox="1"/>
          <p:nvPr/>
        </p:nvSpPr>
        <p:spPr>
          <a:xfrm>
            <a:off x="1779105" y="651065"/>
            <a:ext cx="4671392" cy="400110"/>
          </a:xfrm>
          <a:prstGeom prst="rect">
            <a:avLst/>
          </a:prstGeom>
          <a:noFill/>
        </p:spPr>
        <p:txBody>
          <a:bodyPr wrap="square" rtlCol="0">
            <a:spAutoFit/>
          </a:bodyPr>
          <a:lstStyle/>
          <a:p>
            <a:pPr algn="ctr"/>
            <a:r>
              <a:rPr lang="en-US" altLang="zh-CN" sz="2000" b="1" dirty="0">
                <a:solidFill>
                  <a:srgbClr val="0174AB"/>
                </a:solidFill>
                <a:latin typeface="微软雅黑" panose="020B0503020204020204" pitchFamily="34" charset="-122"/>
                <a:ea typeface="微软雅黑" panose="020B0503020204020204" pitchFamily="34" charset="-122"/>
              </a:rPr>
              <a:t>	Device driver</a:t>
            </a:r>
            <a:r>
              <a:rPr lang="zh-CN" altLang="en-US" sz="2000" b="1" dirty="0">
                <a:solidFill>
                  <a:srgbClr val="0174AB"/>
                </a:solidFill>
                <a:latin typeface="微软雅黑" panose="020B0503020204020204" pitchFamily="34" charset="-122"/>
                <a:ea typeface="微软雅黑" panose="020B0503020204020204" pitchFamily="34" charset="-122"/>
              </a:rPr>
              <a:t>：设备驱动</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38047" y="1051175"/>
            <a:ext cx="749303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Multimedia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Sound card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USB driver support…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0" name="图片 79" descr="device driver"/>
          <p:cNvPicPr/>
          <p:nvPr/>
        </p:nvPicPr>
        <p:blipFill>
          <a:blip r:embed="rId6">
            <a:extLst>
              <a:ext uri="{28A0092B-C50C-407E-A947-70E740481C1C}">
                <a14:useLocalDpi xmlns:a14="http://schemas.microsoft.com/office/drawing/2010/main" val="0"/>
              </a:ext>
            </a:extLst>
          </a:blip>
          <a:srcRect/>
          <a:stretch>
            <a:fillRect/>
          </a:stretch>
        </p:blipFill>
        <p:spPr bwMode="auto">
          <a:xfrm>
            <a:off x="938047" y="1545196"/>
            <a:ext cx="7571903" cy="4547491"/>
          </a:xfrm>
          <a:prstGeom prst="rect">
            <a:avLst/>
          </a:prstGeom>
          <a:noFill/>
          <a:ln>
            <a:noFill/>
          </a:ln>
        </p:spPr>
      </p:pic>
      <p:sp>
        <p:nvSpPr>
          <p:cNvPr id="81" name="文本框 80"/>
          <p:cNvSpPr txBox="1"/>
          <p:nvPr/>
        </p:nvSpPr>
        <p:spPr>
          <a:xfrm>
            <a:off x="2179725" y="803465"/>
            <a:ext cx="4671392" cy="400110"/>
          </a:xfrm>
          <a:prstGeom prst="rect">
            <a:avLst/>
          </a:prstGeom>
          <a:noFill/>
        </p:spPr>
        <p:txBody>
          <a:bodyPr wrap="square" rtlCol="0">
            <a:spAutoFit/>
          </a:bodyPr>
          <a:lstStyle/>
          <a:p>
            <a:pPr algn="ctr"/>
            <a:r>
              <a:rPr lang="en-US" altLang="zh-CN" sz="2000" b="1" dirty="0" smtClean="0">
                <a:solidFill>
                  <a:srgbClr val="0174AB"/>
                </a:solidFill>
                <a:latin typeface="微软雅黑" panose="020B0503020204020204" pitchFamily="34" charset="-122"/>
                <a:ea typeface="微软雅黑" panose="020B0503020204020204" pitchFamily="34" charset="-122"/>
              </a:rPr>
              <a:t>Security </a:t>
            </a:r>
            <a:r>
              <a:rPr lang="en-US" altLang="zh-CN" sz="2000" b="1" dirty="0">
                <a:solidFill>
                  <a:srgbClr val="0174AB"/>
                </a:solidFill>
                <a:latin typeface="微软雅黑" panose="020B0503020204020204" pitchFamily="34" charset="-122"/>
                <a:ea typeface="微软雅黑" panose="020B0503020204020204" pitchFamily="34" charset="-122"/>
              </a:rPr>
              <a:t>options</a:t>
            </a:r>
            <a:r>
              <a:rPr lang="zh-CN" altLang="en-US" sz="2000" b="1" dirty="0">
                <a:solidFill>
                  <a:srgbClr val="0174AB"/>
                </a:solidFill>
                <a:latin typeface="微软雅黑" panose="020B0503020204020204" pitchFamily="34" charset="-122"/>
                <a:ea typeface="微软雅黑" panose="020B0503020204020204" pitchFamily="34" charset="-122"/>
              </a:rPr>
              <a:t>：安全选项</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090447" y="1203575"/>
            <a:ext cx="749303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Multimedia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Sound card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USB driver support…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3" name="图片 82" descr="device driver"/>
          <p:cNvPicPr/>
          <p:nvPr/>
        </p:nvPicPr>
        <p:blipFill>
          <a:blip r:embed="rId6">
            <a:extLst>
              <a:ext uri="{28A0092B-C50C-407E-A947-70E740481C1C}">
                <a14:useLocalDpi xmlns:a14="http://schemas.microsoft.com/office/drawing/2010/main" val="0"/>
              </a:ext>
            </a:extLst>
          </a:blip>
          <a:srcRect/>
          <a:stretch>
            <a:fillRect/>
          </a:stretch>
        </p:blipFill>
        <p:spPr bwMode="auto">
          <a:xfrm>
            <a:off x="1090447" y="1697596"/>
            <a:ext cx="7571903" cy="4547491"/>
          </a:xfrm>
          <a:prstGeom prst="rect">
            <a:avLst/>
          </a:prstGeom>
          <a:noFill/>
          <a:ln>
            <a:noFill/>
          </a:ln>
        </p:spPr>
      </p:pic>
      <p:sp>
        <p:nvSpPr>
          <p:cNvPr id="84" name="文本框 83"/>
          <p:cNvSpPr txBox="1"/>
          <p:nvPr/>
        </p:nvSpPr>
        <p:spPr>
          <a:xfrm>
            <a:off x="2027325" y="651065"/>
            <a:ext cx="4671392" cy="400110"/>
          </a:xfrm>
          <a:prstGeom prst="rect">
            <a:avLst/>
          </a:prstGeom>
          <a:noFill/>
        </p:spPr>
        <p:txBody>
          <a:bodyPr wrap="square" rtlCol="0">
            <a:spAutoFit/>
          </a:bodyPr>
          <a:lstStyle/>
          <a:p>
            <a:pPr algn="ctr"/>
            <a:r>
              <a:rPr lang="en-US" altLang="zh-CN" sz="2000" b="1" dirty="0" smtClean="0">
                <a:solidFill>
                  <a:srgbClr val="0174AB"/>
                </a:solidFill>
                <a:latin typeface="微软雅黑" panose="020B0503020204020204" pitchFamily="34" charset="-122"/>
                <a:ea typeface="微软雅黑" panose="020B0503020204020204" pitchFamily="34" charset="-122"/>
              </a:rPr>
              <a:t>Kernel </a:t>
            </a:r>
            <a:r>
              <a:rPr lang="en-US" altLang="zh-CN" sz="2000" b="1" dirty="0">
                <a:solidFill>
                  <a:srgbClr val="0174AB"/>
                </a:solidFill>
                <a:latin typeface="微软雅黑" panose="020B0503020204020204" pitchFamily="34" charset="-122"/>
                <a:ea typeface="微软雅黑" panose="020B0503020204020204" pitchFamily="34" charset="-122"/>
              </a:rPr>
              <a:t>hacking</a:t>
            </a:r>
            <a:r>
              <a:rPr lang="zh-CN" altLang="en-US" sz="2000" b="1" dirty="0">
                <a:solidFill>
                  <a:srgbClr val="0174AB"/>
                </a:solidFill>
                <a:latin typeface="微软雅黑" panose="020B0503020204020204" pitchFamily="34" charset="-122"/>
                <a:ea typeface="微软雅黑" panose="020B0503020204020204" pitchFamily="34" charset="-122"/>
              </a:rPr>
              <a:t>：内核启动监测</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938047" y="1051175"/>
            <a:ext cx="7493039" cy="400110"/>
          </a:xfrm>
          <a:prstGeom prst="rect">
            <a:avLst/>
          </a:prstGeom>
          <a:noFill/>
        </p:spPr>
        <p:txBody>
          <a:bodyPr wrap="square" rtlCol="0">
            <a:spAutoFit/>
          </a:bodyP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printk</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dmesg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options</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6" name="图片 85" descr="kernel hacking"/>
          <p:cNvPicPr/>
          <p:nvPr/>
        </p:nvPicPr>
        <p:blipFill>
          <a:blip r:embed="rId7">
            <a:extLst>
              <a:ext uri="{28A0092B-C50C-407E-A947-70E740481C1C}">
                <a14:useLocalDpi xmlns:a14="http://schemas.microsoft.com/office/drawing/2010/main" val="0"/>
              </a:ext>
            </a:extLst>
          </a:blip>
          <a:srcRect/>
          <a:stretch>
            <a:fillRect/>
          </a:stretch>
        </p:blipFill>
        <p:spPr bwMode="auto">
          <a:xfrm>
            <a:off x="325570" y="1624023"/>
            <a:ext cx="5176595" cy="4366874"/>
          </a:xfrm>
          <a:prstGeom prst="rect">
            <a:avLst/>
          </a:prstGeom>
          <a:noFill/>
          <a:ln>
            <a:noFill/>
          </a:ln>
        </p:spPr>
      </p:pic>
      <p:pic>
        <p:nvPicPr>
          <p:cNvPr id="87" name="图片 86"/>
          <p:cNvPicPr>
            <a:picLocks noChangeAspect="1"/>
          </p:cNvPicPr>
          <p:nvPr/>
        </p:nvPicPr>
        <p:blipFill>
          <a:blip r:embed="rId8"/>
          <a:stretch>
            <a:fillRect/>
          </a:stretch>
        </p:blipFill>
        <p:spPr>
          <a:xfrm>
            <a:off x="5620406" y="2216277"/>
            <a:ext cx="3294994" cy="896190"/>
          </a:xfrm>
          <a:prstGeom prst="rect">
            <a:avLst/>
          </a:prstGeom>
        </p:spPr>
      </p:pic>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9"/>
                                        </p:tgtEl>
                                      </p:cBhvr>
                                    </p:animEffect>
                                    <p:set>
                                      <p:cBhvr>
                                        <p:cTn id="7" dur="1" fill="hold">
                                          <p:stCondLst>
                                            <p:cond delay="499"/>
                                          </p:stCondLst>
                                        </p:cTn>
                                        <p:tgtEl>
                                          <p:spTgt spid="5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1"/>
                                        </p:tgtEl>
                                      </p:cBhvr>
                                    </p:animEffect>
                                    <p:set>
                                      <p:cBhvr>
                                        <p:cTn id="10" dur="1" fill="hold">
                                          <p:stCondLst>
                                            <p:cond delay="499"/>
                                          </p:stCondLst>
                                        </p:cTn>
                                        <p:tgtEl>
                                          <p:spTgt spid="6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62"/>
                                        </p:tgtEl>
                                      </p:cBhvr>
                                    </p:animEffect>
                                    <p:set>
                                      <p:cBhvr>
                                        <p:cTn id="28" dur="1" fill="hold">
                                          <p:stCondLst>
                                            <p:cond delay="499"/>
                                          </p:stCondLst>
                                        </p:cTn>
                                        <p:tgtEl>
                                          <p:spTgt spid="6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3"/>
                                        </p:tgtEl>
                                      </p:cBhvr>
                                    </p:animEffect>
                                    <p:set>
                                      <p:cBhvr>
                                        <p:cTn id="31" dur="1" fill="hold">
                                          <p:stCondLst>
                                            <p:cond delay="499"/>
                                          </p:stCondLst>
                                        </p:cTn>
                                        <p:tgtEl>
                                          <p:spTgt spid="6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500"/>
                                        <p:tgtEl>
                                          <p:spTgt spid="6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par>
                                <p:cTn id="42" presetID="10" presetClass="entr" presetSubtype="0" fill="hold"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67"/>
                                        </p:tgtEl>
                                      </p:cBhvr>
                                    </p:animEffect>
                                    <p:set>
                                      <p:cBhvr>
                                        <p:cTn id="49" dur="1" fill="hold">
                                          <p:stCondLst>
                                            <p:cond delay="499"/>
                                          </p:stCondLst>
                                        </p:cTn>
                                        <p:tgtEl>
                                          <p:spTgt spid="6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68"/>
                                        </p:tgtEl>
                                      </p:cBhvr>
                                    </p:animEffect>
                                    <p:set>
                                      <p:cBhvr>
                                        <p:cTn id="52" dur="1" fill="hold">
                                          <p:stCondLst>
                                            <p:cond delay="499"/>
                                          </p:stCondLst>
                                        </p:cTn>
                                        <p:tgtEl>
                                          <p:spTgt spid="6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69"/>
                                        </p:tgtEl>
                                      </p:cBhvr>
                                    </p:animEffect>
                                    <p:set>
                                      <p:cBhvr>
                                        <p:cTn id="55" dur="1" fill="hold">
                                          <p:stCondLst>
                                            <p:cond delay="499"/>
                                          </p:stCondLst>
                                        </p:cTn>
                                        <p:tgtEl>
                                          <p:spTgt spid="69"/>
                                        </p:tgtEl>
                                        <p:attrNameLst>
                                          <p:attrName>style.visibility</p:attrName>
                                        </p:attrNameLst>
                                      </p:cBhvr>
                                      <p:to>
                                        <p:strVal val="hidden"/>
                                      </p:to>
                                    </p:se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10"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70"/>
                                        </p:tgtEl>
                                      </p:cBhvr>
                                    </p:animEffect>
                                    <p:set>
                                      <p:cBhvr>
                                        <p:cTn id="70" dur="1" fill="hold">
                                          <p:stCondLst>
                                            <p:cond delay="499"/>
                                          </p:stCondLst>
                                        </p:cTn>
                                        <p:tgtEl>
                                          <p:spTgt spid="7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1"/>
                                        </p:tgtEl>
                                      </p:cBhvr>
                                    </p:animEffect>
                                    <p:set>
                                      <p:cBhvr>
                                        <p:cTn id="73" dur="1" fill="hold">
                                          <p:stCondLst>
                                            <p:cond delay="499"/>
                                          </p:stCondLst>
                                        </p:cTn>
                                        <p:tgtEl>
                                          <p:spTgt spid="7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2"/>
                                        </p:tgtEl>
                                      </p:cBhvr>
                                    </p:animEffect>
                                    <p:set>
                                      <p:cBhvr>
                                        <p:cTn id="76" dur="1" fill="hold">
                                          <p:stCondLst>
                                            <p:cond delay="499"/>
                                          </p:stCondLst>
                                        </p:cTn>
                                        <p:tgtEl>
                                          <p:spTgt spid="72"/>
                                        </p:tgtEl>
                                        <p:attrNameLst>
                                          <p:attrName>style.visibility</p:attrName>
                                        </p:attrNameLst>
                                      </p:cBhvr>
                                      <p:to>
                                        <p:strVal val="hidden"/>
                                      </p:to>
                                    </p:se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fade">
                                      <p:cBhvr>
                                        <p:cTn id="80" dur="500"/>
                                        <p:tgtEl>
                                          <p:spTgt spid="7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fade">
                                      <p:cBhvr>
                                        <p:cTn id="83" dur="500"/>
                                        <p:tgtEl>
                                          <p:spTgt spid="79"/>
                                        </p:tgtEl>
                                      </p:cBhvr>
                                    </p:animEffect>
                                  </p:childTnLst>
                                </p:cTn>
                              </p:par>
                              <p:par>
                                <p:cTn id="84" presetID="10" presetClass="entr" presetSubtype="0" fill="hold"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78"/>
                                        </p:tgtEl>
                                      </p:cBhvr>
                                    </p:animEffect>
                                    <p:set>
                                      <p:cBhvr>
                                        <p:cTn id="91" dur="1" fill="hold">
                                          <p:stCondLst>
                                            <p:cond delay="499"/>
                                          </p:stCondLst>
                                        </p:cTn>
                                        <p:tgtEl>
                                          <p:spTgt spid="78"/>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9"/>
                                        </p:tgtEl>
                                      </p:cBhvr>
                                    </p:animEffect>
                                    <p:set>
                                      <p:cBhvr>
                                        <p:cTn id="94" dur="1" fill="hold">
                                          <p:stCondLst>
                                            <p:cond delay="499"/>
                                          </p:stCondLst>
                                        </p:cTn>
                                        <p:tgtEl>
                                          <p:spTgt spid="79"/>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80"/>
                                        </p:tgtEl>
                                      </p:cBhvr>
                                    </p:animEffect>
                                    <p:set>
                                      <p:cBhvr>
                                        <p:cTn id="97" dur="1" fill="hold">
                                          <p:stCondLst>
                                            <p:cond delay="499"/>
                                          </p:stCondLst>
                                        </p:cTn>
                                        <p:tgtEl>
                                          <p:spTgt spid="80"/>
                                        </p:tgtEl>
                                        <p:attrNameLst>
                                          <p:attrName>style.visibility</p:attrName>
                                        </p:attrNameLst>
                                      </p:cBhvr>
                                      <p:to>
                                        <p:strVal val="hidden"/>
                                      </p:to>
                                    </p:se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fade">
                                      <p:cBhvr>
                                        <p:cTn id="101" dur="500"/>
                                        <p:tgtEl>
                                          <p:spTgt spid="8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ntr" presetSubtype="0" fill="hold" nodeType="withEffect">
                                  <p:stCondLst>
                                    <p:cond delay="0"/>
                                  </p:stCondLst>
                                  <p:childTnLst>
                                    <p:set>
                                      <p:cBhvr>
                                        <p:cTn id="106" dur="1" fill="hold">
                                          <p:stCondLst>
                                            <p:cond delay="0"/>
                                          </p:stCondLst>
                                        </p:cTn>
                                        <p:tgtEl>
                                          <p:spTgt spid="83"/>
                                        </p:tgtEl>
                                        <p:attrNameLst>
                                          <p:attrName>style.visibility</p:attrName>
                                        </p:attrNameLst>
                                      </p:cBhvr>
                                      <p:to>
                                        <p:strVal val="visible"/>
                                      </p:to>
                                    </p:set>
                                    <p:animEffect transition="in" filter="fade">
                                      <p:cBhvr>
                                        <p:cTn id="107" dur="500"/>
                                        <p:tgtEl>
                                          <p:spTgt spid="8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81"/>
                                        </p:tgtEl>
                                      </p:cBhvr>
                                    </p:animEffect>
                                    <p:set>
                                      <p:cBhvr>
                                        <p:cTn id="112" dur="1" fill="hold">
                                          <p:stCondLst>
                                            <p:cond delay="499"/>
                                          </p:stCondLst>
                                        </p:cTn>
                                        <p:tgtEl>
                                          <p:spTgt spid="81"/>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82"/>
                                        </p:tgtEl>
                                      </p:cBhvr>
                                    </p:animEffect>
                                    <p:set>
                                      <p:cBhvr>
                                        <p:cTn id="115" dur="1" fill="hold">
                                          <p:stCondLst>
                                            <p:cond delay="499"/>
                                          </p:stCondLst>
                                        </p:cTn>
                                        <p:tgtEl>
                                          <p:spTgt spid="82"/>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83"/>
                                        </p:tgtEl>
                                      </p:cBhvr>
                                    </p:animEffect>
                                    <p:set>
                                      <p:cBhvr>
                                        <p:cTn id="118" dur="1" fill="hold">
                                          <p:stCondLst>
                                            <p:cond delay="499"/>
                                          </p:stCondLst>
                                        </p:cTn>
                                        <p:tgtEl>
                                          <p:spTgt spid="83"/>
                                        </p:tgtEl>
                                        <p:attrNameLst>
                                          <p:attrName>style.visibility</p:attrName>
                                        </p:attrNameLst>
                                      </p:cBhvr>
                                      <p:to>
                                        <p:strVal val="hidden"/>
                                      </p:to>
                                    </p:set>
                                  </p:childTnLst>
                                </p:cTn>
                              </p:par>
                            </p:childTnLst>
                          </p:cTn>
                        </p:par>
                        <p:par>
                          <p:cTn id="119" fill="hold">
                            <p:stCondLst>
                              <p:cond delay="500"/>
                            </p:stCondLst>
                            <p:childTnLst>
                              <p:par>
                                <p:cTn id="120" presetID="10" presetClass="entr" presetSubtype="0" fill="hold" grpId="0" nodeType="after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childTnLst>
                          </p:cTn>
                        </p:par>
                        <p:par>
                          <p:cTn id="123" fill="hold">
                            <p:stCondLst>
                              <p:cond delay="1000"/>
                            </p:stCondLst>
                            <p:childTnLst>
                              <p:par>
                                <p:cTn id="124" presetID="10" presetClass="entr" presetSubtype="0" fill="hold" grpId="0" nodeType="afterEffect">
                                  <p:stCondLst>
                                    <p:cond delay="0"/>
                                  </p:stCondLst>
                                  <p:childTnLst>
                                    <p:set>
                                      <p:cBhvr>
                                        <p:cTn id="125" dur="1" fill="hold">
                                          <p:stCondLst>
                                            <p:cond delay="0"/>
                                          </p:stCondLst>
                                        </p:cTn>
                                        <p:tgtEl>
                                          <p:spTgt spid="85"/>
                                        </p:tgtEl>
                                        <p:attrNameLst>
                                          <p:attrName>style.visibility</p:attrName>
                                        </p:attrNameLst>
                                      </p:cBhvr>
                                      <p:to>
                                        <p:strVal val="visible"/>
                                      </p:to>
                                    </p:set>
                                    <p:animEffect transition="in" filter="fade">
                                      <p:cBhvr>
                                        <p:cTn id="126" dur="500"/>
                                        <p:tgtEl>
                                          <p:spTgt spid="85"/>
                                        </p:tgtEl>
                                      </p:cBhvr>
                                    </p:animEffect>
                                  </p:childTnLst>
                                </p:cTn>
                              </p:par>
                            </p:childTnLst>
                          </p:cTn>
                        </p:par>
                        <p:par>
                          <p:cTn id="127" fill="hold">
                            <p:stCondLst>
                              <p:cond delay="1500"/>
                            </p:stCondLst>
                            <p:childTnLst>
                              <p:par>
                                <p:cTn id="128" presetID="10" presetClass="entr" presetSubtype="0" fill="hold" nodeType="afterEffect">
                                  <p:stCondLst>
                                    <p:cond delay="0"/>
                                  </p:stCondLst>
                                  <p:childTnLst>
                                    <p:set>
                                      <p:cBhvr>
                                        <p:cTn id="129" dur="1" fill="hold">
                                          <p:stCondLst>
                                            <p:cond delay="0"/>
                                          </p:stCondLst>
                                        </p:cTn>
                                        <p:tgtEl>
                                          <p:spTgt spid="86"/>
                                        </p:tgtEl>
                                        <p:attrNameLst>
                                          <p:attrName>style.visibility</p:attrName>
                                        </p:attrNameLst>
                                      </p:cBhvr>
                                      <p:to>
                                        <p:strVal val="visible"/>
                                      </p:to>
                                    </p:set>
                                    <p:animEffect transition="in" filter="fade">
                                      <p:cBhvr>
                                        <p:cTn id="130" dur="500"/>
                                        <p:tgtEl>
                                          <p:spTgt spid="86"/>
                                        </p:tgtEl>
                                      </p:cBhvr>
                                    </p:animEffect>
                                  </p:childTnLst>
                                </p:cTn>
                              </p:par>
                            </p:childTnLst>
                          </p:cTn>
                        </p:par>
                        <p:par>
                          <p:cTn id="131" fill="hold">
                            <p:stCondLst>
                              <p:cond delay="2000"/>
                            </p:stCondLst>
                            <p:childTnLst>
                              <p:par>
                                <p:cTn id="132" presetID="10" presetClass="entr" presetSubtype="0" fill="hold" nodeType="after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fade">
                                      <p:cBhvr>
                                        <p:cTn id="13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5" grpId="0"/>
      <p:bldP spid="62" grpId="0"/>
      <p:bldP spid="62" grpId="1"/>
      <p:bldP spid="63" grpId="0"/>
      <p:bldP spid="63" grpId="1"/>
      <p:bldP spid="67" grpId="0"/>
      <p:bldP spid="67" grpId="1"/>
      <p:bldP spid="68" grpId="0"/>
      <p:bldP spid="68" grpId="1"/>
      <p:bldP spid="70" grpId="0"/>
      <p:bldP spid="70" grpId="1"/>
      <p:bldP spid="71" grpId="0"/>
      <p:bldP spid="71" grpId="1"/>
      <p:bldP spid="78" grpId="0"/>
      <p:bldP spid="78" grpId="1"/>
      <p:bldP spid="79" grpId="0"/>
      <p:bldP spid="79" grpId="1"/>
      <p:bldP spid="81" grpId="0"/>
      <p:bldP spid="81" grpId="1"/>
      <p:bldP spid="82" grpId="0"/>
      <p:bldP spid="82" grpId="1"/>
      <p:bldP spid="84" grpId="0"/>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99392" y="883341"/>
            <a:ext cx="4671392" cy="461665"/>
          </a:xfrm>
          <a:prstGeom prst="rect">
            <a:avLst/>
          </a:prstGeom>
          <a:noFill/>
        </p:spPr>
        <p:txBody>
          <a:bodyPr wrap="square" rtlCol="0">
            <a:spAutoFit/>
          </a:bodyPr>
          <a:lstStyle/>
          <a:p>
            <a:pPr algn="ctr"/>
            <a:r>
              <a:rPr lang="zh-CN" altLang="en-US" sz="2400" b="1" dirty="0" smtClean="0">
                <a:solidFill>
                  <a:srgbClr val="0174AB"/>
                </a:solidFill>
                <a:latin typeface="微软雅黑" panose="020B0503020204020204" pitchFamily="34" charset="-122"/>
                <a:ea typeface="微软雅黑" panose="020B0503020204020204" pitchFamily="34" charset="-122"/>
              </a:rPr>
              <a:t>重制</a:t>
            </a:r>
            <a:r>
              <a:rPr lang="en-US" altLang="zh-CN" sz="2400" b="1" dirty="0" err="1" smtClean="0">
                <a:solidFill>
                  <a:srgbClr val="0174AB"/>
                </a:solidFill>
                <a:latin typeface="微软雅黑" panose="020B0503020204020204" pitchFamily="34" charset="-122"/>
                <a:ea typeface="微软雅黑" panose="020B0503020204020204" pitchFamily="34" charset="-122"/>
              </a:rPr>
              <a:t>initrd</a:t>
            </a:r>
            <a:endParaRPr lang="zh-CN" altLang="en-US" sz="24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文本框 27"/>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优化方案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4629483" y="776988"/>
            <a:ext cx="5579" cy="5734171"/>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49754" y="1488846"/>
            <a:ext cx="4313582" cy="489364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下载</a:t>
            </a:r>
            <a:r>
              <a:rPr lang="en-US" altLang="zh-CN" sz="2400" dirty="0" err="1" smtClean="0">
                <a:latin typeface="Times New Roman" panose="02020603050405020304" pitchFamily="18" charset="0"/>
                <a:cs typeface="Times New Roman" panose="02020603050405020304" pitchFamily="18" charset="0"/>
              </a:rPr>
              <a:t>busybox</a:t>
            </a:r>
            <a:r>
              <a:rPr lang="zh-CN" altLang="en-US" sz="2400" dirty="0" smtClean="0">
                <a:latin typeface="Times New Roman" panose="02020603050405020304" pitchFamily="18" charset="0"/>
                <a:cs typeface="Times New Roman" panose="02020603050405020304" pitchFamily="18" charset="0"/>
              </a:rPr>
              <a:t>并解压到源码目录</a:t>
            </a:r>
            <a:endParaRPr lang="en-US" altLang="zh-CN"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使用</a:t>
            </a:r>
            <a:r>
              <a:rPr lang="en-US" altLang="zh-CN" sz="2400" dirty="0" err="1" smtClean="0">
                <a:latin typeface="Times New Roman" panose="02020603050405020304" pitchFamily="18" charset="0"/>
                <a:cs typeface="Times New Roman" panose="02020603050405020304" pitchFamily="18" charset="0"/>
              </a:rPr>
              <a:t>menuconfig</a:t>
            </a:r>
            <a:r>
              <a:rPr lang="zh-CN" altLang="en-US" sz="2400" dirty="0" smtClean="0">
                <a:latin typeface="Times New Roman" panose="02020603050405020304" pitchFamily="18" charset="0"/>
                <a:cs typeface="Times New Roman" panose="02020603050405020304" pitchFamily="18" charset="0"/>
              </a:rPr>
              <a:t>配置</a:t>
            </a:r>
            <a:r>
              <a:rPr lang="en-US" altLang="zh-CN" sz="2400" dirty="0" err="1" smtClean="0">
                <a:latin typeface="Times New Roman" panose="02020603050405020304" pitchFamily="18" charset="0"/>
                <a:cs typeface="Times New Roman" panose="02020603050405020304" pitchFamily="18" charset="0"/>
              </a:rPr>
              <a:t>busybox</a:t>
            </a:r>
            <a:r>
              <a:rPr lang="zh-CN" altLang="en-US" sz="2400" dirty="0" smtClean="0">
                <a:latin typeface="Times New Roman" panose="02020603050405020304" pitchFamily="18" charset="0"/>
                <a:cs typeface="Times New Roman" panose="02020603050405020304" pitchFamily="18" charset="0"/>
              </a:rPr>
              <a:t>功能，选择需要配置的指令，注意：</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a:t> </a:t>
            </a:r>
            <a:r>
              <a:rPr lang="en-US" altLang="zh-CN" sz="2400" i="1" dirty="0">
                <a:latin typeface="Times New Roman" panose="02020603050405020304" pitchFamily="18" charset="0"/>
                <a:cs typeface="Times New Roman" panose="02020603050405020304" pitchFamily="18" charset="0"/>
              </a:rPr>
              <a:t>Don't use /</a:t>
            </a:r>
            <a:r>
              <a:rPr lang="en-US" altLang="zh-CN" sz="2400" i="1" dirty="0" err="1">
                <a:latin typeface="Times New Roman" panose="02020603050405020304" pitchFamily="18" charset="0"/>
                <a:cs typeface="Times New Roman" panose="02020603050405020304" pitchFamily="18" charset="0"/>
              </a:rPr>
              <a:t>usr</a:t>
            </a:r>
            <a:endParaRPr lang="en-US" altLang="zh-CN" sz="2400" i="1" dirty="0">
              <a:latin typeface="Times New Roman" panose="02020603050405020304" pitchFamily="18" charset="0"/>
              <a:cs typeface="Times New Roman" panose="02020603050405020304" pitchFamily="18" charset="0"/>
            </a:endParaRPr>
          </a:p>
          <a:p>
            <a:r>
              <a:rPr lang="en-US" altLang="zh-CN" sz="2400" dirty="0"/>
              <a:t>      </a:t>
            </a:r>
            <a:r>
              <a:rPr lang="en-US" altLang="zh-CN" sz="2400" i="1" dirty="0">
                <a:latin typeface="Times New Roman" panose="02020603050405020304" pitchFamily="18" charset="0"/>
                <a:cs typeface="Times New Roman" panose="02020603050405020304" pitchFamily="18" charset="0"/>
              </a:rPr>
              <a:t>Build </a:t>
            </a:r>
            <a:r>
              <a:rPr lang="en-US" altLang="zh-CN" sz="2400" i="1" dirty="0" err="1">
                <a:latin typeface="Times New Roman" panose="02020603050405020304" pitchFamily="18" charset="0"/>
                <a:cs typeface="Times New Roman" panose="02020603050405020304" pitchFamily="18" charset="0"/>
              </a:rPr>
              <a:t>BusyBox</a:t>
            </a:r>
            <a:r>
              <a:rPr lang="en-US" altLang="zh-CN" sz="2400" i="1" dirty="0">
                <a:latin typeface="Times New Roman" panose="02020603050405020304" pitchFamily="18" charset="0"/>
                <a:cs typeface="Times New Roman" panose="02020603050405020304" pitchFamily="18" charset="0"/>
              </a:rPr>
              <a:t> as a static binary</a:t>
            </a:r>
            <a:endParaRPr lang="en-US" altLang="zh-CN" sz="2400"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make install</a:t>
            </a:r>
            <a:r>
              <a:rPr lang="zh-CN" altLang="en-US" sz="2400" dirty="0" smtClean="0">
                <a:latin typeface="Times New Roman" panose="02020603050405020304" pitchFamily="18" charset="0"/>
                <a:cs typeface="Times New Roman" panose="02020603050405020304" pitchFamily="18" charset="0"/>
              </a:rPr>
              <a:t>后可以在</a:t>
            </a:r>
            <a:r>
              <a:rPr lang="en-US" altLang="zh-CN" sz="2400" i="1"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busybox</a:t>
            </a:r>
            <a:r>
              <a:rPr lang="en-US" altLang="zh-CN" sz="2400" i="1" dirty="0" smtClean="0">
                <a:latin typeface="Times New Roman" panose="02020603050405020304" pitchFamily="18" charset="0"/>
                <a:cs typeface="Times New Roman" panose="02020603050405020304" pitchFamily="18" charset="0"/>
              </a:rPr>
              <a:t>/_install</a:t>
            </a:r>
            <a:r>
              <a:rPr lang="zh-CN" altLang="en-US" sz="2400" dirty="0" smtClean="0">
                <a:latin typeface="Times New Roman" panose="02020603050405020304" pitchFamily="18" charset="0"/>
                <a:cs typeface="Times New Roman" panose="02020603050405020304" pitchFamily="18" charset="0"/>
              </a:rPr>
              <a:t>找到编译后文件</a:t>
            </a:r>
            <a:endParaRPr lang="en-US" altLang="zh-CN"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400" dirty="0" smtClean="0">
                <a:latin typeface="Times New Roman" panose="02020603050405020304" pitchFamily="18" charset="0"/>
                <a:cs typeface="Times New Roman" panose="02020603050405020304" pitchFamily="18" charset="0"/>
              </a:rPr>
              <a:t>使用</a:t>
            </a:r>
            <a:r>
              <a:rPr lang="en-US" altLang="zh-CN" sz="2400" dirty="0" err="1" smtClean="0">
                <a:latin typeface="Times New Roman" panose="02020603050405020304" pitchFamily="18" charset="0"/>
                <a:cs typeface="Times New Roman" panose="02020603050405020304" pitchFamily="18" charset="0"/>
              </a:rPr>
              <a:t>busybox</a:t>
            </a:r>
            <a:r>
              <a:rPr lang="zh-CN" altLang="en-US" sz="2400" dirty="0" smtClean="0">
                <a:latin typeface="Times New Roman" panose="02020603050405020304" pitchFamily="18" charset="0"/>
                <a:cs typeface="Times New Roman" panose="02020603050405020304" pitchFamily="18" charset="0"/>
              </a:rPr>
              <a:t>的简介</a:t>
            </a:r>
            <a:r>
              <a:rPr lang="en-US" altLang="zh-CN" sz="2400" dirty="0" err="1" smtClean="0">
                <a:latin typeface="Times New Roman" panose="02020603050405020304" pitchFamily="18" charset="0"/>
                <a:cs typeface="Times New Roman" panose="02020603050405020304" pitchFamily="18" charset="0"/>
              </a:rPr>
              <a:t>linuxrc</a:t>
            </a:r>
            <a:r>
              <a:rPr lang="zh-CN" altLang="en-US" sz="2400" dirty="0" smtClean="0">
                <a:latin typeface="Times New Roman" panose="02020603050405020304" pitchFamily="18" charset="0"/>
                <a:cs typeface="Times New Roman" panose="02020603050405020304" pitchFamily="18" charset="0"/>
              </a:rPr>
              <a:t>脚本替换原有系统的</a:t>
            </a:r>
            <a:endParaRPr lang="zh-CN" altLang="en-US" sz="2400"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4692544" y="883341"/>
            <a:ext cx="4322247" cy="461665"/>
          </a:xfrm>
          <a:prstGeom prst="rect">
            <a:avLst/>
          </a:prstGeom>
          <a:noFill/>
        </p:spPr>
        <p:txBody>
          <a:bodyPr wrap="square" rtlCol="0">
            <a:spAutoFit/>
          </a:bodyPr>
          <a:lstStyle/>
          <a:p>
            <a:pPr algn="ctr"/>
            <a:r>
              <a:rPr lang="zh-CN" altLang="en-US" sz="2400" b="1" dirty="0" smtClean="0">
                <a:solidFill>
                  <a:srgbClr val="0174AB"/>
                </a:solidFill>
                <a:latin typeface="微软雅黑" panose="020B0503020204020204" pitchFamily="34" charset="-122"/>
                <a:ea typeface="微软雅黑" panose="020B0503020204020204" pitchFamily="34" charset="-122"/>
              </a:rPr>
              <a:t>优化</a:t>
            </a:r>
            <a:r>
              <a:rPr lang="en-US" altLang="zh-CN" sz="2400" b="1" dirty="0" smtClean="0">
                <a:solidFill>
                  <a:srgbClr val="0174AB"/>
                </a:solidFill>
                <a:latin typeface="微软雅黑" panose="020B0503020204020204" pitchFamily="34" charset="-122"/>
                <a:ea typeface="微软雅黑" panose="020B0503020204020204" pitchFamily="34" charset="-122"/>
              </a:rPr>
              <a:t>RTC</a:t>
            </a:r>
            <a:r>
              <a:rPr lang="zh-CN" altLang="en-US" sz="2400" b="1" dirty="0" smtClean="0">
                <a:solidFill>
                  <a:srgbClr val="0174AB"/>
                </a:solidFill>
                <a:latin typeface="微软雅黑" panose="020B0503020204020204" pitchFamily="34" charset="-122"/>
                <a:ea typeface="微软雅黑" panose="020B0503020204020204" pitchFamily="34" charset="-122"/>
              </a:rPr>
              <a:t>操作</a:t>
            </a:r>
            <a:endParaRPr lang="zh-CN" altLang="en-US" sz="2400" b="1" dirty="0">
              <a:solidFill>
                <a:srgbClr val="0174AB"/>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701209" y="1488845"/>
            <a:ext cx="4313582" cy="3416320"/>
          </a:xfrm>
          <a:prstGeom prst="rect">
            <a:avLst/>
          </a:prstGeom>
          <a:noFill/>
        </p:spPr>
        <p:txBody>
          <a:bodyPr wrap="square" rtlCol="0">
            <a:spAutoFit/>
          </a:bodyPr>
          <a:lstStyle/>
          <a:p>
            <a:endParaRPr lang="en-US" altLang="zh-C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400" dirty="0">
                <a:latin typeface="Times New Roman" panose="02020603050405020304" pitchFamily="18" charset="0"/>
                <a:cs typeface="Times New Roman" panose="02020603050405020304" pitchFamily="18" charset="0"/>
              </a:rPr>
              <a:t>修改内核源代码中的</a:t>
            </a:r>
            <a:r>
              <a:rPr lang="en-US" altLang="zh-CN" sz="2400" dirty="0" err="1">
                <a:latin typeface="Times New Roman" panose="02020603050405020304" pitchFamily="18" charset="0"/>
                <a:cs typeface="Times New Roman" panose="02020603050405020304" pitchFamily="18" charset="0"/>
              </a:rPr>
              <a:t>get_cmos_time</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函数来消除</a:t>
            </a:r>
            <a:r>
              <a:rPr lang="en-US" altLang="zh-CN" sz="2400" dirty="0">
                <a:latin typeface="Times New Roman" panose="02020603050405020304" pitchFamily="18" charset="0"/>
                <a:cs typeface="Times New Roman" panose="02020603050405020304" pitchFamily="18" charset="0"/>
              </a:rPr>
              <a:t>RTC</a:t>
            </a:r>
            <a:r>
              <a:rPr lang="zh-CN" altLang="en-US" sz="2400" dirty="0">
                <a:latin typeface="Times New Roman" panose="02020603050405020304" pitchFamily="18" charset="0"/>
                <a:cs typeface="Times New Roman" panose="02020603050405020304" pitchFamily="18" charset="0"/>
              </a:rPr>
              <a:t>操作所带来的延时</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400" dirty="0">
                <a:latin typeface="Times New Roman" panose="02020603050405020304" pitchFamily="18" charset="0"/>
                <a:cs typeface="Times New Roman" panose="02020603050405020304" pitchFamily="18" charset="0"/>
              </a:rPr>
              <a:t>给</a:t>
            </a:r>
            <a:r>
              <a:rPr lang="zh-CN" altLang="en-US" sz="2400" dirty="0" smtClean="0">
                <a:latin typeface="Times New Roman" panose="02020603050405020304" pitchFamily="18" charset="0"/>
                <a:cs typeface="Times New Roman" panose="02020603050405020304" pitchFamily="18" charset="0"/>
              </a:rPr>
              <a:t>内核打上</a:t>
            </a:r>
            <a:r>
              <a:rPr lang="en-US" altLang="zh-CN" sz="2400" dirty="0" smtClean="0">
                <a:latin typeface="Times New Roman" panose="02020603050405020304" pitchFamily="18" charset="0"/>
                <a:cs typeface="Times New Roman" panose="02020603050405020304" pitchFamily="18" charset="0"/>
              </a:rPr>
              <a:t>patch</a:t>
            </a:r>
          </a:p>
          <a:p>
            <a:pPr marL="457200" indent="-457200">
              <a:buFont typeface="+mj-lt"/>
              <a:buAutoNum type="arabicPeriod"/>
            </a:pPr>
            <a:r>
              <a:rPr lang="zh-CN" altLang="en-US" sz="2400" dirty="0" smtClean="0">
                <a:latin typeface="Times New Roman" panose="02020603050405020304" pitchFamily="18" charset="0"/>
                <a:cs typeface="Times New Roman" panose="02020603050405020304" pitchFamily="18" charset="0"/>
              </a:rPr>
              <a:t>修改</a:t>
            </a:r>
            <a:r>
              <a:rPr lang="en-US" altLang="zh-CN" sz="2400" dirty="0" err="1" smtClean="0">
                <a:latin typeface="Times New Roman" panose="02020603050405020304" pitchFamily="18" charset="0"/>
                <a:cs typeface="Times New Roman" panose="02020603050405020304" pitchFamily="18" charset="0"/>
              </a:rPr>
              <a:t>init</a:t>
            </a:r>
            <a:r>
              <a:rPr lang="zh-CN" altLang="en-US" sz="2400" dirty="0" smtClean="0">
                <a:latin typeface="Times New Roman" panose="02020603050405020304" pitchFamily="18" charset="0"/>
                <a:cs typeface="Times New Roman" panose="02020603050405020304" pitchFamily="18" charset="0"/>
              </a:rPr>
              <a:t>文件“</a:t>
            </a:r>
            <a:r>
              <a:rPr lang="en-US" altLang="zh-CN" sz="2400" dirty="0" smtClean="0">
                <a:latin typeface="Times New Roman" panose="02020603050405020304" pitchFamily="18" charset="0"/>
                <a:cs typeface="Times New Roman" panose="02020603050405020304" pitchFamily="18" charset="0"/>
              </a:rPr>
              <a:t>CONFIG_RTC_NO_SYNC_ON_READ</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reboot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63144" y="2698527"/>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优化结果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68" y="2357972"/>
            <a:ext cx="3729320" cy="1620139"/>
          </a:xfrm>
          <a:prstGeom prst="rect">
            <a:avLst/>
          </a:prstGeom>
        </p:spPr>
      </p:pic>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优化结果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00272" y="786075"/>
            <a:ext cx="1707903" cy="400110"/>
          </a:xfrm>
          <a:prstGeom prst="rect">
            <a:avLst/>
          </a:prstGeom>
          <a:noFill/>
        </p:spPr>
        <p:txBody>
          <a:bodyPr wrap="none" rtlCol="0">
            <a:spAutoFit/>
          </a:bodyPr>
          <a:lstStyle/>
          <a:p>
            <a:r>
              <a:rPr lang="en-US" altLang="zh-CN" sz="2000" b="1" dirty="0" smtClean="0">
                <a:solidFill>
                  <a:srgbClr val="0174AB"/>
                </a:solidFill>
                <a:latin typeface="微软雅黑" panose="020B0503020204020204" pitchFamily="34" charset="-122"/>
                <a:ea typeface="微软雅黑" panose="020B0503020204020204" pitchFamily="34" charset="-122"/>
              </a:rPr>
              <a:t>RTC</a:t>
            </a:r>
            <a:r>
              <a:rPr lang="zh-CN" altLang="en-US" sz="2000" b="1" dirty="0" smtClean="0">
                <a:solidFill>
                  <a:srgbClr val="0174AB"/>
                </a:solidFill>
                <a:latin typeface="微软雅黑" panose="020B0503020204020204" pitchFamily="34" charset="-122"/>
                <a:ea typeface="微软雅黑" panose="020B0503020204020204" pitchFamily="34" charset="-122"/>
              </a:rPr>
              <a:t>操作优化</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6775" y="1408770"/>
            <a:ext cx="3926625"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优化之前</a:t>
            </a:r>
            <a:r>
              <a:rPr lang="en-US" altLang="zh-CN" dirty="0">
                <a:latin typeface="微软雅黑" panose="020B0503020204020204" pitchFamily="34" charset="-122"/>
                <a:ea typeface="微软雅黑" panose="020B0503020204020204" pitchFamily="34" charset="-122"/>
              </a:rPr>
              <a:t>RTC</a:t>
            </a:r>
            <a:r>
              <a:rPr lang="zh-CN" altLang="zh-CN" dirty="0">
                <a:latin typeface="微软雅黑" panose="020B0503020204020204" pitchFamily="34" charset="-122"/>
                <a:ea typeface="微软雅黑" panose="020B0503020204020204" pitchFamily="34" charset="-122"/>
              </a:rPr>
              <a:t>模块挂载</a:t>
            </a:r>
            <a:r>
              <a:rPr lang="zh-CN" altLang="zh-CN" dirty="0" smtClean="0">
                <a:latin typeface="微软雅黑" panose="020B0503020204020204" pitchFamily="34" charset="-122"/>
                <a:ea typeface="微软雅黑" panose="020B0503020204020204" pitchFamily="34" charset="-122"/>
              </a:rPr>
              <a:t>时间</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4" name="图片 43"/>
          <p:cNvPicPr/>
          <p:nvPr/>
        </p:nvPicPr>
        <p:blipFill>
          <a:blip r:embed="rId2"/>
          <a:stretch>
            <a:fillRect/>
          </a:stretch>
        </p:blipFill>
        <p:spPr>
          <a:xfrm>
            <a:off x="516167" y="1868643"/>
            <a:ext cx="7359597" cy="542968"/>
          </a:xfrm>
          <a:prstGeom prst="rect">
            <a:avLst/>
          </a:prstGeom>
        </p:spPr>
      </p:pic>
      <p:pic>
        <p:nvPicPr>
          <p:cNvPr id="45" name="图片 44"/>
          <p:cNvPicPr/>
          <p:nvPr/>
        </p:nvPicPr>
        <p:blipFill>
          <a:blip r:embed="rId3"/>
          <a:stretch>
            <a:fillRect/>
          </a:stretch>
        </p:blipFill>
        <p:spPr>
          <a:xfrm>
            <a:off x="516167" y="2514974"/>
            <a:ext cx="7359597" cy="267080"/>
          </a:xfrm>
          <a:prstGeom prst="rect">
            <a:avLst/>
          </a:prstGeom>
        </p:spPr>
      </p:pic>
      <p:sp>
        <p:nvSpPr>
          <p:cNvPr id="11" name="文本框 10"/>
          <p:cNvSpPr txBox="1"/>
          <p:nvPr/>
        </p:nvSpPr>
        <p:spPr>
          <a:xfrm>
            <a:off x="0" y="3108747"/>
            <a:ext cx="9114739" cy="2215991"/>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在内核初始化多次调用</a:t>
            </a:r>
            <a:r>
              <a:rPr lang="en-US" altLang="zh-CN" sz="2000" dirty="0" err="1" smtClean="0">
                <a:latin typeface="微软雅黑" panose="020B0503020204020204" pitchFamily="34" charset="-122"/>
                <a:ea typeface="微软雅黑" panose="020B0503020204020204" pitchFamily="34" charset="-122"/>
              </a:rPr>
              <a:t>get_rtc_cmos</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，大大增加启动时间。</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在实验</a:t>
            </a:r>
            <a:r>
              <a:rPr lang="zh-CN" altLang="zh-CN" sz="2000" dirty="0" smtClean="0">
                <a:latin typeface="微软雅黑" panose="020B0503020204020204" pitchFamily="34" charset="-122"/>
                <a:ea typeface="微软雅黑" panose="020B0503020204020204" pitchFamily="34" charset="-122"/>
              </a:rPr>
              <a:t>阶段采用</a:t>
            </a:r>
            <a:r>
              <a:rPr lang="en-US" altLang="zh-CN" sz="2000" dirty="0" err="1">
                <a:latin typeface="微软雅黑" panose="020B0503020204020204" pitchFamily="34" charset="-122"/>
                <a:ea typeface="微软雅黑" panose="020B0503020204020204" pitchFamily="34" charset="-122"/>
              </a:rPr>
              <a:t>RTCNoSync</a:t>
            </a:r>
            <a:r>
              <a:rPr lang="zh-CN" altLang="zh-CN" sz="2000" dirty="0">
                <a:latin typeface="微软雅黑" panose="020B0503020204020204" pitchFamily="34" charset="-122"/>
                <a:ea typeface="微软雅黑" panose="020B0503020204020204" pitchFamily="34" charset="-122"/>
              </a:rPr>
              <a:t>方案，直接禁用</a:t>
            </a:r>
            <a:r>
              <a:rPr lang="en-US" altLang="zh-CN" sz="2000" dirty="0" err="1">
                <a:latin typeface="微软雅黑" panose="020B0503020204020204" pitchFamily="34" charset="-122"/>
                <a:ea typeface="微软雅黑" panose="020B0503020204020204" pitchFamily="34" charset="-122"/>
              </a:rPr>
              <a:t>get_rtc_cmos</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函数，</a:t>
            </a:r>
            <a:r>
              <a:rPr lang="zh-CN" altLang="zh-CN" sz="2000" dirty="0" smtClean="0">
                <a:latin typeface="微软雅黑" panose="020B0503020204020204" pitchFamily="34" charset="-122"/>
                <a:ea typeface="微软雅黑" panose="020B0503020204020204" pitchFamily="34" charset="-122"/>
              </a:rPr>
              <a:t>其次</a:t>
            </a:r>
            <a:endParaRPr lang="en-US" altLang="zh-CN" sz="2000" dirty="0" smtClean="0">
              <a:latin typeface="微软雅黑" panose="020B0503020204020204" pitchFamily="34" charset="-122"/>
              <a:ea typeface="微软雅黑" panose="020B0503020204020204" pitchFamily="34" charset="-122"/>
            </a:endParaRPr>
          </a:p>
          <a:p>
            <a:r>
              <a:rPr lang="zh-CN" altLang="zh-CN" sz="2000" dirty="0" smtClean="0">
                <a:latin typeface="微软雅黑" panose="020B0503020204020204" pitchFamily="34" charset="-122"/>
                <a:ea typeface="微软雅黑" panose="020B0503020204020204" pitchFamily="34" charset="-122"/>
              </a:rPr>
              <a:t>在</a:t>
            </a:r>
            <a:r>
              <a:rPr lang="zh-CN" altLang="zh-CN" sz="2000" dirty="0">
                <a:latin typeface="微软雅黑" panose="020B0503020204020204" pitchFamily="34" charset="-122"/>
                <a:ea typeface="微软雅黑" panose="020B0503020204020204" pitchFamily="34" charset="-122"/>
              </a:rPr>
              <a:t>内核配置阶段将</a:t>
            </a:r>
            <a:r>
              <a:rPr lang="en-US" altLang="zh-CN" sz="2000" dirty="0">
                <a:latin typeface="微软雅黑" panose="020B0503020204020204" pitchFamily="34" charset="-122"/>
                <a:ea typeface="微软雅黑" panose="020B0503020204020204" pitchFamily="34" charset="-122"/>
              </a:rPr>
              <a:t>RTC</a:t>
            </a:r>
            <a:r>
              <a:rPr lang="zh-CN" altLang="zh-CN" sz="2000" dirty="0">
                <a:latin typeface="微软雅黑" panose="020B0503020204020204" pitchFamily="34" charset="-122"/>
                <a:ea typeface="微软雅黑" panose="020B0503020204020204" pitchFamily="34" charset="-122"/>
              </a:rPr>
              <a:t>选项置否，结果都符合预期，在优化后的内核启动信息中</a:t>
            </a:r>
            <a:endParaRPr lang="en-US"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没有</a:t>
            </a:r>
            <a:r>
              <a:rPr lang="en-US" altLang="zh-CN" sz="2000" dirty="0" err="1">
                <a:latin typeface="微软雅黑" panose="020B0503020204020204" pitchFamily="34" charset="-122"/>
                <a:ea typeface="微软雅黑" panose="020B0503020204020204" pitchFamily="34" charset="-122"/>
              </a:rPr>
              <a:t>rtc</a:t>
            </a:r>
            <a:r>
              <a:rPr lang="zh-CN" altLang="zh-CN" sz="2000" dirty="0">
                <a:latin typeface="微软雅黑" panose="020B0503020204020204" pitchFamily="34" charset="-122"/>
                <a:ea typeface="微软雅黑" panose="020B0503020204020204" pitchFamily="34" charset="-122"/>
              </a:rPr>
              <a:t>相关信息。</a:t>
            </a:r>
          </a:p>
          <a:p>
            <a:endParaRPr lang="en-US" altLang="zh-CN" sz="20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300272" y="786075"/>
            <a:ext cx="1922642" cy="400110"/>
          </a:xfrm>
          <a:prstGeom prst="rect">
            <a:avLst/>
          </a:prstGeom>
          <a:noFill/>
        </p:spPr>
        <p:txBody>
          <a:bodyPr wrap="none" rtlCol="0">
            <a:spAutoFit/>
          </a:bodyPr>
          <a:lstStyle/>
          <a:p>
            <a:r>
              <a:rPr lang="en-US" altLang="zh-CN" sz="2000" b="1" dirty="0" err="1" smtClean="0">
                <a:solidFill>
                  <a:srgbClr val="0174AB"/>
                </a:solidFill>
                <a:latin typeface="微软雅黑" panose="020B0503020204020204" pitchFamily="34" charset="-122"/>
                <a:ea typeface="微软雅黑" panose="020B0503020204020204" pitchFamily="34" charset="-122"/>
              </a:rPr>
              <a:t>Initrd</a:t>
            </a:r>
            <a:r>
              <a:rPr lang="zh-CN" altLang="en-US" sz="2000" b="1" dirty="0" smtClean="0">
                <a:solidFill>
                  <a:srgbClr val="0174AB"/>
                </a:solidFill>
                <a:latin typeface="微软雅黑" panose="020B0503020204020204" pitchFamily="34" charset="-122"/>
                <a:ea typeface="微软雅黑" panose="020B0503020204020204" pitchFamily="34" charset="-122"/>
              </a:rPr>
              <a:t>时间优化</a:t>
            </a:r>
            <a:endParaRPr lang="zh-CN" altLang="en-US" sz="2000" b="1" dirty="0">
              <a:solidFill>
                <a:srgbClr val="0174AB"/>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300272" y="1415106"/>
            <a:ext cx="8734398" cy="3416320"/>
          </a:xfrm>
          <a:prstGeom prst="rect">
            <a:avLst/>
          </a:prstGeom>
          <a:noFill/>
        </p:spPr>
        <p:txBody>
          <a:bodyPr wrap="square" rtlCol="0">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之前：</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('[2.038730 &lt; 1.024451 &gt;] Freeing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initrd</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memory: 19784K\n</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优化之后：</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('[0.398107 &lt; 0.188621 &gt;] Freeing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initrd</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memory: 19836k freed\n',)</a:t>
            </a:r>
          </a:p>
          <a:p>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结果：</a:t>
            </a:r>
          </a:p>
          <a:p>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initrd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完成释放内存操作用时</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1.024451s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，优化之后用时</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0.188621s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，使用了</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busybox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的脚本</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linuxrc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脚本代替原系统相关脚本，使</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initrd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启动时间提升了将近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5.43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倍</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。但值得思考是使用的</a:t>
            </a:r>
            <a:r>
              <a:rPr lang="en-US" altLang="zh-CN" dirty="0" err="1" smtClean="0">
                <a:latin typeface="Times New Roman" panose="02020603050405020304" pitchFamily="18" charset="0"/>
                <a:ea typeface="微软雅黑" panose="020B0503020204020204" pitchFamily="34" charset="-122"/>
                <a:cs typeface="Times New Roman" panose="02020603050405020304" pitchFamily="18" charset="0"/>
              </a:rPr>
              <a:t>initrd</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内存没有减少多少。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P spid="11"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4" name="矩形 3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35" name="文本框 3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优化结果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58" name="图片 57"/>
          <p:cNvPicPr>
            <a:picLocks noChangeAspect="1"/>
          </p:cNvPicPr>
          <p:nvPr/>
        </p:nvPicPr>
        <p:blipFill rotWithShape="1">
          <a:blip r:embed="rId2" cstate="print"/>
          <a:srcRect l="47675"/>
          <a:stretch/>
        </p:blipFill>
        <p:spPr>
          <a:xfrm>
            <a:off x="0" y="2300071"/>
            <a:ext cx="1428902" cy="2730910"/>
          </a:xfrm>
          <a:prstGeom prst="rect">
            <a:avLst/>
          </a:prstGeom>
          <a:effectLst>
            <a:outerShdw blurRad="63500" sx="102000" sy="102000" algn="ctr" rotWithShape="0">
              <a:prstClr val="black">
                <a:alpha val="40000"/>
              </a:prstClr>
            </a:outerShdw>
          </a:effectLst>
        </p:spPr>
      </p:pic>
      <p:sp>
        <p:nvSpPr>
          <p:cNvPr id="59" name="椭圆 58"/>
          <p:cNvSpPr/>
          <p:nvPr/>
        </p:nvSpPr>
        <p:spPr>
          <a:xfrm>
            <a:off x="2412999" y="1315214"/>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60" name="椭圆 59"/>
          <p:cNvSpPr/>
          <p:nvPr/>
        </p:nvSpPr>
        <p:spPr>
          <a:xfrm>
            <a:off x="3113598" y="2898465"/>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61" name="椭圆 60"/>
          <p:cNvSpPr/>
          <p:nvPr/>
        </p:nvSpPr>
        <p:spPr>
          <a:xfrm>
            <a:off x="2412999" y="4575328"/>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62" name="直接连接符 61"/>
          <p:cNvCxnSpPr/>
          <p:nvPr/>
        </p:nvCxnSpPr>
        <p:spPr>
          <a:xfrm flipV="1">
            <a:off x="1375271" y="1964860"/>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511452" y="3381324"/>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402087" y="4412559"/>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3503099" y="1027572"/>
            <a:ext cx="5551450" cy="933973"/>
            <a:chOff x="3670604" y="1284451"/>
            <a:chExt cx="4292600" cy="933973"/>
          </a:xfrm>
        </p:grpSpPr>
        <p:sp>
          <p:nvSpPr>
            <p:cNvPr id="66" name="矩形 65"/>
            <p:cNvSpPr/>
            <p:nvPr/>
          </p:nvSpPr>
          <p:spPr>
            <a:xfrm>
              <a:off x="3670604" y="1572093"/>
              <a:ext cx="4292600" cy="646331"/>
            </a:xfrm>
            <a:prstGeom prst="rect">
              <a:avLst/>
            </a:prstGeom>
          </p:spPr>
          <p:txBody>
            <a:bodyPr wrap="square">
              <a:spAutoFit/>
            </a:bodyPr>
            <a:lstStyle/>
            <a:p>
              <a:pPr lvl="0" algn="just"/>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优化之前的内核平均启动时间约为</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0.818967s</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，优化后启动平均时间约为</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0.476708s</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，启动速度提升</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1.72</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倍。</a:t>
              </a:r>
              <a:endParaRPr lang="zh-HK" altLang="zh-HK"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文本框 66"/>
            <p:cNvSpPr txBox="1"/>
            <p:nvPr/>
          </p:nvSpPr>
          <p:spPr>
            <a:xfrm>
              <a:off x="3670604" y="1284451"/>
              <a:ext cx="2217561"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内核初始化时间</a:t>
              </a:r>
              <a:r>
                <a:rPr lang="zh-CN" altLang="en-US" b="1" dirty="0">
                  <a:solidFill>
                    <a:srgbClr val="0174AB"/>
                  </a:solidFill>
                  <a:latin typeface="微软雅黑" panose="020B0503020204020204" pitchFamily="34" charset="-122"/>
                  <a:ea typeface="微软雅黑" panose="020B0503020204020204" pitchFamily="34" charset="-122"/>
                </a:rPr>
                <a:t>对比</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4132523" y="2672172"/>
            <a:ext cx="4922025" cy="1210972"/>
            <a:chOff x="4458209" y="3053444"/>
            <a:chExt cx="4292600" cy="1210972"/>
          </a:xfrm>
        </p:grpSpPr>
        <p:sp>
          <p:nvSpPr>
            <p:cNvPr id="69" name="矩形 68"/>
            <p:cNvSpPr/>
            <p:nvPr/>
          </p:nvSpPr>
          <p:spPr>
            <a:xfrm>
              <a:off x="4458209" y="3341086"/>
              <a:ext cx="4292600" cy="923330"/>
            </a:xfrm>
            <a:prstGeom prst="rect">
              <a:avLst/>
            </a:prstGeom>
          </p:spPr>
          <p:txBody>
            <a:bodyPr wrap="square">
              <a:spAutoFit/>
            </a:bodyPr>
            <a:lstStyle/>
            <a:p>
              <a:pPr lvl="0" algn="just"/>
              <a:r>
                <a:rPr lang="zh-CN"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优化之前的总启动时间约为</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47.715360s</a:t>
              </a:r>
              <a:r>
                <a:rPr lang="zh-CN"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，优化之后总启动时间约为</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38.097239s</a:t>
              </a:r>
              <a:r>
                <a:rPr lang="zh-CN"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，启动速度提升</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1.25</a:t>
              </a:r>
              <a:r>
                <a:rPr lang="zh-CN"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倍。</a:t>
              </a:r>
              <a:endParaRPr lang="zh-HK" altLang="zh-HK"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 name="文本框 69"/>
            <p:cNvSpPr txBox="1"/>
            <p:nvPr/>
          </p:nvSpPr>
          <p:spPr>
            <a:xfrm>
              <a:off x="4458209" y="3053444"/>
              <a:ext cx="2171700"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系统</a:t>
              </a:r>
              <a:r>
                <a:rPr lang="en-US" altLang="zh-CN" b="1" dirty="0">
                  <a:solidFill>
                    <a:srgbClr val="0174AB"/>
                  </a:solidFill>
                  <a:latin typeface="微软雅黑" panose="020B0503020204020204" pitchFamily="34" charset="-122"/>
                  <a:ea typeface="微软雅黑" panose="020B0503020204020204" pitchFamily="34" charset="-122"/>
                </a:rPr>
                <a:t>boot</a:t>
              </a:r>
              <a:r>
                <a:rPr lang="zh-CN" altLang="en-US" b="1" dirty="0">
                  <a:solidFill>
                    <a:srgbClr val="0174AB"/>
                  </a:solidFill>
                  <a:latin typeface="微软雅黑" panose="020B0503020204020204" pitchFamily="34" charset="-122"/>
                  <a:ea typeface="微软雅黑" panose="020B0503020204020204" pitchFamily="34" charset="-122"/>
                </a:rPr>
                <a:t>总时间</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3616974" y="4503940"/>
            <a:ext cx="5159278" cy="1210972"/>
            <a:chOff x="3670604" y="4884211"/>
            <a:chExt cx="4292600" cy="1210972"/>
          </a:xfrm>
        </p:grpSpPr>
        <p:sp>
          <p:nvSpPr>
            <p:cNvPr id="72" name="矩形 71"/>
            <p:cNvSpPr/>
            <p:nvPr/>
          </p:nvSpPr>
          <p:spPr>
            <a:xfrm>
              <a:off x="3670604" y="5171853"/>
              <a:ext cx="4292600" cy="923330"/>
            </a:xfrm>
            <a:prstGeom prst="rect">
              <a:avLst/>
            </a:prstGeom>
          </p:spPr>
          <p:txBody>
            <a:bodyPr wrap="square">
              <a:spAutoFit/>
            </a:bodyPr>
            <a:lstStyle/>
            <a:p>
              <a:pPr lvl="0" algn="just"/>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执行挂载模块的</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loop</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执行完成时间，优化之前为</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19.178689s</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，优化之后为</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13.861692s</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，优化了内核启动模块后，挂载模块速度提升了</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1.38</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倍。</a:t>
              </a:r>
              <a:endParaRPr lang="zh-HK" altLang="zh-HK"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文本框 72"/>
            <p:cNvSpPr txBox="1"/>
            <p:nvPr/>
          </p:nvSpPr>
          <p:spPr>
            <a:xfrm>
              <a:off x="3670604" y="4884211"/>
              <a:ext cx="1621548"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挂载</a:t>
              </a:r>
              <a:r>
                <a:rPr lang="zh-CN" altLang="en-US" b="1" dirty="0">
                  <a:solidFill>
                    <a:srgbClr val="0174AB"/>
                  </a:solidFill>
                  <a:latin typeface="微软雅黑" panose="020B0503020204020204" pitchFamily="34" charset="-122"/>
                  <a:ea typeface="微软雅黑" panose="020B0503020204020204" pitchFamily="34" charset="-122"/>
                </a:rPr>
                <a:t>模块时间</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63144" y="2698527"/>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68" y="2357972"/>
            <a:ext cx="3729320" cy="1620139"/>
          </a:xfrm>
          <a:prstGeom prst="rect">
            <a:avLst/>
          </a:prstGeom>
        </p:spPr>
      </p:pic>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3000"/>
          </a:stretch>
        </a:blipFill>
        <a:effectLst/>
      </p:bgPr>
    </p:bg>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测试过程</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优化方案</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优化结果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0174AB"/>
                </a:solidFill>
                <a:latin typeface="微软雅黑" panose="020B0503020204020204" pitchFamily="34" charset="-122"/>
                <a:ea typeface="微软雅黑" panose="020B0503020204020204" pitchFamily="34" charset="-122"/>
              </a:rPr>
              <a:t>CONTENTS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grpSp>
        <p:nvGrpSpPr>
          <p:cNvPr id="48" name="组合 47"/>
          <p:cNvGrpSpPr/>
          <p:nvPr/>
        </p:nvGrpSpPr>
        <p:grpSpPr>
          <a:xfrm>
            <a:off x="1533690" y="1126740"/>
            <a:ext cx="6775421" cy="1400504"/>
            <a:chOff x="3670604" y="1094919"/>
            <a:chExt cx="4292600" cy="1400504"/>
          </a:xfrm>
        </p:grpSpPr>
        <p:sp>
          <p:nvSpPr>
            <p:cNvPr id="42" name="矩形 41"/>
            <p:cNvSpPr/>
            <p:nvPr/>
          </p:nvSpPr>
          <p:spPr>
            <a:xfrm>
              <a:off x="3670604" y="1572093"/>
              <a:ext cx="4292600" cy="923330"/>
            </a:xfrm>
            <a:prstGeom prst="rect">
              <a:avLst/>
            </a:prstGeom>
          </p:spPr>
          <p:txBody>
            <a:bodyPr wrap="square">
              <a:spAutoFit/>
            </a:bodyPr>
            <a:lstStyle/>
            <a:p>
              <a:pPr lvl="0" algn="just"/>
              <a:r>
                <a:rPr lang="zh-CN" altLang="en-US" dirty="0" smtClean="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       基本完成预期任务，实现了对承载容器的虚拟机性能的</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dirty="0" smtClean="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，使得虚拟机</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的启动和部署速度得到了大幅提升，同时也能很好地为</a:t>
              </a:r>
              <a:r>
                <a:rPr lang="en-US" altLang="zh-CN" dirty="0" err="1">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容器提供相关服务。</a:t>
              </a:r>
              <a:endParaRPr lang="zh-HK" altLang="zh-HK"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3670604" y="1094919"/>
              <a:ext cx="4184580" cy="523220"/>
            </a:xfrm>
            <a:prstGeom prst="rect">
              <a:avLst/>
            </a:prstGeom>
            <a:noFill/>
          </p:spPr>
          <p:txBody>
            <a:bodyPr wrap="square" rtlCol="0">
              <a:spAutoFit/>
            </a:bodyPr>
            <a:lstStyle/>
            <a:p>
              <a:pPr algn="ctr"/>
              <a:r>
                <a:rPr lang="zh-CN" altLang="en-US" sz="2800" b="1" dirty="0" smtClean="0">
                  <a:solidFill>
                    <a:srgbClr val="0174AB"/>
                  </a:solidFill>
                  <a:latin typeface="微软雅黑" panose="020B0503020204020204" pitchFamily="34" charset="-122"/>
                  <a:ea typeface="微软雅黑" panose="020B0503020204020204" pitchFamily="34" charset="-122"/>
                </a:rPr>
                <a:t>总结</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83387" y="2831914"/>
            <a:ext cx="6786894" cy="1723549"/>
            <a:chOff x="3663336" y="1107155"/>
            <a:chExt cx="4299868" cy="1531561"/>
          </a:xfrm>
        </p:grpSpPr>
        <p:sp>
          <p:nvSpPr>
            <p:cNvPr id="36" name="矩形 35"/>
            <p:cNvSpPr/>
            <p:nvPr/>
          </p:nvSpPr>
          <p:spPr>
            <a:xfrm>
              <a:off x="3670604" y="1572093"/>
              <a:ext cx="4292600" cy="1066623"/>
            </a:xfrm>
            <a:prstGeom prst="rect">
              <a:avLst/>
            </a:prstGeom>
          </p:spPr>
          <p:txBody>
            <a:bodyPr wrap="square">
              <a:spAutoFit/>
            </a:bodyPr>
            <a:lstStyle/>
            <a:p>
              <a:pPr lvl="0" algn="just"/>
              <a:r>
                <a:rPr lang="zh-CN" altLang="en-US" dirty="0" smtClean="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        对虚拟机启动时间进行</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了成功的优化，但未能对运行在其之上的</a:t>
              </a:r>
              <a:r>
                <a:rPr lang="en-US" altLang="zh-CN" dirty="0" err="1">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性能进行进一步提升，后期测试时发现一些舍近求远的操作导致新的</a:t>
              </a:r>
              <a:r>
                <a:rPr lang="zh-CN" altLang="en-US" dirty="0" smtClean="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虚拟机一些性能</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次于优化之前。针对启动耗时很长的</a:t>
              </a:r>
              <a:r>
                <a:rPr lang="zh-CN" altLang="en-US" dirty="0" smtClean="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网卡驱动部分</a:t>
              </a:r>
              <a:r>
                <a:rPr lang="zh-CN" altLang="en-US"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进行优化一直未能成功。</a:t>
              </a:r>
              <a:endParaRPr lang="zh-HK" altLang="zh-HK"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文本框 36"/>
            <p:cNvSpPr txBox="1"/>
            <p:nvPr/>
          </p:nvSpPr>
          <p:spPr>
            <a:xfrm>
              <a:off x="3663336" y="1107155"/>
              <a:ext cx="4191848" cy="464938"/>
            </a:xfrm>
            <a:prstGeom prst="rect">
              <a:avLst/>
            </a:prstGeom>
            <a:noFill/>
          </p:spPr>
          <p:txBody>
            <a:bodyPr wrap="square" rtlCol="0">
              <a:spAutoFit/>
            </a:bodyPr>
            <a:lstStyle/>
            <a:p>
              <a:pPr algn="ctr"/>
              <a:r>
                <a:rPr lang="zh-CN" altLang="en-US" sz="2800" b="1" dirty="0">
                  <a:solidFill>
                    <a:srgbClr val="0174AB"/>
                  </a:solidFill>
                  <a:latin typeface="微软雅黑" panose="020B0503020204020204" pitchFamily="34" charset="-122"/>
                  <a:ea typeface="微软雅黑" panose="020B0503020204020204" pitchFamily="34" charset="-122"/>
                </a:rPr>
                <a:t>不足</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5959" y="2083362"/>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256371"/>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 name="文本框 5"/>
          <p:cNvSpPr txBox="1"/>
          <p:nvPr/>
        </p:nvSpPr>
        <p:spPr>
          <a:xfrm>
            <a:off x="818207" y="3478696"/>
            <a:ext cx="7571303" cy="1938992"/>
          </a:xfrm>
          <a:prstGeom prst="rect">
            <a:avLst/>
          </a:prstGeom>
          <a:noFill/>
        </p:spPr>
        <p:txBody>
          <a:bodyPr wrap="none" rtlCol="0">
            <a:spAutoFit/>
          </a:bodyPr>
          <a:lstStyle/>
          <a:p>
            <a:pPr algn="ctr"/>
            <a:r>
              <a:rPr lang="zh-CN" altLang="en-US" sz="2400" dirty="0" smtClean="0">
                <a:latin typeface="微软雅黑" panose="020B0503020204020204" pitchFamily="34" charset="-122"/>
                <a:ea typeface="微软雅黑" panose="020B0503020204020204" pitchFamily="34" charset="-122"/>
              </a:rPr>
              <a:t>再次感谢指导我的指导老师和给予我帮助的同学朋友们</a:t>
            </a:r>
            <a:endParaRPr lang="en-US" altLang="zh-CN" sz="2400" dirty="0" smtClean="0">
              <a:latin typeface="微软雅黑" panose="020B0503020204020204" pitchFamily="34" charset="-122"/>
              <a:ea typeface="微软雅黑" panose="020B0503020204020204" pitchFamily="34" charset="-122"/>
            </a:endParaRPr>
          </a:p>
          <a:p>
            <a:pPr algn="ct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smtClean="0">
                <a:latin typeface="微软雅黑" panose="020B0503020204020204" pitchFamily="34" charset="-122"/>
                <a:ea typeface="微软雅黑" panose="020B0503020204020204" pitchFamily="34" charset="-122"/>
              </a:rPr>
              <a:t>感谢老师们的</a:t>
            </a:r>
            <a:r>
              <a:rPr lang="zh-CN" altLang="en-US" sz="2400" dirty="0" smtClean="0">
                <a:latin typeface="微软雅黑" panose="020B0503020204020204" pitchFamily="34" charset="-122"/>
                <a:ea typeface="微软雅黑" panose="020B0503020204020204" pitchFamily="34" charset="-122"/>
              </a:rPr>
              <a:t>聆听</a:t>
            </a:r>
            <a:endParaRPr lang="en-US" altLang="zh-CN" sz="2400" dirty="0" smtClean="0">
              <a:latin typeface="微软雅黑" panose="020B0503020204020204" pitchFamily="34" charset="-122"/>
              <a:ea typeface="微软雅黑" panose="020B0503020204020204" pitchFamily="34" charset="-122"/>
            </a:endParaRPr>
          </a:p>
          <a:p>
            <a:pPr algn="ct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多有</a:t>
            </a:r>
            <a:r>
              <a:rPr lang="zh-CN" altLang="en-US" sz="2400" dirty="0" smtClean="0">
                <a:latin typeface="微软雅黑" panose="020B0503020204020204" pitchFamily="34" charset="-122"/>
                <a:ea typeface="微软雅黑" panose="020B0503020204020204" pitchFamily="34" charset="-122"/>
              </a:rPr>
              <a:t>不足望指出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63144" y="2698527"/>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631" y="2383101"/>
            <a:ext cx="3489044" cy="1515755"/>
          </a:xfrm>
          <a:prstGeom prst="rect">
            <a:avLst/>
          </a:prstGeom>
        </p:spPr>
      </p:pic>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5423" y="1507099"/>
            <a:ext cx="7245657" cy="4278094"/>
          </a:xfrm>
          <a:prstGeom prst="rect">
            <a:avLst/>
          </a:prstGeom>
        </p:spPr>
        <p:txBody>
          <a:bodyPr wrap="square">
            <a:spAutoFit/>
          </a:bodyPr>
          <a:lstStyle/>
          <a:p>
            <a:pPr algn="just"/>
            <a:r>
              <a:rPr lang="en-US" altLang="zh-CN" sz="2400" dirty="0" smtClean="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云</a:t>
            </a:r>
            <a:r>
              <a:rPr lang="zh-CN" altLang="zh-CN" sz="2000" dirty="0">
                <a:latin typeface="微软雅黑" panose="020B0503020204020204" pitchFamily="34" charset="-122"/>
                <a:ea typeface="微软雅黑" panose="020B0503020204020204" pitchFamily="34" charset="-122"/>
              </a:rPr>
              <a:t>计算技术自产生以来，一路迅猛发展，但随着运行在容器中应用规模变得庞大，逻辑也越发复杂，产品的更新与技术的迭代越来越频繁。容器技术的出现解决了虚拟机在安全和资源调度方面的问题，同时提供高效的资源互操作和保持程序间的相对独立性。</a:t>
            </a:r>
          </a:p>
          <a:p>
            <a:pPr algn="just"/>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公有</a:t>
            </a:r>
            <a:r>
              <a:rPr lang="zh-CN" altLang="zh-CN" sz="2000" dirty="0">
                <a:latin typeface="微软雅黑" panose="020B0503020204020204" pitchFamily="34" charset="-122"/>
                <a:ea typeface="微软雅黑" panose="020B0503020204020204" pitchFamily="34" charset="-122"/>
              </a:rPr>
              <a:t>云平台上的容器服务普遍基于虚拟机来提供</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因此设计一种针对容器场景的高效虚拟机系统对提高容器公有云服务的整体性能至关重要</a:t>
            </a:r>
            <a:r>
              <a:rPr lang="zh-CN" altLang="zh-CN" sz="2000" dirty="0" smtClean="0">
                <a:latin typeface="微软雅黑" panose="020B0503020204020204" pitchFamily="34" charset="-122"/>
                <a:ea typeface="微软雅黑" panose="020B0503020204020204" pitchFamily="34" charset="-122"/>
              </a:rPr>
              <a:t>。本文</a:t>
            </a:r>
            <a:r>
              <a:rPr lang="zh-CN" altLang="zh-CN" sz="2000" dirty="0">
                <a:latin typeface="微软雅黑" panose="020B0503020204020204" pitchFamily="34" charset="-122"/>
                <a:ea typeface="微软雅黑" panose="020B0503020204020204" pitchFamily="34" charset="-122"/>
              </a:rPr>
              <a:t>基于</a:t>
            </a:r>
            <a:r>
              <a:rPr lang="en-US" altLang="zh-CN" sz="2000" dirty="0" err="1">
                <a:latin typeface="微软雅黑" panose="020B0503020204020204" pitchFamily="34" charset="-122"/>
                <a:ea typeface="微软雅黑" panose="020B0503020204020204" pitchFamily="34" charset="-122"/>
              </a:rPr>
              <a:t>Docker</a:t>
            </a:r>
            <a:r>
              <a:rPr lang="zh-CN" altLang="zh-CN" sz="2000" dirty="0">
                <a:latin typeface="微软雅黑" panose="020B0503020204020204" pitchFamily="34" charset="-122"/>
                <a:ea typeface="微软雅黑" panose="020B0503020204020204" pitchFamily="34" charset="-122"/>
              </a:rPr>
              <a:t>实现了对承载容器的虚拟机系统的简化，使其更效率地运行容器。</a:t>
            </a:r>
          </a:p>
          <a:p>
            <a:pPr algn="just"/>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首先</a:t>
            </a:r>
            <a:r>
              <a:rPr lang="zh-CN" altLang="zh-CN" sz="2000" dirty="0">
                <a:latin typeface="微软雅黑" panose="020B0503020204020204" pitchFamily="34" charset="-122"/>
                <a:ea typeface="微软雅黑" panose="020B0503020204020204" pitchFamily="34" charset="-122"/>
              </a:rPr>
              <a:t>对承载容器的虚拟机系统进行性能分析</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找出可能的性能瓶颈</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然后对虚拟机客户操作系统或者主机操作系统进行优化，寻找相应的解决方案，针对容器进行虚拟机操作系统内核的定制化。</a:t>
            </a:r>
          </a:p>
        </p:txBody>
      </p:sp>
      <p:sp>
        <p:nvSpPr>
          <p:cNvPr id="3" name="文本框 2"/>
          <p:cNvSpPr txBox="1"/>
          <p:nvPr/>
        </p:nvSpPr>
        <p:spPr>
          <a:xfrm>
            <a:off x="-77428" y="651065"/>
            <a:ext cx="787547"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887684" y="5293763"/>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63144" y="2698527"/>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68" y="2357972"/>
            <a:ext cx="3729320" cy="1620139"/>
          </a:xfrm>
          <a:prstGeom prst="rect">
            <a:avLst/>
          </a:prstGeom>
        </p:spPr>
      </p:pic>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文本框 59"/>
          <p:cNvSpPr txBox="1"/>
          <p:nvPr/>
        </p:nvSpPr>
        <p:spPr>
          <a:xfrm>
            <a:off x="0" y="651065"/>
            <a:ext cx="9013371" cy="1569660"/>
          </a:xfrm>
          <a:prstGeom prst="rect">
            <a:avLst/>
          </a:prstGeom>
          <a:noFill/>
        </p:spPr>
        <p:txBody>
          <a:bodyPr wrap="square" rtlCol="0">
            <a:spAutoFit/>
          </a:bodyPr>
          <a:lstStyle/>
          <a:p>
            <a:r>
              <a:rPr lang="en-US" altLang="zh-CN" sz="2400" dirty="0" smtClean="0"/>
              <a:t>         </a:t>
            </a:r>
            <a:r>
              <a:rPr lang="en-US" altLang="zh-CN" sz="2400" dirty="0" err="1" smtClean="0">
                <a:latin typeface="微软雅黑" panose="020B0503020204020204" pitchFamily="34" charset="-122"/>
                <a:ea typeface="微软雅黑" panose="020B0503020204020204" pitchFamily="34" charset="-122"/>
              </a:rPr>
              <a:t>Docker</a:t>
            </a:r>
            <a:r>
              <a:rPr lang="zh-CN" altLang="zh-CN" sz="2400" dirty="0">
                <a:latin typeface="微软雅黑" panose="020B0503020204020204" pitchFamily="34" charset="-122"/>
                <a:ea typeface="微软雅黑" panose="020B0503020204020204" pitchFamily="34" charset="-122"/>
              </a:rPr>
              <a:t>诞生与</a:t>
            </a:r>
            <a:r>
              <a:rPr lang="en-US" altLang="zh-CN" sz="2400" dirty="0">
                <a:latin typeface="微软雅黑" panose="020B0503020204020204" pitchFamily="34" charset="-122"/>
                <a:ea typeface="微软雅黑" panose="020B0503020204020204" pitchFamily="34" charset="-122"/>
              </a:rPr>
              <a:t>2013</a:t>
            </a:r>
            <a:r>
              <a:rPr lang="zh-CN" altLang="zh-CN" sz="2400" dirty="0">
                <a:latin typeface="微软雅黑" panose="020B0503020204020204" pitchFamily="34" charset="-122"/>
                <a:ea typeface="微软雅黑" panose="020B0503020204020204" pitchFamily="34" charset="-122"/>
              </a:rPr>
              <a:t>年，是一个跨平台、可移植并且简单易用的容器解决方案。</a:t>
            </a:r>
            <a:r>
              <a:rPr lang="en-US" altLang="zh-CN" sz="2400" dirty="0" err="1">
                <a:latin typeface="微软雅黑" panose="020B0503020204020204" pitchFamily="34" charset="-122"/>
                <a:ea typeface="微软雅黑" panose="020B0503020204020204" pitchFamily="34" charset="-122"/>
              </a:rPr>
              <a:t>Docker</a:t>
            </a:r>
            <a:r>
              <a:rPr lang="zh-CN" altLang="zh-CN" sz="2400" dirty="0">
                <a:latin typeface="微软雅黑" panose="020B0503020204020204" pitchFamily="34" charset="-122"/>
                <a:ea typeface="微软雅黑" panose="020B0503020204020204" pitchFamily="34" charset="-122"/>
              </a:rPr>
              <a:t>可以在容器内部快速自动化地部署应用，并通过操作系统内核技术（</a:t>
            </a:r>
            <a:r>
              <a:rPr lang="en-US" altLang="zh-CN" sz="2400" dirty="0">
                <a:latin typeface="微软雅黑" panose="020B0503020204020204" pitchFamily="34" charset="-122"/>
                <a:ea typeface="微软雅黑" panose="020B0503020204020204" pitchFamily="34" charset="-122"/>
              </a:rPr>
              <a:t>namespace</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cgroups</a:t>
            </a:r>
            <a:r>
              <a:rPr lang="zh-CN" altLang="zh-CN" sz="2400" dirty="0">
                <a:latin typeface="微软雅黑" panose="020B0503020204020204" pitchFamily="34" charset="-122"/>
                <a:ea typeface="微软雅黑" panose="020B0503020204020204" pitchFamily="34" charset="-122"/>
              </a:rPr>
              <a:t>等）为容器提供资源隔离和安全</a:t>
            </a:r>
            <a:r>
              <a:rPr lang="zh-CN" altLang="zh-CN" sz="2400" dirty="0" smtClean="0">
                <a:latin typeface="微软雅黑" panose="020B0503020204020204" pitchFamily="34" charset="-122"/>
                <a:ea typeface="微软雅黑" panose="020B0503020204020204" pitchFamily="34" charset="-122"/>
              </a:rPr>
              <a:t>保障。</a:t>
            </a:r>
            <a:endParaRPr lang="zh-CN" altLang="en-US" sz="2400" dirty="0">
              <a:latin typeface="微软雅黑" panose="020B0503020204020204" pitchFamily="34" charset="-122"/>
              <a:ea typeface="微软雅黑" panose="020B0503020204020204" pitchFamily="34" charset="-122"/>
            </a:endParaRPr>
          </a:p>
        </p:txBody>
      </p:sp>
      <p:graphicFrame>
        <p:nvGraphicFramePr>
          <p:cNvPr id="61" name="对象 60"/>
          <p:cNvGraphicFramePr>
            <a:graphicFrameLocks noChangeAspect="1"/>
          </p:cNvGraphicFramePr>
          <p:nvPr>
            <p:extLst>
              <p:ext uri="{D42A27DB-BD31-4B8C-83A1-F6EECF244321}">
                <p14:modId xmlns:p14="http://schemas.microsoft.com/office/powerpoint/2010/main" val="3349117418"/>
              </p:ext>
            </p:extLst>
          </p:nvPr>
        </p:nvGraphicFramePr>
        <p:xfrm>
          <a:off x="2085013" y="2220725"/>
          <a:ext cx="6144587" cy="4392909"/>
        </p:xfrm>
        <a:graphic>
          <a:graphicData uri="http://schemas.openxmlformats.org/presentationml/2006/ole">
            <mc:AlternateContent xmlns:mc="http://schemas.openxmlformats.org/markup-compatibility/2006">
              <mc:Choice xmlns:v="urn:schemas-microsoft-com:vml" Requires="v">
                <p:oleObj spid="_x0000_s1199" name="Visio" r:id="rId3" imgW="5877082" imgH="4105321" progId="Visio.Drawing.15">
                  <p:embed/>
                </p:oleObj>
              </mc:Choice>
              <mc:Fallback>
                <p:oleObj name="Visio" r:id="rId3" imgW="5877082" imgH="4105321" progId="Visio.Drawing.15">
                  <p:embed/>
                  <p:pic>
                    <p:nvPicPr>
                      <p:cNvPr id="0" name=""/>
                      <p:cNvPicPr/>
                      <p:nvPr/>
                    </p:nvPicPr>
                    <p:blipFill>
                      <a:blip r:embed="rId4"/>
                      <a:stretch>
                        <a:fillRect/>
                      </a:stretch>
                    </p:blipFill>
                    <p:spPr>
                      <a:xfrm>
                        <a:off x="2085013" y="2220725"/>
                        <a:ext cx="6144587" cy="4392909"/>
                      </a:xfrm>
                      <a:prstGeom prst="rect">
                        <a:avLst/>
                      </a:prstGeom>
                    </p:spPr>
                  </p:pic>
                </p:oleObj>
              </mc:Fallback>
            </mc:AlternateContent>
          </a:graphicData>
        </a:graphic>
      </p:graphicFrame>
      <p:sp>
        <p:nvSpPr>
          <p:cNvPr id="62" name="文本框 61"/>
          <p:cNvSpPr txBox="1"/>
          <p:nvPr/>
        </p:nvSpPr>
        <p:spPr>
          <a:xfrm>
            <a:off x="624013" y="2707409"/>
            <a:ext cx="658514" cy="3409267"/>
          </a:xfrm>
          <a:prstGeom prst="rect">
            <a:avLst/>
          </a:prstGeom>
          <a:solidFill>
            <a:schemeClr val="accent1"/>
          </a:solidFill>
        </p:spPr>
        <p:txBody>
          <a:bodyPr vert="wordArtVertRtl" wrap="none" rtlCol="0">
            <a:spAutoFit/>
          </a:bodyPr>
          <a:lstStyle/>
          <a:p>
            <a:r>
              <a:rPr lang="zh-CN" altLang="en-US" sz="2400" dirty="0" smtClean="0">
                <a:latin typeface="微软雅黑" panose="020B0503020204020204" pitchFamily="34" charset="-122"/>
                <a:ea typeface="微软雅黑" panose="020B0503020204020204" pitchFamily="34" charset="-122"/>
              </a:rPr>
              <a:t>容器的生态系统</a:t>
            </a:r>
            <a:endParaRPr lang="zh-CN" altLang="en-US" sz="2400" dirty="0">
              <a:latin typeface="微软雅黑" panose="020B0503020204020204" pitchFamily="34" charset="-122"/>
              <a:ea typeface="微软雅黑" panose="020B0503020204020204" pitchFamily="34" charset="-122"/>
            </a:endParaRPr>
          </a:p>
        </p:txBody>
      </p:sp>
      <p:sp>
        <p:nvSpPr>
          <p:cNvPr id="77" name="矩形 7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8" name="文本框 77"/>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181800"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L</a:t>
            </a:r>
            <a:r>
              <a:rPr lang="en-US" altLang="zh-CN" sz="3200" b="1" spc="300" dirty="0" smtClean="0">
                <a:latin typeface="微软雅黑" panose="020B0503020204020204" pitchFamily="34" charset="-122"/>
                <a:ea typeface="微软雅黑" panose="020B0503020204020204" pitchFamily="34" charset="-122"/>
              </a:rPr>
              <a:t>inux</a:t>
            </a:r>
            <a:r>
              <a:rPr lang="zh-CN" altLang="en-US" sz="3200" b="1" spc="300" dirty="0" smtClean="0">
                <a:latin typeface="微软雅黑" panose="020B0503020204020204" pitchFamily="34" charset="-122"/>
                <a:ea typeface="微软雅黑" panose="020B0503020204020204" pitchFamily="34" charset="-122"/>
              </a:rPr>
              <a:t>内核</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300" dirty="0">
                <a:latin typeface="微软雅黑" panose="020B0503020204020204" pitchFamily="34" charset="-122"/>
                <a:ea typeface="微软雅黑" panose="020B0503020204020204" pitchFamily="34" charset="-122"/>
              </a:rPr>
              <a:t>配置内核</a:t>
            </a:r>
            <a:endParaRPr lang="zh-HK" altLang="en-US" sz="2400"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231194" y="4074597"/>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spc="300" dirty="0" smtClean="0">
              <a:latin typeface="微软雅黑" panose="020B0503020204020204" pitchFamily="34" charset="-122"/>
              <a:ea typeface="微软雅黑" panose="020B0503020204020204" pitchFamily="34" charset="-122"/>
            </a:endParaRPr>
          </a:p>
          <a:p>
            <a:pPr algn="ctr"/>
            <a:r>
              <a:rPr lang="zh-CN" altLang="en-US" sz="2400" b="1" spc="300" dirty="0" smtClean="0">
                <a:latin typeface="微软雅黑" panose="020B0503020204020204" pitchFamily="34" charset="-122"/>
                <a:ea typeface="微软雅黑" panose="020B0503020204020204" pitchFamily="34" charset="-122"/>
              </a:rPr>
              <a:t>内核编译</a:t>
            </a:r>
            <a:endParaRPr lang="zh-HK" altLang="en-US" sz="2400" b="1" spc="300" dirty="0" smtClean="0">
              <a:latin typeface="微软雅黑" panose="020B0503020204020204" pitchFamily="34" charset="-122"/>
              <a:ea typeface="微软雅黑" panose="020B0503020204020204" pitchFamily="34" charset="-122"/>
            </a:endParaRPr>
          </a:p>
          <a:p>
            <a:pPr algn="ctr"/>
            <a:endParaRPr lang="zh-HK" altLang="en-US" sz="2400"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300" dirty="0" smtClean="0">
                <a:latin typeface="微软雅黑" panose="020B0503020204020204" pitchFamily="34" charset="-122"/>
                <a:ea typeface="微软雅黑" panose="020B0503020204020204" pitchFamily="34" charset="-122"/>
              </a:rPr>
              <a:t>模块概述</a:t>
            </a:r>
            <a:endParaRPr lang="zh-HK" altLang="en-US" sz="2400"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300" dirty="0" smtClean="0">
                <a:latin typeface="微软雅黑" panose="020B0503020204020204" pitchFamily="34" charset="-122"/>
                <a:ea typeface="微软雅黑" panose="020B0503020204020204" pitchFamily="34" charset="-122"/>
              </a:rPr>
              <a:t>内核作用</a:t>
            </a:r>
            <a:endParaRPr lang="zh-HK" altLang="en-US" sz="2400"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14065" y="2144743"/>
            <a:ext cx="1811300" cy="1013534"/>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827634"/>
            <a:ext cx="662197" cy="49392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446729" y="3658274"/>
            <a:ext cx="1103777" cy="67533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339110" y="2030541"/>
            <a:ext cx="1211396" cy="675082"/>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测试过程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31613" y="2690644"/>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测试过程</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68" y="2357972"/>
            <a:ext cx="3729320" cy="1620139"/>
          </a:xfrm>
          <a:prstGeom prst="rect">
            <a:avLst/>
          </a:prstGeom>
        </p:spPr>
      </p:pic>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176692" y="2119605"/>
            <a:ext cx="1573721" cy="1657767"/>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552450" y="2530747"/>
            <a:ext cx="937901" cy="882488"/>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1600"/>
            </a:p>
          </p:txBody>
        </p:sp>
      </p:grpSp>
      <p:sp>
        <p:nvSpPr>
          <p:cNvPr id="47" name="矩形 46"/>
          <p:cNvSpPr/>
          <p:nvPr/>
        </p:nvSpPr>
        <p:spPr>
          <a:xfrm>
            <a:off x="2300059" y="3946011"/>
            <a:ext cx="6170448" cy="1938992"/>
          </a:xfrm>
          <a:prstGeom prst="rect">
            <a:avLst/>
          </a:prstGeom>
        </p:spPr>
        <p:txBody>
          <a:bodyPr wrap="square">
            <a:spAutoFit/>
          </a:bodyPr>
          <a:lstStyle/>
          <a:p>
            <a:pPr marL="171450" lvl="0" indent="-171450" algn="just">
              <a:buFont typeface="Arial" panose="020B0604020202020204" pitchFamily="34" charset="0"/>
              <a:buChar char="•"/>
            </a:pPr>
            <a:r>
              <a:rPr lang="en-US" altLang="zh-CN" sz="2000" dirty="0" err="1" smtClean="0">
                <a:solidFill>
                  <a:srgbClr val="666666"/>
                </a:solidFill>
                <a:latin typeface="微软雅黑" panose="020B0503020204020204" pitchFamily="34" charset="-122"/>
                <a:ea typeface="微软雅黑" panose="020B0503020204020204" pitchFamily="34" charset="-122"/>
              </a:rPr>
              <a:t>Printk</a:t>
            </a:r>
            <a:r>
              <a:rPr lang="zh-CN" altLang="en-US" sz="2000" dirty="0" smtClean="0">
                <a:solidFill>
                  <a:srgbClr val="666666"/>
                </a:solidFill>
                <a:latin typeface="微软雅黑" panose="020B0503020204020204" pitchFamily="34" charset="-122"/>
                <a:ea typeface="微软雅黑" panose="020B0503020204020204" pitchFamily="34" charset="-122"/>
              </a:rPr>
              <a:t>：内核时间戳函数</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en-US" altLang="zh-CN" sz="2000" dirty="0" smtClean="0">
                <a:solidFill>
                  <a:srgbClr val="666666"/>
                </a:solidFill>
                <a:latin typeface="微软雅黑" panose="020B0503020204020204" pitchFamily="34" charset="-122"/>
                <a:ea typeface="微软雅黑" panose="020B0503020204020204" pitchFamily="34" charset="-122"/>
              </a:rPr>
              <a:t>Bootchart2</a:t>
            </a:r>
            <a:r>
              <a:rPr lang="zh-CN" altLang="en-US" sz="2000" dirty="0" smtClean="0">
                <a:solidFill>
                  <a:srgbClr val="666666"/>
                </a:solidFill>
                <a:latin typeface="微软雅黑" panose="020B0503020204020204" pitchFamily="34" charset="-122"/>
                <a:ea typeface="微软雅黑" panose="020B0503020204020204" pitchFamily="34" charset="-122"/>
              </a:rPr>
              <a:t>：图形化显示启动项</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en-US" altLang="zh-CN" sz="2000" dirty="0" err="1" smtClean="0">
                <a:solidFill>
                  <a:srgbClr val="666666"/>
                </a:solidFill>
                <a:latin typeface="微软雅黑" panose="020B0503020204020204" pitchFamily="34" charset="-122"/>
                <a:ea typeface="微软雅黑" panose="020B0503020204020204" pitchFamily="34" charset="-122"/>
              </a:rPr>
              <a:t>Datadog</a:t>
            </a:r>
            <a:r>
              <a:rPr lang="en-US" altLang="zh-CN" sz="2000" dirty="0" smtClean="0">
                <a:solidFill>
                  <a:srgbClr val="666666"/>
                </a:solidFill>
                <a:latin typeface="微软雅黑" panose="020B0503020204020204" pitchFamily="34" charset="-122"/>
                <a:ea typeface="微软雅黑" panose="020B0503020204020204" pitchFamily="34" charset="-122"/>
              </a:rPr>
              <a:t> Agent</a:t>
            </a:r>
            <a:r>
              <a:rPr lang="zh-CN" altLang="en-US" sz="2000" dirty="0" smtClean="0">
                <a:solidFill>
                  <a:srgbClr val="666666"/>
                </a:solidFill>
                <a:latin typeface="微软雅黑" panose="020B0503020204020204" pitchFamily="34" charset="-122"/>
                <a:ea typeface="微软雅黑" panose="020B0503020204020204" pitchFamily="34" charset="-122"/>
              </a:rPr>
              <a:t>：系统性能监视工具</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en-US" altLang="zh-HK" sz="2000" dirty="0" err="1" smtClean="0">
                <a:solidFill>
                  <a:srgbClr val="666666"/>
                </a:solidFill>
                <a:latin typeface="微软雅黑" panose="020B0503020204020204" pitchFamily="34" charset="-122"/>
                <a:ea typeface="微软雅黑" panose="020B0503020204020204" pitchFamily="34" charset="-122"/>
              </a:rPr>
              <a:t>D</a:t>
            </a:r>
            <a:r>
              <a:rPr lang="en-US" altLang="zh-CN" sz="2000" dirty="0" err="1" smtClean="0">
                <a:solidFill>
                  <a:srgbClr val="666666"/>
                </a:solidFill>
                <a:latin typeface="微软雅黑" panose="020B0503020204020204" pitchFamily="34" charset="-122"/>
                <a:ea typeface="微软雅黑" panose="020B0503020204020204" pitchFamily="34" charset="-122"/>
              </a:rPr>
              <a:t>ocker</a:t>
            </a:r>
            <a:r>
              <a:rPr lang="zh-CN" altLang="en-US" sz="2000" dirty="0" smtClean="0">
                <a:solidFill>
                  <a:srgbClr val="666666"/>
                </a:solidFill>
                <a:latin typeface="微软雅黑" panose="020B0503020204020204" pitchFamily="34" charset="-122"/>
                <a:ea typeface="微软雅黑" panose="020B0503020204020204" pitchFamily="34" charset="-122"/>
              </a:rPr>
              <a:t>性能监测指令：</a:t>
            </a:r>
            <a:r>
              <a:rPr lang="en-US" altLang="zh-CN" sz="2000" dirty="0" err="1" smtClean="0">
                <a:solidFill>
                  <a:srgbClr val="666666"/>
                </a:solidFill>
                <a:latin typeface="微软雅黑" panose="020B0503020204020204" pitchFamily="34" charset="-122"/>
                <a:ea typeface="微软雅黑" panose="020B0503020204020204" pitchFamily="34" charset="-122"/>
              </a:rPr>
              <a:t>docker</a:t>
            </a:r>
            <a:r>
              <a:rPr lang="en-US" altLang="zh-CN" sz="2000" dirty="0" smtClean="0">
                <a:solidFill>
                  <a:srgbClr val="666666"/>
                </a:solidFill>
                <a:latin typeface="微软雅黑" panose="020B0503020204020204" pitchFamily="34" charset="-122"/>
                <a:ea typeface="微软雅黑" panose="020B0503020204020204" pitchFamily="34" charset="-122"/>
              </a:rPr>
              <a:t> stats</a:t>
            </a:r>
            <a:r>
              <a:rPr lang="zh-CN" altLang="en-US" sz="2000" dirty="0" smtClean="0">
                <a:solidFill>
                  <a:srgbClr val="666666"/>
                </a:solidFill>
                <a:latin typeface="微软雅黑" panose="020B0503020204020204" pitchFamily="34" charset="-122"/>
                <a:ea typeface="微软雅黑" panose="020B0503020204020204" pitchFamily="34" charset="-122"/>
              </a:rPr>
              <a:t>、</a:t>
            </a:r>
            <a:r>
              <a:rPr lang="en-US" altLang="zh-CN" sz="2000" dirty="0" err="1" smtClean="0">
                <a:solidFill>
                  <a:srgbClr val="666666"/>
                </a:solidFill>
                <a:latin typeface="微软雅黑" panose="020B0503020204020204" pitchFamily="34" charset="-122"/>
                <a:ea typeface="微软雅黑" panose="020B0503020204020204" pitchFamily="34" charset="-122"/>
              </a:rPr>
              <a:t>docker</a:t>
            </a:r>
            <a:r>
              <a:rPr lang="en-US" altLang="zh-CN" sz="2000" dirty="0" smtClean="0">
                <a:solidFill>
                  <a:srgbClr val="666666"/>
                </a:solidFill>
                <a:latin typeface="微软雅黑" panose="020B0503020204020204" pitchFamily="34" charset="-122"/>
                <a:ea typeface="微软雅黑" panose="020B0503020204020204" pitchFamily="34" charset="-122"/>
              </a:rPr>
              <a:t> inspect</a:t>
            </a:r>
            <a:r>
              <a:rPr lang="zh-CN" altLang="en-US" sz="2000" dirty="0" smtClean="0">
                <a:solidFill>
                  <a:srgbClr val="666666"/>
                </a:solidFill>
                <a:latin typeface="微软雅黑" panose="020B0503020204020204" pitchFamily="34" charset="-122"/>
                <a:ea typeface="微软雅黑" panose="020B0503020204020204" pitchFamily="34" charset="-122"/>
              </a:rPr>
              <a:t>等</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marL="171450" lvl="0" indent="-171450" algn="just">
              <a:buFont typeface="Arial" panose="020B0604020202020204" pitchFamily="34" charset="0"/>
              <a:buChar char="•"/>
            </a:pPr>
            <a:r>
              <a:rPr lang="en-US" altLang="zh-HK" sz="2000" dirty="0" smtClean="0">
                <a:solidFill>
                  <a:srgbClr val="666666"/>
                </a:solidFill>
                <a:latin typeface="微软雅黑" panose="020B0503020204020204" pitchFamily="34" charset="-122"/>
                <a:ea typeface="微软雅黑" panose="020B0503020204020204" pitchFamily="34" charset="-122"/>
              </a:rPr>
              <a:t>L</a:t>
            </a:r>
            <a:r>
              <a:rPr lang="en-US" altLang="zh-CN" sz="2000" dirty="0" smtClean="0">
                <a:solidFill>
                  <a:srgbClr val="666666"/>
                </a:solidFill>
                <a:latin typeface="微软雅黑" panose="020B0503020204020204" pitchFamily="34" charset="-122"/>
                <a:ea typeface="微软雅黑" panose="020B0503020204020204" pitchFamily="34" charset="-122"/>
              </a:rPr>
              <a:t>inux</a:t>
            </a:r>
            <a:r>
              <a:rPr lang="zh-CN" altLang="en-US" sz="2000" dirty="0" smtClean="0">
                <a:solidFill>
                  <a:srgbClr val="666666"/>
                </a:solidFill>
                <a:latin typeface="微软雅黑" panose="020B0503020204020204" pitchFamily="34" charset="-122"/>
                <a:ea typeface="微软雅黑" panose="020B0503020204020204" pitchFamily="34" charset="-122"/>
              </a:rPr>
              <a:t>模块管理指令：</a:t>
            </a:r>
            <a:r>
              <a:rPr lang="en-US" altLang="zh-CN" sz="2000" dirty="0" err="1" smtClean="0">
                <a:solidFill>
                  <a:srgbClr val="666666"/>
                </a:solidFill>
                <a:latin typeface="微软雅黑" panose="020B0503020204020204" pitchFamily="34" charset="-122"/>
                <a:ea typeface="微软雅黑" panose="020B0503020204020204" pitchFamily="34" charset="-122"/>
              </a:rPr>
              <a:t>insmod</a:t>
            </a:r>
            <a:r>
              <a:rPr lang="zh-CN" altLang="en-US" sz="2000" dirty="0" smtClean="0">
                <a:solidFill>
                  <a:srgbClr val="666666"/>
                </a:solidFill>
                <a:latin typeface="微软雅黑" panose="020B0503020204020204" pitchFamily="34" charset="-122"/>
                <a:ea typeface="微软雅黑" panose="020B0503020204020204" pitchFamily="34" charset="-122"/>
              </a:rPr>
              <a:t>、</a:t>
            </a:r>
            <a:r>
              <a:rPr lang="en-US" altLang="zh-CN" sz="2000" dirty="0" err="1" smtClean="0">
                <a:solidFill>
                  <a:srgbClr val="666666"/>
                </a:solidFill>
                <a:latin typeface="微软雅黑" panose="020B0503020204020204" pitchFamily="34" charset="-122"/>
                <a:ea typeface="微软雅黑" panose="020B0503020204020204" pitchFamily="34" charset="-122"/>
              </a:rPr>
              <a:t>modprobe</a:t>
            </a:r>
            <a:r>
              <a:rPr lang="zh-CN" altLang="en-US" sz="2000" dirty="0" smtClean="0">
                <a:solidFill>
                  <a:srgbClr val="666666"/>
                </a:solidFill>
                <a:latin typeface="微软雅黑" panose="020B0503020204020204" pitchFamily="34" charset="-122"/>
                <a:ea typeface="微软雅黑" panose="020B0503020204020204" pitchFamily="34" charset="-122"/>
              </a:rPr>
              <a:t>等</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329228" y="3368786"/>
            <a:ext cx="2171700" cy="461665"/>
          </a:xfrm>
          <a:prstGeom prst="rect">
            <a:avLst/>
          </a:prstGeom>
          <a:noFill/>
        </p:spPr>
        <p:txBody>
          <a:bodyPr wrap="square" rtlCol="0">
            <a:spAutoFit/>
          </a:bodyPr>
          <a:lstStyle/>
          <a:p>
            <a:r>
              <a:rPr lang="zh-CN" altLang="en-US" sz="2400" b="1" dirty="0">
                <a:solidFill>
                  <a:srgbClr val="0174AB"/>
                </a:solidFill>
                <a:latin typeface="微软雅黑" panose="020B0503020204020204" pitchFamily="34" charset="-122"/>
                <a:ea typeface="微软雅黑" panose="020B0503020204020204" pitchFamily="34" charset="-122"/>
              </a:rPr>
              <a:t>数据收集</a:t>
            </a:r>
            <a:endParaRPr lang="zh-HK" altLang="en-US" sz="2400"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873240" y="1077750"/>
            <a:ext cx="303992" cy="4976208"/>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2300059" y="2235303"/>
            <a:ext cx="6274675" cy="1015663"/>
          </a:xfrm>
          <a:prstGeom prst="rect">
            <a:avLst/>
          </a:prstGeom>
        </p:spPr>
        <p:txBody>
          <a:bodyPr wrap="square">
            <a:spAutoFit/>
          </a:bodyPr>
          <a:lstStyle/>
          <a:p>
            <a:pPr lvl="0" algn="just"/>
            <a:r>
              <a:rPr lang="zh-CN" altLang="en-US" sz="16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启动速度能直观反映虚拟机性能，在现实生产环境中集群部署时，虚拟机的启动速度决定了容器的启动速度，容器的启动速度越快，提供的云服务质量越高。</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329228" y="1687725"/>
            <a:ext cx="2171700" cy="461665"/>
          </a:xfrm>
          <a:prstGeom prst="rect">
            <a:avLst/>
          </a:prstGeom>
          <a:noFill/>
        </p:spPr>
        <p:txBody>
          <a:bodyPr wrap="square" rtlCol="0">
            <a:spAutoFit/>
          </a:bodyPr>
          <a:lstStyle/>
          <a:p>
            <a:r>
              <a:rPr lang="zh-CN" altLang="en-US" sz="2400" b="1" dirty="0" smtClean="0">
                <a:solidFill>
                  <a:srgbClr val="0174AB"/>
                </a:solidFill>
                <a:latin typeface="微软雅黑" panose="020B0503020204020204" pitchFamily="34" charset="-122"/>
                <a:ea typeface="微软雅黑" panose="020B0503020204020204" pitchFamily="34" charset="-122"/>
              </a:rPr>
              <a:t>细化方向</a:t>
            </a:r>
            <a:endParaRPr lang="zh-HK" altLang="en-US" sz="2400"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测试过程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优化结果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278462" y="1678818"/>
            <a:ext cx="3201707" cy="461665"/>
          </a:xfrm>
          <a:prstGeom prst="rect">
            <a:avLst/>
          </a:prstGeom>
          <a:noFill/>
        </p:spPr>
        <p:txBody>
          <a:bodyPr wrap="square" rtlCol="0">
            <a:spAutoFit/>
          </a:bodyPr>
          <a:lstStyle/>
          <a:p>
            <a:r>
              <a:rPr lang="zh-CN" altLang="en-US" sz="2400" b="1" dirty="0">
                <a:solidFill>
                  <a:srgbClr val="0174AB"/>
                </a:solidFill>
                <a:latin typeface="微软雅黑" panose="020B0503020204020204" pitchFamily="34" charset="-122"/>
                <a:ea typeface="微软雅黑" panose="020B0503020204020204" pitchFamily="34" charset="-122"/>
              </a:rPr>
              <a:t>物理</a:t>
            </a:r>
            <a:r>
              <a:rPr lang="zh-CN" altLang="en-US" sz="2400" b="1" dirty="0" smtClean="0">
                <a:solidFill>
                  <a:srgbClr val="0174AB"/>
                </a:solidFill>
                <a:latin typeface="微软雅黑" panose="020B0503020204020204" pitchFamily="34" charset="-122"/>
                <a:ea typeface="微软雅黑" panose="020B0503020204020204" pitchFamily="34" charset="-122"/>
              </a:rPr>
              <a:t>机与虚拟机配置</a:t>
            </a:r>
            <a:endParaRPr lang="zh-HK" altLang="en-US" sz="24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3561379" y="3250966"/>
            <a:ext cx="6274675" cy="338554"/>
          </a:xfrm>
          <a:prstGeom prst="rect">
            <a:avLst/>
          </a:prstGeom>
        </p:spPr>
        <p:txBody>
          <a:bodyPr wrap="square">
            <a:spAutoFit/>
          </a:bodyPr>
          <a:lstStyle/>
          <a:p>
            <a:pPr lvl="0" algn="just"/>
            <a:r>
              <a:rPr lang="zh-CN" altLang="en-US" sz="1600" dirty="0" smtClean="0">
                <a:solidFill>
                  <a:srgbClr val="666666"/>
                </a:solidFill>
                <a:latin typeface="微软雅黑" panose="020B0503020204020204" pitchFamily="34" charset="-122"/>
                <a:ea typeface="微软雅黑" panose="020B0503020204020204" pitchFamily="34" charset="-122"/>
              </a:rPr>
              <a:t>       </a:t>
            </a:r>
            <a:endParaRPr lang="zh-HK" altLang="zh-HK" sz="2000" dirty="0">
              <a:solidFill>
                <a:srgbClr val="66666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53745377"/>
              </p:ext>
            </p:extLst>
          </p:nvPr>
        </p:nvGraphicFramePr>
        <p:xfrm>
          <a:off x="2289689" y="2184030"/>
          <a:ext cx="6765880" cy="1113184"/>
        </p:xfrm>
        <a:graphic>
          <a:graphicData uri="http://schemas.openxmlformats.org/drawingml/2006/table">
            <a:tbl>
              <a:tblPr firstRow="1" firstCol="1" bandRow="1">
                <a:tableStyleId>{5C22544A-7EE6-4342-B048-85BDC9FD1C3A}</a:tableStyleId>
              </a:tblPr>
              <a:tblGrid>
                <a:gridCol w="873643"/>
                <a:gridCol w="2151606"/>
                <a:gridCol w="1102715"/>
                <a:gridCol w="822680"/>
                <a:gridCol w="873643"/>
                <a:gridCol w="941593"/>
              </a:tblGrid>
              <a:tr h="369004">
                <a:tc>
                  <a:txBody>
                    <a:bodyPr/>
                    <a:lstStyle/>
                    <a:p>
                      <a:pPr algn="ctr">
                        <a:lnSpc>
                          <a:spcPct val="150000"/>
                        </a:lnSpc>
                        <a:spcAft>
                          <a:spcPts val="0"/>
                        </a:spcAft>
                      </a:pPr>
                      <a:r>
                        <a:rPr lang="zh-CN" sz="1400" dirty="0">
                          <a:effectLst/>
                        </a:rPr>
                        <a:t>　</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400">
                          <a:effectLst/>
                        </a:rPr>
                        <a:t>操作系统</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400">
                          <a:effectLst/>
                        </a:rPr>
                        <a:t>硬盘空间</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Core</a:t>
                      </a:r>
                      <a:r>
                        <a:rPr lang="zh-CN" sz="1400">
                          <a:effectLst/>
                        </a:rPr>
                        <a:t>数</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400">
                          <a:effectLst/>
                        </a:rPr>
                        <a:t>内存</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400">
                          <a:effectLst/>
                        </a:rPr>
                        <a:t>内核版本</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372090">
                <a:tc>
                  <a:txBody>
                    <a:bodyPr/>
                    <a:lstStyle/>
                    <a:p>
                      <a:pPr algn="ctr">
                        <a:lnSpc>
                          <a:spcPct val="150000"/>
                        </a:lnSpc>
                        <a:spcAft>
                          <a:spcPts val="0"/>
                        </a:spcAft>
                      </a:pPr>
                      <a:r>
                        <a:rPr lang="zh-CN" sz="1400">
                          <a:effectLst/>
                        </a:rPr>
                        <a:t>物理机</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dirty="0">
                          <a:effectLst/>
                        </a:rPr>
                        <a:t>Fedora 25</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dirty="0">
                          <a:effectLst/>
                        </a:rPr>
                        <a:t>180G</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dirty="0">
                          <a:effectLst/>
                        </a:rPr>
                        <a:t>2</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8G</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4.4.0</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372090">
                <a:tc>
                  <a:txBody>
                    <a:bodyPr/>
                    <a:lstStyle/>
                    <a:p>
                      <a:pPr algn="ctr">
                        <a:lnSpc>
                          <a:spcPct val="150000"/>
                        </a:lnSpc>
                        <a:spcAft>
                          <a:spcPts val="0"/>
                        </a:spcAft>
                      </a:pPr>
                      <a:r>
                        <a:rPr lang="zh-CN" sz="1400">
                          <a:effectLst/>
                        </a:rPr>
                        <a:t>虚拟机</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CentOS-7-x86_64-Minimal</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20G</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2</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a:effectLst/>
                        </a:rPr>
                        <a:t>2G</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400" dirty="0">
                          <a:effectLst/>
                        </a:rPr>
                        <a:t>3.10.0</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40" name="文本框 39"/>
          <p:cNvSpPr txBox="1"/>
          <p:nvPr/>
        </p:nvSpPr>
        <p:spPr>
          <a:xfrm>
            <a:off x="2318672" y="3366525"/>
            <a:ext cx="3201707" cy="461665"/>
          </a:xfrm>
          <a:prstGeom prst="rect">
            <a:avLst/>
          </a:prstGeom>
          <a:noFill/>
        </p:spPr>
        <p:txBody>
          <a:bodyPr wrap="square" rtlCol="0">
            <a:spAutoFit/>
          </a:bodyPr>
          <a:lstStyle/>
          <a:p>
            <a:r>
              <a:rPr lang="zh-CN" altLang="en-US" sz="2400" b="1" dirty="0" smtClean="0">
                <a:solidFill>
                  <a:srgbClr val="0174AB"/>
                </a:solidFill>
                <a:latin typeface="微软雅黑" panose="020B0503020204020204" pitchFamily="34" charset="-122"/>
                <a:ea typeface="微软雅黑" panose="020B0503020204020204" pitchFamily="34" charset="-122"/>
              </a:rPr>
              <a:t>容器镜像选取</a:t>
            </a:r>
            <a:endParaRPr lang="zh-HK" altLang="en-US" sz="2400" b="1" dirty="0">
              <a:solidFill>
                <a:srgbClr val="0174AB"/>
              </a:solidFill>
              <a:latin typeface="微软雅黑" panose="020B0503020204020204" pitchFamily="34" charset="-122"/>
              <a:ea typeface="微软雅黑" panose="020B0503020204020204" pitchFamily="34" charset="-122"/>
            </a:endParaRPr>
          </a:p>
        </p:txBody>
      </p:sp>
      <p:pic>
        <p:nvPicPr>
          <p:cNvPr id="41" name="图片 40" descr="docker iamges"/>
          <p:cNvPicPr/>
          <p:nvPr/>
        </p:nvPicPr>
        <p:blipFill>
          <a:blip r:embed="rId2">
            <a:extLst>
              <a:ext uri="{28A0092B-C50C-407E-A947-70E740481C1C}">
                <a14:useLocalDpi xmlns:a14="http://schemas.microsoft.com/office/drawing/2010/main" val="0"/>
              </a:ext>
            </a:extLst>
          </a:blip>
          <a:srcRect/>
          <a:stretch>
            <a:fillRect/>
          </a:stretch>
        </p:blipFill>
        <p:spPr bwMode="auto">
          <a:xfrm>
            <a:off x="2300059" y="3938173"/>
            <a:ext cx="6754731" cy="839516"/>
          </a:xfrm>
          <a:prstGeom prst="rect">
            <a:avLst/>
          </a:prstGeom>
          <a:noFill/>
          <a:ln>
            <a:noFill/>
          </a:ln>
        </p:spPr>
      </p:pic>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7"/>
                                        </p:tgtEl>
                                      </p:cBhvr>
                                    </p:animEffect>
                                    <p:set>
                                      <p:cBhvr>
                                        <p:cTn id="21" dur="1" fill="hold">
                                          <p:stCondLst>
                                            <p:cond delay="499"/>
                                          </p:stCondLst>
                                        </p:cTn>
                                        <p:tgtEl>
                                          <p:spTgt spid="4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8"/>
                                        </p:tgtEl>
                                      </p:cBhvr>
                                    </p:animEffect>
                                    <p:set>
                                      <p:cBhvr>
                                        <p:cTn id="24" dur="1" fill="hold">
                                          <p:stCondLst>
                                            <p:cond delay="499"/>
                                          </p:stCondLst>
                                        </p:cTn>
                                        <p:tgtEl>
                                          <p:spTgt spid="4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9"/>
                                        </p:tgtEl>
                                      </p:cBhvr>
                                    </p:animEffect>
                                    <p:set>
                                      <p:cBhvr>
                                        <p:cTn id="30" dur="1" fill="hold">
                                          <p:stCondLst>
                                            <p:cond delay="499"/>
                                          </p:stCondLst>
                                        </p:cTn>
                                        <p:tgtEl>
                                          <p:spTgt spid="49"/>
                                        </p:tgtEl>
                                        <p:attrNameLst>
                                          <p:attrName>style.visibility</p:attrName>
                                        </p:attrNameLst>
                                      </p:cBhvr>
                                      <p:to>
                                        <p:strVal val="hidden"/>
                                      </p:to>
                                    </p:se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anim calcmode="lin" valueType="num">
                                      <p:cBhvr>
                                        <p:cTn id="35" dur="1000" fill="hold"/>
                                        <p:tgtEl>
                                          <p:spTgt spid="38"/>
                                        </p:tgtEl>
                                        <p:attrNameLst>
                                          <p:attrName>ppt_x</p:attrName>
                                        </p:attrNameLst>
                                      </p:cBhvr>
                                      <p:tavLst>
                                        <p:tav tm="0">
                                          <p:val>
                                            <p:strVal val="#ppt_x"/>
                                          </p:val>
                                        </p:tav>
                                        <p:tav tm="100000">
                                          <p:val>
                                            <p:strVal val="#ppt_x"/>
                                          </p:val>
                                        </p:tav>
                                      </p:tavLst>
                                    </p:anim>
                                    <p:anim calcmode="lin" valueType="num">
                                      <p:cBhvr>
                                        <p:cTn id="36" dur="1000" fill="hold"/>
                                        <p:tgtEl>
                                          <p:spTgt spid="3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48" grpId="0"/>
      <p:bldP spid="48" grpId="1"/>
      <p:bldP spid="46" grpId="0"/>
      <p:bldP spid="46" grpId="1"/>
      <p:bldP spid="49" grpId="0"/>
      <p:bldP spid="49" grpId="1"/>
      <p:bldP spid="38" grpId="0"/>
      <p:bldP spid="40"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1426</TotalTime>
  <Words>1473</Words>
  <Application>Microsoft Office PowerPoint</Application>
  <PresentationFormat>全屏显示(4:3)</PresentationFormat>
  <Paragraphs>250</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2" baseType="lpstr">
      <vt:lpstr>Adobe 仿宋 Std R</vt:lpstr>
      <vt:lpstr>新細明體</vt:lpstr>
      <vt:lpstr>宋体</vt:lpstr>
      <vt:lpstr>微软雅黑</vt:lpstr>
      <vt:lpstr>Arial</vt:lpstr>
      <vt:lpstr>Calibri</vt:lpstr>
      <vt:lpstr>Calibri Light</vt:lpstr>
      <vt:lpstr>Times New Roman</vt:lpstr>
      <vt:lpstr>Office 主题</vt:lpstr>
      <vt:lpstr>3_Office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王镇宇</cp:lastModifiedBy>
  <cp:revision>300</cp:revision>
  <dcterms:created xsi:type="dcterms:W3CDTF">2015-02-19T23:46:49Z</dcterms:created>
  <dcterms:modified xsi:type="dcterms:W3CDTF">2017-06-05T16:50:46Z</dcterms:modified>
</cp:coreProperties>
</file>