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1F5C"/>
    <a:srgbClr val="CD0E73"/>
    <a:srgbClr val="912356"/>
    <a:srgbClr val="DE06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6" autoAdjust="0"/>
    <p:restoredTop sz="96366" autoAdjust="0"/>
  </p:normalViewPr>
  <p:slideViewPr>
    <p:cSldViewPr snapToGrid="0" snapToObjects="1">
      <p:cViewPr varScale="1">
        <p:scale>
          <a:sx n="18" d="100"/>
          <a:sy n="18" d="100"/>
        </p:scale>
        <p:origin x="12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D99676-4CE4-F343-9DF8-B0CAB01FB5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4ABEDA-6D8A-334A-91AF-5C0E3B0F82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78DD8-3B83-BA42-BC61-59EE6E2909A2}" type="datetimeFigureOut">
              <a:rPr lang="en-GB" smtClean="0"/>
              <a:t>14/03/2019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804ED-45AB-D94C-81E6-40CAEA4256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D4985-05F9-E642-9F9E-EE175F47A1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5C68E-AFBB-9946-9D53-FE2D84C373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960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D86BB-87FE-8847-9E62-C19280D911F7}" type="datetimeFigureOut">
              <a:rPr lang="en-GB" smtClean="0"/>
              <a:t>14/03/2019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3966E-7776-C24F-ACF0-D3EFF80C7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779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3966E-7776-C24F-ACF0-D3EFF80C71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054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3751-9544-2349-8AC9-BE4687A7143C}" type="datetimeFigureOut">
              <a:rPr lang="en-GB" smtClean="0"/>
              <a:t>14/03/2019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AB7E-0393-674F-849D-119A005B4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354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3751-9544-2349-8AC9-BE4687A7143C}" type="datetimeFigureOut">
              <a:rPr lang="en-GB" smtClean="0"/>
              <a:t>14/03/2019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AB7E-0393-674F-849D-119A005B4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56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3751-9544-2349-8AC9-BE4687A7143C}" type="datetimeFigureOut">
              <a:rPr lang="en-GB" smtClean="0"/>
              <a:t>14/03/2019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AB7E-0393-674F-849D-119A005B4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38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3751-9544-2349-8AC9-BE4687A7143C}" type="datetimeFigureOut">
              <a:rPr lang="en-GB" smtClean="0"/>
              <a:t>14/03/2019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AB7E-0393-674F-849D-119A005B4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94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3751-9544-2349-8AC9-BE4687A7143C}" type="datetimeFigureOut">
              <a:rPr lang="en-GB" smtClean="0"/>
              <a:t>14/03/2019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AB7E-0393-674F-849D-119A005B4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29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3751-9544-2349-8AC9-BE4687A7143C}" type="datetimeFigureOut">
              <a:rPr lang="en-GB" smtClean="0"/>
              <a:t>14/03/2019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AB7E-0393-674F-849D-119A005B4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81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3751-9544-2349-8AC9-BE4687A7143C}" type="datetimeFigureOut">
              <a:rPr lang="en-GB" smtClean="0"/>
              <a:t>14/03/2019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AB7E-0393-674F-849D-119A005B4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36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3751-9544-2349-8AC9-BE4687A7143C}" type="datetimeFigureOut">
              <a:rPr lang="en-GB" smtClean="0"/>
              <a:t>14/03/2019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AB7E-0393-674F-849D-119A005B4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60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3751-9544-2349-8AC9-BE4687A7143C}" type="datetimeFigureOut">
              <a:rPr lang="en-GB" smtClean="0"/>
              <a:t>14/03/2019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AB7E-0393-674F-849D-119A005B4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83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3751-9544-2349-8AC9-BE4687A7143C}" type="datetimeFigureOut">
              <a:rPr lang="en-GB" smtClean="0"/>
              <a:t>14/03/2019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AB7E-0393-674F-849D-119A005B4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92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3751-9544-2349-8AC9-BE4687A7143C}" type="datetimeFigureOut">
              <a:rPr lang="en-GB" smtClean="0"/>
              <a:t>14/03/2019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AB7E-0393-674F-849D-119A005B4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61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3751-9544-2349-8AC9-BE4687A7143C}" type="datetimeFigureOut">
              <a:rPr lang="en-GB" smtClean="0"/>
              <a:t>14/03/2019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8AB7E-0393-674F-849D-119A005B4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96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8ABC662-F07B-BF4E-A77F-D749A8E8EE61}"/>
              </a:ext>
            </a:extLst>
          </p:cNvPr>
          <p:cNvSpPr/>
          <p:nvPr/>
        </p:nvSpPr>
        <p:spPr>
          <a:xfrm>
            <a:off x="-15927" y="15505"/>
            <a:ext cx="30275213" cy="5245287"/>
          </a:xfrm>
          <a:prstGeom prst="rect">
            <a:avLst/>
          </a:prstGeom>
          <a:gradFill>
            <a:gsLst>
              <a:gs pos="81000">
                <a:srgbClr val="9E1F5C"/>
              </a:gs>
              <a:gs pos="0">
                <a:srgbClr val="912356"/>
              </a:gs>
              <a:gs pos="100000">
                <a:srgbClr val="CD0E7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4B0944-A6F6-584E-8B07-7CD521264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4128286" y="170499"/>
            <a:ext cx="76512" cy="4858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ADF8471-33BA-2A41-B2D2-CB05DB851DA1}"/>
              </a:ext>
            </a:extLst>
          </p:cNvPr>
          <p:cNvSpPr/>
          <p:nvPr/>
        </p:nvSpPr>
        <p:spPr>
          <a:xfrm>
            <a:off x="365984" y="510284"/>
            <a:ext cx="2386748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dirty="0" err="1">
                <a:solidFill>
                  <a:schemeClr val="bg1"/>
                </a:solidFill>
                <a:latin typeface="Helvetica 57 Condensed" pitchFamily="2" charset="0"/>
              </a:rPr>
              <a:t>FreeST</a:t>
            </a:r>
            <a:r>
              <a:rPr lang="en-US" sz="8800" dirty="0">
                <a:solidFill>
                  <a:schemeClr val="bg1"/>
                </a:solidFill>
                <a:latin typeface="Helvetica 57 Condensed" pitchFamily="2" charset="0"/>
              </a:rPr>
              <a:t>: context-free session types in a functional language</a:t>
            </a:r>
            <a:endParaRPr lang="en-GB" sz="8800" dirty="0">
              <a:solidFill>
                <a:schemeClr val="bg1"/>
              </a:solidFill>
              <a:latin typeface="Helvetica 57 Condensed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B4EB85-3511-934D-979A-EF2FCE9C75C2}"/>
              </a:ext>
            </a:extLst>
          </p:cNvPr>
          <p:cNvSpPr/>
          <p:nvPr/>
        </p:nvSpPr>
        <p:spPr>
          <a:xfrm>
            <a:off x="1531959" y="40071890"/>
            <a:ext cx="27588480" cy="246093"/>
          </a:xfrm>
          <a:prstGeom prst="rect">
            <a:avLst/>
          </a:prstGeom>
          <a:solidFill>
            <a:srgbClr val="9E1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EEF2F19-F6D7-9745-A77D-5D8380583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3572" y="40340738"/>
            <a:ext cx="18272064" cy="2181739"/>
          </a:xfrm>
          <a:prstGeom prst="rect">
            <a:avLst/>
          </a:prstGeom>
        </p:spPr>
      </p:pic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6609A8C1-B0DE-4E9B-A1E2-16BA8B260182}"/>
              </a:ext>
            </a:extLst>
          </p:cNvPr>
          <p:cNvSpPr txBox="1">
            <a:spLocks/>
          </p:cNvSpPr>
          <p:nvPr/>
        </p:nvSpPr>
        <p:spPr>
          <a:xfrm>
            <a:off x="498457" y="13592904"/>
            <a:ext cx="12917154" cy="5333895"/>
          </a:xfrm>
          <a:prstGeom prst="rect">
            <a:avLst/>
          </a:prstGeom>
        </p:spPr>
        <p:txBody>
          <a:bodyPr>
            <a:noAutofit/>
          </a:bodyPr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endParaRPr lang="en-US" sz="6200" spc="-1" dirty="0">
              <a:latin typeface="Helvetica 57 Condensed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B31A5A-FA0A-4669-960B-19FC23B334F4}"/>
              </a:ext>
            </a:extLst>
          </p:cNvPr>
          <p:cNvGrpSpPr/>
          <p:nvPr/>
        </p:nvGrpSpPr>
        <p:grpSpPr>
          <a:xfrm>
            <a:off x="14611353" y="30831673"/>
            <a:ext cx="15174583" cy="7485024"/>
            <a:chOff x="14322314" y="26908132"/>
            <a:chExt cx="15463623" cy="1057036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B502DE0E-39D1-44A6-9510-23469E6FB47F}"/>
                </a:ext>
              </a:extLst>
            </p:cNvPr>
            <p:cNvSpPr/>
            <p:nvPr/>
          </p:nvSpPr>
          <p:spPr>
            <a:xfrm>
              <a:off x="14322314" y="26908132"/>
              <a:ext cx="7734445" cy="5292000"/>
            </a:xfrm>
            <a:custGeom>
              <a:avLst/>
              <a:gdLst>
                <a:gd name="connsiteX0" fmla="*/ 0 w 7734445"/>
                <a:gd name="connsiteY0" fmla="*/ 0 h 5296764"/>
                <a:gd name="connsiteX1" fmla="*/ 7734445 w 7734445"/>
                <a:gd name="connsiteY1" fmla="*/ 0 h 5296764"/>
                <a:gd name="connsiteX2" fmla="*/ 7734445 w 7734445"/>
                <a:gd name="connsiteY2" fmla="*/ 5296764 h 5296764"/>
                <a:gd name="connsiteX3" fmla="*/ 0 w 7734445"/>
                <a:gd name="connsiteY3" fmla="*/ 5296764 h 5296764"/>
                <a:gd name="connsiteX4" fmla="*/ 0 w 7734445"/>
                <a:gd name="connsiteY4" fmla="*/ 0 h 529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34445" h="5296764">
                  <a:moveTo>
                    <a:pt x="0" y="0"/>
                  </a:moveTo>
                  <a:lnTo>
                    <a:pt x="7734445" y="0"/>
                  </a:lnTo>
                  <a:lnTo>
                    <a:pt x="7734445" y="5296764"/>
                  </a:lnTo>
                  <a:lnTo>
                    <a:pt x="0" y="5296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1F5C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6220" tIns="236220" rIns="236220" bIns="236220" numCol="1" spcCol="1270" anchor="ctr" anchorCtr="0">
              <a:noAutofit/>
            </a:bodyPr>
            <a:lstStyle/>
            <a:p>
              <a:pPr lvl="0" algn="ctr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PT" sz="4800" kern="1200" dirty="0"/>
                <a:t>FreeST is a polymorphic functional language with c</a:t>
              </a:r>
              <a:r>
                <a:rPr lang="en-US" sz="4800" dirty="0" err="1"/>
                <a:t>ontext</a:t>
              </a:r>
              <a:r>
                <a:rPr lang="en-US" sz="4800" dirty="0"/>
                <a:t>-free session types</a:t>
              </a:r>
              <a:endParaRPr lang="pt-PT" sz="4800" kern="1200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9BDC64C-BF20-4493-B2EE-58995E1E6856}"/>
                </a:ext>
              </a:extLst>
            </p:cNvPr>
            <p:cNvSpPr/>
            <p:nvPr/>
          </p:nvSpPr>
          <p:spPr>
            <a:xfrm>
              <a:off x="22051492" y="26908791"/>
              <a:ext cx="7734445" cy="5290685"/>
            </a:xfrm>
            <a:custGeom>
              <a:avLst/>
              <a:gdLst>
                <a:gd name="connsiteX0" fmla="*/ 0 w 7734445"/>
                <a:gd name="connsiteY0" fmla="*/ 0 h 5290685"/>
                <a:gd name="connsiteX1" fmla="*/ 7734445 w 7734445"/>
                <a:gd name="connsiteY1" fmla="*/ 0 h 5290685"/>
                <a:gd name="connsiteX2" fmla="*/ 7734445 w 7734445"/>
                <a:gd name="connsiteY2" fmla="*/ 5290685 h 5290685"/>
                <a:gd name="connsiteX3" fmla="*/ 0 w 7734445"/>
                <a:gd name="connsiteY3" fmla="*/ 5290685 h 5290685"/>
                <a:gd name="connsiteX4" fmla="*/ 0 w 7734445"/>
                <a:gd name="connsiteY4" fmla="*/ 0 h 52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34445" h="5290685">
                  <a:moveTo>
                    <a:pt x="0" y="0"/>
                  </a:moveTo>
                  <a:lnTo>
                    <a:pt x="7734445" y="0"/>
                  </a:lnTo>
                  <a:lnTo>
                    <a:pt x="7734445" y="5290685"/>
                  </a:lnTo>
                  <a:lnTo>
                    <a:pt x="0" y="5290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1F5C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6220" tIns="236220" rIns="236220" bIns="236220" numCol="1" spcCol="1270" anchor="ctr" anchorCtr="0">
              <a:noAutofit/>
            </a:bodyPr>
            <a:lstStyle/>
            <a:p>
              <a:pPr marL="0" lvl="0" indent="0" algn="ctr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 dirty="0"/>
                <a:t>Features full type equivalence via a novel algorithm embedded in the compiler</a:t>
              </a:r>
              <a:endParaRPr lang="pt-PT" sz="4800" kern="12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33EBF89-346D-4B06-A98A-0CD99641AC57}"/>
                </a:ext>
              </a:extLst>
            </p:cNvPr>
            <p:cNvSpPr/>
            <p:nvPr/>
          </p:nvSpPr>
          <p:spPr>
            <a:xfrm>
              <a:off x="14322314" y="32187813"/>
              <a:ext cx="7734445" cy="5290685"/>
            </a:xfrm>
            <a:custGeom>
              <a:avLst/>
              <a:gdLst>
                <a:gd name="connsiteX0" fmla="*/ 0 w 7734445"/>
                <a:gd name="connsiteY0" fmla="*/ 0 h 5290685"/>
                <a:gd name="connsiteX1" fmla="*/ 7734445 w 7734445"/>
                <a:gd name="connsiteY1" fmla="*/ 0 h 5290685"/>
                <a:gd name="connsiteX2" fmla="*/ 7734445 w 7734445"/>
                <a:gd name="connsiteY2" fmla="*/ 5290685 h 5290685"/>
                <a:gd name="connsiteX3" fmla="*/ 0 w 7734445"/>
                <a:gd name="connsiteY3" fmla="*/ 5290685 h 5290685"/>
                <a:gd name="connsiteX4" fmla="*/ 0 w 7734445"/>
                <a:gd name="connsiteY4" fmla="*/ 0 h 52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34445" h="5290685">
                  <a:moveTo>
                    <a:pt x="0" y="0"/>
                  </a:moveTo>
                  <a:lnTo>
                    <a:pt x="7734445" y="0"/>
                  </a:lnTo>
                  <a:lnTo>
                    <a:pt x="7734445" y="5290685"/>
                  </a:lnTo>
                  <a:lnTo>
                    <a:pt x="0" y="5290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1F5C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6220" tIns="236220" rIns="236220" bIns="236220" numCol="1" spcCol="1270" anchor="ctr" anchorCtr="0">
              <a:noAutofit/>
            </a:bodyPr>
            <a:lstStyle/>
            <a:p>
              <a:pPr marL="0" lvl="0" indent="0" algn="ctr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4800" kern="1200" dirty="0"/>
                <a:t>FreeST generates Haskell code that can be later compiled with an Haskell compiler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13D4104-9251-4D28-B2C0-8C8AAAC2C3D8}"/>
                </a:ext>
              </a:extLst>
            </p:cNvPr>
            <p:cNvSpPr/>
            <p:nvPr/>
          </p:nvSpPr>
          <p:spPr>
            <a:xfrm>
              <a:off x="22051492" y="32187813"/>
              <a:ext cx="7734445" cy="5290685"/>
            </a:xfrm>
            <a:custGeom>
              <a:avLst/>
              <a:gdLst>
                <a:gd name="connsiteX0" fmla="*/ 0 w 7734445"/>
                <a:gd name="connsiteY0" fmla="*/ 0 h 5290685"/>
                <a:gd name="connsiteX1" fmla="*/ 7734445 w 7734445"/>
                <a:gd name="connsiteY1" fmla="*/ 0 h 5290685"/>
                <a:gd name="connsiteX2" fmla="*/ 7734445 w 7734445"/>
                <a:gd name="connsiteY2" fmla="*/ 5290685 h 5290685"/>
                <a:gd name="connsiteX3" fmla="*/ 0 w 7734445"/>
                <a:gd name="connsiteY3" fmla="*/ 5290685 h 5290685"/>
                <a:gd name="connsiteX4" fmla="*/ 0 w 7734445"/>
                <a:gd name="connsiteY4" fmla="*/ 0 h 52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34445" h="5290685">
                  <a:moveTo>
                    <a:pt x="0" y="0"/>
                  </a:moveTo>
                  <a:lnTo>
                    <a:pt x="7734445" y="0"/>
                  </a:lnTo>
                  <a:lnTo>
                    <a:pt x="7734445" y="5290685"/>
                  </a:lnTo>
                  <a:lnTo>
                    <a:pt x="0" y="5290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1F5C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6220" tIns="236220" rIns="236220" bIns="236220" numCol="1" spcCol="1270" anchor="ctr" anchorCtr="0">
              <a:noAutofit/>
            </a:bodyPr>
            <a:lstStyle/>
            <a:p>
              <a:pPr marL="0" lvl="0" indent="0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4800" b="1" kern="1200" dirty="0">
                  <a:latin typeface="Helvetica 57 Condensed"/>
                </a:rPr>
                <a:t>Future:</a:t>
              </a:r>
            </a:p>
            <a:p>
              <a:pPr marL="685800" lvl="0" indent="-685800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pt-PT" sz="4800" dirty="0">
                  <a:latin typeface="Helvetica 57 Condensed"/>
                </a:rPr>
                <a:t>Polymorphic type application inference</a:t>
              </a:r>
            </a:p>
            <a:p>
              <a:pPr marL="685800" lvl="0" indent="-685800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pt-PT" sz="4800" kern="1200" dirty="0">
                  <a:latin typeface="Helvetica 57 Condensed"/>
                </a:rPr>
                <a:t>Transmission of arbitrary types</a:t>
              </a:r>
            </a:p>
          </p:txBody>
        </p:sp>
      </p:grpSp>
      <p:sp>
        <p:nvSpPr>
          <p:cNvPr id="320" name="Rectangle 319">
            <a:extLst>
              <a:ext uri="{FF2B5EF4-FFF2-40B4-BE49-F238E27FC236}">
                <a16:creationId xmlns:a16="http://schemas.microsoft.com/office/drawing/2014/main" id="{729248FD-5CBA-40E3-8937-24B48AEA1E57}"/>
              </a:ext>
            </a:extLst>
          </p:cNvPr>
          <p:cNvSpPr/>
          <p:nvPr/>
        </p:nvSpPr>
        <p:spPr>
          <a:xfrm>
            <a:off x="447974" y="3364212"/>
            <a:ext cx="2386748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Helvetica 57 Condensed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Bernardo Almeida, </a:t>
            </a:r>
            <a:r>
              <a:rPr lang="en-US" sz="6600" dirty="0" err="1">
                <a:solidFill>
                  <a:schemeClr val="bg1"/>
                </a:solidFill>
                <a:latin typeface="Helvetica 57 Condensed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Andreia</a:t>
            </a:r>
            <a:r>
              <a:rPr lang="en-US" sz="6600" dirty="0">
                <a:solidFill>
                  <a:schemeClr val="bg1"/>
                </a:solidFill>
                <a:latin typeface="Helvetica 57 Condensed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6600" dirty="0" err="1">
                <a:solidFill>
                  <a:schemeClr val="bg1"/>
                </a:solidFill>
                <a:latin typeface="Helvetica 57 Condensed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Mordido</a:t>
            </a:r>
            <a:r>
              <a:rPr lang="en-US" sz="6600" dirty="0">
                <a:solidFill>
                  <a:schemeClr val="bg1"/>
                </a:solidFill>
                <a:latin typeface="Helvetica 57 Condensed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Vasco T. Vasconcelos</a:t>
            </a:r>
            <a:endParaRPr lang="en-GB" sz="6600" dirty="0">
              <a:solidFill>
                <a:schemeClr val="bg1"/>
              </a:solidFill>
              <a:latin typeface="Helvetica 57 Condensed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09" name="Content Placeholder 2">
            <a:extLst>
              <a:ext uri="{FF2B5EF4-FFF2-40B4-BE49-F238E27FC236}">
                <a16:creationId xmlns:a16="http://schemas.microsoft.com/office/drawing/2014/main" id="{7E8854EA-7D5D-4384-BD20-03F85CD23621}"/>
              </a:ext>
            </a:extLst>
          </p:cNvPr>
          <p:cNvSpPr txBox="1">
            <a:spLocks/>
          </p:cNvSpPr>
          <p:nvPr/>
        </p:nvSpPr>
        <p:spPr>
          <a:xfrm>
            <a:off x="16912490" y="15274191"/>
            <a:ext cx="10577478" cy="1910071"/>
          </a:xfrm>
          <a:prstGeom prst="rect">
            <a:avLst/>
          </a:prstGeom>
        </p:spPr>
        <p:txBody>
          <a:bodyPr>
            <a:noAutofit/>
          </a:bodyPr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pt-PT" sz="3600" b="1" dirty="0">
                <a:solidFill>
                  <a:srgbClr val="800066"/>
                </a:solidFill>
              </a:rPr>
              <a:t>data</a:t>
            </a:r>
            <a:r>
              <a:rPr lang="pt-PT" sz="3600" dirty="0">
                <a:solidFill>
                  <a:srgbClr val="800066"/>
                </a:solidFill>
              </a:rPr>
              <a:t> </a:t>
            </a:r>
            <a:r>
              <a:rPr lang="pt-PT" sz="3600" dirty="0">
                <a:solidFill>
                  <a:srgbClr val="000000"/>
                </a:solidFill>
              </a:rPr>
              <a:t>Tree = Leaf | Node </a:t>
            </a:r>
            <a:r>
              <a:rPr lang="pt-PT" sz="3600" b="1" dirty="0">
                <a:solidFill>
                  <a:srgbClr val="800066"/>
                </a:solidFill>
              </a:rPr>
              <a:t>Int</a:t>
            </a:r>
            <a:r>
              <a:rPr lang="pt-PT" sz="3600" dirty="0">
                <a:solidFill>
                  <a:srgbClr val="800066"/>
                </a:solidFill>
              </a:rPr>
              <a:t> </a:t>
            </a:r>
            <a:r>
              <a:rPr lang="pt-PT" sz="3600" dirty="0">
                <a:solidFill>
                  <a:srgbClr val="000000"/>
                </a:solidFill>
              </a:rPr>
              <a:t>Tree Tree</a:t>
            </a:r>
            <a:endParaRPr lang="pt-PT" sz="3600" b="1" dirty="0">
              <a:solidFill>
                <a:srgbClr val="800066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pt-PT" sz="3600" b="1" dirty="0">
                <a:solidFill>
                  <a:srgbClr val="800066"/>
                </a:solidFill>
              </a:rPr>
              <a:t>type</a:t>
            </a:r>
            <a:r>
              <a:rPr lang="pt-PT" sz="3600" dirty="0">
                <a:solidFill>
                  <a:srgbClr val="800066"/>
                </a:solidFill>
              </a:rPr>
              <a:t> </a:t>
            </a:r>
            <a:r>
              <a:rPr lang="pt-PT" sz="3600" dirty="0">
                <a:solidFill>
                  <a:srgbClr val="000000"/>
                </a:solidFill>
              </a:rPr>
              <a:t>TreeC = +{Leaf: </a:t>
            </a:r>
            <a:r>
              <a:rPr lang="pt-PT" sz="3600" b="1" dirty="0">
                <a:solidFill>
                  <a:srgbClr val="800066"/>
                </a:solidFill>
              </a:rPr>
              <a:t>Skip</a:t>
            </a:r>
            <a:r>
              <a:rPr lang="pt-PT" sz="3600" dirty="0">
                <a:solidFill>
                  <a:srgbClr val="800066"/>
                </a:solidFill>
              </a:rPr>
              <a:t> </a:t>
            </a:r>
            <a:r>
              <a:rPr lang="pt-PT" sz="3600" dirty="0">
                <a:solidFill>
                  <a:srgbClr val="000000"/>
                </a:solidFill>
              </a:rPr>
              <a:t>, Node: !</a:t>
            </a:r>
            <a:r>
              <a:rPr lang="pt-PT" sz="3600" b="1" dirty="0">
                <a:solidFill>
                  <a:srgbClr val="800066"/>
                </a:solidFill>
              </a:rPr>
              <a:t>Int</a:t>
            </a:r>
            <a:r>
              <a:rPr lang="pt-PT" sz="3600" dirty="0">
                <a:solidFill>
                  <a:srgbClr val="000000"/>
                </a:solidFill>
              </a:rPr>
              <a:t>;TreeC;TreeC;?</a:t>
            </a:r>
            <a:r>
              <a:rPr lang="pt-PT" sz="3600" b="1" dirty="0">
                <a:solidFill>
                  <a:srgbClr val="800066"/>
                </a:solidFill>
              </a:rPr>
              <a:t>Int</a:t>
            </a:r>
            <a:r>
              <a:rPr lang="pt-PT" sz="36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7F744D-113C-47E1-A6BC-23D4DAEC742B}"/>
              </a:ext>
            </a:extLst>
          </p:cNvPr>
          <p:cNvSpPr txBox="1"/>
          <p:nvPr/>
        </p:nvSpPr>
        <p:spPr>
          <a:xfrm>
            <a:off x="1417659" y="38710351"/>
            <a:ext cx="281695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>
                <a:solidFill>
                  <a:srgbClr val="912356"/>
                </a:solidFill>
              </a:rPr>
              <a:t>Acknowledgments</a:t>
            </a:r>
            <a:r>
              <a:rPr lang="pt-PT" sz="4000" dirty="0"/>
              <a:t>: </a:t>
            </a:r>
            <a:r>
              <a:rPr lang="en-US" sz="4000" dirty="0"/>
              <a:t>This work was supported by FCT through project Confident (PTDC/EEICTP/4503/2014), by the LASIGE research Unit (UID/CEC/00408/2019) and by Cost Action CA15123 </a:t>
            </a:r>
            <a:r>
              <a:rPr lang="en-US" sz="4000" dirty="0" err="1"/>
              <a:t>EUTypes</a:t>
            </a:r>
            <a:r>
              <a:rPr lang="en-US" sz="4000" dirty="0"/>
              <a:t>, supported by COST (European Cooperation in Science and Technology).</a:t>
            </a:r>
            <a:endParaRPr lang="pt-PT" sz="4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333A74-5888-46F1-84F0-34A95E523095}"/>
              </a:ext>
            </a:extLst>
          </p:cNvPr>
          <p:cNvSpPr txBox="1"/>
          <p:nvPr/>
        </p:nvSpPr>
        <p:spPr>
          <a:xfrm>
            <a:off x="24041809" y="453475"/>
            <a:ext cx="62775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8800" dirty="0">
                <a:solidFill>
                  <a:schemeClr val="bg1"/>
                </a:solidFill>
                <a:latin typeface="Helvetica 57 Condensed" pitchFamily="2" charset="0"/>
              </a:rPr>
              <a:t>ETAPS</a:t>
            </a:r>
          </a:p>
          <a:p>
            <a:pPr algn="ctr"/>
            <a:r>
              <a:rPr lang="pt-PT" sz="8800" dirty="0">
                <a:solidFill>
                  <a:schemeClr val="bg1"/>
                </a:solidFill>
                <a:latin typeface="Helvetica 57 Condensed" pitchFamily="2" charset="0"/>
              </a:rPr>
              <a:t>PLACES</a:t>
            </a:r>
          </a:p>
          <a:p>
            <a:pPr algn="ctr"/>
            <a:r>
              <a:rPr lang="pt-PT" sz="8800" dirty="0">
                <a:solidFill>
                  <a:schemeClr val="bg1"/>
                </a:solidFill>
                <a:latin typeface="Helvetica 57 Condensed" pitchFamily="2" charset="0"/>
              </a:rPr>
              <a:t>2019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F4FCB80-8191-4C3A-B69C-CC75206ACD9E}"/>
              </a:ext>
            </a:extLst>
          </p:cNvPr>
          <p:cNvGrpSpPr/>
          <p:nvPr/>
        </p:nvGrpSpPr>
        <p:grpSpPr>
          <a:xfrm>
            <a:off x="371353" y="5294529"/>
            <a:ext cx="12993583" cy="6487115"/>
            <a:chOff x="371353" y="5751729"/>
            <a:chExt cx="12993583" cy="648711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03E1C6C-0E82-4474-AFCD-B580F413187C}"/>
                </a:ext>
              </a:extLst>
            </p:cNvPr>
            <p:cNvSpPr txBox="1"/>
            <p:nvPr/>
          </p:nvSpPr>
          <p:spPr>
            <a:xfrm>
              <a:off x="447974" y="5751729"/>
              <a:ext cx="354064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0" b="1" dirty="0">
                  <a:solidFill>
                    <a:srgbClr val="912356"/>
                  </a:solidFill>
                  <a:latin typeface="+mj-lt"/>
                  <a:ea typeface="Helvetica 67 Medium Condensed" panose="02000503000000020004" pitchFamily="2" charset="0"/>
                  <a:cs typeface="Helvetica 67 Medium Condensed" panose="02000503000000020004" pitchFamily="2" charset="0"/>
                </a:rPr>
                <a:t>Abstract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2687FDF-D0EA-478D-9D54-7A8126271F93}"/>
                </a:ext>
              </a:extLst>
            </p:cNvPr>
            <p:cNvSpPr/>
            <p:nvPr/>
          </p:nvSpPr>
          <p:spPr>
            <a:xfrm>
              <a:off x="371353" y="7222086"/>
              <a:ext cx="12993583" cy="50167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4000" dirty="0" err="1"/>
                <a:t>FreeST</a:t>
              </a:r>
              <a:r>
                <a:rPr lang="en-US" sz="4000" dirty="0"/>
                <a:t> is an experimental concurrent programming language. Based on a core linear functional programming language, it features primitives to fork new threads, and for channel creation and communication.</a:t>
              </a:r>
            </a:p>
            <a:p>
              <a:pPr algn="just"/>
              <a:r>
                <a:rPr lang="en-US" sz="4000" dirty="0"/>
                <a:t>A powerful type system of context-free session types governs the interaction on channels. The compiler builds on a novel algorithm for deciding type equivalence of context-free session types. </a:t>
              </a:r>
              <a:endParaRPr lang="pt-PT" sz="4000" dirty="0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262F2A25-9E4D-4723-B923-F1A643418EEC}"/>
              </a:ext>
            </a:extLst>
          </p:cNvPr>
          <p:cNvSpPr txBox="1"/>
          <p:nvPr/>
        </p:nvSpPr>
        <p:spPr>
          <a:xfrm>
            <a:off x="14628891" y="5263178"/>
            <a:ext cx="35918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b="1" dirty="0">
                <a:solidFill>
                  <a:srgbClr val="912356"/>
                </a:solidFill>
                <a:latin typeface="+mj-lt"/>
              </a:rPr>
              <a:t>Example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6F2C7A-A100-4C9F-AA49-4C7757A3B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55088" y="10530611"/>
            <a:ext cx="7354938" cy="42565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E2C80AA-8A00-49ED-81EB-5A29961F24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39552" y="10540505"/>
            <a:ext cx="7707818" cy="4255200"/>
          </a:xfrm>
          <a:prstGeom prst="rect">
            <a:avLst/>
          </a:prstGeom>
        </p:spPr>
      </p:pic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108A66E7-C817-492A-A760-3949C34CBBA0}"/>
              </a:ext>
            </a:extLst>
          </p:cNvPr>
          <p:cNvSpPr txBox="1">
            <a:spLocks/>
          </p:cNvSpPr>
          <p:nvPr/>
        </p:nvSpPr>
        <p:spPr>
          <a:xfrm>
            <a:off x="14611353" y="6773206"/>
            <a:ext cx="13489096" cy="4255199"/>
          </a:xfrm>
          <a:prstGeom prst="rect">
            <a:avLst/>
          </a:prstGeom>
        </p:spPr>
        <p:txBody>
          <a:bodyPr>
            <a:noAutofit/>
          </a:bodyPr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Serialize a tree object on a channel. The aim is to transform a tree by interacting with a </a:t>
            </a:r>
            <a:r>
              <a:rPr lang="pt-PT" sz="4000" dirty="0"/>
              <a:t>remote server. </a:t>
            </a:r>
            <a:r>
              <a:rPr lang="en-US" sz="4000" dirty="0"/>
              <a:t>The client process streams a tree on a (single) channel. </a:t>
            </a:r>
            <a:r>
              <a:rPr lang="en-US" sz="4000" dirty="0">
                <a:latin typeface="NimbusRomNo9L-Regu"/>
              </a:rPr>
              <a:t>The server process reads a tree from the other end of the channel and, for each node received, sends back the sum of the integer values under (and including) that node.</a:t>
            </a:r>
            <a:endParaRPr lang="en-US" sz="4000" spc="-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67AFD1F-312D-4664-8BD2-921B1C7F2E27}"/>
              </a:ext>
            </a:extLst>
          </p:cNvPr>
          <p:cNvSpPr txBox="1"/>
          <p:nvPr/>
        </p:nvSpPr>
        <p:spPr>
          <a:xfrm>
            <a:off x="14666991" y="17253328"/>
            <a:ext cx="9888459" cy="13388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>
                <a:solidFill>
                  <a:srgbClr val="808080"/>
                </a:solidFill>
              </a:rPr>
              <a:t>1 </a:t>
            </a:r>
            <a:r>
              <a:rPr lang="pt-PT" sz="3600" dirty="0">
                <a:solidFill>
                  <a:srgbClr val="000000"/>
                </a:solidFill>
              </a:rPr>
              <a:t>transform : </a:t>
            </a:r>
            <a:r>
              <a:rPr lang="pt-PT" sz="3600" b="1" dirty="0">
                <a:solidFill>
                  <a:srgbClr val="800066"/>
                </a:solidFill>
              </a:rPr>
              <a:t>forall</a:t>
            </a:r>
            <a:r>
              <a:rPr lang="pt-PT" sz="3600" dirty="0">
                <a:solidFill>
                  <a:srgbClr val="800066"/>
                </a:solidFill>
              </a:rPr>
              <a:t> </a:t>
            </a:r>
            <a:r>
              <a:rPr lang="pt-PT" sz="3600" dirty="0">
                <a:solidFill>
                  <a:srgbClr val="000000"/>
                </a:solidFill>
              </a:rPr>
              <a:t>a =&gt; Tree  </a:t>
            </a:r>
            <a:r>
              <a:rPr lang="en-US" sz="3600" dirty="0"/>
              <a:t>–</a:t>
            </a:r>
            <a:r>
              <a:rPr lang="pt-PT" sz="3600" dirty="0">
                <a:solidFill>
                  <a:srgbClr val="000000"/>
                </a:solidFill>
              </a:rPr>
              <a:t>&gt; TreeC;a </a:t>
            </a:r>
            <a:r>
              <a:rPr lang="en-US" sz="3600" dirty="0"/>
              <a:t>–</a:t>
            </a:r>
            <a:r>
              <a:rPr lang="pt-PT" sz="3600" dirty="0">
                <a:solidFill>
                  <a:srgbClr val="000000"/>
                </a:solidFill>
              </a:rPr>
              <a:t>&gt; (Tree, a)</a:t>
            </a:r>
            <a:endParaRPr lang="pt-PT" sz="3600" b="1" spc="-1" dirty="0">
              <a:solidFill>
                <a:srgbClr val="9E1F5C"/>
              </a:solidFill>
            </a:endParaRPr>
          </a:p>
          <a:p>
            <a:r>
              <a:rPr lang="pt-PT" sz="3600" dirty="0">
                <a:solidFill>
                  <a:srgbClr val="808080"/>
                </a:solidFill>
              </a:rPr>
              <a:t>2 </a:t>
            </a:r>
            <a:r>
              <a:rPr lang="pt-PT" sz="3600" dirty="0">
                <a:solidFill>
                  <a:srgbClr val="000000"/>
                </a:solidFill>
              </a:rPr>
              <a:t>transform tree c =</a:t>
            </a:r>
          </a:p>
          <a:p>
            <a:r>
              <a:rPr lang="pt-PT" sz="3600" dirty="0">
                <a:solidFill>
                  <a:srgbClr val="808080"/>
                </a:solidFill>
              </a:rPr>
              <a:t>3    </a:t>
            </a:r>
            <a:r>
              <a:rPr lang="pt-PT" sz="3600" b="1" dirty="0">
                <a:solidFill>
                  <a:srgbClr val="800066"/>
                </a:solidFill>
              </a:rPr>
              <a:t>case</a:t>
            </a:r>
            <a:r>
              <a:rPr lang="pt-PT" sz="3600" dirty="0">
                <a:solidFill>
                  <a:srgbClr val="800066"/>
                </a:solidFill>
              </a:rPr>
              <a:t> </a:t>
            </a:r>
            <a:r>
              <a:rPr lang="pt-PT" sz="3600" dirty="0">
                <a:solidFill>
                  <a:srgbClr val="000000"/>
                </a:solidFill>
              </a:rPr>
              <a:t>tree </a:t>
            </a:r>
            <a:r>
              <a:rPr lang="pt-PT" sz="3600" b="1" dirty="0">
                <a:solidFill>
                  <a:srgbClr val="800066"/>
                </a:solidFill>
              </a:rPr>
              <a:t>of</a:t>
            </a:r>
          </a:p>
          <a:p>
            <a:r>
              <a:rPr lang="pt-PT" sz="3600" dirty="0">
                <a:solidFill>
                  <a:srgbClr val="808080"/>
                </a:solidFill>
              </a:rPr>
              <a:t>4       </a:t>
            </a:r>
            <a:r>
              <a:rPr lang="pt-PT" sz="3600" dirty="0">
                <a:solidFill>
                  <a:srgbClr val="000000"/>
                </a:solidFill>
              </a:rPr>
              <a:t>Leaf </a:t>
            </a:r>
            <a:r>
              <a:rPr lang="en-US" sz="3600" dirty="0"/>
              <a:t>–</a:t>
            </a:r>
            <a:r>
              <a:rPr lang="pt-PT" sz="3600" dirty="0">
                <a:solidFill>
                  <a:srgbClr val="000000"/>
                </a:solidFill>
              </a:rPr>
              <a:t>&gt;</a:t>
            </a:r>
          </a:p>
          <a:p>
            <a:r>
              <a:rPr lang="pt-PT" sz="3600" dirty="0">
                <a:solidFill>
                  <a:srgbClr val="808080"/>
                </a:solidFill>
              </a:rPr>
              <a:t>5            </a:t>
            </a:r>
            <a:r>
              <a:rPr lang="pt-PT" sz="3600" dirty="0">
                <a:solidFill>
                  <a:srgbClr val="000000"/>
                </a:solidFill>
              </a:rPr>
              <a:t>(Leaf , </a:t>
            </a:r>
            <a:r>
              <a:rPr lang="pt-PT" sz="3600" b="1" dirty="0">
                <a:solidFill>
                  <a:srgbClr val="800066"/>
                </a:solidFill>
              </a:rPr>
              <a:t>select</a:t>
            </a:r>
            <a:r>
              <a:rPr lang="pt-PT" sz="3600" dirty="0">
                <a:solidFill>
                  <a:srgbClr val="800066"/>
                </a:solidFill>
              </a:rPr>
              <a:t> </a:t>
            </a:r>
            <a:r>
              <a:rPr lang="pt-PT" sz="3600" dirty="0">
                <a:solidFill>
                  <a:srgbClr val="000000"/>
                </a:solidFill>
              </a:rPr>
              <a:t>Leaf c )</a:t>
            </a:r>
          </a:p>
          <a:p>
            <a:r>
              <a:rPr lang="pt-PT" sz="3600" dirty="0">
                <a:solidFill>
                  <a:srgbClr val="808080"/>
                </a:solidFill>
              </a:rPr>
              <a:t>6       </a:t>
            </a:r>
            <a:r>
              <a:rPr lang="pt-PT" sz="3600" dirty="0">
                <a:solidFill>
                  <a:srgbClr val="000000"/>
                </a:solidFill>
              </a:rPr>
              <a:t>Node x l r </a:t>
            </a:r>
            <a:r>
              <a:rPr lang="en-US" sz="3600" dirty="0"/>
              <a:t>–</a:t>
            </a:r>
            <a:r>
              <a:rPr lang="pt-PT" sz="3600" dirty="0">
                <a:solidFill>
                  <a:srgbClr val="000000"/>
                </a:solidFill>
              </a:rPr>
              <a:t>&gt;</a:t>
            </a:r>
          </a:p>
          <a:p>
            <a:r>
              <a:rPr lang="pt-PT" sz="3600" dirty="0">
                <a:solidFill>
                  <a:srgbClr val="808080"/>
                </a:solidFill>
              </a:rPr>
              <a:t>7           </a:t>
            </a:r>
            <a:r>
              <a:rPr lang="pt-PT" sz="3600" b="1" dirty="0">
                <a:solidFill>
                  <a:srgbClr val="800066"/>
                </a:solidFill>
              </a:rPr>
              <a:t>let</a:t>
            </a:r>
            <a:r>
              <a:rPr lang="pt-PT" sz="3600" dirty="0">
                <a:solidFill>
                  <a:srgbClr val="800066"/>
                </a:solidFill>
              </a:rPr>
              <a:t> </a:t>
            </a:r>
            <a:r>
              <a:rPr lang="pt-PT" sz="3600" dirty="0">
                <a:solidFill>
                  <a:srgbClr val="000000"/>
                </a:solidFill>
              </a:rPr>
              <a:t>c = </a:t>
            </a:r>
            <a:r>
              <a:rPr lang="pt-PT" sz="3600" b="1" dirty="0">
                <a:solidFill>
                  <a:srgbClr val="800066"/>
                </a:solidFill>
              </a:rPr>
              <a:t>select</a:t>
            </a:r>
            <a:r>
              <a:rPr lang="pt-PT" sz="3600" dirty="0">
                <a:solidFill>
                  <a:srgbClr val="800066"/>
                </a:solidFill>
              </a:rPr>
              <a:t> </a:t>
            </a:r>
            <a:r>
              <a:rPr lang="pt-PT" sz="3600" dirty="0">
                <a:solidFill>
                  <a:srgbClr val="000000"/>
                </a:solidFill>
              </a:rPr>
              <a:t>Node c </a:t>
            </a:r>
            <a:r>
              <a:rPr lang="pt-PT" sz="3600" b="1" dirty="0">
                <a:solidFill>
                  <a:srgbClr val="800066"/>
                </a:solidFill>
              </a:rPr>
              <a:t>in</a:t>
            </a:r>
          </a:p>
          <a:p>
            <a:r>
              <a:rPr lang="de-DE" sz="3600" dirty="0">
                <a:solidFill>
                  <a:srgbClr val="808080"/>
                </a:solidFill>
              </a:rPr>
              <a:t>8           </a:t>
            </a:r>
            <a:r>
              <a:rPr lang="de-DE" sz="3600" b="1" dirty="0">
                <a:solidFill>
                  <a:srgbClr val="800066"/>
                </a:solidFill>
              </a:rPr>
              <a:t>let</a:t>
            </a:r>
            <a:r>
              <a:rPr lang="de-DE" sz="3600" dirty="0">
                <a:solidFill>
                  <a:srgbClr val="800066"/>
                </a:solidFill>
              </a:rPr>
              <a:t> </a:t>
            </a:r>
            <a:r>
              <a:rPr lang="de-DE" sz="3600" dirty="0">
                <a:solidFill>
                  <a:srgbClr val="000000"/>
                </a:solidFill>
              </a:rPr>
              <a:t>c = </a:t>
            </a:r>
            <a:r>
              <a:rPr lang="de-DE" sz="3600" b="1" dirty="0">
                <a:solidFill>
                  <a:srgbClr val="800066"/>
                </a:solidFill>
              </a:rPr>
              <a:t>send</a:t>
            </a:r>
            <a:r>
              <a:rPr lang="de-DE" sz="3600" dirty="0">
                <a:solidFill>
                  <a:srgbClr val="800066"/>
                </a:solidFill>
              </a:rPr>
              <a:t> </a:t>
            </a:r>
            <a:r>
              <a:rPr lang="de-DE" sz="3600" dirty="0">
                <a:solidFill>
                  <a:srgbClr val="000000"/>
                </a:solidFill>
              </a:rPr>
              <a:t>x c </a:t>
            </a:r>
            <a:r>
              <a:rPr lang="de-DE" sz="3600" b="1" dirty="0">
                <a:solidFill>
                  <a:srgbClr val="800066"/>
                </a:solidFill>
              </a:rPr>
              <a:t>in</a:t>
            </a:r>
          </a:p>
          <a:p>
            <a:r>
              <a:rPr lang="pt-PT" sz="3600" dirty="0">
                <a:solidFill>
                  <a:srgbClr val="808080"/>
                </a:solidFill>
              </a:rPr>
              <a:t>9           </a:t>
            </a:r>
            <a:r>
              <a:rPr lang="pt-PT" sz="3600" b="1" dirty="0">
                <a:solidFill>
                  <a:srgbClr val="800066"/>
                </a:solidFill>
              </a:rPr>
              <a:t>let</a:t>
            </a:r>
            <a:r>
              <a:rPr lang="pt-PT" sz="3600" dirty="0">
                <a:solidFill>
                  <a:srgbClr val="800066"/>
                </a:solidFill>
              </a:rPr>
              <a:t> </a:t>
            </a:r>
            <a:r>
              <a:rPr lang="pt-PT" sz="3600" dirty="0">
                <a:solidFill>
                  <a:srgbClr val="000000"/>
                </a:solidFill>
              </a:rPr>
              <a:t>l , c = transform [TreeC ; ?</a:t>
            </a:r>
            <a:r>
              <a:rPr lang="pt-PT" sz="3600" b="1" dirty="0">
                <a:solidFill>
                  <a:srgbClr val="800066"/>
                </a:solidFill>
              </a:rPr>
              <a:t>Int</a:t>
            </a:r>
            <a:r>
              <a:rPr lang="pt-PT" sz="3600" dirty="0">
                <a:solidFill>
                  <a:srgbClr val="800066"/>
                </a:solidFill>
              </a:rPr>
              <a:t> </a:t>
            </a:r>
            <a:r>
              <a:rPr lang="pt-PT" sz="3600" dirty="0">
                <a:solidFill>
                  <a:srgbClr val="000000"/>
                </a:solidFill>
              </a:rPr>
              <a:t>; a] l c </a:t>
            </a:r>
            <a:r>
              <a:rPr lang="pt-PT" sz="3600" b="1" dirty="0">
                <a:solidFill>
                  <a:srgbClr val="800066"/>
                </a:solidFill>
              </a:rPr>
              <a:t>in</a:t>
            </a:r>
          </a:p>
          <a:p>
            <a:r>
              <a:rPr lang="pt-PT" sz="3600" dirty="0">
                <a:solidFill>
                  <a:srgbClr val="808080"/>
                </a:solidFill>
              </a:rPr>
              <a:t>10         </a:t>
            </a:r>
            <a:r>
              <a:rPr lang="pt-PT" sz="3600" b="1" dirty="0">
                <a:solidFill>
                  <a:srgbClr val="800066"/>
                </a:solidFill>
              </a:rPr>
              <a:t>let</a:t>
            </a:r>
            <a:r>
              <a:rPr lang="pt-PT" sz="3600" dirty="0">
                <a:solidFill>
                  <a:srgbClr val="800066"/>
                </a:solidFill>
              </a:rPr>
              <a:t> </a:t>
            </a:r>
            <a:r>
              <a:rPr lang="pt-PT" sz="3600" dirty="0">
                <a:solidFill>
                  <a:srgbClr val="000000"/>
                </a:solidFill>
              </a:rPr>
              <a:t>r , c = transform [?</a:t>
            </a:r>
            <a:r>
              <a:rPr lang="pt-PT" sz="3600" b="1" dirty="0">
                <a:solidFill>
                  <a:srgbClr val="800066"/>
                </a:solidFill>
              </a:rPr>
              <a:t>Int</a:t>
            </a:r>
            <a:r>
              <a:rPr lang="pt-PT" sz="3600" dirty="0">
                <a:solidFill>
                  <a:srgbClr val="800066"/>
                </a:solidFill>
              </a:rPr>
              <a:t> </a:t>
            </a:r>
            <a:r>
              <a:rPr lang="pt-PT" sz="3600" dirty="0">
                <a:solidFill>
                  <a:srgbClr val="000000"/>
                </a:solidFill>
              </a:rPr>
              <a:t>; a] r c </a:t>
            </a:r>
            <a:r>
              <a:rPr lang="pt-PT" sz="3600" b="1" dirty="0">
                <a:solidFill>
                  <a:srgbClr val="800066"/>
                </a:solidFill>
              </a:rPr>
              <a:t>in</a:t>
            </a:r>
          </a:p>
          <a:p>
            <a:r>
              <a:rPr lang="pt-PT" sz="3600" dirty="0">
                <a:solidFill>
                  <a:srgbClr val="808080"/>
                </a:solidFill>
              </a:rPr>
              <a:t>11         </a:t>
            </a:r>
            <a:r>
              <a:rPr lang="pt-PT" sz="3600" b="1" dirty="0">
                <a:solidFill>
                  <a:srgbClr val="800066"/>
                </a:solidFill>
              </a:rPr>
              <a:t>let</a:t>
            </a:r>
            <a:r>
              <a:rPr lang="pt-PT" sz="3600" dirty="0">
                <a:solidFill>
                  <a:srgbClr val="800066"/>
                </a:solidFill>
              </a:rPr>
              <a:t> </a:t>
            </a:r>
            <a:r>
              <a:rPr lang="pt-PT" sz="3600" dirty="0">
                <a:solidFill>
                  <a:srgbClr val="000000"/>
                </a:solidFill>
              </a:rPr>
              <a:t>y , c = </a:t>
            </a:r>
            <a:r>
              <a:rPr lang="pt-PT" sz="3600" b="1" dirty="0">
                <a:solidFill>
                  <a:srgbClr val="800066"/>
                </a:solidFill>
              </a:rPr>
              <a:t>receive</a:t>
            </a:r>
            <a:r>
              <a:rPr lang="pt-PT" sz="3600" dirty="0">
                <a:solidFill>
                  <a:srgbClr val="800066"/>
                </a:solidFill>
              </a:rPr>
              <a:t> </a:t>
            </a:r>
            <a:r>
              <a:rPr lang="pt-PT" sz="3600" dirty="0">
                <a:solidFill>
                  <a:srgbClr val="000000"/>
                </a:solidFill>
              </a:rPr>
              <a:t>c </a:t>
            </a:r>
            <a:r>
              <a:rPr lang="pt-PT" sz="3600" b="1" dirty="0">
                <a:solidFill>
                  <a:srgbClr val="800066"/>
                </a:solidFill>
              </a:rPr>
              <a:t>in</a:t>
            </a:r>
          </a:p>
          <a:p>
            <a:r>
              <a:rPr lang="es-ES" sz="3600" dirty="0">
                <a:solidFill>
                  <a:srgbClr val="808080"/>
                </a:solidFill>
              </a:rPr>
              <a:t>12</a:t>
            </a:r>
            <a:r>
              <a:rPr lang="es-ES" sz="3600" dirty="0">
                <a:solidFill>
                  <a:srgbClr val="000000"/>
                </a:solidFill>
              </a:rPr>
              <a:t>         (</a:t>
            </a:r>
            <a:r>
              <a:rPr lang="es-ES" sz="3600" dirty="0" err="1">
                <a:solidFill>
                  <a:srgbClr val="000000"/>
                </a:solidFill>
              </a:rPr>
              <a:t>Node</a:t>
            </a:r>
            <a:r>
              <a:rPr lang="es-ES" sz="3600" dirty="0">
                <a:solidFill>
                  <a:srgbClr val="000000"/>
                </a:solidFill>
              </a:rPr>
              <a:t> y l r, c)</a:t>
            </a:r>
          </a:p>
          <a:p>
            <a:r>
              <a:rPr lang="pt-PT" sz="3600" dirty="0">
                <a:solidFill>
                  <a:srgbClr val="808080"/>
                </a:solidFill>
              </a:rPr>
              <a:t>13</a:t>
            </a:r>
          </a:p>
          <a:p>
            <a:r>
              <a:rPr lang="pt-PT" sz="3600" dirty="0">
                <a:solidFill>
                  <a:srgbClr val="808080"/>
                </a:solidFill>
              </a:rPr>
              <a:t>14 </a:t>
            </a:r>
            <a:r>
              <a:rPr lang="pt-PT" sz="3600" dirty="0">
                <a:solidFill>
                  <a:srgbClr val="000000"/>
                </a:solidFill>
              </a:rPr>
              <a:t>treeSum : </a:t>
            </a:r>
            <a:r>
              <a:rPr lang="pt-PT" sz="3600" b="1" dirty="0">
                <a:solidFill>
                  <a:srgbClr val="800066"/>
                </a:solidFill>
              </a:rPr>
              <a:t>forall</a:t>
            </a:r>
            <a:r>
              <a:rPr lang="pt-PT" sz="3600" dirty="0">
                <a:solidFill>
                  <a:srgbClr val="800066"/>
                </a:solidFill>
              </a:rPr>
              <a:t> </a:t>
            </a:r>
            <a:r>
              <a:rPr lang="pt-PT" sz="3600" dirty="0">
                <a:solidFill>
                  <a:srgbClr val="000000"/>
                </a:solidFill>
              </a:rPr>
              <a:t>a =&gt; TreeS;a </a:t>
            </a:r>
            <a:r>
              <a:rPr lang="en-US" sz="3600" dirty="0"/>
              <a:t>–</a:t>
            </a:r>
            <a:r>
              <a:rPr lang="pt-PT" sz="3600" dirty="0">
                <a:solidFill>
                  <a:srgbClr val="000000"/>
                </a:solidFill>
              </a:rPr>
              <a:t>&gt; (Int, a)</a:t>
            </a:r>
            <a:endParaRPr lang="pt-PT" sz="3600" b="1" spc="-1" dirty="0">
              <a:solidFill>
                <a:srgbClr val="9E1F5C"/>
              </a:solidFill>
            </a:endParaRPr>
          </a:p>
          <a:p>
            <a:r>
              <a:rPr lang="pt-PT" sz="3600" dirty="0">
                <a:solidFill>
                  <a:srgbClr val="808080"/>
                </a:solidFill>
              </a:rPr>
              <a:t>15 </a:t>
            </a:r>
            <a:r>
              <a:rPr lang="pt-PT" sz="3600" dirty="0">
                <a:solidFill>
                  <a:srgbClr val="000000"/>
                </a:solidFill>
              </a:rPr>
              <a:t>treeSum c =</a:t>
            </a:r>
          </a:p>
          <a:p>
            <a:r>
              <a:rPr lang="pt-PT" sz="3600" dirty="0">
                <a:solidFill>
                  <a:srgbClr val="808080"/>
                </a:solidFill>
              </a:rPr>
              <a:t>16    </a:t>
            </a:r>
            <a:r>
              <a:rPr lang="pt-PT" sz="3600" b="1" dirty="0">
                <a:solidFill>
                  <a:srgbClr val="800066"/>
                </a:solidFill>
              </a:rPr>
              <a:t>match</a:t>
            </a:r>
            <a:r>
              <a:rPr lang="pt-PT" sz="3600" dirty="0">
                <a:solidFill>
                  <a:srgbClr val="800066"/>
                </a:solidFill>
              </a:rPr>
              <a:t> </a:t>
            </a:r>
            <a:r>
              <a:rPr lang="pt-PT" sz="3600" dirty="0">
                <a:solidFill>
                  <a:srgbClr val="000000"/>
                </a:solidFill>
              </a:rPr>
              <a:t>c </a:t>
            </a:r>
            <a:r>
              <a:rPr lang="pt-PT" sz="3600" b="1" dirty="0">
                <a:solidFill>
                  <a:srgbClr val="800066"/>
                </a:solidFill>
              </a:rPr>
              <a:t>with</a:t>
            </a:r>
          </a:p>
          <a:p>
            <a:r>
              <a:rPr lang="it-IT" sz="3600" dirty="0">
                <a:solidFill>
                  <a:srgbClr val="808080"/>
                </a:solidFill>
              </a:rPr>
              <a:t>17       </a:t>
            </a:r>
            <a:r>
              <a:rPr lang="it-IT" sz="3600" dirty="0">
                <a:solidFill>
                  <a:srgbClr val="000000"/>
                </a:solidFill>
              </a:rPr>
              <a:t>Leaf c </a:t>
            </a:r>
            <a:r>
              <a:rPr lang="en-US" sz="3600" dirty="0"/>
              <a:t>–</a:t>
            </a:r>
            <a:r>
              <a:rPr lang="it-IT" sz="3600" dirty="0">
                <a:solidFill>
                  <a:srgbClr val="000000"/>
                </a:solidFill>
              </a:rPr>
              <a:t>&gt;</a:t>
            </a:r>
          </a:p>
          <a:p>
            <a:r>
              <a:rPr lang="pt-PT" sz="3600" dirty="0">
                <a:solidFill>
                  <a:srgbClr val="808080"/>
                </a:solidFill>
              </a:rPr>
              <a:t>18           </a:t>
            </a:r>
            <a:r>
              <a:rPr lang="pt-PT" sz="3600" dirty="0">
                <a:solidFill>
                  <a:srgbClr val="000000"/>
                </a:solidFill>
              </a:rPr>
              <a:t>( 0 , c )</a:t>
            </a:r>
          </a:p>
          <a:p>
            <a:r>
              <a:rPr lang="pt-PT" sz="3600" dirty="0">
                <a:solidFill>
                  <a:srgbClr val="808080"/>
                </a:solidFill>
              </a:rPr>
              <a:t>19       </a:t>
            </a:r>
            <a:r>
              <a:rPr lang="pt-PT" sz="3600" dirty="0">
                <a:solidFill>
                  <a:srgbClr val="000000"/>
                </a:solidFill>
              </a:rPr>
              <a:t>Node c </a:t>
            </a:r>
            <a:r>
              <a:rPr lang="en-US" sz="3600" dirty="0"/>
              <a:t>–</a:t>
            </a:r>
            <a:r>
              <a:rPr lang="pt-PT" sz="3600" dirty="0">
                <a:solidFill>
                  <a:srgbClr val="000000"/>
                </a:solidFill>
              </a:rPr>
              <a:t>&gt;</a:t>
            </a:r>
          </a:p>
          <a:p>
            <a:r>
              <a:rPr lang="pt-PT" sz="3600" dirty="0">
                <a:solidFill>
                  <a:srgbClr val="808080"/>
                </a:solidFill>
              </a:rPr>
              <a:t>20           </a:t>
            </a:r>
            <a:r>
              <a:rPr lang="pt-PT" sz="3600" b="1" dirty="0">
                <a:solidFill>
                  <a:srgbClr val="800066"/>
                </a:solidFill>
              </a:rPr>
              <a:t>let</a:t>
            </a:r>
            <a:r>
              <a:rPr lang="pt-PT" sz="3600" dirty="0">
                <a:solidFill>
                  <a:srgbClr val="800066"/>
                </a:solidFill>
              </a:rPr>
              <a:t> </a:t>
            </a:r>
            <a:r>
              <a:rPr lang="pt-PT" sz="3600" dirty="0">
                <a:solidFill>
                  <a:srgbClr val="000000"/>
                </a:solidFill>
              </a:rPr>
              <a:t>x , c = </a:t>
            </a:r>
            <a:r>
              <a:rPr lang="pt-PT" sz="3600" b="1" dirty="0">
                <a:solidFill>
                  <a:srgbClr val="800066"/>
                </a:solidFill>
              </a:rPr>
              <a:t>receive</a:t>
            </a:r>
            <a:r>
              <a:rPr lang="pt-PT" sz="3600" dirty="0">
                <a:solidFill>
                  <a:srgbClr val="800066"/>
                </a:solidFill>
              </a:rPr>
              <a:t> </a:t>
            </a:r>
            <a:r>
              <a:rPr lang="pt-PT" sz="3600" dirty="0">
                <a:solidFill>
                  <a:srgbClr val="000000"/>
                </a:solidFill>
              </a:rPr>
              <a:t>c </a:t>
            </a:r>
            <a:r>
              <a:rPr lang="pt-PT" sz="3600" b="1" dirty="0">
                <a:solidFill>
                  <a:srgbClr val="800066"/>
                </a:solidFill>
              </a:rPr>
              <a:t>in</a:t>
            </a:r>
          </a:p>
          <a:p>
            <a:r>
              <a:rPr lang="pt-PT" sz="3600" dirty="0">
                <a:solidFill>
                  <a:srgbClr val="808080"/>
                </a:solidFill>
              </a:rPr>
              <a:t>21           </a:t>
            </a:r>
            <a:r>
              <a:rPr lang="pt-PT" sz="3600" b="1" dirty="0">
                <a:solidFill>
                  <a:srgbClr val="800066"/>
                </a:solidFill>
              </a:rPr>
              <a:t>let</a:t>
            </a:r>
            <a:r>
              <a:rPr lang="pt-PT" sz="3600" dirty="0">
                <a:solidFill>
                  <a:srgbClr val="800066"/>
                </a:solidFill>
              </a:rPr>
              <a:t> </a:t>
            </a:r>
            <a:r>
              <a:rPr lang="pt-PT" sz="3600" dirty="0">
                <a:solidFill>
                  <a:srgbClr val="000000"/>
                </a:solidFill>
              </a:rPr>
              <a:t>l , c = treeSum [TreeS;!</a:t>
            </a:r>
            <a:r>
              <a:rPr lang="pt-PT" sz="3600" b="1" dirty="0">
                <a:solidFill>
                  <a:srgbClr val="800066"/>
                </a:solidFill>
              </a:rPr>
              <a:t>Int</a:t>
            </a:r>
            <a:r>
              <a:rPr lang="pt-PT" sz="3600" dirty="0">
                <a:solidFill>
                  <a:srgbClr val="000000"/>
                </a:solidFill>
              </a:rPr>
              <a:t>;a] c </a:t>
            </a:r>
            <a:r>
              <a:rPr lang="pt-PT" sz="3600" b="1" dirty="0">
                <a:solidFill>
                  <a:srgbClr val="800066"/>
                </a:solidFill>
              </a:rPr>
              <a:t>in</a:t>
            </a:r>
          </a:p>
          <a:p>
            <a:r>
              <a:rPr lang="pt-PT" sz="3600" dirty="0">
                <a:solidFill>
                  <a:srgbClr val="808080"/>
                </a:solidFill>
              </a:rPr>
              <a:t>22           </a:t>
            </a:r>
            <a:r>
              <a:rPr lang="pt-PT" sz="3600" b="1" dirty="0">
                <a:solidFill>
                  <a:srgbClr val="800066"/>
                </a:solidFill>
              </a:rPr>
              <a:t>let</a:t>
            </a:r>
            <a:r>
              <a:rPr lang="pt-PT" sz="3600" dirty="0">
                <a:solidFill>
                  <a:srgbClr val="800066"/>
                </a:solidFill>
              </a:rPr>
              <a:t> </a:t>
            </a:r>
            <a:r>
              <a:rPr lang="pt-PT" sz="3600" dirty="0">
                <a:solidFill>
                  <a:srgbClr val="000000"/>
                </a:solidFill>
              </a:rPr>
              <a:t>r , c = treeSum [!</a:t>
            </a:r>
            <a:r>
              <a:rPr lang="pt-PT" sz="3600" b="1" dirty="0">
                <a:solidFill>
                  <a:srgbClr val="800066"/>
                </a:solidFill>
              </a:rPr>
              <a:t>Int</a:t>
            </a:r>
            <a:r>
              <a:rPr lang="pt-PT" sz="3600" dirty="0">
                <a:solidFill>
                  <a:srgbClr val="800066"/>
                </a:solidFill>
              </a:rPr>
              <a:t>;</a:t>
            </a:r>
            <a:r>
              <a:rPr lang="pt-PT" sz="3600" dirty="0">
                <a:solidFill>
                  <a:srgbClr val="000000"/>
                </a:solidFill>
              </a:rPr>
              <a:t>a] c </a:t>
            </a:r>
            <a:r>
              <a:rPr lang="pt-PT" sz="3600" b="1" dirty="0">
                <a:solidFill>
                  <a:srgbClr val="800066"/>
                </a:solidFill>
              </a:rPr>
              <a:t>in</a:t>
            </a:r>
          </a:p>
          <a:p>
            <a:r>
              <a:rPr lang="de-DE" sz="3600" dirty="0">
                <a:solidFill>
                  <a:srgbClr val="808080"/>
                </a:solidFill>
              </a:rPr>
              <a:t>23           </a:t>
            </a:r>
            <a:r>
              <a:rPr lang="de-DE" sz="3600" b="1" dirty="0">
                <a:solidFill>
                  <a:srgbClr val="800066"/>
                </a:solidFill>
              </a:rPr>
              <a:t>let</a:t>
            </a:r>
            <a:r>
              <a:rPr lang="de-DE" sz="3600" dirty="0">
                <a:solidFill>
                  <a:srgbClr val="800066"/>
                </a:solidFill>
              </a:rPr>
              <a:t> </a:t>
            </a:r>
            <a:r>
              <a:rPr lang="de-DE" sz="3600" dirty="0">
                <a:solidFill>
                  <a:srgbClr val="000000"/>
                </a:solidFill>
              </a:rPr>
              <a:t>c = </a:t>
            </a:r>
            <a:r>
              <a:rPr lang="de-DE" sz="3600" b="1" dirty="0">
                <a:solidFill>
                  <a:srgbClr val="800066"/>
                </a:solidFill>
              </a:rPr>
              <a:t>send</a:t>
            </a:r>
            <a:r>
              <a:rPr lang="de-DE" sz="3600" dirty="0">
                <a:solidFill>
                  <a:srgbClr val="800066"/>
                </a:solidFill>
              </a:rPr>
              <a:t> </a:t>
            </a:r>
            <a:r>
              <a:rPr lang="de-DE" sz="3600" dirty="0">
                <a:solidFill>
                  <a:srgbClr val="000000"/>
                </a:solidFill>
              </a:rPr>
              <a:t>( x + l + r ) c </a:t>
            </a:r>
            <a:r>
              <a:rPr lang="de-DE" sz="3600" b="1" dirty="0">
                <a:solidFill>
                  <a:srgbClr val="800066"/>
                </a:solidFill>
              </a:rPr>
              <a:t>in</a:t>
            </a:r>
          </a:p>
          <a:p>
            <a:r>
              <a:rPr lang="pt-PT" sz="3600" dirty="0">
                <a:solidFill>
                  <a:srgbClr val="808080"/>
                </a:solidFill>
              </a:rPr>
              <a:t>24           </a:t>
            </a:r>
            <a:r>
              <a:rPr lang="pt-PT" sz="3600" dirty="0">
                <a:solidFill>
                  <a:srgbClr val="000000"/>
                </a:solidFill>
              </a:rPr>
              <a:t>(x + l + r, c)</a:t>
            </a:r>
            <a:endParaRPr lang="pt-PT" sz="36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4DEAB22-C9CA-4321-AD53-262214064150}"/>
              </a:ext>
            </a:extLst>
          </p:cNvPr>
          <p:cNvGrpSpPr/>
          <p:nvPr/>
        </p:nvGrpSpPr>
        <p:grpSpPr>
          <a:xfrm>
            <a:off x="371353" y="11468939"/>
            <a:ext cx="13496598" cy="7374698"/>
            <a:chOff x="371353" y="12297309"/>
            <a:chExt cx="13496598" cy="7374698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28D92D2-41C6-4DA7-8566-8118231A7795}"/>
                </a:ext>
              </a:extLst>
            </p:cNvPr>
            <p:cNvGrpSpPr/>
            <p:nvPr/>
          </p:nvGrpSpPr>
          <p:grpSpPr>
            <a:xfrm>
              <a:off x="371353" y="12507784"/>
              <a:ext cx="13496598" cy="7164223"/>
              <a:chOff x="371353" y="5751729"/>
              <a:chExt cx="13496598" cy="7164223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8AE7925-13FC-487A-BD4E-DF2893B7506F}"/>
                  </a:ext>
                </a:extLst>
              </p:cNvPr>
              <p:cNvSpPr txBox="1"/>
              <p:nvPr/>
            </p:nvSpPr>
            <p:spPr>
              <a:xfrm>
                <a:off x="447974" y="5751729"/>
                <a:ext cx="31774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0" b="1" dirty="0" err="1">
                    <a:solidFill>
                      <a:srgbClr val="912356"/>
                    </a:solidFill>
                    <a:latin typeface="+mj-lt"/>
                    <a:ea typeface="Helvetica 67 Medium Condensed" panose="02000503000000020004" pitchFamily="2" charset="0"/>
                    <a:cs typeface="Helvetica 67 Medium Condensed" panose="02000503000000020004" pitchFamily="2" charset="0"/>
                  </a:rPr>
                  <a:t>Kinding</a:t>
                </a:r>
                <a:endParaRPr lang="en-GB" sz="8000" b="1" dirty="0">
                  <a:solidFill>
                    <a:srgbClr val="912356"/>
                  </a:solidFill>
                  <a:latin typeface="+mj-lt"/>
                  <a:ea typeface="Helvetica 67 Medium Condensed" panose="02000503000000020004" pitchFamily="2" charset="0"/>
                  <a:cs typeface="Helvetica 67 Medium Condensed" panose="02000503000000020004" pitchFamily="2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C3D9AD3-857F-4C3C-94FD-C8522A222A80}"/>
                  </a:ext>
                </a:extLst>
              </p:cNvPr>
              <p:cNvSpPr/>
              <p:nvPr/>
            </p:nvSpPr>
            <p:spPr>
              <a:xfrm>
                <a:off x="371353" y="7222086"/>
                <a:ext cx="13496598" cy="56938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dirty="0" err="1"/>
                  <a:t>FreeST</a:t>
                </a:r>
                <a:r>
                  <a:rPr lang="en-US" sz="4000" dirty="0"/>
                  <a:t> requires </a:t>
                </a:r>
                <a:r>
                  <a:rPr lang="en-US" sz="4000" dirty="0" err="1"/>
                  <a:t>kinding</a:t>
                </a:r>
                <a:r>
                  <a:rPr lang="en-US" sz="4000" dirty="0"/>
                  <a:t>. And the reason is on </a:t>
                </a:r>
              </a:p>
              <a:p>
                <a:r>
                  <a:rPr lang="en-US" sz="4000" dirty="0"/>
                  <a:t>polymorphism, </a:t>
                </a:r>
                <a:r>
                  <a:rPr lang="pt-PT" sz="4000" dirty="0"/>
                  <a:t>not on context-free types. </a:t>
                </a:r>
              </a:p>
              <a:p>
                <a:r>
                  <a:rPr lang="en-US" sz="4000" dirty="0"/>
                  <a:t>Is !</a:t>
                </a:r>
                <a:r>
                  <a:rPr lang="en-US" sz="3600" b="1" dirty="0">
                    <a:solidFill>
                      <a:srgbClr val="800066"/>
                    </a:solidFill>
                  </a:rPr>
                  <a:t>Int </a:t>
                </a:r>
                <a:r>
                  <a:rPr lang="en-US" sz="4000" dirty="0"/>
                  <a:t>;</a:t>
                </a:r>
                <a:r>
                  <a:rPr lang="en-US" sz="4000" b="1" dirty="0"/>
                  <a:t>a</a:t>
                </a:r>
                <a:r>
                  <a:rPr lang="en-US" sz="4000" dirty="0"/>
                  <a:t> a session type? Only if </a:t>
                </a:r>
                <a:r>
                  <a:rPr lang="en-US" sz="4000" b="1" dirty="0"/>
                  <a:t>a</a:t>
                </a:r>
                <a:r>
                  <a:rPr lang="en-US" sz="4000" dirty="0"/>
                  <a:t> is a session type itself. If </a:t>
                </a:r>
                <a:r>
                  <a:rPr lang="en-US" sz="4000" b="1" dirty="0"/>
                  <a:t>a </a:t>
                </a:r>
                <a:r>
                  <a:rPr lang="en-US" sz="4000" dirty="0"/>
                  <a:t>does not denote a session type, then </a:t>
                </a:r>
                <a:r>
                  <a:rPr lang="en-US" sz="4400" dirty="0"/>
                  <a:t>!</a:t>
                </a:r>
                <a:r>
                  <a:rPr lang="en-US" sz="4000" b="1" dirty="0">
                    <a:solidFill>
                      <a:srgbClr val="800066"/>
                    </a:solidFill>
                  </a:rPr>
                  <a:t>Int </a:t>
                </a:r>
                <a:r>
                  <a:rPr lang="en-US" sz="4400" dirty="0"/>
                  <a:t>;</a:t>
                </a:r>
                <a:r>
                  <a:rPr lang="en-US" sz="4400" b="1" dirty="0"/>
                  <a:t>a</a:t>
                </a:r>
                <a:r>
                  <a:rPr lang="en-US" sz="4400" dirty="0"/>
                  <a:t> </a:t>
                </a:r>
                <a:r>
                  <a:rPr lang="en-US" sz="4000" dirty="0"/>
                  <a:t>is not a type.</a:t>
                </a:r>
              </a:p>
              <a:p>
                <a:r>
                  <a:rPr lang="en-US" sz="4000" dirty="0"/>
                  <a:t>To accommodate polymorphism, types are classified into kinds. Kinds are composed by a </a:t>
                </a:r>
                <a:r>
                  <a:rPr lang="en-US" sz="4000" dirty="0" err="1"/>
                  <a:t>prekind</a:t>
                </a:r>
                <a:r>
                  <a:rPr lang="en-US" sz="4000" dirty="0"/>
                  <a:t> (</a:t>
                </a:r>
                <a:r>
                  <a:rPr lang="en-US" sz="4000" b="1" dirty="0"/>
                  <a:t>T</a:t>
                </a:r>
                <a:r>
                  <a:rPr lang="en-US" sz="4000" dirty="0"/>
                  <a:t>, functional or </a:t>
                </a:r>
                <a:r>
                  <a:rPr lang="en-US" sz="4000" b="1" dirty="0"/>
                  <a:t>S</a:t>
                </a:r>
                <a:r>
                  <a:rPr lang="en-US" sz="4000" dirty="0"/>
                  <a:t>, session) and a multiplicity that </a:t>
                </a:r>
                <a:r>
                  <a:rPr lang="en-US" sz="4000" dirty="0">
                    <a:latin typeface="NimbusRomNo9L-Regu"/>
                  </a:rPr>
                  <a:t>control the number of times a value may be used in a given context (exactly one </a:t>
                </a:r>
                <a:r>
                  <a:rPr lang="en-US" sz="4000" dirty="0"/>
                  <a:t>–</a:t>
                </a:r>
                <a:r>
                  <a:rPr lang="en-US" sz="4000" dirty="0">
                    <a:latin typeface="NimbusRomNo9L-Regu"/>
                  </a:rPr>
                  <a:t> linear, </a:t>
                </a:r>
                <a:r>
                  <a:rPr lang="en-US" sz="4000" b="1" dirty="0">
                    <a:latin typeface="NimbusRomNo9L-Regu"/>
                  </a:rPr>
                  <a:t>L</a:t>
                </a:r>
                <a:r>
                  <a:rPr lang="en-US" sz="4000" dirty="0">
                    <a:latin typeface="NimbusRomNo9L-Regu"/>
                  </a:rPr>
                  <a:t> or zero or more – unrestricted </a:t>
                </a:r>
                <a:r>
                  <a:rPr lang="en-US" sz="4000" b="1" dirty="0">
                    <a:latin typeface="NimbusRomNo9L-Regu"/>
                  </a:rPr>
                  <a:t>U</a:t>
                </a:r>
                <a:r>
                  <a:rPr lang="en-US" sz="4000" dirty="0">
                    <a:latin typeface="NimbusRomNo9L-Regu"/>
                  </a:rPr>
                  <a:t>).</a:t>
                </a:r>
                <a:endParaRPr lang="pt-PT" sz="4000" dirty="0"/>
              </a:p>
            </p:txBody>
          </p:sp>
        </p:grp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86E8659-2A14-4B5F-9538-860D5DFFF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80778" y="12297309"/>
              <a:ext cx="2884158" cy="2628060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C0D9D30-77FE-4F4F-9766-50794F2F0887}"/>
              </a:ext>
            </a:extLst>
          </p:cNvPr>
          <p:cNvGrpSpPr/>
          <p:nvPr/>
        </p:nvGrpSpPr>
        <p:grpSpPr>
          <a:xfrm>
            <a:off x="447974" y="18691198"/>
            <a:ext cx="13496598" cy="7021980"/>
            <a:chOff x="371353" y="5751729"/>
            <a:chExt cx="13496598" cy="7429693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D3DA889-C2B2-4433-99C8-462934CE104E}"/>
                </a:ext>
              </a:extLst>
            </p:cNvPr>
            <p:cNvSpPr txBox="1"/>
            <p:nvPr/>
          </p:nvSpPr>
          <p:spPr>
            <a:xfrm>
              <a:off x="447974" y="5751729"/>
              <a:ext cx="246997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0" b="1" dirty="0">
                  <a:solidFill>
                    <a:srgbClr val="912356"/>
                  </a:solidFill>
                  <a:latin typeface="+mj-lt"/>
                  <a:ea typeface="Helvetica 67 Medium Condensed" panose="02000503000000020004" pitchFamily="2" charset="0"/>
                  <a:cs typeface="Helvetica 67 Medium Condensed" panose="02000503000000020004" pitchFamily="2" charset="0"/>
                </a:rPr>
                <a:t>Types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06644E0-0AFD-4C6A-937E-670B8C4C23C8}"/>
                </a:ext>
              </a:extLst>
            </p:cNvPr>
            <p:cNvSpPr/>
            <p:nvPr/>
          </p:nvSpPr>
          <p:spPr>
            <a:xfrm>
              <a:off x="371353" y="7222085"/>
              <a:ext cx="13496598" cy="59593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 err="1"/>
                <a:t>FreeST</a:t>
              </a:r>
              <a:r>
                <a:rPr lang="en-US" sz="4000" dirty="0"/>
                <a:t> features as functional types the following: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000" dirty="0"/>
                <a:t>Basic types, that is </a:t>
              </a:r>
              <a:r>
                <a:rPr lang="pt-PT" sz="4000" b="1" dirty="0">
                  <a:solidFill>
                    <a:srgbClr val="800066"/>
                  </a:solidFill>
                </a:rPr>
                <a:t>Int</a:t>
              </a:r>
              <a:r>
                <a:rPr lang="pt-PT" sz="4000" dirty="0">
                  <a:solidFill>
                    <a:srgbClr val="000000"/>
                  </a:solidFill>
                </a:rPr>
                <a:t>, </a:t>
              </a:r>
              <a:r>
                <a:rPr lang="pt-PT" sz="4000" b="1" dirty="0">
                  <a:solidFill>
                    <a:srgbClr val="800066"/>
                  </a:solidFill>
                </a:rPr>
                <a:t>Bool</a:t>
              </a:r>
              <a:r>
                <a:rPr lang="pt-PT" sz="4000" dirty="0">
                  <a:solidFill>
                    <a:srgbClr val="000000"/>
                  </a:solidFill>
                </a:rPr>
                <a:t>, </a:t>
              </a:r>
              <a:r>
                <a:rPr lang="pt-PT" sz="4000" b="1" dirty="0">
                  <a:solidFill>
                    <a:srgbClr val="800066"/>
                  </a:solidFill>
                </a:rPr>
                <a:t>Char</a:t>
              </a:r>
              <a:r>
                <a:rPr lang="pt-PT" sz="4000" dirty="0">
                  <a:solidFill>
                    <a:srgbClr val="000000"/>
                  </a:solidFill>
                </a:rPr>
                <a:t>, and (). Unrestricted and linear functions, T1 </a:t>
              </a:r>
              <a:r>
                <a:rPr lang="en-US" sz="4000" dirty="0"/>
                <a:t>–</a:t>
              </a:r>
              <a:r>
                <a:rPr lang="pt-PT" sz="4000" dirty="0">
                  <a:solidFill>
                    <a:srgbClr val="000000"/>
                  </a:solidFill>
                </a:rPr>
                <a:t>&gt; T2 and T1 –o T2. Pairs (T1,T2) and Datatypes [l1 : T1, ..., ln : Tn]</a:t>
              </a:r>
            </a:p>
            <a:p>
              <a:r>
                <a:rPr lang="en-US" sz="4000" dirty="0"/>
                <a:t>The session types are: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000" dirty="0"/>
                <a:t>The terminated type </a:t>
              </a:r>
              <a:r>
                <a:rPr lang="en-US" sz="4000" b="1" dirty="0">
                  <a:solidFill>
                    <a:srgbClr val="800066"/>
                  </a:solidFill>
                </a:rPr>
                <a:t>Skip</a:t>
              </a:r>
              <a:r>
                <a:rPr lang="en-US" sz="4000" dirty="0"/>
                <a:t>. Sequential composition, S1;S2. Messages !B and ?B. Choices, </a:t>
              </a:r>
              <a:r>
                <a:rPr lang="nl-NL" sz="4000" dirty="0"/>
                <a:t>+{l1: S1, ..., ln :Sn} and &amp;{l1: S1, ..., ln :Sn} and recursive types </a:t>
              </a:r>
              <a:r>
                <a:rPr lang="nl-NL" sz="4000" b="1" dirty="0">
                  <a:solidFill>
                    <a:srgbClr val="800066"/>
                  </a:solidFill>
                </a:rPr>
                <a:t>rec</a:t>
              </a:r>
              <a:r>
                <a:rPr lang="nl-NL" sz="4000" dirty="0"/>
                <a:t> x . S</a:t>
              </a:r>
              <a:endParaRPr lang="en-US" sz="4000" dirty="0"/>
            </a:p>
            <a:p>
              <a:endParaRPr lang="en-US" sz="4000" dirty="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5F155F6-6864-41BA-91E9-2FE77B45264D}"/>
              </a:ext>
            </a:extLst>
          </p:cNvPr>
          <p:cNvGrpSpPr/>
          <p:nvPr/>
        </p:nvGrpSpPr>
        <p:grpSpPr>
          <a:xfrm>
            <a:off x="371352" y="25030676"/>
            <a:ext cx="14058051" cy="3944217"/>
            <a:chOff x="371352" y="5751729"/>
            <a:chExt cx="14058051" cy="4173228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8B04A55-5282-441E-B31B-BD4E5A8E3CC2}"/>
                </a:ext>
              </a:extLst>
            </p:cNvPr>
            <p:cNvSpPr txBox="1"/>
            <p:nvPr/>
          </p:nvSpPr>
          <p:spPr>
            <a:xfrm>
              <a:off x="447974" y="5751729"/>
              <a:ext cx="5990614" cy="1400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0" b="1" dirty="0">
                  <a:solidFill>
                    <a:srgbClr val="912356"/>
                  </a:solidFill>
                  <a:latin typeface="+mj-lt"/>
                  <a:ea typeface="Helvetica 67 Medium Condensed" panose="02000503000000020004" pitchFamily="2" charset="0"/>
                  <a:cs typeface="Helvetica 67 Medium Condensed" panose="02000503000000020004" pitchFamily="2" charset="0"/>
                </a:rPr>
                <a:t>Polymorphism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393EBA8-D640-4B26-A613-939CBF36CF98}"/>
                </a:ext>
              </a:extLst>
            </p:cNvPr>
            <p:cNvSpPr/>
            <p:nvPr/>
          </p:nvSpPr>
          <p:spPr>
            <a:xfrm>
              <a:off x="371352" y="7222088"/>
              <a:ext cx="14058051" cy="2702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/>
                <a:t>Polymorphic variables are introduced solely with the </a:t>
              </a:r>
              <a:r>
                <a:rPr lang="en-US" sz="4000" b="1" dirty="0" err="1">
                  <a:solidFill>
                    <a:srgbClr val="800066"/>
                  </a:solidFill>
                </a:rPr>
                <a:t>forall</a:t>
              </a:r>
              <a:r>
                <a:rPr lang="en-US" sz="4000" dirty="0"/>
                <a:t> construct. The call to function transform (line 9 of the example) effectively calls the function at type:</a:t>
              </a:r>
            </a:p>
            <a:p>
              <a:r>
                <a:rPr lang="en-US" sz="4000" dirty="0">
                  <a:solidFill>
                    <a:srgbClr val="000000"/>
                  </a:solidFill>
                </a:rPr>
                <a:t>Tree </a:t>
              </a:r>
              <a:r>
                <a:rPr lang="en-US" sz="4000" dirty="0"/>
                <a:t>–</a:t>
              </a:r>
              <a:r>
                <a:rPr lang="en-US" sz="4000" dirty="0">
                  <a:solidFill>
                    <a:srgbClr val="000000"/>
                  </a:solidFill>
                </a:rPr>
                <a:t>&gt; </a:t>
              </a:r>
              <a:r>
                <a:rPr lang="en-US" sz="4000" dirty="0" err="1">
                  <a:solidFill>
                    <a:srgbClr val="000000"/>
                  </a:solidFill>
                </a:rPr>
                <a:t>TreeC</a:t>
              </a:r>
              <a:r>
                <a:rPr lang="en-US" sz="4000" dirty="0">
                  <a:solidFill>
                    <a:srgbClr val="000000"/>
                  </a:solidFill>
                </a:rPr>
                <a:t> ; </a:t>
              </a:r>
              <a:r>
                <a:rPr lang="en-US" sz="4000" dirty="0" err="1">
                  <a:solidFill>
                    <a:srgbClr val="000000"/>
                  </a:solidFill>
                </a:rPr>
                <a:t>TreeC</a:t>
              </a:r>
              <a:r>
                <a:rPr lang="en-US" sz="4000" dirty="0">
                  <a:solidFill>
                    <a:srgbClr val="000000"/>
                  </a:solidFill>
                </a:rPr>
                <a:t> ; ?</a:t>
              </a:r>
              <a:r>
                <a:rPr lang="en-US" sz="4000" b="1" dirty="0" err="1">
                  <a:solidFill>
                    <a:srgbClr val="800066"/>
                  </a:solidFill>
                </a:rPr>
                <a:t>Int</a:t>
              </a:r>
              <a:r>
                <a:rPr lang="en-US" sz="4000" dirty="0" err="1">
                  <a:solidFill>
                    <a:srgbClr val="000000"/>
                  </a:solidFill>
                </a:rPr>
                <a:t>;a</a:t>
              </a:r>
              <a:r>
                <a:rPr lang="en-US" sz="4000" dirty="0">
                  <a:solidFill>
                    <a:srgbClr val="000000"/>
                  </a:solidFill>
                </a:rPr>
                <a:t> </a:t>
              </a:r>
              <a:r>
                <a:rPr lang="en-US" sz="4000" dirty="0"/>
                <a:t>–</a:t>
              </a:r>
              <a:r>
                <a:rPr lang="en-US" sz="4000" dirty="0">
                  <a:solidFill>
                    <a:srgbClr val="000000"/>
                  </a:solidFill>
                </a:rPr>
                <a:t>&gt; (Tree, </a:t>
              </a:r>
              <a:r>
                <a:rPr lang="en-US" sz="4000" dirty="0" err="1">
                  <a:solidFill>
                    <a:srgbClr val="000000"/>
                  </a:solidFill>
                </a:rPr>
                <a:t>TreeC</a:t>
              </a:r>
              <a:r>
                <a:rPr lang="en-US" sz="4000" dirty="0">
                  <a:solidFill>
                    <a:srgbClr val="000000"/>
                  </a:solidFill>
                </a:rPr>
                <a:t>; ?</a:t>
              </a:r>
              <a:r>
                <a:rPr lang="en-US" sz="4000" b="1" dirty="0" err="1">
                  <a:solidFill>
                    <a:srgbClr val="800066"/>
                  </a:solidFill>
                </a:rPr>
                <a:t>Int</a:t>
              </a:r>
              <a:r>
                <a:rPr lang="en-US" sz="4000" dirty="0" err="1">
                  <a:solidFill>
                    <a:srgbClr val="000000"/>
                  </a:solidFill>
                </a:rPr>
                <a:t>;a</a:t>
              </a:r>
              <a:r>
                <a:rPr lang="en-US" sz="4000" dirty="0">
                  <a:solidFill>
                    <a:srgbClr val="000000"/>
                  </a:solidFill>
                </a:rPr>
                <a:t>) .</a:t>
              </a:r>
              <a:endParaRPr lang="en-US" sz="4000" dirty="0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8E2FCA3-3B07-452C-BCA2-F40D7EB61200}"/>
              </a:ext>
            </a:extLst>
          </p:cNvPr>
          <p:cNvGrpSpPr/>
          <p:nvPr/>
        </p:nvGrpSpPr>
        <p:grpSpPr>
          <a:xfrm>
            <a:off x="359566" y="29442005"/>
            <a:ext cx="14058051" cy="8253085"/>
            <a:chOff x="371352" y="5751729"/>
            <a:chExt cx="14058051" cy="8732274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999C77D-A915-4032-B388-C772C40065C6}"/>
                </a:ext>
              </a:extLst>
            </p:cNvPr>
            <p:cNvSpPr txBox="1"/>
            <p:nvPr/>
          </p:nvSpPr>
          <p:spPr>
            <a:xfrm>
              <a:off x="447974" y="5751729"/>
              <a:ext cx="4890506" cy="1400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0" b="1" dirty="0">
                  <a:solidFill>
                    <a:srgbClr val="912356"/>
                  </a:solidFill>
                  <a:latin typeface="+mj-lt"/>
                  <a:ea typeface="Helvetica 67 Medium Condensed" panose="02000503000000020004" pitchFamily="2" charset="0"/>
                  <a:cs typeface="Helvetica 67 Medium Condensed" panose="02000503000000020004" pitchFamily="2" charset="0"/>
                </a:rPr>
                <a:t>Expressions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0C43FE1-BB89-4A6B-9397-C810AC4E2DC6}"/>
                </a:ext>
              </a:extLst>
            </p:cNvPr>
            <p:cNvSpPr/>
            <p:nvPr/>
          </p:nvSpPr>
          <p:spPr>
            <a:xfrm>
              <a:off x="371352" y="7222084"/>
              <a:ext cx="14058051" cy="72619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 err="1"/>
                <a:t>FreeST</a:t>
              </a:r>
              <a:r>
                <a:rPr lang="en-US" sz="4000" dirty="0"/>
                <a:t> blends expressions typical of functional languages and of session types.</a:t>
              </a:r>
            </a:p>
            <a:p>
              <a:r>
                <a:rPr lang="en-US" sz="4000" dirty="0"/>
                <a:t>The expressions inspired from functional languages include: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000" dirty="0"/>
                <a:t>Basic values; term variables; lambda introduction (both Linear   –o and unrestricted –&gt;); p</a:t>
              </a:r>
              <a:r>
                <a:rPr lang="pt-PT" sz="4000" dirty="0">
                  <a:solidFill>
                    <a:srgbClr val="000000"/>
                  </a:solidFill>
                </a:rPr>
                <a:t>air introduction, (E1,E2), and elimination, </a:t>
              </a:r>
              <a:r>
                <a:rPr lang="pt-PT" sz="4000" b="1" dirty="0">
                  <a:solidFill>
                    <a:srgbClr val="800066"/>
                  </a:solidFill>
                </a:rPr>
                <a:t>let</a:t>
              </a:r>
              <a:r>
                <a:rPr lang="pt-PT" sz="4000" dirty="0">
                  <a:solidFill>
                    <a:srgbClr val="800066"/>
                  </a:solidFill>
                </a:rPr>
                <a:t> </a:t>
              </a:r>
              <a:r>
                <a:rPr lang="pt-PT" sz="4000" dirty="0">
                  <a:solidFill>
                    <a:srgbClr val="000000"/>
                  </a:solidFill>
                </a:rPr>
                <a:t>x, y = E1 </a:t>
              </a:r>
              <a:r>
                <a:rPr lang="pt-PT" sz="4000" b="1" dirty="0">
                  <a:solidFill>
                    <a:srgbClr val="800066"/>
                  </a:solidFill>
                </a:rPr>
                <a:t>in</a:t>
              </a:r>
              <a:r>
                <a:rPr lang="pt-PT" sz="4000" dirty="0">
                  <a:solidFill>
                    <a:srgbClr val="800066"/>
                  </a:solidFill>
                </a:rPr>
                <a:t> </a:t>
              </a:r>
              <a:r>
                <a:rPr lang="pt-PT" sz="4000" dirty="0">
                  <a:solidFill>
                    <a:srgbClr val="000000"/>
                  </a:solidFill>
                </a:rPr>
                <a:t>E2; datatype elimination, </a:t>
              </a:r>
              <a:r>
                <a:rPr lang="pt-PT" sz="4000" b="1" dirty="0">
                  <a:solidFill>
                    <a:srgbClr val="800066"/>
                  </a:solidFill>
                </a:rPr>
                <a:t>case</a:t>
              </a:r>
              <a:r>
                <a:rPr lang="pt-PT" sz="4000" dirty="0">
                  <a:solidFill>
                    <a:srgbClr val="000000"/>
                  </a:solidFill>
                </a:rPr>
                <a:t> expressions and conditional expressions </a:t>
              </a:r>
              <a:r>
                <a:rPr lang="pt-PT" sz="4000" b="1" dirty="0">
                  <a:solidFill>
                    <a:srgbClr val="800066"/>
                  </a:solidFill>
                </a:rPr>
                <a:t>if</a:t>
              </a:r>
              <a:r>
                <a:rPr lang="pt-PT" sz="4000" dirty="0">
                  <a:solidFill>
                    <a:srgbClr val="000000"/>
                  </a:solidFill>
                </a:rPr>
                <a:t>.</a:t>
              </a:r>
              <a:endParaRPr lang="en-US" sz="4000" dirty="0">
                <a:solidFill>
                  <a:srgbClr val="000000"/>
                </a:solidFill>
              </a:endParaRPr>
            </a:p>
            <a:p>
              <a:r>
                <a:rPr lang="en-US" sz="4000" dirty="0">
                  <a:solidFill>
                    <a:srgbClr val="000000"/>
                  </a:solidFill>
                </a:rPr>
                <a:t>The session-type related expressions are: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pt-PT" sz="4000" dirty="0">
                  <a:solidFill>
                    <a:srgbClr val="000000"/>
                  </a:solidFill>
                </a:rPr>
                <a:t> Channel creation, </a:t>
              </a:r>
              <a:r>
                <a:rPr lang="pt-PT" sz="4000" b="1" dirty="0">
                  <a:solidFill>
                    <a:srgbClr val="800066"/>
                  </a:solidFill>
                </a:rPr>
                <a:t>new</a:t>
              </a:r>
              <a:r>
                <a:rPr lang="pt-PT" sz="4000" dirty="0">
                  <a:solidFill>
                    <a:srgbClr val="800066"/>
                  </a:solidFill>
                </a:rPr>
                <a:t> </a:t>
              </a:r>
              <a:r>
                <a:rPr lang="pt-PT" sz="4000" dirty="0">
                  <a:solidFill>
                    <a:srgbClr val="000000"/>
                  </a:solidFill>
                </a:rPr>
                <a:t>S; </a:t>
              </a:r>
              <a:r>
                <a:rPr lang="en-US" sz="4000" dirty="0">
                  <a:solidFill>
                    <a:srgbClr val="000000"/>
                  </a:solidFill>
                </a:rPr>
                <a:t> Message sending (</a:t>
              </a:r>
              <a:r>
                <a:rPr lang="en-US" sz="4000" b="1" dirty="0">
                  <a:solidFill>
                    <a:srgbClr val="800066"/>
                  </a:solidFill>
                </a:rPr>
                <a:t>send</a:t>
              </a:r>
              <a:r>
                <a:rPr lang="en-US" sz="4000" dirty="0">
                  <a:solidFill>
                    <a:srgbClr val="800066"/>
                  </a:solidFill>
                </a:rPr>
                <a:t> </a:t>
              </a:r>
              <a:r>
                <a:rPr lang="en-US" sz="4000" dirty="0">
                  <a:solidFill>
                    <a:srgbClr val="000000"/>
                  </a:solidFill>
                </a:rPr>
                <a:t>E) and receiving (</a:t>
              </a:r>
              <a:r>
                <a:rPr lang="en-US" sz="4000" b="1" dirty="0">
                  <a:solidFill>
                    <a:srgbClr val="800066"/>
                  </a:solidFill>
                </a:rPr>
                <a:t>receive</a:t>
              </a:r>
              <a:r>
                <a:rPr lang="en-US" sz="4000" dirty="0">
                  <a:solidFill>
                    <a:srgbClr val="800066"/>
                  </a:solidFill>
                </a:rPr>
                <a:t> </a:t>
              </a:r>
              <a:r>
                <a:rPr lang="en-US" sz="4000" dirty="0">
                  <a:solidFill>
                    <a:srgbClr val="000000"/>
                  </a:solidFill>
                </a:rPr>
                <a:t>E); Branch selection, </a:t>
              </a:r>
              <a:r>
                <a:rPr lang="en-US" sz="4000" b="1" dirty="0">
                  <a:solidFill>
                    <a:srgbClr val="800066"/>
                  </a:solidFill>
                </a:rPr>
                <a:t>select</a:t>
              </a:r>
              <a:r>
                <a:rPr lang="en-US" sz="4000" dirty="0">
                  <a:solidFill>
                    <a:srgbClr val="800066"/>
                  </a:solidFill>
                </a:rPr>
                <a:t> </a:t>
              </a:r>
              <a:r>
                <a:rPr lang="en-US" sz="4000" dirty="0">
                  <a:solidFill>
                    <a:srgbClr val="000000"/>
                  </a:solidFill>
                </a:rPr>
                <a:t>C E, and match, </a:t>
              </a:r>
              <a:r>
                <a:rPr lang="en-US" sz="4000" b="1" dirty="0">
                  <a:solidFill>
                    <a:srgbClr val="800066"/>
                  </a:solidFill>
                </a:rPr>
                <a:t>match</a:t>
              </a:r>
              <a:r>
                <a:rPr lang="en-US" sz="4000" dirty="0">
                  <a:solidFill>
                    <a:srgbClr val="800066"/>
                  </a:solidFill>
                </a:rPr>
                <a:t> </a:t>
              </a:r>
              <a:r>
                <a:rPr lang="en-US" sz="4000" dirty="0">
                  <a:solidFill>
                    <a:srgbClr val="000000"/>
                  </a:solidFill>
                </a:rPr>
                <a:t>E </a:t>
              </a:r>
              <a:r>
                <a:rPr lang="en-US" sz="4000" b="1" dirty="0">
                  <a:solidFill>
                    <a:srgbClr val="800066"/>
                  </a:solidFill>
                </a:rPr>
                <a:t>with</a:t>
              </a:r>
              <a:r>
                <a:rPr lang="en-US" sz="4000" dirty="0">
                  <a:solidFill>
                    <a:srgbClr val="800066"/>
                  </a:solidFill>
                </a:rPr>
                <a:t> </a:t>
              </a:r>
              <a:r>
                <a:rPr lang="en-US" sz="4000" dirty="0">
                  <a:solidFill>
                    <a:srgbClr val="000000"/>
                  </a:solidFill>
                </a:rPr>
                <a:t>C1 x –&gt; E1 ,..., Cn x –&gt; </a:t>
              </a:r>
              <a:r>
                <a:rPr lang="en-US" sz="4000" dirty="0" err="1">
                  <a:solidFill>
                    <a:srgbClr val="000000"/>
                  </a:solidFill>
                </a:rPr>
                <a:t>En</a:t>
              </a:r>
              <a:r>
                <a:rPr lang="en-US" sz="4000" dirty="0">
                  <a:solidFill>
                    <a:srgbClr val="000000"/>
                  </a:solidFill>
                </a:rPr>
                <a:t>.</a:t>
              </a:r>
              <a:endParaRPr lang="pt-PT" sz="4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3BA52726-736B-49F0-9130-629A8ACD2EFA}"/>
              </a:ext>
            </a:extLst>
          </p:cNvPr>
          <p:cNvSpPr/>
          <p:nvPr/>
        </p:nvSpPr>
        <p:spPr>
          <a:xfrm>
            <a:off x="21355901" y="12039527"/>
            <a:ext cx="1692785" cy="501292"/>
          </a:xfrm>
          <a:prstGeom prst="rightArrow">
            <a:avLst>
              <a:gd name="adj1" fmla="val 37649"/>
              <a:gd name="adj2" fmla="val 90578"/>
            </a:avLst>
          </a:prstGeom>
          <a:solidFill>
            <a:srgbClr val="CD0E73"/>
          </a:solidFill>
          <a:ln>
            <a:solidFill>
              <a:srgbClr val="9E1F5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1965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2101</TotalTime>
  <Words>887</Words>
  <Application>Microsoft Office PowerPoint</Application>
  <PresentationFormat>Custom</PresentationFormat>
  <Paragraphs>63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Helvetica 57 Condensed</vt:lpstr>
      <vt:lpstr>Helvetica 67 Medium Condensed</vt:lpstr>
      <vt:lpstr>Helvetica Neue</vt:lpstr>
      <vt:lpstr>NimbusRomNo9L-Regu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Bernardo Pinto De Almeida</cp:lastModifiedBy>
  <cp:revision>92</cp:revision>
  <cp:lastPrinted>2018-09-24T14:34:22Z</cp:lastPrinted>
  <dcterms:created xsi:type="dcterms:W3CDTF">2018-09-24T12:36:56Z</dcterms:created>
  <dcterms:modified xsi:type="dcterms:W3CDTF">2019-03-14T06:38:58Z</dcterms:modified>
</cp:coreProperties>
</file>