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2356"/>
    <a:srgbClr val="9E1F5C"/>
    <a:srgbClr val="CD0E73"/>
    <a:srgbClr val="DE06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189" autoAdjust="0"/>
    <p:restoredTop sz="93037" autoAdjust="0"/>
  </p:normalViewPr>
  <p:slideViewPr>
    <p:cSldViewPr snapToGrid="0" snapToObjects="1">
      <p:cViewPr>
        <p:scale>
          <a:sx n="25" d="100"/>
          <a:sy n="25" d="100"/>
        </p:scale>
        <p:origin x="306" y="-19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D99676-4CE4-F343-9DF8-B0CAB01FB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4ABEDA-6D8A-334A-91AF-5C0E3B0F822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78DD8-3B83-BA42-BC61-59EE6E2909A2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7804ED-45AB-D94C-81E6-40CAEA4256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D4985-05F9-E642-9F9E-EE175F47A1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5C68E-AFBB-9946-9D53-FE2D84C373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960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D86BB-87FE-8847-9E62-C19280D911F7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3966E-7776-C24F-ACF0-D3EFF80C71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79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3966E-7776-C24F-ACF0-D3EFF80C71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054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35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56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38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94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295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10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36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07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3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927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1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93751-9544-2349-8AC9-BE4687A7143C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8AB7E-0393-674F-849D-119A005B47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96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8ABC662-F07B-BF4E-A77F-D749A8E8EE61}"/>
              </a:ext>
            </a:extLst>
          </p:cNvPr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81000">
                <a:srgbClr val="9E1F5C"/>
              </a:gs>
              <a:gs pos="0">
                <a:srgbClr val="912356"/>
              </a:gs>
              <a:gs pos="100000">
                <a:srgbClr val="CD0E7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28A49-C3F1-D845-9D0E-513BAA456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3469" y="8046"/>
            <a:ext cx="7601744" cy="8393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4B0944-A6F6-584E-8B07-7CD521264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1981056" y="917575"/>
            <a:ext cx="103450" cy="65690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ADF8471-33BA-2A41-B2D2-CB05DB851DA1}"/>
              </a:ext>
            </a:extLst>
          </p:cNvPr>
          <p:cNvSpPr/>
          <p:nvPr/>
        </p:nvSpPr>
        <p:spPr>
          <a:xfrm>
            <a:off x="365984" y="1426014"/>
            <a:ext cx="238674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0" dirty="0">
                <a:solidFill>
                  <a:schemeClr val="bg1"/>
                </a:solidFill>
                <a:latin typeface="Helvetica 57 Condensed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Programming Language with Context-Free Session Types</a:t>
            </a:r>
            <a:endParaRPr lang="en-GB" sz="14000" dirty="0">
              <a:solidFill>
                <a:schemeClr val="bg1"/>
              </a:solidFill>
              <a:latin typeface="Helvetica 57 Condensed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4EB85-3511-934D-979A-EF2FCE9C75C2}"/>
              </a:ext>
            </a:extLst>
          </p:cNvPr>
          <p:cNvSpPr/>
          <p:nvPr/>
        </p:nvSpPr>
        <p:spPr>
          <a:xfrm>
            <a:off x="1789043" y="39160176"/>
            <a:ext cx="27217096" cy="119270"/>
          </a:xfrm>
          <a:prstGeom prst="rect">
            <a:avLst/>
          </a:prstGeom>
          <a:solidFill>
            <a:srgbClr val="9E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EF2F19-F6D7-9745-A77D-5D83805835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4075" y="39508680"/>
            <a:ext cx="18272064" cy="218173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03E1C6C-0E82-4474-AFCD-B580F413187C}"/>
              </a:ext>
            </a:extLst>
          </p:cNvPr>
          <p:cNvSpPr txBox="1"/>
          <p:nvPr/>
        </p:nvSpPr>
        <p:spPr>
          <a:xfrm>
            <a:off x="804858" y="8802505"/>
            <a:ext cx="60292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912356"/>
                </a:solidFill>
                <a:latin typeface="Helvetica 67 Medium Condensed" panose="02000503000000020004" pitchFamily="2" charset="0"/>
                <a:ea typeface="Helvetica 67 Medium Condensed" panose="02000503000000020004" pitchFamily="2" charset="0"/>
                <a:cs typeface="Helvetica 67 Medium Condensed" panose="02000503000000020004" pitchFamily="2" charset="0"/>
              </a:rPr>
              <a:t>Motivation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6609A8C1-B0DE-4E9B-A1E2-16BA8B260182}"/>
              </a:ext>
            </a:extLst>
          </p:cNvPr>
          <p:cNvSpPr txBox="1">
            <a:spLocks/>
          </p:cNvSpPr>
          <p:nvPr/>
        </p:nvSpPr>
        <p:spPr>
          <a:xfrm>
            <a:off x="793816" y="11031249"/>
            <a:ext cx="12917154" cy="5333895"/>
          </a:xfrm>
          <a:prstGeom prst="rect">
            <a:avLst/>
          </a:prstGeom>
        </p:spPr>
        <p:txBody>
          <a:bodyPr>
            <a:no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6200" spc="-1" dirty="0">
                <a:latin typeface="Helvetica 57 Condensed"/>
              </a:rPr>
              <a:t>Session types describe structured communication on heterogeneously typed channels.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6200" spc="-1" dirty="0">
                <a:latin typeface="Helvetica 57 Condensed"/>
              </a:rPr>
              <a:t>Their tail-recursive nature prevents the serialization of tree-structured data.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0794C1C4-59F7-4061-8846-99930E9B325C}"/>
              </a:ext>
            </a:extLst>
          </p:cNvPr>
          <p:cNvSpPr txBox="1">
            <a:spLocks/>
          </p:cNvSpPr>
          <p:nvPr/>
        </p:nvSpPr>
        <p:spPr>
          <a:xfrm>
            <a:off x="793816" y="20364026"/>
            <a:ext cx="12917154" cy="4686094"/>
          </a:xfrm>
          <a:prstGeom prst="rect">
            <a:avLst/>
          </a:prstGeom>
        </p:spPr>
        <p:txBody>
          <a:bodyPr>
            <a:noAutofit/>
          </a:bodyPr>
          <a:lstStyle>
            <a:lvl1pPr marL="756872" indent="-756872" algn="l" defTabSz="3027487" rtl="0" eaLnBrk="1" latinLnBrk="0" hangingPunct="1">
              <a:lnSpc>
                <a:spcPct val="90000"/>
              </a:lnSpc>
              <a:spcBef>
                <a:spcPts val="3311"/>
              </a:spcBef>
              <a:buFont typeface="Arial" panose="020B0604020202020204" pitchFamily="34" charset="0"/>
              <a:buChar char="•"/>
              <a:defRPr sz="92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615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435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8102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184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5589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9333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3076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6820" indent="-756872" algn="l" defTabSz="3027487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en-US" sz="6200" spc="-1" dirty="0" err="1">
                <a:latin typeface="Helvetica 57 Condensed"/>
              </a:rPr>
              <a:t>FreeST</a:t>
            </a:r>
            <a:r>
              <a:rPr lang="en-US" sz="6200" spc="-1" dirty="0">
                <a:latin typeface="Helvetica 57 Condensed"/>
              </a:rPr>
              <a:t>, a concurrent programming language based on Context-Free Session types, where message passing is the only mean of </a:t>
            </a:r>
            <a:r>
              <a:rPr lang="en-US" sz="6200" spc="-1" dirty="0" err="1">
                <a:latin typeface="Helvetica 57 Condensed"/>
              </a:rPr>
              <a:t>interprocess</a:t>
            </a:r>
            <a:r>
              <a:rPr lang="en-US" sz="6200" spc="-1" dirty="0">
                <a:latin typeface="Helvetica 57 Condensed"/>
              </a:rPr>
              <a:t> communication.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6200" spc="-1" dirty="0">
              <a:latin typeface="Helvetica 57 Condensed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CBD060-7CC6-4E0E-B737-C6ACA5E50A60}"/>
              </a:ext>
            </a:extLst>
          </p:cNvPr>
          <p:cNvSpPr txBox="1"/>
          <p:nvPr/>
        </p:nvSpPr>
        <p:spPr>
          <a:xfrm>
            <a:off x="793816" y="18058727"/>
            <a:ext cx="71000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912356"/>
                </a:solidFill>
                <a:latin typeface="Helvetica 67 Medium Condensed" panose="02000503000000020004" pitchFamily="2" charset="0"/>
                <a:ea typeface="Helvetica 67 Medium Condensed" panose="02000503000000020004" pitchFamily="2" charset="0"/>
                <a:cs typeface="Helvetica 67 Medium Condensed" panose="02000503000000020004" pitchFamily="2" charset="0"/>
              </a:rPr>
              <a:t>Contribution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524D178-3BA1-4B08-80C7-83F60BC621B6}"/>
              </a:ext>
            </a:extLst>
          </p:cNvPr>
          <p:cNvSpPr txBox="1"/>
          <p:nvPr/>
        </p:nvSpPr>
        <p:spPr>
          <a:xfrm>
            <a:off x="804858" y="26259820"/>
            <a:ext cx="145161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200" dirty="0" err="1">
                <a:solidFill>
                  <a:srgbClr val="912356"/>
                </a:solidFill>
                <a:latin typeface="Helvetica 57 Condensed"/>
                <a:ea typeface="Helvetica 67 Medium Condensed" panose="02000503000000020004" pitchFamily="2" charset="0"/>
                <a:cs typeface="Helvetica 67 Medium Condensed" panose="02000503000000020004" pitchFamily="2" charset="0"/>
              </a:rPr>
              <a:t>FreeST</a:t>
            </a:r>
            <a:r>
              <a:rPr lang="en-GB" sz="6200" dirty="0">
                <a:solidFill>
                  <a:srgbClr val="912356"/>
                </a:solidFill>
                <a:latin typeface="Helvetica 57 Condensed"/>
                <a:ea typeface="Helvetica 67 Medium Condensed" panose="02000503000000020004" pitchFamily="2" charset="0"/>
                <a:cs typeface="Helvetica 67 Medium Condensed" panose="02000503000000020004" pitchFamily="2" charset="0"/>
              </a:rPr>
              <a:t> can </a:t>
            </a:r>
            <a:r>
              <a:rPr lang="en-US" sz="6200" dirty="0">
                <a:solidFill>
                  <a:srgbClr val="912356"/>
                </a:solidFill>
                <a:latin typeface="Helvetica 57 Condensed"/>
                <a:ea typeface="Helvetica 67 Medium Condensed" panose="02000503000000020004" pitchFamily="2" charset="0"/>
                <a:cs typeface="Helvetica 67 Medium Condensed" panose="02000503000000020004" pitchFamily="2" charset="0"/>
              </a:rPr>
              <a:t>describe low-level serialization of tree-structured data</a:t>
            </a:r>
            <a:endParaRPr lang="en-GB" sz="6200" dirty="0">
              <a:solidFill>
                <a:srgbClr val="912356"/>
              </a:solidFill>
              <a:latin typeface="Helvetica 57 Condensed"/>
              <a:ea typeface="Helvetica 67 Medium Condensed" panose="02000503000000020004" pitchFamily="2" charset="0"/>
              <a:cs typeface="Helvetica 67 Medium Condensed" panose="02000503000000020004" pitchFamily="2" charset="0"/>
            </a:endParaRPr>
          </a:p>
        </p:txBody>
      </p: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26B4D8F5-9D38-47C8-8C68-49732BF7DAD8}"/>
              </a:ext>
            </a:extLst>
          </p:cNvPr>
          <p:cNvCxnSpPr>
            <a:cxnSpLocks/>
            <a:stCxn id="251" idx="1"/>
            <a:endCxn id="116" idx="2"/>
          </p:cNvCxnSpPr>
          <p:nvPr/>
        </p:nvCxnSpPr>
        <p:spPr>
          <a:xfrm flipH="1" flipV="1">
            <a:off x="16548007" y="13793376"/>
            <a:ext cx="11736157" cy="2169318"/>
          </a:xfrm>
          <a:prstGeom prst="curvedConnector4">
            <a:avLst>
              <a:gd name="adj1" fmla="val -3805"/>
              <a:gd name="adj2" fmla="val -39873"/>
            </a:avLst>
          </a:prstGeom>
          <a:ln w="38100">
            <a:solidFill>
              <a:srgbClr val="9123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1D413602-C5AD-4286-B4A9-11EABE536170}"/>
              </a:ext>
            </a:extLst>
          </p:cNvPr>
          <p:cNvCxnSpPr>
            <a:cxnSpLocks/>
            <a:stCxn id="246" idx="1"/>
            <a:endCxn id="116" idx="2"/>
          </p:cNvCxnSpPr>
          <p:nvPr/>
        </p:nvCxnSpPr>
        <p:spPr>
          <a:xfrm flipH="1" flipV="1">
            <a:off x="16548007" y="13793376"/>
            <a:ext cx="11734029" cy="911455"/>
          </a:xfrm>
          <a:prstGeom prst="curvedConnector4">
            <a:avLst>
              <a:gd name="adj1" fmla="val -9587"/>
              <a:gd name="adj2" fmla="val -327909"/>
            </a:avLst>
          </a:prstGeom>
          <a:ln w="38100">
            <a:solidFill>
              <a:srgbClr val="9123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0CCA486-19A1-4F92-BAF3-B3540771706A}"/>
              </a:ext>
            </a:extLst>
          </p:cNvPr>
          <p:cNvGrpSpPr/>
          <p:nvPr/>
        </p:nvGrpSpPr>
        <p:grpSpPr>
          <a:xfrm>
            <a:off x="14969468" y="9443572"/>
            <a:ext cx="13627522" cy="6724569"/>
            <a:chOff x="14969468" y="9443572"/>
            <a:chExt cx="13627522" cy="6724569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F5F3217-084A-45AC-B22A-AC22A45EFA97}"/>
                </a:ext>
              </a:extLst>
            </p:cNvPr>
            <p:cNvSpPr txBox="1"/>
            <p:nvPr/>
          </p:nvSpPr>
          <p:spPr>
            <a:xfrm>
              <a:off x="14969468" y="12469937"/>
              <a:ext cx="3157077" cy="1323439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atin typeface="Helvetica 57 Condensed"/>
                </a:rPr>
                <a:t>Send a </a:t>
              </a:r>
              <a:r>
                <a:rPr lang="en-US" sz="4000" dirty="0">
                  <a:latin typeface="Helvetica 57 Condensed"/>
                  <a:cs typeface="Arial"/>
                </a:rPr>
                <a:t>binary tree</a:t>
              </a:r>
            </a:p>
          </p:txBody>
        </p:sp>
        <p:sp>
          <p:nvSpPr>
            <p:cNvPr id="117" name="Left Brace 116">
              <a:extLst>
                <a:ext uri="{FF2B5EF4-FFF2-40B4-BE49-F238E27FC236}">
                  <a16:creationId xmlns:a16="http://schemas.microsoft.com/office/drawing/2014/main" id="{FDD2E1EF-85DF-464A-8039-EDC154176A1F}"/>
                </a:ext>
              </a:extLst>
            </p:cNvPr>
            <p:cNvSpPr/>
            <p:nvPr/>
          </p:nvSpPr>
          <p:spPr>
            <a:xfrm>
              <a:off x="18036127" y="10769656"/>
              <a:ext cx="607600" cy="4618873"/>
            </a:xfrm>
            <a:prstGeom prst="leftBrace">
              <a:avLst>
                <a:gd name="adj1" fmla="val 39284"/>
                <a:gd name="adj2" fmla="val 48612"/>
              </a:avLst>
            </a:prstGeom>
            <a:ln w="38100">
              <a:solidFill>
                <a:srgbClr val="9E1F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4D7702A-D86E-4370-AC3D-75D03BFAFF33}"/>
                </a:ext>
              </a:extLst>
            </p:cNvPr>
            <p:cNvSpPr txBox="1"/>
            <p:nvPr/>
          </p:nvSpPr>
          <p:spPr>
            <a:xfrm>
              <a:off x="20851042" y="9443572"/>
              <a:ext cx="4327892" cy="769441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400" dirty="0">
                  <a:latin typeface="Helvetica 57 Condensed"/>
                </a:rPr>
                <a:t>select "Leaf"</a:t>
              </a:r>
              <a:endParaRPr lang="en-US" sz="4400" dirty="0">
                <a:latin typeface="Helvetica 57 Condensed"/>
                <a:cs typeface="Arial"/>
              </a:endParaRPr>
            </a:p>
          </p:txBody>
        </p:sp>
        <p:sp>
          <p:nvSpPr>
            <p:cNvPr id="145" name="CustomShape 32">
              <a:extLst>
                <a:ext uri="{FF2B5EF4-FFF2-40B4-BE49-F238E27FC236}">
                  <a16:creationId xmlns:a16="http://schemas.microsoft.com/office/drawing/2014/main" id="{104554EA-A3E8-4DD9-900E-7606B91297EB}"/>
                </a:ext>
              </a:extLst>
            </p:cNvPr>
            <p:cNvSpPr/>
            <p:nvPr/>
          </p:nvSpPr>
          <p:spPr>
            <a:xfrm rot="5400000">
              <a:off x="22810012" y="7773786"/>
              <a:ext cx="410895" cy="5520289"/>
            </a:xfrm>
            <a:prstGeom prst="can">
              <a:avLst>
                <a:gd name="adj" fmla="val 53012"/>
              </a:avLst>
            </a:prstGeom>
            <a:solidFill>
              <a:srgbClr val="CD0E73"/>
            </a:solidFill>
            <a:ln w="9360">
              <a:solidFill>
                <a:srgbClr val="9E1F5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146" name="CustomShape 33">
              <a:extLst>
                <a:ext uri="{FF2B5EF4-FFF2-40B4-BE49-F238E27FC236}">
                  <a16:creationId xmlns:a16="http://schemas.microsoft.com/office/drawing/2014/main" id="{864EE46A-DB6F-4701-B9CD-7234F208F046}"/>
                </a:ext>
              </a:extLst>
            </p:cNvPr>
            <p:cNvSpPr/>
            <p:nvPr/>
          </p:nvSpPr>
          <p:spPr>
            <a:xfrm rot="223643" flipV="1">
              <a:off x="22660090" y="10514632"/>
              <a:ext cx="641709" cy="4571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CD0E73"/>
            </a:solidFill>
            <a:ln w="57150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FED3FFE-494E-45CC-ADC8-A7B3B85979E9}"/>
                </a:ext>
              </a:extLst>
            </p:cNvPr>
            <p:cNvCxnSpPr>
              <a:cxnSpLocks/>
            </p:cNvCxnSpPr>
            <p:nvPr/>
          </p:nvCxnSpPr>
          <p:spPr>
            <a:xfrm>
              <a:off x="25906489" y="10567783"/>
              <a:ext cx="959163" cy="0"/>
            </a:xfrm>
            <a:prstGeom prst="straightConnector1">
              <a:avLst/>
            </a:prstGeom>
            <a:ln w="38100">
              <a:solidFill>
                <a:srgbClr val="91235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425620E-61CD-482F-A074-CEADD93F2D82}"/>
                </a:ext>
              </a:extLst>
            </p:cNvPr>
            <p:cNvSpPr txBox="1"/>
            <p:nvPr/>
          </p:nvSpPr>
          <p:spPr>
            <a:xfrm>
              <a:off x="18323296" y="10146283"/>
              <a:ext cx="2291237" cy="70788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atin typeface="Helvetica 57 Condensed"/>
                </a:rPr>
                <a:t>Leaf</a:t>
              </a:r>
              <a:r>
                <a:rPr lang="en-US" sz="900" dirty="0">
                  <a:cs typeface="Arial"/>
                </a:rPr>
                <a:t>: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C0F10E-9954-4868-A1DC-B0753F7CCEB4}"/>
                </a:ext>
              </a:extLst>
            </p:cNvPr>
            <p:cNvSpPr txBox="1"/>
            <p:nvPr/>
          </p:nvSpPr>
          <p:spPr>
            <a:xfrm>
              <a:off x="18325586" y="14376821"/>
              <a:ext cx="3542934" cy="70788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atin typeface="Helvetica 57 Condensed"/>
                </a:rPr>
                <a:t>Node </a:t>
              </a:r>
              <a:r>
                <a:rPr lang="en-US" sz="4000" dirty="0">
                  <a:latin typeface="Helvetica 57 Condensed"/>
                  <a:cs typeface="Arial"/>
                </a:rPr>
                <a:t>v l r: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CE093BF2-833C-46DE-BDF4-0A1DF8BE01FB}"/>
                </a:ext>
              </a:extLst>
            </p:cNvPr>
            <p:cNvSpPr txBox="1"/>
            <p:nvPr/>
          </p:nvSpPr>
          <p:spPr>
            <a:xfrm>
              <a:off x="26481320" y="10163869"/>
              <a:ext cx="2115670" cy="70788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atin typeface="Helvetica 57 Condensed"/>
                </a:rPr>
                <a:t>Stop</a:t>
              </a:r>
              <a:endParaRPr lang="en-US" sz="4200" dirty="0">
                <a:latin typeface="Helvetica 57 Condensed"/>
                <a:cs typeface="Arial"/>
              </a:endParaRPr>
            </a:p>
          </p:txBody>
        </p:sp>
        <p:sp>
          <p:nvSpPr>
            <p:cNvPr id="125" name="Left Brace 124">
              <a:extLst>
                <a:ext uri="{FF2B5EF4-FFF2-40B4-BE49-F238E27FC236}">
                  <a16:creationId xmlns:a16="http://schemas.microsoft.com/office/drawing/2014/main" id="{D303AA50-F6FD-43F6-83D1-945AF0985452}"/>
                </a:ext>
              </a:extLst>
            </p:cNvPr>
            <p:cNvSpPr/>
            <p:nvPr/>
          </p:nvSpPr>
          <p:spPr>
            <a:xfrm>
              <a:off x="21734454" y="12008015"/>
              <a:ext cx="607600" cy="4152302"/>
            </a:xfrm>
            <a:prstGeom prst="leftBrace">
              <a:avLst>
                <a:gd name="adj1" fmla="val 31547"/>
                <a:gd name="adj2" fmla="val 50000"/>
              </a:avLst>
            </a:prstGeom>
            <a:ln w="38100">
              <a:solidFill>
                <a:srgbClr val="9123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70BA5BE-B41E-40E4-B47B-3CB3FD20A24E}"/>
                </a:ext>
              </a:extLst>
            </p:cNvPr>
            <p:cNvSpPr txBox="1"/>
            <p:nvPr/>
          </p:nvSpPr>
          <p:spPr>
            <a:xfrm>
              <a:off x="23424379" y="11294641"/>
              <a:ext cx="4327892" cy="70788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atin typeface="Helvetica 57 Condensed"/>
                </a:rPr>
                <a:t>select "Node"</a:t>
              </a:r>
              <a:endParaRPr lang="en-US" sz="4000" dirty="0">
                <a:latin typeface="Helvetica 57 Condensed"/>
                <a:cs typeface="Arial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536B06-A3E1-4209-984F-F5C002BD9FBF}"/>
                </a:ext>
              </a:extLst>
            </p:cNvPr>
            <p:cNvSpPr txBox="1"/>
            <p:nvPr/>
          </p:nvSpPr>
          <p:spPr>
            <a:xfrm>
              <a:off x="22892482" y="12444206"/>
              <a:ext cx="5391682" cy="70788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atin typeface="Helvetica 57 Condensed"/>
                </a:rPr>
                <a:t>send v</a:t>
              </a:r>
              <a:r>
                <a:rPr lang="en-US" sz="4000" dirty="0">
                  <a:latin typeface="Helvetica 57 Condensed"/>
                  <a:cs typeface="Arial"/>
                </a:rPr>
                <a:t> on that channel</a:t>
              </a:r>
              <a:endParaRPr lang="en-US" sz="4000" dirty="0">
                <a:latin typeface="Helvetica 57 Condensed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6F6A098B-E5FE-40B1-A0D6-E4F43D9D80EC}"/>
                </a:ext>
              </a:extLst>
            </p:cNvPr>
            <p:cNvSpPr txBox="1"/>
            <p:nvPr/>
          </p:nvSpPr>
          <p:spPr>
            <a:xfrm>
              <a:off x="23169793" y="13788243"/>
              <a:ext cx="4837060" cy="70788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atin typeface="Helvetica 57 Condensed"/>
                </a:rPr>
                <a:t>send </a:t>
              </a:r>
              <a:r>
                <a:rPr lang="en-US" sz="4000" dirty="0">
                  <a:latin typeface="Helvetica 57 Condensed"/>
                  <a:cs typeface="Arial"/>
                </a:rPr>
                <a:t>left sub-tree (l)</a:t>
              </a:r>
              <a:endParaRPr lang="en-US" sz="4000" dirty="0">
                <a:latin typeface="Helvetica 57 Condensed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9DBE029C-52CE-4D8A-ABD4-772033C092CD}"/>
                </a:ext>
              </a:extLst>
            </p:cNvPr>
            <p:cNvSpPr txBox="1"/>
            <p:nvPr/>
          </p:nvSpPr>
          <p:spPr>
            <a:xfrm>
              <a:off x="22980944" y="15016157"/>
              <a:ext cx="5214763" cy="707886"/>
            </a:xfrm>
            <a:prstGeom prst="rect">
              <a:avLst/>
            </a:prstGeom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4000" dirty="0">
                  <a:latin typeface="Helvetica 57 Condensed"/>
                </a:rPr>
                <a:t>send right</a:t>
              </a:r>
              <a:r>
                <a:rPr lang="en-US" sz="4000" dirty="0">
                  <a:latin typeface="Helvetica 57 Condensed"/>
                  <a:cs typeface="Arial"/>
                </a:rPr>
                <a:t> sub-tree (r)</a:t>
              </a:r>
            </a:p>
          </p:txBody>
        </p:sp>
        <p:sp>
          <p:nvSpPr>
            <p:cNvPr id="237" name="CustomShape 32">
              <a:extLst>
                <a:ext uri="{FF2B5EF4-FFF2-40B4-BE49-F238E27FC236}">
                  <a16:creationId xmlns:a16="http://schemas.microsoft.com/office/drawing/2014/main" id="{242A5DF3-D297-4F6C-B795-E9EAD152360A}"/>
                </a:ext>
              </a:extLst>
            </p:cNvPr>
            <p:cNvSpPr/>
            <p:nvPr/>
          </p:nvSpPr>
          <p:spPr>
            <a:xfrm rot="5400000">
              <a:off x="25316446" y="9463877"/>
              <a:ext cx="410895" cy="5520289"/>
            </a:xfrm>
            <a:prstGeom prst="can">
              <a:avLst>
                <a:gd name="adj" fmla="val 53012"/>
              </a:avLst>
            </a:prstGeom>
            <a:solidFill>
              <a:srgbClr val="CD0E73"/>
            </a:solidFill>
            <a:ln w="9360">
              <a:solidFill>
                <a:srgbClr val="9E1F5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238" name="CustomShape 33">
              <a:extLst>
                <a:ext uri="{FF2B5EF4-FFF2-40B4-BE49-F238E27FC236}">
                  <a16:creationId xmlns:a16="http://schemas.microsoft.com/office/drawing/2014/main" id="{52931A2C-BF9C-4C0A-81CE-F9FC877E23E2}"/>
                </a:ext>
              </a:extLst>
            </p:cNvPr>
            <p:cNvSpPr/>
            <p:nvPr/>
          </p:nvSpPr>
          <p:spPr>
            <a:xfrm rot="223643" flipV="1">
              <a:off x="25166524" y="12204723"/>
              <a:ext cx="641709" cy="4571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CD0E73"/>
            </a:solidFill>
            <a:ln w="57150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1" name="CustomShape 33">
              <a:extLst>
                <a:ext uri="{FF2B5EF4-FFF2-40B4-BE49-F238E27FC236}">
                  <a16:creationId xmlns:a16="http://schemas.microsoft.com/office/drawing/2014/main" id="{783BF49A-2B85-412B-A952-B7EAD60A99EB}"/>
                </a:ext>
              </a:extLst>
            </p:cNvPr>
            <p:cNvSpPr/>
            <p:nvPr/>
          </p:nvSpPr>
          <p:spPr>
            <a:xfrm rot="11033059" flipV="1">
              <a:off x="25166523" y="13468015"/>
              <a:ext cx="641709" cy="4571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CD0E73"/>
            </a:solidFill>
            <a:ln w="57150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32">
              <a:extLst>
                <a:ext uri="{FF2B5EF4-FFF2-40B4-BE49-F238E27FC236}">
                  <a16:creationId xmlns:a16="http://schemas.microsoft.com/office/drawing/2014/main" id="{6BD8F6FA-3FBA-4705-A406-6DB211ACF9E7}"/>
                </a:ext>
              </a:extLst>
            </p:cNvPr>
            <p:cNvSpPr/>
            <p:nvPr/>
          </p:nvSpPr>
          <p:spPr>
            <a:xfrm rot="5400000">
              <a:off x="25318572" y="10584306"/>
              <a:ext cx="410895" cy="5520289"/>
            </a:xfrm>
            <a:prstGeom prst="can">
              <a:avLst>
                <a:gd name="adj" fmla="val 53012"/>
              </a:avLst>
            </a:prstGeom>
            <a:solidFill>
              <a:srgbClr val="CD0E73"/>
            </a:solidFill>
            <a:ln w="9360">
              <a:solidFill>
                <a:srgbClr val="9E1F5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244" name="CustomShape 33">
              <a:extLst>
                <a:ext uri="{FF2B5EF4-FFF2-40B4-BE49-F238E27FC236}">
                  <a16:creationId xmlns:a16="http://schemas.microsoft.com/office/drawing/2014/main" id="{98A31D00-CFF2-4E45-A00D-DF1E300382FC}"/>
                </a:ext>
              </a:extLst>
            </p:cNvPr>
            <p:cNvSpPr/>
            <p:nvPr/>
          </p:nvSpPr>
          <p:spPr>
            <a:xfrm rot="223643" flipV="1">
              <a:off x="25168650" y="13325152"/>
              <a:ext cx="641709" cy="4571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CD0E73"/>
            </a:solidFill>
            <a:ln w="57150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6" name="CustomShape 32">
              <a:extLst>
                <a:ext uri="{FF2B5EF4-FFF2-40B4-BE49-F238E27FC236}">
                  <a16:creationId xmlns:a16="http://schemas.microsoft.com/office/drawing/2014/main" id="{A969B758-AF24-4E51-B5B8-F48A679C8474}"/>
                </a:ext>
              </a:extLst>
            </p:cNvPr>
            <p:cNvSpPr/>
            <p:nvPr/>
          </p:nvSpPr>
          <p:spPr>
            <a:xfrm rot="5400000">
              <a:off x="25316444" y="11944686"/>
              <a:ext cx="410895" cy="5520289"/>
            </a:xfrm>
            <a:prstGeom prst="can">
              <a:avLst>
                <a:gd name="adj" fmla="val 53012"/>
              </a:avLst>
            </a:prstGeom>
            <a:solidFill>
              <a:srgbClr val="CD0E73"/>
            </a:solidFill>
            <a:ln w="9360">
              <a:solidFill>
                <a:srgbClr val="9E1F5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247" name="CustomShape 33">
              <a:extLst>
                <a:ext uri="{FF2B5EF4-FFF2-40B4-BE49-F238E27FC236}">
                  <a16:creationId xmlns:a16="http://schemas.microsoft.com/office/drawing/2014/main" id="{89BE652B-A37D-4DD0-8BA0-5CFFC00A0AE3}"/>
                </a:ext>
              </a:extLst>
            </p:cNvPr>
            <p:cNvSpPr/>
            <p:nvPr/>
          </p:nvSpPr>
          <p:spPr>
            <a:xfrm rot="223643" flipV="1">
              <a:off x="25166522" y="14685532"/>
              <a:ext cx="641709" cy="4571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CD0E73"/>
            </a:solidFill>
            <a:ln w="57150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CustomShape 32">
              <a:extLst>
                <a:ext uri="{FF2B5EF4-FFF2-40B4-BE49-F238E27FC236}">
                  <a16:creationId xmlns:a16="http://schemas.microsoft.com/office/drawing/2014/main" id="{57780997-99C9-4674-A435-632ED59B12F7}"/>
                </a:ext>
              </a:extLst>
            </p:cNvPr>
            <p:cNvSpPr/>
            <p:nvPr/>
          </p:nvSpPr>
          <p:spPr>
            <a:xfrm rot="5400000">
              <a:off x="25318572" y="13202549"/>
              <a:ext cx="410895" cy="5520289"/>
            </a:xfrm>
            <a:prstGeom prst="can">
              <a:avLst>
                <a:gd name="adj" fmla="val 53012"/>
              </a:avLst>
            </a:prstGeom>
            <a:solidFill>
              <a:srgbClr val="CD0E73"/>
            </a:solidFill>
            <a:ln w="9360">
              <a:solidFill>
                <a:srgbClr val="9E1F5C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pt-PT" dirty="0"/>
            </a:p>
          </p:txBody>
        </p:sp>
        <p:sp>
          <p:nvSpPr>
            <p:cNvPr id="252" name="CustomShape 33">
              <a:extLst>
                <a:ext uri="{FF2B5EF4-FFF2-40B4-BE49-F238E27FC236}">
                  <a16:creationId xmlns:a16="http://schemas.microsoft.com/office/drawing/2014/main" id="{8C60C9A7-7255-4ACC-AF72-36A0BF3F77B5}"/>
                </a:ext>
              </a:extLst>
            </p:cNvPr>
            <p:cNvSpPr/>
            <p:nvPr/>
          </p:nvSpPr>
          <p:spPr>
            <a:xfrm rot="223643" flipV="1">
              <a:off x="25168650" y="15943395"/>
              <a:ext cx="641709" cy="4571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CD0E73"/>
            </a:solidFill>
            <a:ln w="57150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B31A5A-FA0A-4669-960B-19FC23B334F4}"/>
              </a:ext>
            </a:extLst>
          </p:cNvPr>
          <p:cNvGrpSpPr/>
          <p:nvPr/>
        </p:nvGrpSpPr>
        <p:grpSpPr>
          <a:xfrm>
            <a:off x="14322314" y="26908132"/>
            <a:ext cx="15463623" cy="10570366"/>
            <a:chOff x="14322314" y="26908132"/>
            <a:chExt cx="15463623" cy="1057036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B502DE0E-39D1-44A6-9510-23469E6FB47F}"/>
                </a:ext>
              </a:extLst>
            </p:cNvPr>
            <p:cNvSpPr/>
            <p:nvPr/>
          </p:nvSpPr>
          <p:spPr>
            <a:xfrm>
              <a:off x="14322314" y="26908132"/>
              <a:ext cx="7734445" cy="5292000"/>
            </a:xfrm>
            <a:custGeom>
              <a:avLst/>
              <a:gdLst>
                <a:gd name="connsiteX0" fmla="*/ 0 w 7734445"/>
                <a:gd name="connsiteY0" fmla="*/ 0 h 5296764"/>
                <a:gd name="connsiteX1" fmla="*/ 7734445 w 7734445"/>
                <a:gd name="connsiteY1" fmla="*/ 0 h 5296764"/>
                <a:gd name="connsiteX2" fmla="*/ 7734445 w 7734445"/>
                <a:gd name="connsiteY2" fmla="*/ 5296764 h 5296764"/>
                <a:gd name="connsiteX3" fmla="*/ 0 w 7734445"/>
                <a:gd name="connsiteY3" fmla="*/ 5296764 h 5296764"/>
                <a:gd name="connsiteX4" fmla="*/ 0 w 7734445"/>
                <a:gd name="connsiteY4" fmla="*/ 0 h 5296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4445" h="5296764">
                  <a:moveTo>
                    <a:pt x="0" y="0"/>
                  </a:moveTo>
                  <a:lnTo>
                    <a:pt x="7734445" y="0"/>
                  </a:lnTo>
                  <a:lnTo>
                    <a:pt x="7734445" y="5296764"/>
                  </a:lnTo>
                  <a:lnTo>
                    <a:pt x="0" y="5296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1F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6200" kern="1200" dirty="0">
                  <a:latin typeface="Helvetica 57 Condensed"/>
                </a:rPr>
                <a:t>FreeST includes a fully functional compiler, written in Haskell</a:t>
              </a: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9BDC64C-BF20-4493-B2EE-58995E1E6856}"/>
                </a:ext>
              </a:extLst>
            </p:cNvPr>
            <p:cNvSpPr/>
            <p:nvPr/>
          </p:nvSpPr>
          <p:spPr>
            <a:xfrm>
              <a:off x="22051492" y="26908790"/>
              <a:ext cx="7734445" cy="5290685"/>
            </a:xfrm>
            <a:custGeom>
              <a:avLst/>
              <a:gdLst>
                <a:gd name="connsiteX0" fmla="*/ 0 w 7734445"/>
                <a:gd name="connsiteY0" fmla="*/ 0 h 5290685"/>
                <a:gd name="connsiteX1" fmla="*/ 7734445 w 7734445"/>
                <a:gd name="connsiteY1" fmla="*/ 0 h 5290685"/>
                <a:gd name="connsiteX2" fmla="*/ 7734445 w 7734445"/>
                <a:gd name="connsiteY2" fmla="*/ 5290685 h 5290685"/>
                <a:gd name="connsiteX3" fmla="*/ 0 w 7734445"/>
                <a:gd name="connsiteY3" fmla="*/ 5290685 h 5290685"/>
                <a:gd name="connsiteX4" fmla="*/ 0 w 7734445"/>
                <a:gd name="connsiteY4" fmla="*/ 0 h 52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4445" h="5290685">
                  <a:moveTo>
                    <a:pt x="0" y="0"/>
                  </a:moveTo>
                  <a:lnTo>
                    <a:pt x="7734445" y="0"/>
                  </a:lnTo>
                  <a:lnTo>
                    <a:pt x="7734445" y="5290685"/>
                  </a:lnTo>
                  <a:lnTo>
                    <a:pt x="0" y="52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1F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200" kern="1200" dirty="0" err="1">
                  <a:latin typeface="Helvetica 57 Condensed"/>
                </a:rPr>
                <a:t>FreeST</a:t>
              </a:r>
              <a:r>
                <a:rPr lang="en-US" sz="6200" kern="1200" dirty="0">
                  <a:latin typeface="Helvetica 57 Condensed"/>
                </a:rPr>
                <a:t> type checks programs against the theory of Context-Free Session types</a:t>
              </a:r>
              <a:endParaRPr lang="pt-PT" sz="6200" kern="1200" dirty="0">
                <a:latin typeface="Helvetica 57 Condensed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3EBF89-346D-4B06-A98A-0CD99641AC57}"/>
                </a:ext>
              </a:extLst>
            </p:cNvPr>
            <p:cNvSpPr/>
            <p:nvPr/>
          </p:nvSpPr>
          <p:spPr>
            <a:xfrm>
              <a:off x="14322314" y="32187813"/>
              <a:ext cx="7734445" cy="5290685"/>
            </a:xfrm>
            <a:custGeom>
              <a:avLst/>
              <a:gdLst>
                <a:gd name="connsiteX0" fmla="*/ 0 w 7734445"/>
                <a:gd name="connsiteY0" fmla="*/ 0 h 5290685"/>
                <a:gd name="connsiteX1" fmla="*/ 7734445 w 7734445"/>
                <a:gd name="connsiteY1" fmla="*/ 0 h 5290685"/>
                <a:gd name="connsiteX2" fmla="*/ 7734445 w 7734445"/>
                <a:gd name="connsiteY2" fmla="*/ 5290685 h 5290685"/>
                <a:gd name="connsiteX3" fmla="*/ 0 w 7734445"/>
                <a:gd name="connsiteY3" fmla="*/ 5290685 h 5290685"/>
                <a:gd name="connsiteX4" fmla="*/ 0 w 7734445"/>
                <a:gd name="connsiteY4" fmla="*/ 0 h 52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4445" h="5290685">
                  <a:moveTo>
                    <a:pt x="0" y="0"/>
                  </a:moveTo>
                  <a:lnTo>
                    <a:pt x="7734445" y="0"/>
                  </a:lnTo>
                  <a:lnTo>
                    <a:pt x="7734445" y="5290685"/>
                  </a:lnTo>
                  <a:lnTo>
                    <a:pt x="0" y="52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1F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6200" kern="1200" dirty="0">
                  <a:latin typeface="Helvetica 57 Condensed"/>
                </a:rPr>
                <a:t>FreeST generates Haskell code that can be later compiled with an Haskell compiler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13D4104-9251-4D28-B2C0-8C8AAAC2C3D8}"/>
                </a:ext>
              </a:extLst>
            </p:cNvPr>
            <p:cNvSpPr/>
            <p:nvPr/>
          </p:nvSpPr>
          <p:spPr>
            <a:xfrm>
              <a:off x="22051492" y="32187813"/>
              <a:ext cx="7734445" cy="5290685"/>
            </a:xfrm>
            <a:custGeom>
              <a:avLst/>
              <a:gdLst>
                <a:gd name="connsiteX0" fmla="*/ 0 w 7734445"/>
                <a:gd name="connsiteY0" fmla="*/ 0 h 5290685"/>
                <a:gd name="connsiteX1" fmla="*/ 7734445 w 7734445"/>
                <a:gd name="connsiteY1" fmla="*/ 0 h 5290685"/>
                <a:gd name="connsiteX2" fmla="*/ 7734445 w 7734445"/>
                <a:gd name="connsiteY2" fmla="*/ 5290685 h 5290685"/>
                <a:gd name="connsiteX3" fmla="*/ 0 w 7734445"/>
                <a:gd name="connsiteY3" fmla="*/ 5290685 h 5290685"/>
                <a:gd name="connsiteX4" fmla="*/ 0 w 7734445"/>
                <a:gd name="connsiteY4" fmla="*/ 0 h 529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4445" h="5290685">
                  <a:moveTo>
                    <a:pt x="0" y="0"/>
                  </a:moveTo>
                  <a:lnTo>
                    <a:pt x="7734445" y="0"/>
                  </a:lnTo>
                  <a:lnTo>
                    <a:pt x="7734445" y="5290685"/>
                  </a:lnTo>
                  <a:lnTo>
                    <a:pt x="0" y="52906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1F5C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6220" tIns="236220" rIns="236220" bIns="23622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PT" sz="6200" b="0" kern="1200" dirty="0">
                  <a:latin typeface="Helvetica 57 Condensed"/>
                </a:rPr>
                <a:t>FreeST was trialed using non-linear data structures to prove session types expressiveness</a:t>
              </a:r>
            </a:p>
          </p:txBody>
        </p:sp>
      </p:grpSp>
      <p:sp>
        <p:nvSpPr>
          <p:cNvPr id="320" name="Rectangle 319">
            <a:extLst>
              <a:ext uri="{FF2B5EF4-FFF2-40B4-BE49-F238E27FC236}">
                <a16:creationId xmlns:a16="http://schemas.microsoft.com/office/drawing/2014/main" id="{729248FD-5CBA-40E3-8937-24B48AEA1E57}"/>
              </a:ext>
            </a:extLst>
          </p:cNvPr>
          <p:cNvSpPr/>
          <p:nvPr/>
        </p:nvSpPr>
        <p:spPr>
          <a:xfrm>
            <a:off x="310350" y="6322628"/>
            <a:ext cx="2386748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chemeClr val="bg1"/>
                </a:solidFill>
                <a:latin typeface="Helvetica 57 Condensed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Bernardo Almeida, Vasco T. Vasconcelos</a:t>
            </a:r>
            <a:endParaRPr lang="en-GB" sz="8800" dirty="0">
              <a:solidFill>
                <a:schemeClr val="bg1"/>
              </a:solidFill>
              <a:latin typeface="Helvetica 57 Condensed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E3B2C8E-1325-497C-A29F-F4D453FE7BD0}"/>
              </a:ext>
            </a:extLst>
          </p:cNvPr>
          <p:cNvGrpSpPr/>
          <p:nvPr/>
        </p:nvGrpSpPr>
        <p:grpSpPr>
          <a:xfrm>
            <a:off x="793816" y="29483061"/>
            <a:ext cx="13489096" cy="5360487"/>
            <a:chOff x="793816" y="29940261"/>
            <a:chExt cx="13489096" cy="5360487"/>
          </a:xfrm>
        </p:grpSpPr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C782C1AC-94A5-4BFB-B666-52A77A0D3A23}"/>
                </a:ext>
              </a:extLst>
            </p:cNvPr>
            <p:cNvSpPr txBox="1"/>
            <p:nvPr/>
          </p:nvSpPr>
          <p:spPr>
            <a:xfrm>
              <a:off x="793816" y="29940261"/>
              <a:ext cx="517481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0" dirty="0">
                  <a:solidFill>
                    <a:srgbClr val="912356"/>
                  </a:solidFill>
                  <a:latin typeface="Helvetica 67 Medium Condensed" panose="02000503000000020004" pitchFamily="2" charset="0"/>
                  <a:ea typeface="Helvetica 67 Medium Condensed" panose="02000503000000020004" pitchFamily="2" charset="0"/>
                  <a:cs typeface="Helvetica 67 Medium Condensed" panose="02000503000000020004" pitchFamily="2" charset="0"/>
                </a:rPr>
                <a:t>Example</a:t>
              </a:r>
            </a:p>
          </p:txBody>
        </p:sp>
        <p:sp>
          <p:nvSpPr>
            <p:cNvPr id="309" name="Content Placeholder 2">
              <a:extLst>
                <a:ext uri="{FF2B5EF4-FFF2-40B4-BE49-F238E27FC236}">
                  <a16:creationId xmlns:a16="http://schemas.microsoft.com/office/drawing/2014/main" id="{7E8854EA-7D5D-4384-BD20-03F85CD23621}"/>
                </a:ext>
              </a:extLst>
            </p:cNvPr>
            <p:cNvSpPr txBox="1">
              <a:spLocks/>
            </p:cNvSpPr>
            <p:nvPr/>
          </p:nvSpPr>
          <p:spPr>
            <a:xfrm>
              <a:off x="793816" y="34077745"/>
              <a:ext cx="13489096" cy="122300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756872" indent="-756872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Char char="•"/>
                <a:defRPr sz="927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70615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8435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298102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1184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lnSpc>
                  <a:spcPct val="100000"/>
                </a:lnSpc>
                <a:buNone/>
              </a:pPr>
              <a:r>
                <a:rPr lang="en-US" sz="6200" spc="-1" dirty="0">
                  <a:solidFill>
                    <a:srgbClr val="9E1F5C"/>
                  </a:solidFill>
                  <a:latin typeface="Helvetica 57 Condensed"/>
                </a:rPr>
                <a:t>data</a:t>
              </a:r>
              <a:r>
                <a:rPr lang="en-US" sz="6200" spc="-1" dirty="0">
                  <a:latin typeface="Helvetica 57 Condensed"/>
                </a:rPr>
                <a:t> Tree = Leaf | Node </a:t>
              </a:r>
              <a:r>
                <a:rPr lang="en-US" sz="6200" spc="-1" dirty="0">
                  <a:solidFill>
                    <a:srgbClr val="9E1F5C"/>
                  </a:solidFill>
                  <a:latin typeface="Helvetica 57 Condensed"/>
                </a:rPr>
                <a:t>Int</a:t>
              </a:r>
              <a:r>
                <a:rPr lang="en-US" sz="6200" spc="-1" dirty="0">
                  <a:latin typeface="Helvetica 57 Condensed"/>
                </a:rPr>
                <a:t> Tree </a:t>
              </a:r>
              <a:r>
                <a:rPr lang="en-US" sz="6200" spc="-1" dirty="0" err="1">
                  <a:latin typeface="Helvetica 57 Condensed"/>
                </a:rPr>
                <a:t>Tree</a:t>
              </a:r>
              <a:endParaRPr lang="en-US" sz="6200" spc="-1" dirty="0">
                <a:latin typeface="Helvetica 57 Condensed"/>
              </a:endParaRPr>
            </a:p>
          </p:txBody>
        </p:sp>
        <p:sp>
          <p:nvSpPr>
            <p:cNvPr id="81" name="Content Placeholder 2">
              <a:extLst>
                <a:ext uri="{FF2B5EF4-FFF2-40B4-BE49-F238E27FC236}">
                  <a16:creationId xmlns:a16="http://schemas.microsoft.com/office/drawing/2014/main" id="{2F40677C-1FD3-4784-9054-5EC3AEB1FFED}"/>
                </a:ext>
              </a:extLst>
            </p:cNvPr>
            <p:cNvSpPr txBox="1">
              <a:spLocks/>
            </p:cNvSpPr>
            <p:nvPr/>
          </p:nvSpPr>
          <p:spPr>
            <a:xfrm>
              <a:off x="793816" y="31956085"/>
              <a:ext cx="13111163" cy="1630800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>
              <a:lvl1pPr marL="756872" indent="-756872" algn="l" defTabSz="3027487" rtl="0" eaLnBrk="1" latinLnBrk="0" hangingPunct="1">
                <a:lnSpc>
                  <a:spcPct val="90000"/>
                </a:lnSpc>
                <a:spcBef>
                  <a:spcPts val="3311"/>
                </a:spcBef>
                <a:buFont typeface="Arial" panose="020B0604020202020204" pitchFamily="34" charset="0"/>
                <a:buChar char="•"/>
                <a:defRPr sz="927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270615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794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78435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662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298102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681184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325589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9839333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1353076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2866820" indent="-756872" algn="l" defTabSz="3027487" rtl="0" eaLnBrk="1" latinLnBrk="0" hangingPunct="1">
                <a:lnSpc>
                  <a:spcPct val="90000"/>
                </a:lnSpc>
                <a:spcBef>
                  <a:spcPts val="1655"/>
                </a:spcBef>
                <a:buFont typeface="Arial" panose="020B0604020202020204" pitchFamily="34" charset="0"/>
                <a:buChar char="•"/>
                <a:defRPr sz="596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>
                <a:buNone/>
              </a:pPr>
              <a:r>
                <a:rPr lang="pt-PT" sz="6200" dirty="0">
                  <a:latin typeface="Helvetica 57 Condensed"/>
                  <a:cs typeface="Arial"/>
                </a:rPr>
                <a:t>Send and receive a binary tree</a:t>
              </a:r>
              <a:endParaRPr lang="en-US" sz="6200" spc="-1" dirty="0">
                <a:latin typeface="Helvetica 57 Condensed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AE3F7-DA1D-4609-9247-71EB9B329DCB}"/>
              </a:ext>
            </a:extLst>
          </p:cNvPr>
          <p:cNvGrpSpPr/>
          <p:nvPr/>
        </p:nvGrpSpPr>
        <p:grpSpPr>
          <a:xfrm>
            <a:off x="14376038" y="19082826"/>
            <a:ext cx="16013475" cy="6046310"/>
            <a:chOff x="14376038" y="18454176"/>
            <a:chExt cx="16013475" cy="60463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4486A6C-8FA9-430F-9648-2EA2F253E130}"/>
                </a:ext>
              </a:extLst>
            </p:cNvPr>
            <p:cNvGrpSpPr/>
            <p:nvPr/>
          </p:nvGrpSpPr>
          <p:grpSpPr>
            <a:xfrm>
              <a:off x="14376038" y="18454176"/>
              <a:ext cx="16013475" cy="6046310"/>
              <a:chOff x="14376038" y="18454176"/>
              <a:chExt cx="16013475" cy="6046310"/>
            </a:xfrm>
          </p:grpSpPr>
          <p:grpSp>
            <p:nvGrpSpPr>
              <p:cNvPr id="299" name="Group 298">
                <a:extLst>
                  <a:ext uri="{FF2B5EF4-FFF2-40B4-BE49-F238E27FC236}">
                    <a16:creationId xmlns:a16="http://schemas.microsoft.com/office/drawing/2014/main" id="{2C15537D-7AA1-4DB1-BD90-98551BC6FAD7}"/>
                  </a:ext>
                </a:extLst>
              </p:cNvPr>
              <p:cNvGrpSpPr/>
              <p:nvPr/>
            </p:nvGrpSpPr>
            <p:grpSpPr>
              <a:xfrm>
                <a:off x="14376038" y="18454176"/>
                <a:ext cx="16013475" cy="6046310"/>
                <a:chOff x="13862701" y="28620667"/>
                <a:chExt cx="16013475" cy="6046310"/>
              </a:xfrm>
            </p:grpSpPr>
            <p:sp>
              <p:nvSpPr>
                <p:cNvPr id="82" name="Left Brace 81">
                  <a:extLst>
                    <a:ext uri="{FF2B5EF4-FFF2-40B4-BE49-F238E27FC236}">
                      <a16:creationId xmlns:a16="http://schemas.microsoft.com/office/drawing/2014/main" id="{BF40BF7E-DC66-4C7B-9FA3-475E7AB91F7C}"/>
                    </a:ext>
                  </a:extLst>
                </p:cNvPr>
                <p:cNvSpPr/>
                <p:nvPr/>
              </p:nvSpPr>
              <p:spPr>
                <a:xfrm>
                  <a:off x="17020752" y="29608605"/>
                  <a:ext cx="653018" cy="3175947"/>
                </a:xfrm>
                <a:prstGeom prst="leftBrace">
                  <a:avLst>
                    <a:gd name="adj1" fmla="val 30263"/>
                    <a:gd name="adj2" fmla="val 50000"/>
                  </a:avLst>
                </a:prstGeom>
                <a:ln w="38100">
                  <a:solidFill>
                    <a:srgbClr val="9123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5C9F28F-8F84-4E1D-83E1-344C3CF4C7CE}"/>
                    </a:ext>
                  </a:extLst>
                </p:cNvPr>
                <p:cNvSpPr txBox="1"/>
                <p:nvPr/>
              </p:nvSpPr>
              <p:spPr>
                <a:xfrm>
                  <a:off x="17340197" y="29204330"/>
                  <a:ext cx="2414815" cy="707887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 dirty="0">
                      <a:latin typeface="Helvetica 57 Condensed"/>
                    </a:rPr>
                    <a:t>Leaf</a:t>
                  </a:r>
                  <a:r>
                    <a:rPr lang="en-US" sz="4000" dirty="0">
                      <a:latin typeface="Helvetica 57 Condensed"/>
                      <a:cs typeface="Arial"/>
                    </a:rPr>
                    <a:t>: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09A0424-E5C1-4365-B84B-4D2FD99823E2}"/>
                    </a:ext>
                  </a:extLst>
                </p:cNvPr>
                <p:cNvSpPr txBox="1"/>
                <p:nvPr/>
              </p:nvSpPr>
              <p:spPr>
                <a:xfrm>
                  <a:off x="17292465" y="32381700"/>
                  <a:ext cx="2718249" cy="707887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 dirty="0">
                      <a:latin typeface="Helvetica 57 Condensed"/>
                    </a:rPr>
                    <a:t>Node</a:t>
                  </a:r>
                  <a:r>
                    <a:rPr lang="en-US" sz="4000" dirty="0">
                      <a:latin typeface="Helvetica 57 Condensed"/>
                      <a:cs typeface="Arial"/>
                    </a:rPr>
                    <a:t>:</a:t>
                  </a: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1684169-96B3-4A3C-9DC7-8DEC39C10BF1}"/>
                    </a:ext>
                  </a:extLst>
                </p:cNvPr>
                <p:cNvSpPr txBox="1"/>
                <p:nvPr/>
              </p:nvSpPr>
              <p:spPr>
                <a:xfrm>
                  <a:off x="26158843" y="29204329"/>
                  <a:ext cx="1291008" cy="707887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 dirty="0">
                      <a:latin typeface="Helvetica 57 Condensed"/>
                    </a:rPr>
                    <a:t>Leaf</a:t>
                  </a:r>
                  <a:endParaRPr lang="en-US" sz="4000" dirty="0">
                    <a:latin typeface="Helvetica 57 Condensed"/>
                    <a:cs typeface="Arial"/>
                  </a:endParaRPr>
                </a:p>
              </p:txBody>
            </p:sp>
            <p:sp>
              <p:nvSpPr>
                <p:cNvPr id="86" name="Left Brace 85">
                  <a:extLst>
                    <a:ext uri="{FF2B5EF4-FFF2-40B4-BE49-F238E27FC236}">
                      <a16:creationId xmlns:a16="http://schemas.microsoft.com/office/drawing/2014/main" id="{A9B90477-C14C-42C2-96A6-C3115F1D4600}"/>
                    </a:ext>
                  </a:extLst>
                </p:cNvPr>
                <p:cNvSpPr/>
                <p:nvPr/>
              </p:nvSpPr>
              <p:spPr>
                <a:xfrm>
                  <a:off x="19568701" y="31293746"/>
                  <a:ext cx="586925" cy="2927135"/>
                </a:xfrm>
                <a:prstGeom prst="leftBrace">
                  <a:avLst>
                    <a:gd name="adj1" fmla="val 34609"/>
                    <a:gd name="adj2" fmla="val 50000"/>
                  </a:avLst>
                </a:prstGeom>
                <a:ln w="38100">
                  <a:solidFill>
                    <a:srgbClr val="9123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4B856490-7215-4448-A8EB-7CF31CF4C865}"/>
                    </a:ext>
                  </a:extLst>
                </p:cNvPr>
                <p:cNvSpPr txBox="1"/>
                <p:nvPr/>
              </p:nvSpPr>
              <p:spPr>
                <a:xfrm>
                  <a:off x="13862701" y="30803737"/>
                  <a:ext cx="3477491" cy="1323439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 dirty="0">
                      <a:latin typeface="Helvetica 57 Condensed"/>
                    </a:rPr>
                    <a:t>Receive a </a:t>
                  </a:r>
                  <a:r>
                    <a:rPr lang="en-US" sz="4000" dirty="0">
                      <a:latin typeface="Helvetica 57 Condensed"/>
                      <a:cs typeface="Arial"/>
                    </a:rPr>
                    <a:t>binary tree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0DE4DC38-7839-4049-A303-BB062A9C157F}"/>
                    </a:ext>
                  </a:extLst>
                </p:cNvPr>
                <p:cNvSpPr txBox="1"/>
                <p:nvPr/>
              </p:nvSpPr>
              <p:spPr>
                <a:xfrm>
                  <a:off x="20307182" y="31714425"/>
                  <a:ext cx="5373009" cy="707888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 dirty="0">
                      <a:latin typeface="Helvetica 57 Condensed"/>
                    </a:rPr>
                    <a:t>receive </a:t>
                  </a:r>
                  <a:r>
                    <a:rPr lang="en-US" sz="4000" dirty="0">
                      <a:latin typeface="Helvetica 57 Condensed"/>
                      <a:cs typeface="Arial"/>
                    </a:rPr>
                    <a:t>left sub-tree (l)</a:t>
                  </a:r>
                  <a:endParaRPr lang="en-US" sz="4000" dirty="0">
                    <a:latin typeface="Helvetica 57 Condensed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0EC95A0-A3B3-4CA0-B469-D54C3C0E14B4}"/>
                    </a:ext>
                  </a:extLst>
                </p:cNvPr>
                <p:cNvSpPr txBox="1"/>
                <p:nvPr/>
              </p:nvSpPr>
              <p:spPr>
                <a:xfrm>
                  <a:off x="20100252" y="33112792"/>
                  <a:ext cx="5741704" cy="707887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 dirty="0">
                      <a:latin typeface="Helvetica 57 Condensed"/>
                    </a:rPr>
                    <a:t>receive right</a:t>
                  </a:r>
                  <a:r>
                    <a:rPr lang="en-US" sz="4000" dirty="0">
                      <a:latin typeface="Helvetica 57 Condensed"/>
                      <a:cs typeface="Arial"/>
                    </a:rPr>
                    <a:t> sub-tree (r)</a:t>
                  </a:r>
                </a:p>
              </p:txBody>
            </p:sp>
            <p:sp>
              <p:nvSpPr>
                <p:cNvPr id="97" name="Right Brace 96">
                  <a:extLst>
                    <a:ext uri="{FF2B5EF4-FFF2-40B4-BE49-F238E27FC236}">
                      <a16:creationId xmlns:a16="http://schemas.microsoft.com/office/drawing/2014/main" id="{324AB021-D223-4DE7-8E89-F3433CF70CED}"/>
                    </a:ext>
                  </a:extLst>
                </p:cNvPr>
                <p:cNvSpPr/>
                <p:nvPr/>
              </p:nvSpPr>
              <p:spPr>
                <a:xfrm>
                  <a:off x="26345259" y="30944506"/>
                  <a:ext cx="719115" cy="3722471"/>
                </a:xfrm>
                <a:prstGeom prst="rightBrace">
                  <a:avLst>
                    <a:gd name="adj1" fmla="val 36927"/>
                    <a:gd name="adj2" fmla="val 50000"/>
                  </a:avLst>
                </a:prstGeom>
                <a:ln w="38100">
                  <a:solidFill>
                    <a:srgbClr val="91235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63B8C2C-EA71-4B43-B972-F8FB84C5A1E9}"/>
                    </a:ext>
                  </a:extLst>
                </p:cNvPr>
                <p:cNvSpPr txBox="1"/>
                <p:nvPr/>
              </p:nvSpPr>
              <p:spPr>
                <a:xfrm>
                  <a:off x="27087176" y="32381928"/>
                  <a:ext cx="2789000" cy="707883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 dirty="0">
                      <a:latin typeface="Helvetica 57 Condensed"/>
                    </a:rPr>
                    <a:t>Node</a:t>
                  </a:r>
                  <a:r>
                    <a:rPr lang="en-US" sz="4000" dirty="0">
                      <a:latin typeface="Helvetica 57 Condensed"/>
                      <a:cs typeface="Arial"/>
                    </a:rPr>
                    <a:t> v l r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7D1D329-51DF-4C70-B0B9-05221AA90C82}"/>
                    </a:ext>
                  </a:extLst>
                </p:cNvPr>
                <p:cNvSpPr txBox="1"/>
                <p:nvPr/>
              </p:nvSpPr>
              <p:spPr>
                <a:xfrm>
                  <a:off x="20119917" y="28620667"/>
                  <a:ext cx="4494470" cy="707887"/>
                </a:xfrm>
                <a:prstGeom prst="rect">
                  <a:avLst/>
                </a:prstGeom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4000" dirty="0">
                      <a:latin typeface="Helvetica 57 Condensed"/>
                    </a:rPr>
                    <a:t>receive Leaf</a:t>
                  </a:r>
                  <a:endParaRPr lang="en-US" sz="4000" dirty="0">
                    <a:latin typeface="Helvetica 57 Condensed"/>
                    <a:cs typeface="Arial"/>
                  </a:endParaRPr>
                </a:p>
              </p:txBody>
            </p:sp>
            <p:cxnSp>
              <p:nvCxnSpPr>
                <p:cNvPr id="91" name="Connector: Curved 90">
                  <a:extLst>
                    <a:ext uri="{FF2B5EF4-FFF2-40B4-BE49-F238E27FC236}">
                      <a16:creationId xmlns:a16="http://schemas.microsoft.com/office/drawing/2014/main" id="{FF0B9FEB-FA13-420D-853D-08126CD49978}"/>
                    </a:ext>
                  </a:extLst>
                </p:cNvPr>
                <p:cNvCxnSpPr>
                  <a:cxnSpLocks/>
                  <a:stCxn id="276" idx="1"/>
                  <a:endCxn id="87" idx="2"/>
                </p:cNvCxnSpPr>
                <p:nvPr/>
              </p:nvCxnSpPr>
              <p:spPr>
                <a:xfrm flipH="1" flipV="1">
                  <a:off x="15601447" y="32127176"/>
                  <a:ext cx="10193350" cy="571578"/>
                </a:xfrm>
                <a:prstGeom prst="curvedConnector4">
                  <a:avLst>
                    <a:gd name="adj1" fmla="val -4839"/>
                    <a:gd name="adj2" fmla="val -582885"/>
                  </a:avLst>
                </a:prstGeom>
                <a:ln w="38100">
                  <a:solidFill>
                    <a:srgbClr val="91235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Connector: Curved 91">
                  <a:extLst>
                    <a:ext uri="{FF2B5EF4-FFF2-40B4-BE49-F238E27FC236}">
                      <a16:creationId xmlns:a16="http://schemas.microsoft.com/office/drawing/2014/main" id="{DB3A28E6-950F-40D6-B8B8-EE693D50D32A}"/>
                    </a:ext>
                  </a:extLst>
                </p:cNvPr>
                <p:cNvCxnSpPr>
                  <a:cxnSpLocks/>
                  <a:stCxn id="265" idx="1"/>
                  <a:endCxn id="87" idx="2"/>
                </p:cNvCxnSpPr>
                <p:nvPr/>
              </p:nvCxnSpPr>
              <p:spPr>
                <a:xfrm flipH="1" flipV="1">
                  <a:off x="15601447" y="32127176"/>
                  <a:ext cx="10187924" cy="1945293"/>
                </a:xfrm>
                <a:prstGeom prst="curvedConnector4">
                  <a:avLst>
                    <a:gd name="adj1" fmla="val -1663"/>
                    <a:gd name="adj2" fmla="val -44939"/>
                  </a:avLst>
                </a:prstGeom>
                <a:ln w="38100">
                  <a:solidFill>
                    <a:srgbClr val="91235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Arrow Connector 260">
                  <a:extLst>
                    <a:ext uri="{FF2B5EF4-FFF2-40B4-BE49-F238E27FC236}">
                      <a16:creationId xmlns:a16="http://schemas.microsoft.com/office/drawing/2014/main" id="{A7FD8332-E540-4F31-BA85-A48154ADE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88300" y="29608605"/>
                  <a:ext cx="959163" cy="0"/>
                </a:xfrm>
                <a:prstGeom prst="straightConnector1">
                  <a:avLst/>
                </a:prstGeom>
                <a:ln w="38100">
                  <a:solidFill>
                    <a:srgbClr val="91235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4" name="Group 273">
                  <a:extLst>
                    <a:ext uri="{FF2B5EF4-FFF2-40B4-BE49-F238E27FC236}">
                      <a16:creationId xmlns:a16="http://schemas.microsoft.com/office/drawing/2014/main" id="{8A94B1C1-4A63-4BCC-83B3-FECE992DB36B}"/>
                    </a:ext>
                  </a:extLst>
                </p:cNvPr>
                <p:cNvGrpSpPr/>
                <p:nvPr/>
              </p:nvGrpSpPr>
              <p:grpSpPr>
                <a:xfrm>
                  <a:off x="20269082" y="33867021"/>
                  <a:ext cx="5520289" cy="410895"/>
                  <a:chOff x="15700268" y="26267417"/>
                  <a:chExt cx="5520289" cy="410895"/>
                </a:xfrm>
              </p:grpSpPr>
              <p:sp>
                <p:nvSpPr>
                  <p:cNvPr id="265" name="CustomShape 32">
                    <a:extLst>
                      <a:ext uri="{FF2B5EF4-FFF2-40B4-BE49-F238E27FC236}">
                        <a16:creationId xmlns:a16="http://schemas.microsoft.com/office/drawing/2014/main" id="{B16B3AAB-513B-4E58-883B-63FD18535E9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8254965" y="23712720"/>
                    <a:ext cx="410895" cy="5520289"/>
                  </a:xfrm>
                  <a:prstGeom prst="can">
                    <a:avLst>
                      <a:gd name="adj" fmla="val 53012"/>
                    </a:avLst>
                  </a:prstGeom>
                  <a:solidFill>
                    <a:srgbClr val="CD0E73"/>
                  </a:solidFill>
                  <a:ln w="9360">
                    <a:solidFill>
                      <a:srgbClr val="9E1F5C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pt-PT" dirty="0"/>
                  </a:p>
                </p:txBody>
              </p:sp>
              <p:sp>
                <p:nvSpPr>
                  <p:cNvPr id="266" name="CustomShape 33">
                    <a:extLst>
                      <a:ext uri="{FF2B5EF4-FFF2-40B4-BE49-F238E27FC236}">
                        <a16:creationId xmlns:a16="http://schemas.microsoft.com/office/drawing/2014/main" id="{C11EDE02-AF8D-43F6-84D6-17B16E085ECB}"/>
                      </a:ext>
                    </a:extLst>
                  </p:cNvPr>
                  <p:cNvSpPr/>
                  <p:nvPr/>
                </p:nvSpPr>
                <p:spPr>
                  <a:xfrm rot="11033059" flipV="1">
                    <a:off x="18105043" y="26453566"/>
                    <a:ext cx="641709" cy="45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solidFill>
                    <a:srgbClr val="CD0E73"/>
                  </a:solidFill>
                  <a:ln w="57150">
                    <a:solidFill>
                      <a:schemeClr val="bg1"/>
                    </a:solidFill>
                    <a:round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2AF54A97-0C32-42B0-A9E9-E45C7EC34517}"/>
                    </a:ext>
                  </a:extLst>
                </p:cNvPr>
                <p:cNvGrpSpPr/>
                <p:nvPr/>
              </p:nvGrpSpPr>
              <p:grpSpPr>
                <a:xfrm>
                  <a:off x="20274508" y="32493306"/>
                  <a:ext cx="5520289" cy="410895"/>
                  <a:chOff x="15700268" y="26267417"/>
                  <a:chExt cx="5520289" cy="410895"/>
                </a:xfrm>
              </p:grpSpPr>
              <p:sp>
                <p:nvSpPr>
                  <p:cNvPr id="276" name="CustomShape 32">
                    <a:extLst>
                      <a:ext uri="{FF2B5EF4-FFF2-40B4-BE49-F238E27FC236}">
                        <a16:creationId xmlns:a16="http://schemas.microsoft.com/office/drawing/2014/main" id="{813E707F-0180-4884-BD71-4EFE9027521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8254965" y="23712720"/>
                    <a:ext cx="410895" cy="5520289"/>
                  </a:xfrm>
                  <a:prstGeom prst="can">
                    <a:avLst>
                      <a:gd name="adj" fmla="val 53012"/>
                    </a:avLst>
                  </a:prstGeom>
                  <a:solidFill>
                    <a:srgbClr val="CD0E73"/>
                  </a:solidFill>
                  <a:ln w="9360">
                    <a:solidFill>
                      <a:srgbClr val="9E1F5C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  <p:txBody>
                  <a:bodyPr/>
                  <a:lstStyle/>
                  <a:p>
                    <a:endParaRPr lang="pt-PT" dirty="0"/>
                  </a:p>
                </p:txBody>
              </p:sp>
              <p:sp>
                <p:nvSpPr>
                  <p:cNvPr id="277" name="CustomShape 33">
                    <a:extLst>
                      <a:ext uri="{FF2B5EF4-FFF2-40B4-BE49-F238E27FC236}">
                        <a16:creationId xmlns:a16="http://schemas.microsoft.com/office/drawing/2014/main" id="{C6F2BED4-DBA4-4727-8D99-45F1036D4EC4}"/>
                      </a:ext>
                    </a:extLst>
                  </p:cNvPr>
                  <p:cNvSpPr/>
                  <p:nvPr/>
                </p:nvSpPr>
                <p:spPr>
                  <a:xfrm rot="11033059" flipV="1">
                    <a:off x="18105043" y="26453566"/>
                    <a:ext cx="641709" cy="457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600" h="21600">
                        <a:moveTo>
                          <a:pt x="0" y="0"/>
                        </a:moveTo>
                        <a:lnTo>
                          <a:pt x="21600" y="21600"/>
                        </a:lnTo>
                      </a:path>
                    </a:pathLst>
                  </a:custGeom>
                  <a:solidFill>
                    <a:srgbClr val="CD0E73"/>
                  </a:solidFill>
                  <a:ln w="57150">
                    <a:solidFill>
                      <a:schemeClr val="bg1"/>
                    </a:solidFill>
                    <a:round/>
                    <a:tailEnd type="triangle" w="sm" len="sm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/>
                </p:style>
              </p:sp>
            </p:grpSp>
            <p:grpSp>
              <p:nvGrpSpPr>
                <p:cNvPr id="281" name="Group 280">
                  <a:extLst>
                    <a:ext uri="{FF2B5EF4-FFF2-40B4-BE49-F238E27FC236}">
                      <a16:creationId xmlns:a16="http://schemas.microsoft.com/office/drawing/2014/main" id="{48C232FD-2CB5-498B-9329-E0C0C9C4061D}"/>
                    </a:ext>
                  </a:extLst>
                </p:cNvPr>
                <p:cNvGrpSpPr/>
                <p:nvPr/>
              </p:nvGrpSpPr>
              <p:grpSpPr>
                <a:xfrm>
                  <a:off x="20269082" y="30356532"/>
                  <a:ext cx="5520289" cy="1137778"/>
                  <a:chOff x="20307182" y="31232832"/>
                  <a:chExt cx="5520289" cy="1137778"/>
                </a:xfrm>
              </p:grpSpPr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E3C58CD4-A90A-4866-A5FB-4E38302B25BA}"/>
                      </a:ext>
                    </a:extLst>
                  </p:cNvPr>
                  <p:cNvSpPr txBox="1"/>
                  <p:nvPr/>
                </p:nvSpPr>
                <p:spPr>
                  <a:xfrm>
                    <a:off x="20309441" y="31232832"/>
                    <a:ext cx="5485895" cy="707888"/>
                  </a:xfrm>
                  <a:prstGeom prst="rect">
                    <a:avLst/>
                  </a:prstGeom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r>
                      <a:rPr lang="en-US" sz="4000" dirty="0">
                        <a:latin typeface="Helvetica 57 Condensed"/>
                      </a:rPr>
                      <a:t>receive </a:t>
                    </a:r>
                    <a:r>
                      <a:rPr lang="en-US" sz="4000" dirty="0">
                        <a:latin typeface="Helvetica 57 Condensed"/>
                        <a:cs typeface="Arial"/>
                      </a:rPr>
                      <a:t>an int (v)</a:t>
                    </a:r>
                  </a:p>
                </p:txBody>
              </p:sp>
              <p:grpSp>
                <p:nvGrpSpPr>
                  <p:cNvPr id="278" name="Group 277">
                    <a:extLst>
                      <a:ext uri="{FF2B5EF4-FFF2-40B4-BE49-F238E27FC236}">
                        <a16:creationId xmlns:a16="http://schemas.microsoft.com/office/drawing/2014/main" id="{9D6E3636-5B3C-4D0F-8C69-54E204CD003C}"/>
                      </a:ext>
                    </a:extLst>
                  </p:cNvPr>
                  <p:cNvGrpSpPr/>
                  <p:nvPr/>
                </p:nvGrpSpPr>
                <p:grpSpPr>
                  <a:xfrm>
                    <a:off x="20307182" y="31959715"/>
                    <a:ext cx="5520289" cy="410895"/>
                    <a:chOff x="15700268" y="26267417"/>
                    <a:chExt cx="5520289" cy="410895"/>
                  </a:xfrm>
                </p:grpSpPr>
                <p:sp>
                  <p:nvSpPr>
                    <p:cNvPr id="279" name="CustomShape 32">
                      <a:extLst>
                        <a:ext uri="{FF2B5EF4-FFF2-40B4-BE49-F238E27FC236}">
                          <a16:creationId xmlns:a16="http://schemas.microsoft.com/office/drawing/2014/main" id="{A9E1F9A5-4570-4A07-ACB7-1A35A303778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8254965" y="23712720"/>
                      <a:ext cx="410895" cy="5520289"/>
                    </a:xfrm>
                    <a:prstGeom prst="can">
                      <a:avLst>
                        <a:gd name="adj" fmla="val 53012"/>
                      </a:avLst>
                    </a:prstGeom>
                    <a:solidFill>
                      <a:srgbClr val="CD0E73"/>
                    </a:solidFill>
                    <a:ln w="9360">
                      <a:solidFill>
                        <a:srgbClr val="9E1F5C"/>
                      </a:solidFill>
                      <a:round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  <p:txBody>
                    <a:bodyPr/>
                    <a:lstStyle/>
                    <a:p>
                      <a:endParaRPr lang="pt-PT" dirty="0"/>
                    </a:p>
                  </p:txBody>
                </p:sp>
                <p:sp>
                  <p:nvSpPr>
                    <p:cNvPr id="280" name="CustomShape 33">
                      <a:extLst>
                        <a:ext uri="{FF2B5EF4-FFF2-40B4-BE49-F238E27FC236}">
                          <a16:creationId xmlns:a16="http://schemas.microsoft.com/office/drawing/2014/main" id="{DE8B2179-FDE8-40E5-973D-0E5554293E7B}"/>
                        </a:ext>
                      </a:extLst>
                    </p:cNvPr>
                    <p:cNvSpPr/>
                    <p:nvPr/>
                  </p:nvSpPr>
                  <p:spPr>
                    <a:xfrm rot="11033059" flipV="1">
                      <a:off x="18105043" y="26453566"/>
                      <a:ext cx="641709" cy="457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21600" y="21600"/>
                          </a:lnTo>
                        </a:path>
                      </a:pathLst>
                    </a:custGeom>
                    <a:solidFill>
                      <a:srgbClr val="CD0E73"/>
                    </a:solidFill>
                    <a:ln w="57150">
                      <a:solidFill>
                        <a:schemeClr val="bg1"/>
                      </a:solidFill>
                      <a:round/>
                      <a:tailEnd type="triangle" w="sm" len="sm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/>
                  </p:style>
                </p:sp>
              </p:grpSp>
            </p:grpSp>
          </p:grpSp>
          <p:sp>
            <p:nvSpPr>
              <p:cNvPr id="95" name="CustomShape 32">
                <a:extLst>
                  <a:ext uri="{FF2B5EF4-FFF2-40B4-BE49-F238E27FC236}">
                    <a16:creationId xmlns:a16="http://schemas.microsoft.com/office/drawing/2014/main" id="{E392C4F2-780C-4AE3-AB89-6EC14B483A96}"/>
                  </a:ext>
                </a:extLst>
              </p:cNvPr>
              <p:cNvSpPr/>
              <p:nvPr/>
            </p:nvSpPr>
            <p:spPr>
              <a:xfrm rot="5400000">
                <a:off x="22453834" y="16674079"/>
                <a:ext cx="410895" cy="5520289"/>
              </a:xfrm>
              <a:prstGeom prst="can">
                <a:avLst>
                  <a:gd name="adj" fmla="val 53012"/>
                </a:avLst>
              </a:prstGeom>
              <a:solidFill>
                <a:srgbClr val="CD0E73"/>
              </a:solidFill>
              <a:ln w="9360">
                <a:solidFill>
                  <a:srgbClr val="9E1F5C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pt-PT" dirty="0"/>
              </a:p>
            </p:txBody>
          </p:sp>
        </p:grpSp>
        <p:sp>
          <p:nvSpPr>
            <p:cNvPr id="96" name="CustomShape 33">
              <a:extLst>
                <a:ext uri="{FF2B5EF4-FFF2-40B4-BE49-F238E27FC236}">
                  <a16:creationId xmlns:a16="http://schemas.microsoft.com/office/drawing/2014/main" id="{B5B4BC8E-3332-43F8-BAA4-C2DF741AAB33}"/>
                </a:ext>
              </a:extLst>
            </p:cNvPr>
            <p:cNvSpPr/>
            <p:nvPr/>
          </p:nvSpPr>
          <p:spPr>
            <a:xfrm rot="11033059" flipV="1">
              <a:off x="22303912" y="19414925"/>
              <a:ext cx="641709" cy="45718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solidFill>
              <a:srgbClr val="CD0E73"/>
            </a:solidFill>
            <a:ln w="57150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47F744D-113C-47E1-A6BC-23D4DAEC742B}"/>
              </a:ext>
            </a:extLst>
          </p:cNvPr>
          <p:cNvSpPr txBox="1"/>
          <p:nvPr/>
        </p:nvSpPr>
        <p:spPr>
          <a:xfrm>
            <a:off x="1789043" y="37858132"/>
            <a:ext cx="25963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000" b="1" dirty="0">
                <a:solidFill>
                  <a:srgbClr val="912356"/>
                </a:solidFill>
              </a:rPr>
              <a:t>Acknowledgments</a:t>
            </a:r>
            <a:r>
              <a:rPr lang="pt-PT" sz="4000" dirty="0">
                <a:solidFill>
                  <a:srgbClr val="912356"/>
                </a:solidFill>
              </a:rPr>
              <a:t>:</a:t>
            </a:r>
            <a:r>
              <a:rPr lang="pt-PT" sz="4000" dirty="0"/>
              <a:t> This work was supported by FCT, through the project </a:t>
            </a:r>
            <a:r>
              <a:rPr lang="en-US" sz="4000" i="1" dirty="0"/>
              <a:t>Communication Contracts for Distributed Systems Development</a:t>
            </a:r>
            <a:r>
              <a:rPr lang="en-US" sz="4000" dirty="0"/>
              <a:t>, PTDC/EEICTP/</a:t>
            </a:r>
            <a:r>
              <a:rPr lang="pt-PT" sz="4000" dirty="0"/>
              <a:t>4503/2014  </a:t>
            </a:r>
            <a:r>
              <a:rPr lang="en-US" sz="4000" dirty="0"/>
              <a:t>under LASIGE Strategic Project - UID/CEC/00408/2013.</a:t>
            </a:r>
            <a:endParaRPr lang="pt-PT" sz="4000" dirty="0"/>
          </a:p>
        </p:txBody>
      </p:sp>
    </p:spTree>
    <p:extLst>
      <p:ext uri="{BB962C8B-B14F-4D97-AF65-F5344CB8AC3E}">
        <p14:creationId xmlns:p14="http://schemas.microsoft.com/office/powerpoint/2010/main" val="311196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1934</TotalTime>
  <Words>235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Helvetica 57 Condensed</vt:lpstr>
      <vt:lpstr>Helvetica 67 Medium Condensed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Bernardo Pinto De Almeida</cp:lastModifiedBy>
  <cp:revision>47</cp:revision>
  <cp:lastPrinted>2018-09-24T14:34:22Z</cp:lastPrinted>
  <dcterms:created xsi:type="dcterms:W3CDTF">2018-09-24T12:36:56Z</dcterms:created>
  <dcterms:modified xsi:type="dcterms:W3CDTF">2018-11-27T15:16:56Z</dcterms:modified>
</cp:coreProperties>
</file>