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15"/>
  </p:notesMasterIdLst>
  <p:handoutMasterIdLst>
    <p:handoutMasterId r:id="rId16"/>
  </p:handoutMasterIdLst>
  <p:sldIdLst>
    <p:sldId id="256" r:id="rId2"/>
    <p:sldId id="341" r:id="rId3"/>
    <p:sldId id="343" r:id="rId4"/>
    <p:sldId id="340" r:id="rId5"/>
    <p:sldId id="339" r:id="rId6"/>
    <p:sldId id="338" r:id="rId7"/>
    <p:sldId id="344" r:id="rId8"/>
    <p:sldId id="345" r:id="rId9"/>
    <p:sldId id="346" r:id="rId10"/>
    <p:sldId id="347" r:id="rId11"/>
    <p:sldId id="348" r:id="rId12"/>
    <p:sldId id="349" r:id="rId13"/>
    <p:sldId id="350" r:id="rId1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FF00"/>
    <a:srgbClr val="FF3300"/>
    <a:srgbClr val="00FF00"/>
    <a:srgbClr val="99FF99"/>
    <a:srgbClr val="CC3300"/>
    <a:srgbClr val="0033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>
        <p:scale>
          <a:sx n="66" d="100"/>
          <a:sy n="66" d="100"/>
        </p:scale>
        <p:origin x="-1284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B741832-089A-4C86-9CB6-D32F60643C9B}" type="datetimeFigureOut">
              <a:rPr lang="zh-CN" altLang="en-US"/>
              <a:pPr>
                <a:defRPr/>
              </a:pPr>
              <a:t>2016/4/17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5B0AE81-055E-46E0-9A98-A02C8D5509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771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CEC0057-C8A6-4757-A2B4-E84D8B8F34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02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80C8285-8919-4B90-9339-CCB0917E87CF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79388" y="63817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60399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33F77-E400-42E7-BC87-2E6FFAB9CED0}" type="datetime1">
              <a:rPr lang="en-US" altLang="zh-CN"/>
              <a:pPr>
                <a:defRPr/>
              </a:pPr>
              <a:t>4/17/2016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B67BF-B41D-4ECA-A7B7-D5B34C8FF5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74235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52315-96CF-4F08-8D75-1F934B4F7EE5}" type="datetime1">
              <a:rPr lang="en-US" altLang="zh-CN"/>
              <a:pPr>
                <a:defRPr/>
              </a:pPr>
              <a:t>4/17/2016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117CD-B5C3-43B3-89C1-F2F1D6B12A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90595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34076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EC19C-548B-4953-99F7-B4405965B5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43014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D2616-09C0-4887-9D3F-89FAFBFA9731}" type="datetime1">
              <a:rPr lang="en-US" altLang="zh-CN"/>
              <a:pPr>
                <a:defRPr/>
              </a:pPr>
              <a:t>4/17/2016</a:t>
            </a:fld>
            <a:endParaRPr 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20EBA-E89B-4BF2-B55D-B3C267416A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90210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BAE04-4380-43A7-9A68-E214784685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33542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B921E-A6A5-439B-88C2-EFD9E513C936}" type="datetime1">
              <a:rPr lang="en-US" altLang="zh-CN"/>
              <a:pPr>
                <a:defRPr/>
              </a:pPr>
              <a:t>4/17/2016</a:t>
            </a:fld>
            <a:endParaRPr lang="en-US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B6F09-789D-4DA1-BCA2-280A96625D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715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81EE2-F2AF-4E74-8D34-A82931A190DD}" type="datetime1">
              <a:rPr lang="en-US" altLang="zh-CN"/>
              <a:pPr>
                <a:defRPr/>
              </a:pPr>
              <a:t>4/17/2016</a:t>
            </a:fld>
            <a:endParaRPr lang="en-US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5BF9F-F864-4CCE-B797-0078F25BD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80788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F2339-4D35-4A8F-8575-7ABB0C98A039}" type="datetime1">
              <a:rPr lang="en-US" altLang="zh-CN"/>
              <a:pPr>
                <a:defRPr/>
              </a:pPr>
              <a:t>4/17/2016</a:t>
            </a:fld>
            <a:endParaRPr 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44BDC-51F3-4A65-BB0F-4A33CEE16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29505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6A02C-4E14-4A64-9ACD-11850FACB4DB}" type="datetime1">
              <a:rPr lang="en-US" altLang="zh-CN"/>
              <a:pPr>
                <a:defRPr/>
              </a:pPr>
              <a:t>4/17/2016</a:t>
            </a:fld>
            <a:endParaRPr 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6E4AD-C015-4F64-A9F9-7A2DF38307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51650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928A8-15E9-49A9-A03B-C307281CC562}" type="datetime1">
              <a:rPr lang="en-US" altLang="zh-CN"/>
              <a:pPr>
                <a:defRPr/>
              </a:pPr>
              <a:t>4/17/2016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53613-B246-40C9-8E10-35077BA7A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51608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zh-CN" smtClean="0"/>
              <a:t>《XXXX       》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38" y="30163"/>
            <a:ext cx="2978150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768065"/>
            <a:ext cx="9144000" cy="892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gradFill>
              <a:gsLst>
                <a:gs pos="25000">
                  <a:schemeClr val="accent6">
                    <a:lumMod val="75000"/>
                  </a:schemeClr>
                </a:gs>
                <a:gs pos="5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0" y="6590141"/>
            <a:ext cx="9144000" cy="1886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gradFill>
              <a:gsLst>
                <a:gs pos="25000">
                  <a:schemeClr val="accent6">
                    <a:lumMod val="75000"/>
                  </a:schemeClr>
                </a:gs>
                <a:gs pos="5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035" name="TextBox 11"/>
          <p:cNvSpPr txBox="1">
            <a:spLocks noChangeArrowheads="1"/>
          </p:cNvSpPr>
          <p:nvPr userDrawn="1"/>
        </p:nvSpPr>
        <p:spPr bwMode="auto">
          <a:xfrm>
            <a:off x="31750" y="6545263"/>
            <a:ext cx="92360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                       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9" r:id="rId1"/>
    <p:sldLayoutId id="2147484230" r:id="rId2"/>
    <p:sldLayoutId id="2147484231" r:id="rId3"/>
    <p:sldLayoutId id="2147484232" r:id="rId4"/>
    <p:sldLayoutId id="2147484233" r:id="rId5"/>
    <p:sldLayoutId id="2147484234" r:id="rId6"/>
    <p:sldLayoutId id="2147484235" r:id="rId7"/>
    <p:sldLayoutId id="2147484236" r:id="rId8"/>
    <p:sldLayoutId id="2147484237" r:id="rId9"/>
    <p:sldLayoutId id="2147484238" r:id="rId10"/>
    <p:sldLayoutId id="2147484239" r:id="rId11"/>
  </p:sldLayoutIdLst>
  <p:transition>
    <p:blinds dir="vert"/>
  </p:transition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st-power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395288" y="298450"/>
            <a:ext cx="3600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600">
                <a:latin typeface="Times New Roman" pitchFamily="18" charset="0"/>
              </a:rPr>
              <a:t>南京易司拓电力科技股份有限公司</a:t>
            </a:r>
          </a:p>
        </p:txBody>
      </p:sp>
      <p:sp>
        <p:nvSpPr>
          <p:cNvPr id="13315" name="TextBox 1"/>
          <p:cNvSpPr txBox="1">
            <a:spLocks noChangeArrowheads="1"/>
          </p:cNvSpPr>
          <p:nvPr/>
        </p:nvSpPr>
        <p:spPr bwMode="auto">
          <a:xfrm>
            <a:off x="5292725" y="6505575"/>
            <a:ext cx="3816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400" b="0">
                <a:latin typeface="Times New Roman" pitchFamily="18" charset="0"/>
              </a:rPr>
              <a:t>真诚  正直  热情  向上  勇于  承担  专注  创新</a:t>
            </a:r>
          </a:p>
        </p:txBody>
      </p:sp>
      <p:sp>
        <p:nvSpPr>
          <p:cNvPr id="13316" name="矩形 3"/>
          <p:cNvSpPr>
            <a:spLocks noChangeArrowheads="1"/>
          </p:cNvSpPr>
          <p:nvPr/>
        </p:nvSpPr>
        <p:spPr bwMode="auto">
          <a:xfrm>
            <a:off x="5411788" y="5365750"/>
            <a:ext cx="3513137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1200"/>
              <a:t>地址：江苏省南京市中央路</a:t>
            </a:r>
            <a:r>
              <a:rPr lang="en-US" altLang="zh-CN" sz="1200"/>
              <a:t>258-27</a:t>
            </a:r>
            <a:r>
              <a:rPr lang="zh-CN" altLang="en-US" sz="1200"/>
              <a:t>号新立基大厦</a:t>
            </a:r>
            <a:endParaRPr lang="en-US" altLang="zh-CN" sz="1200"/>
          </a:p>
          <a:p>
            <a:pPr algn="l"/>
            <a:r>
              <a:rPr lang="zh-CN" altLang="en-US" sz="1200"/>
              <a:t>服务热线：</a:t>
            </a:r>
            <a:r>
              <a:rPr lang="en-US" altLang="zh-CN" sz="1200"/>
              <a:t>400-660-9962</a:t>
            </a:r>
          </a:p>
          <a:p>
            <a:pPr algn="l"/>
            <a:r>
              <a:rPr lang="zh-CN" altLang="en-US" sz="1200"/>
              <a:t>网址：</a:t>
            </a:r>
            <a:r>
              <a:rPr lang="en-US" altLang="zh-CN" sz="1200">
                <a:hlinkClick r:id="rId3"/>
              </a:rPr>
              <a:t>www.est-power.com</a:t>
            </a:r>
            <a:endParaRPr lang="en-US" altLang="zh-CN" sz="1200"/>
          </a:p>
          <a:p>
            <a:pPr algn="l"/>
            <a:r>
              <a:rPr lang="zh-CN" altLang="en-US" sz="1200"/>
              <a:t>电话：</a:t>
            </a:r>
            <a:r>
              <a:rPr lang="en-US" altLang="zh-CN" sz="1200"/>
              <a:t>025-83112337</a:t>
            </a:r>
          </a:p>
          <a:p>
            <a:pPr algn="l"/>
            <a:r>
              <a:rPr lang="zh-CN" altLang="en-US" sz="1200"/>
              <a:t>传真：</a:t>
            </a:r>
            <a:r>
              <a:rPr lang="en-US" altLang="zh-CN" sz="1200"/>
              <a:t>025-83214730</a:t>
            </a:r>
            <a:endParaRPr lang="zh-CN" altLang="en-US" sz="1200"/>
          </a:p>
          <a:p>
            <a:pPr algn="l"/>
            <a:endParaRPr lang="zh-CN" altLang="en-US" sz="1200"/>
          </a:p>
        </p:txBody>
      </p:sp>
      <p:sp>
        <p:nvSpPr>
          <p:cNvPr id="13317" name="TextBox 1"/>
          <p:cNvSpPr txBox="1">
            <a:spLocks noChangeArrowheads="1"/>
          </p:cNvSpPr>
          <p:nvPr/>
        </p:nvSpPr>
        <p:spPr bwMode="auto">
          <a:xfrm>
            <a:off x="2051050" y="2160588"/>
            <a:ext cx="468153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4000" dirty="0">
                <a:latin typeface="Times New Roman" pitchFamily="18" charset="0"/>
              </a:rPr>
              <a:t>配网潮流</a:t>
            </a:r>
            <a:r>
              <a:rPr lang="zh-CN" altLang="en-US" sz="4000" dirty="0" smtClean="0">
                <a:latin typeface="Times New Roman" pitchFamily="18" charset="0"/>
              </a:rPr>
              <a:t>计算</a:t>
            </a:r>
            <a:endParaRPr lang="en-US" altLang="zh-CN" sz="4000" dirty="0" smtClean="0">
              <a:latin typeface="Times New Roman" pitchFamily="18" charset="0"/>
            </a:endParaRPr>
          </a:p>
          <a:p>
            <a:r>
              <a:rPr lang="zh-CN" altLang="en-US" sz="4000" dirty="0" smtClean="0">
                <a:latin typeface="Times New Roman" pitchFamily="18" charset="0"/>
              </a:rPr>
              <a:t>问题</a:t>
            </a:r>
            <a:r>
              <a:rPr lang="zh-CN" altLang="en-US" sz="4000" dirty="0">
                <a:latin typeface="Times New Roman" pitchFamily="18" charset="0"/>
              </a:rPr>
              <a:t>说明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 bwMode="auto">
          <a:xfrm>
            <a:off x="-17197" y="34482"/>
            <a:ext cx="8229600" cy="80223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 smtClean="0"/>
              <a:t>三相潮流计算现存问题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 algn="l">
              <a:buNone/>
            </a:pPr>
            <a:endParaRPr lang="en-US" altLang="zh-CN" dirty="0"/>
          </a:p>
          <a:p>
            <a:pPr algn="l"/>
            <a:r>
              <a:rPr lang="zh-CN" altLang="zh-CN" dirty="0"/>
              <a:t>对于三相负荷，</a:t>
            </a:r>
            <a:r>
              <a:rPr lang="zh-CN" altLang="zh-CN" dirty="0" smtClean="0"/>
              <a:t>分摊</a:t>
            </a:r>
            <a:r>
              <a:rPr lang="zh-CN" altLang="en-US" dirty="0" smtClean="0"/>
              <a:t>后</a:t>
            </a:r>
            <a:r>
              <a:rPr lang="zh-CN" altLang="zh-CN" dirty="0" smtClean="0"/>
              <a:t>的</a:t>
            </a:r>
            <a:r>
              <a:rPr lang="zh-CN" altLang="zh-CN" dirty="0"/>
              <a:t>三相功率是否应该相同？目前分摊算法没有考虑该条件。</a:t>
            </a:r>
            <a:endParaRPr lang="en-US" altLang="zh-CN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395536" y="826570"/>
            <a:ext cx="8229600" cy="80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4000" b="1" dirty="0" smtClean="0"/>
              <a:t>2.</a:t>
            </a:r>
            <a:r>
              <a:rPr lang="zh-CN" altLang="en-US" sz="4000" b="1" dirty="0"/>
              <a:t>三相负荷分摊算法</a:t>
            </a:r>
            <a:endParaRPr lang="en-US" altLang="zh-CN" sz="4000" b="1" dirty="0"/>
          </a:p>
          <a:p>
            <a:pPr algn="l"/>
            <a:endParaRPr lang="zh-CN" alt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47235569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 bwMode="auto">
          <a:xfrm>
            <a:off x="-17197" y="34482"/>
            <a:ext cx="8229600" cy="80223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 smtClean="0"/>
              <a:t>三相潮流计算现存问题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91264" cy="4857403"/>
          </a:xfrm>
        </p:spPr>
        <p:txBody>
          <a:bodyPr/>
          <a:lstStyle/>
          <a:p>
            <a:pPr marL="0" indent="0" algn="l">
              <a:buNone/>
            </a:pPr>
            <a:endParaRPr lang="en-US" altLang="zh-CN" dirty="0"/>
          </a:p>
          <a:p>
            <a:pPr algn="l"/>
            <a:r>
              <a:rPr lang="zh-CN" altLang="zh-CN" dirty="0"/>
              <a:t>算法需要输入线路的三相阻抗及相间阻抗，目前单相</a:t>
            </a:r>
            <a:r>
              <a:rPr lang="zh-CN" altLang="zh-CN" dirty="0" smtClean="0"/>
              <a:t>阻抗的</a:t>
            </a:r>
            <a:r>
              <a:rPr lang="zh-CN" altLang="en-US" dirty="0" smtClean="0"/>
              <a:t>计算方法</a:t>
            </a:r>
            <a:r>
              <a:rPr lang="zh-CN" altLang="zh-CN" dirty="0" smtClean="0"/>
              <a:t>是</a:t>
            </a:r>
            <a:r>
              <a:rPr lang="en-US" altLang="zh-CN" dirty="0" smtClean="0"/>
              <a:t>10kV</a:t>
            </a:r>
            <a:r>
              <a:rPr lang="zh-CN" altLang="en-US" dirty="0" smtClean="0"/>
              <a:t>电压等级</a:t>
            </a:r>
            <a:r>
              <a:rPr lang="zh-CN" altLang="zh-CN" dirty="0" smtClean="0"/>
              <a:t>的</a:t>
            </a:r>
            <a:r>
              <a:rPr lang="zh-CN" altLang="zh-CN" dirty="0"/>
              <a:t>阻抗</a:t>
            </a:r>
            <a:r>
              <a:rPr lang="en-US" altLang="zh-CN" dirty="0"/>
              <a:t>*2</a:t>
            </a:r>
            <a:r>
              <a:rPr lang="zh-CN" altLang="zh-CN" dirty="0" smtClean="0"/>
              <a:t>，相间</a:t>
            </a:r>
            <a:r>
              <a:rPr lang="zh-CN" altLang="zh-CN" dirty="0"/>
              <a:t>阻抗不知道怎么计算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目前</a:t>
            </a:r>
            <a:r>
              <a:rPr lang="zh-CN" altLang="zh-CN" dirty="0" smtClean="0"/>
              <a:t>都</a:t>
            </a:r>
            <a:r>
              <a:rPr lang="zh-CN" altLang="zh-CN" dirty="0"/>
              <a:t>设为</a:t>
            </a:r>
            <a:r>
              <a:rPr lang="en-US" altLang="zh-CN" dirty="0"/>
              <a:t>0</a:t>
            </a:r>
            <a:r>
              <a:rPr lang="zh-CN" altLang="zh-CN" dirty="0"/>
              <a:t>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395536" y="826570"/>
            <a:ext cx="8229600" cy="80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4000" b="1" dirty="0"/>
              <a:t>3</a:t>
            </a:r>
            <a:r>
              <a:rPr lang="en-US" altLang="zh-CN" sz="4000" b="1" dirty="0" smtClean="0"/>
              <a:t>.</a:t>
            </a:r>
            <a:r>
              <a:rPr lang="zh-CN" altLang="en-US" sz="4000" b="1" dirty="0"/>
              <a:t>三相线路阻抗计算</a:t>
            </a:r>
            <a:endParaRPr lang="en-US" altLang="zh-CN" sz="4000" b="1" dirty="0"/>
          </a:p>
          <a:p>
            <a:pPr algn="l"/>
            <a:endParaRPr lang="en-US" altLang="zh-CN" sz="4000" b="1" dirty="0"/>
          </a:p>
          <a:p>
            <a:pPr algn="l"/>
            <a:endParaRPr lang="zh-CN" alt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33055052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 bwMode="auto">
          <a:xfrm>
            <a:off x="-17197" y="34482"/>
            <a:ext cx="8229600" cy="80223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 smtClean="0"/>
              <a:t>三相潮流计算现存问题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91264" cy="4209331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zh-CN" dirty="0" smtClean="0"/>
              <a:t>原因</a:t>
            </a:r>
            <a:r>
              <a:rPr lang="zh-CN" altLang="zh-CN" dirty="0"/>
              <a:t>不确定，可能由</a:t>
            </a:r>
            <a:r>
              <a:rPr lang="zh-CN" altLang="zh-CN" dirty="0" smtClean="0"/>
              <a:t>前面</a:t>
            </a:r>
            <a:r>
              <a:rPr lang="en-US" altLang="zh-CN" dirty="0"/>
              <a:t>3</a:t>
            </a:r>
            <a:r>
              <a:rPr lang="zh-CN" altLang="zh-CN" dirty="0" smtClean="0"/>
              <a:t>个</a:t>
            </a:r>
            <a:r>
              <a:rPr lang="zh-CN" altLang="zh-CN" dirty="0"/>
              <a:t>问题或者用户输入数据不准确</a:t>
            </a:r>
            <a:r>
              <a:rPr lang="zh-CN" altLang="zh-CN" dirty="0" smtClean="0"/>
              <a:t>引起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algn="l">
              <a:buNone/>
            </a:pPr>
            <a:endParaRPr lang="en-US" altLang="zh-CN" dirty="0"/>
          </a:p>
          <a:p>
            <a:pPr marL="0" indent="0" algn="l">
              <a:buNone/>
            </a:pPr>
            <a:r>
              <a:rPr lang="zh-CN" altLang="en-US" dirty="0" smtClean="0"/>
              <a:t>用户输入数据是否准确难以核查</a:t>
            </a:r>
            <a:r>
              <a:rPr lang="en-US" altLang="zh-CN" dirty="0" smtClean="0"/>
              <a:t>(</a:t>
            </a:r>
            <a:r>
              <a:rPr lang="zh-CN" altLang="en-US" dirty="0" smtClean="0"/>
              <a:t>所属相别未知</a:t>
            </a:r>
            <a:r>
              <a:rPr lang="en-US" altLang="zh-CN" dirty="0" smtClean="0"/>
              <a:t>)</a:t>
            </a:r>
            <a:endParaRPr lang="zh-CN" altLang="zh-CN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395536" y="826570"/>
            <a:ext cx="8229600" cy="80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4000" b="1" dirty="0"/>
              <a:t>4. </a:t>
            </a:r>
            <a:r>
              <a:rPr lang="zh-CN" altLang="en-US" sz="4000" b="1" dirty="0"/>
              <a:t>分摊</a:t>
            </a:r>
            <a:r>
              <a:rPr lang="en-US" altLang="zh-CN" sz="4000" b="1" dirty="0"/>
              <a:t>/</a:t>
            </a:r>
            <a:r>
              <a:rPr lang="zh-CN" altLang="en-US" sz="4000" b="1" dirty="0"/>
              <a:t>潮流计算不</a:t>
            </a:r>
            <a:r>
              <a:rPr lang="zh-CN" altLang="en-US" sz="4000" b="1" dirty="0" smtClean="0"/>
              <a:t>收敛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244020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 bwMode="auto">
          <a:xfrm>
            <a:off x="539552" y="836712"/>
            <a:ext cx="8229600" cy="792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 smtClean="0"/>
              <a:t>计算软件现存缺陷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 algn="l"/>
            <a:r>
              <a:rPr lang="en-US" altLang="zh-CN" dirty="0" smtClean="0"/>
              <a:t>1. </a:t>
            </a:r>
            <a:r>
              <a:rPr lang="zh-CN" altLang="en-US" dirty="0" smtClean="0"/>
              <a:t>不支持弱环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2. </a:t>
            </a:r>
            <a:r>
              <a:rPr lang="zh-CN" altLang="en-US" dirty="0" smtClean="0"/>
              <a:t>不支持</a:t>
            </a:r>
            <a:r>
              <a:rPr lang="en-US" altLang="zh-CN" dirty="0" smtClean="0"/>
              <a:t>PI</a:t>
            </a:r>
            <a:r>
              <a:rPr lang="zh-CN" altLang="zh-CN" dirty="0" smtClean="0"/>
              <a:t>型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PV</a:t>
            </a:r>
            <a:r>
              <a:rPr lang="zh-CN" altLang="zh-CN" dirty="0" smtClean="0"/>
              <a:t>型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PQ(V</a:t>
            </a:r>
            <a:r>
              <a:rPr lang="en-US" altLang="zh-CN" dirty="0"/>
              <a:t>)</a:t>
            </a:r>
            <a:r>
              <a:rPr lang="zh-CN" altLang="zh-CN" dirty="0"/>
              <a:t>型分布式</a:t>
            </a:r>
            <a:r>
              <a:rPr lang="zh-CN" altLang="zh-CN" smtClean="0"/>
              <a:t>电源</a:t>
            </a:r>
            <a:r>
              <a:rPr lang="zh-CN" altLang="zh-CN" smtClean="0"/>
              <a:t>节点</a:t>
            </a:r>
            <a:r>
              <a:rPr lang="zh-CN" altLang="en-US" smtClean="0"/>
              <a:t>，未考虑分布式电源对电压的影响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3. </a:t>
            </a:r>
            <a:r>
              <a:rPr lang="zh-CN" altLang="en-US" dirty="0" smtClean="0"/>
              <a:t>高电压治理方案？</a:t>
            </a:r>
          </a:p>
        </p:txBody>
      </p:sp>
    </p:spTree>
    <p:extLst>
      <p:ext uri="{BB962C8B-B14F-4D97-AF65-F5344CB8AC3E}">
        <p14:creationId xmlns:p14="http://schemas.microsoft.com/office/powerpoint/2010/main" val="18193909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xfrm>
            <a:off x="683568" y="836712"/>
            <a:ext cx="7653536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目录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zh-CN" altLang="en-US" dirty="0" smtClean="0"/>
              <a:t>潮流计算概念</a:t>
            </a:r>
            <a:endParaRPr lang="en-US" altLang="zh-CN" dirty="0" smtClean="0"/>
          </a:p>
          <a:p>
            <a:pPr marL="514350" indent="-514350" algn="l">
              <a:buAutoNum type="arabicPeriod"/>
            </a:pPr>
            <a:r>
              <a:rPr lang="zh-CN" altLang="en-US" dirty="0" smtClean="0"/>
              <a:t>三相潮流计算</a:t>
            </a:r>
            <a:endParaRPr lang="en-US" altLang="zh-CN" dirty="0" smtClean="0"/>
          </a:p>
          <a:p>
            <a:pPr marL="514350" indent="-514350" algn="l">
              <a:buAutoNum type="arabicPeriod"/>
            </a:pPr>
            <a:r>
              <a:rPr lang="zh-CN" altLang="en-US" dirty="0" smtClean="0"/>
              <a:t>负荷分摊算法</a:t>
            </a:r>
            <a:endParaRPr lang="en-US" altLang="zh-CN" dirty="0" smtClean="0"/>
          </a:p>
          <a:p>
            <a:pPr marL="514350" indent="-514350" algn="l">
              <a:buAutoNum type="arabicPeriod"/>
            </a:pPr>
            <a:r>
              <a:rPr lang="zh-CN" altLang="en-US" dirty="0"/>
              <a:t>三相潮流计算现存问题</a:t>
            </a:r>
            <a:endParaRPr lang="en-US" altLang="zh-CN" dirty="0" smtClean="0"/>
          </a:p>
          <a:p>
            <a:pPr marL="514350" indent="-514350" algn="l">
              <a:buAutoNum type="arabicPeriod"/>
            </a:pPr>
            <a:r>
              <a:rPr lang="zh-CN" altLang="en-US" dirty="0" smtClean="0"/>
              <a:t>计算软件现存缺陷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980728"/>
            <a:ext cx="8229600" cy="1143000"/>
          </a:xfrm>
        </p:spPr>
        <p:txBody>
          <a:bodyPr/>
          <a:lstStyle/>
          <a:p>
            <a:r>
              <a:rPr lang="zh-CN" altLang="zh-CN" dirty="0" smtClean="0"/>
              <a:t>潮流</a:t>
            </a:r>
            <a:r>
              <a:rPr lang="zh-CN" altLang="zh-CN" dirty="0"/>
              <a:t>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zh-CN" dirty="0" smtClean="0"/>
              <a:t>潮流</a:t>
            </a:r>
            <a:r>
              <a:rPr lang="zh-CN" altLang="zh-CN" dirty="0"/>
              <a:t>计算是指在给定节点系统网络拓扑、元件参数和发电、负荷参量条件下，计算有功功率、无功功率及电压在网络中的分布。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9145762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 bwMode="auto">
          <a:xfrm>
            <a:off x="539552" y="90872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/>
              <a:t>三相潮流计算</a:t>
            </a:r>
            <a:endParaRPr lang="zh-CN" alt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pPr algn="l"/>
            <a:r>
              <a:rPr lang="zh-CN" altLang="zh-CN" dirty="0"/>
              <a:t>配电网三相负荷不对称问题比较突出，如三相变压器参数不对称、三相阻抗参数不对称、三相负荷不平衡等将会使配电网的三相电压电流不再对称，因此配电系统潮流</a:t>
            </a:r>
            <a:r>
              <a:rPr lang="zh-CN" altLang="zh-CN" dirty="0" smtClean="0"/>
              <a:t>计算</a:t>
            </a:r>
            <a:r>
              <a:rPr lang="zh-CN" altLang="en-US" dirty="0"/>
              <a:t>需</a:t>
            </a:r>
            <a:r>
              <a:rPr lang="zh-CN" altLang="zh-CN" dirty="0" smtClean="0"/>
              <a:t>考虑</a:t>
            </a:r>
            <a:r>
              <a:rPr lang="zh-CN" altLang="zh-CN" dirty="0"/>
              <a:t>三相潮流计算</a:t>
            </a:r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 bwMode="auto">
          <a:xfrm>
            <a:off x="539750" y="13414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/>
              <a:t>负荷分摊算法</a:t>
            </a:r>
            <a:endParaRPr lang="zh-CN" altLang="en-US"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 algn="l"/>
            <a:r>
              <a:rPr lang="zh-CN" altLang="zh-CN" dirty="0"/>
              <a:t>由于潮流计算需要已知每个负荷上的有功和无功数据，但是线路上同一时刻所有节点的精确负荷数据难以获取，因此需要采用一种估算方法，估算出每个节点上的负荷，即负荷分摊算法</a:t>
            </a:r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5004048" y="908720"/>
            <a:ext cx="4032448" cy="5760640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zh-CN" sz="2800" dirty="0"/>
              <a:t>首先计算出线路上的总</a:t>
            </a:r>
            <a:r>
              <a:rPr lang="en-US" altLang="zh-CN" sz="2800" dirty="0"/>
              <a:t>P</a:t>
            </a:r>
            <a:r>
              <a:rPr lang="zh-CN" altLang="zh-CN" sz="2800" dirty="0"/>
              <a:t>和总</a:t>
            </a:r>
            <a:r>
              <a:rPr lang="en-US" altLang="zh-CN" sz="2800" dirty="0"/>
              <a:t>Q</a:t>
            </a:r>
            <a:r>
              <a:rPr lang="zh-CN" altLang="zh-CN" sz="2800" dirty="0"/>
              <a:t>作为初始值，根据每个节点上的负荷的额定容量，将总</a:t>
            </a:r>
            <a:r>
              <a:rPr lang="en-US" altLang="zh-CN" sz="2800" dirty="0"/>
              <a:t>P</a:t>
            </a:r>
            <a:r>
              <a:rPr lang="zh-CN" altLang="zh-CN" sz="2800" dirty="0"/>
              <a:t>和总</a:t>
            </a:r>
            <a:r>
              <a:rPr lang="en-US" altLang="zh-CN" sz="2800" dirty="0"/>
              <a:t>Q</a:t>
            </a:r>
            <a:r>
              <a:rPr lang="zh-CN" altLang="zh-CN" sz="2800" dirty="0"/>
              <a:t>按比例分摊给每个节点。然后进行潮流计算，计算出线路首端的</a:t>
            </a:r>
            <a:r>
              <a:rPr lang="en-US" altLang="zh-CN" sz="2800" dirty="0"/>
              <a:t>P</a:t>
            </a:r>
            <a:r>
              <a:rPr lang="zh-CN" altLang="zh-CN" sz="2800" dirty="0"/>
              <a:t>和</a:t>
            </a:r>
            <a:r>
              <a:rPr lang="en-US" altLang="zh-CN" sz="2800" dirty="0"/>
              <a:t>Q</a:t>
            </a:r>
            <a:r>
              <a:rPr lang="zh-CN" altLang="zh-CN" sz="2800" dirty="0"/>
              <a:t>，跟电源点上已知的</a:t>
            </a:r>
            <a:r>
              <a:rPr lang="en-US" altLang="zh-CN" sz="2800" dirty="0"/>
              <a:t>P</a:t>
            </a:r>
            <a:r>
              <a:rPr lang="zh-CN" altLang="zh-CN" sz="2800" dirty="0"/>
              <a:t>和</a:t>
            </a:r>
            <a:r>
              <a:rPr lang="en-US" altLang="zh-CN" sz="2800" dirty="0"/>
              <a:t>Q</a:t>
            </a:r>
            <a:r>
              <a:rPr lang="zh-CN" altLang="zh-CN" sz="2800" dirty="0"/>
              <a:t>进行比较，如果</a:t>
            </a:r>
            <a:r>
              <a:rPr lang="en-US" altLang="zh-CN" sz="2800" dirty="0"/>
              <a:t>P</a:t>
            </a:r>
            <a:r>
              <a:rPr lang="zh-CN" altLang="zh-CN" sz="2800" dirty="0"/>
              <a:t>和</a:t>
            </a:r>
            <a:r>
              <a:rPr lang="en-US" altLang="zh-CN" sz="2800" dirty="0"/>
              <a:t>Q</a:t>
            </a:r>
            <a:r>
              <a:rPr lang="zh-CN" altLang="zh-CN" sz="2800" dirty="0"/>
              <a:t>的差值都小于</a:t>
            </a:r>
            <a:r>
              <a:rPr lang="en-US" altLang="zh-CN" sz="2800" dirty="0"/>
              <a:t>1</a:t>
            </a:r>
            <a:r>
              <a:rPr lang="zh-CN" altLang="zh-CN" sz="2800" dirty="0"/>
              <a:t>瓦，则分摊成功，否则对初始总</a:t>
            </a:r>
            <a:r>
              <a:rPr lang="en-US" altLang="zh-CN" sz="2800" dirty="0"/>
              <a:t>P</a:t>
            </a:r>
            <a:r>
              <a:rPr lang="zh-CN" altLang="zh-CN" sz="2800" dirty="0"/>
              <a:t>和总</a:t>
            </a:r>
            <a:r>
              <a:rPr lang="en-US" altLang="zh-CN" sz="2800" dirty="0"/>
              <a:t>Q</a:t>
            </a:r>
            <a:r>
              <a:rPr lang="zh-CN" altLang="zh-CN" sz="2800" dirty="0"/>
              <a:t>进行修正，再进行分摊。</a:t>
            </a:r>
          </a:p>
          <a:p>
            <a:pPr algn="l"/>
            <a:endParaRPr lang="zh-CN" altLang="en-US" sz="28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772804"/>
              </p:ext>
            </p:extLst>
          </p:nvPr>
        </p:nvGraphicFramePr>
        <p:xfrm>
          <a:off x="107504" y="106635"/>
          <a:ext cx="4819650" cy="656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Visio" r:id="rId3" imgW="4823123" imgH="6551309" progId="Visio.Drawing.11">
                  <p:embed/>
                </p:oleObj>
              </mc:Choice>
              <mc:Fallback>
                <p:oleObj name="Visio" r:id="rId3" imgW="4823123" imgH="655130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06635"/>
                        <a:ext cx="4819650" cy="656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 bwMode="auto">
          <a:xfrm>
            <a:off x="539750" y="13414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三相潮流计算现存问题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 algn="l"/>
            <a:r>
              <a:rPr lang="en-US" altLang="zh-CN" dirty="0" smtClean="0"/>
              <a:t>1. </a:t>
            </a:r>
            <a:r>
              <a:rPr lang="zh-CN" altLang="en-US" dirty="0" smtClean="0"/>
              <a:t>输入参数难以完整获取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2. </a:t>
            </a:r>
            <a:r>
              <a:rPr lang="zh-CN" altLang="en-US" dirty="0" smtClean="0"/>
              <a:t>三相负荷分摊算法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3. </a:t>
            </a:r>
            <a:r>
              <a:rPr lang="zh-CN" altLang="en-US" dirty="0" smtClean="0"/>
              <a:t>三相线路阻抗计算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4. </a:t>
            </a:r>
            <a:r>
              <a:rPr lang="zh-CN" altLang="en-US" dirty="0" smtClean="0"/>
              <a:t>分摊</a:t>
            </a:r>
            <a:r>
              <a:rPr lang="en-US" altLang="zh-CN" dirty="0" smtClean="0"/>
              <a:t>/</a:t>
            </a:r>
            <a:r>
              <a:rPr lang="zh-CN" altLang="en-US" dirty="0" smtClean="0"/>
              <a:t>潮流计算不收敛</a:t>
            </a:r>
          </a:p>
        </p:txBody>
      </p:sp>
    </p:spTree>
    <p:extLst>
      <p:ext uri="{BB962C8B-B14F-4D97-AF65-F5344CB8AC3E}">
        <p14:creationId xmlns:p14="http://schemas.microsoft.com/office/powerpoint/2010/main" val="193397366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 bwMode="auto">
          <a:xfrm>
            <a:off x="-17197" y="34482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 smtClean="0"/>
              <a:t>三相潮流计算现存问题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dirty="0" smtClean="0"/>
              <a:t>三相</a:t>
            </a:r>
            <a:r>
              <a:rPr lang="zh-CN" altLang="zh-CN" dirty="0" smtClean="0"/>
              <a:t>潮流</a:t>
            </a:r>
            <a:r>
              <a:rPr lang="zh-CN" altLang="zh-CN" dirty="0"/>
              <a:t>计算所需</a:t>
            </a:r>
            <a:r>
              <a:rPr lang="zh-CN" altLang="zh-CN" dirty="0" smtClean="0"/>
              <a:t>参数：</a:t>
            </a:r>
            <a:endParaRPr lang="zh-CN" altLang="zh-CN" dirty="0"/>
          </a:p>
          <a:p>
            <a:pPr marL="0" indent="0" algn="l">
              <a:buNone/>
            </a:pPr>
            <a:r>
              <a:rPr lang="zh-CN" altLang="zh-CN" dirty="0"/>
              <a:t>配变型号</a:t>
            </a:r>
            <a:r>
              <a:rPr lang="en-US" altLang="zh-CN" dirty="0"/>
              <a:t>/</a:t>
            </a:r>
            <a:r>
              <a:rPr lang="zh-CN" altLang="zh-CN" dirty="0" smtClean="0"/>
              <a:t>额定容量</a:t>
            </a:r>
            <a:r>
              <a:rPr lang="zh-CN" altLang="en-US" dirty="0" smtClean="0"/>
              <a:t>，低</a:t>
            </a:r>
            <a:r>
              <a:rPr lang="zh-CN" altLang="zh-CN" dirty="0" smtClean="0"/>
              <a:t>压</a:t>
            </a:r>
            <a:r>
              <a:rPr lang="zh-CN" altLang="zh-CN" dirty="0"/>
              <a:t>侧</a:t>
            </a:r>
            <a:r>
              <a:rPr lang="zh-CN" altLang="zh-CN" dirty="0" smtClean="0"/>
              <a:t>额定电压</a:t>
            </a:r>
            <a:endParaRPr lang="zh-CN" altLang="zh-CN" dirty="0"/>
          </a:p>
          <a:p>
            <a:pPr marL="0" indent="0" algn="l">
              <a:buNone/>
            </a:pPr>
            <a:r>
              <a:rPr lang="zh-CN" altLang="zh-CN" dirty="0"/>
              <a:t>配变</a:t>
            </a:r>
            <a:r>
              <a:rPr lang="zh-CN" altLang="zh-CN" dirty="0" smtClean="0"/>
              <a:t>低压</a:t>
            </a:r>
            <a:r>
              <a:rPr lang="zh-CN" altLang="zh-CN" dirty="0"/>
              <a:t>侧三相电压，有功，功率因数</a:t>
            </a:r>
          </a:p>
          <a:p>
            <a:pPr marL="0" indent="0" algn="l">
              <a:buNone/>
            </a:pPr>
            <a:r>
              <a:rPr lang="zh-CN" altLang="en-US" dirty="0" smtClean="0"/>
              <a:t>各节点</a:t>
            </a:r>
            <a:r>
              <a:rPr lang="zh-CN" altLang="zh-CN" dirty="0" smtClean="0"/>
              <a:t>线路长度，</a:t>
            </a:r>
            <a:r>
              <a:rPr lang="zh-CN" altLang="zh-CN" dirty="0"/>
              <a:t>阻抗</a:t>
            </a:r>
          </a:p>
          <a:p>
            <a:pPr marL="0" indent="0" algn="l">
              <a:buNone/>
            </a:pPr>
            <a:r>
              <a:rPr lang="zh-CN" altLang="en-US" dirty="0" smtClean="0"/>
              <a:t>各节点</a:t>
            </a:r>
            <a:r>
              <a:rPr lang="zh-CN" altLang="zh-CN" dirty="0" smtClean="0"/>
              <a:t>负荷</a:t>
            </a:r>
            <a:r>
              <a:rPr lang="zh-CN" altLang="zh-CN" dirty="0"/>
              <a:t>额定容量，所属相</a:t>
            </a:r>
            <a:r>
              <a:rPr lang="zh-CN" altLang="zh-CN" dirty="0" smtClean="0"/>
              <a:t>别</a:t>
            </a:r>
            <a:endParaRPr lang="zh-CN" altLang="zh-CN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395536" y="826570"/>
            <a:ext cx="8229600" cy="80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4000" b="1" dirty="0"/>
              <a:t>1. </a:t>
            </a:r>
            <a:r>
              <a:rPr lang="zh-CN" altLang="en-US" sz="4000" b="1" dirty="0"/>
              <a:t>输入参数难以完整获取</a:t>
            </a:r>
            <a:endParaRPr lang="en-US" altLang="zh-CN" sz="4000" b="1" dirty="0"/>
          </a:p>
          <a:p>
            <a:pPr algn="l"/>
            <a:endParaRPr lang="zh-CN" alt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51007163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 bwMode="auto">
          <a:xfrm>
            <a:off x="-17197" y="34482"/>
            <a:ext cx="8229600" cy="80223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 smtClean="0"/>
              <a:t>三相潮流计算现存问题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 algn="l">
              <a:buNone/>
            </a:pPr>
            <a:endParaRPr lang="en-US" altLang="zh-CN" dirty="0"/>
          </a:p>
          <a:p>
            <a:pPr algn="l"/>
            <a:r>
              <a:rPr lang="zh-CN" altLang="zh-CN" dirty="0"/>
              <a:t>目前上海数据缺少每个负荷的所属相别，只有</a:t>
            </a:r>
            <a:r>
              <a:rPr lang="en-US" altLang="zh-CN" dirty="0"/>
              <a:t>3</a:t>
            </a:r>
            <a:r>
              <a:rPr lang="zh-CN" altLang="zh-CN" dirty="0"/>
              <a:t>相</a:t>
            </a:r>
            <a:r>
              <a:rPr lang="en-US" altLang="zh-CN" dirty="0"/>
              <a:t>3</a:t>
            </a:r>
            <a:r>
              <a:rPr lang="zh-CN" altLang="zh-CN" dirty="0"/>
              <a:t>线，</a:t>
            </a:r>
            <a:r>
              <a:rPr lang="en-US" altLang="zh-CN" dirty="0"/>
              <a:t>3</a:t>
            </a:r>
            <a:r>
              <a:rPr lang="zh-CN" altLang="zh-CN" dirty="0"/>
              <a:t>相</a:t>
            </a:r>
            <a:r>
              <a:rPr lang="en-US" altLang="zh-CN" dirty="0"/>
              <a:t>4</a:t>
            </a:r>
            <a:r>
              <a:rPr lang="zh-CN" altLang="zh-CN" dirty="0"/>
              <a:t>线，</a:t>
            </a:r>
            <a:r>
              <a:rPr lang="en-US" altLang="zh-CN" dirty="0"/>
              <a:t>1</a:t>
            </a:r>
            <a:r>
              <a:rPr lang="zh-CN" altLang="zh-CN" dirty="0"/>
              <a:t>相</a:t>
            </a:r>
            <a:r>
              <a:rPr lang="en-US" altLang="zh-CN" dirty="0"/>
              <a:t>2</a:t>
            </a:r>
            <a:r>
              <a:rPr lang="zh-CN" altLang="zh-CN" dirty="0"/>
              <a:t>线等信息</a:t>
            </a:r>
            <a:r>
              <a:rPr lang="zh-CN" altLang="zh-CN" dirty="0" smtClean="0"/>
              <a:t>。</a:t>
            </a:r>
            <a:r>
              <a:rPr lang="zh-CN" altLang="en-US" dirty="0" smtClean="0"/>
              <a:t>其余数据都有。</a:t>
            </a:r>
            <a:endParaRPr lang="zh-CN" altLang="zh-CN" dirty="0"/>
          </a:p>
          <a:p>
            <a:pPr algn="l"/>
            <a:r>
              <a:rPr lang="zh-CN" altLang="zh-CN" dirty="0" smtClean="0"/>
              <a:t>上海</a:t>
            </a:r>
            <a:r>
              <a:rPr lang="zh-CN" altLang="zh-CN" dirty="0"/>
              <a:t>专工建议将单相负荷平均分到三相上，但是此种负荷分配方式对于导线阻抗的计算有影响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 algn="l">
              <a:buNone/>
            </a:pPr>
            <a:endParaRPr lang="en-US" altLang="zh-CN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395536" y="826570"/>
            <a:ext cx="8229600" cy="80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4000" b="1" dirty="0"/>
              <a:t>1. </a:t>
            </a:r>
            <a:r>
              <a:rPr lang="zh-CN" altLang="en-US" sz="4000" b="1" dirty="0"/>
              <a:t>输入参数难以完整获取</a:t>
            </a:r>
            <a:endParaRPr lang="en-US" altLang="zh-CN" sz="4000" b="1" dirty="0"/>
          </a:p>
          <a:p>
            <a:pPr algn="l"/>
            <a:endParaRPr lang="zh-CN" alt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8398591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4874</TotalTime>
  <Words>602</Words>
  <Application>Microsoft Office PowerPoint</Application>
  <PresentationFormat>全屏显示(4:3)</PresentationFormat>
  <Paragraphs>57</Paragraphs>
  <Slides>13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Office 主题​​</vt:lpstr>
      <vt:lpstr>Visio</vt:lpstr>
      <vt:lpstr>PowerPoint 演示文稿</vt:lpstr>
      <vt:lpstr>目录</vt:lpstr>
      <vt:lpstr>潮流计算</vt:lpstr>
      <vt:lpstr>三相潮流计算</vt:lpstr>
      <vt:lpstr>负荷分摊算法</vt:lpstr>
      <vt:lpstr>PowerPoint 演示文稿</vt:lpstr>
      <vt:lpstr>三相潮流计算现存问题</vt:lpstr>
      <vt:lpstr>三相潮流计算现存问题</vt:lpstr>
      <vt:lpstr>三相潮流计算现存问题</vt:lpstr>
      <vt:lpstr>三相潮流计算现存问题</vt:lpstr>
      <vt:lpstr>三相潮流计算现存问题</vt:lpstr>
      <vt:lpstr>三相潮流计算现存问题</vt:lpstr>
      <vt:lpstr>计算软件现存缺陷</vt:lpstr>
    </vt:vector>
  </TitlesOfParts>
  <Company>UNKNOWN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COMMON</dc:creator>
  <cp:lastModifiedBy>Li</cp:lastModifiedBy>
  <cp:revision>268</cp:revision>
  <dcterms:created xsi:type="dcterms:W3CDTF">2005-06-07T08:37:48Z</dcterms:created>
  <dcterms:modified xsi:type="dcterms:W3CDTF">2016-04-17T11:34:41Z</dcterms:modified>
</cp:coreProperties>
</file>