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1" r:id="rId2"/>
    <p:sldId id="258" r:id="rId3"/>
    <p:sldId id="256" r:id="rId4"/>
    <p:sldId id="259" r:id="rId5"/>
    <p:sldId id="273" r:id="rId6"/>
    <p:sldId id="293" r:id="rId7"/>
    <p:sldId id="298" r:id="rId8"/>
    <p:sldId id="291" r:id="rId9"/>
    <p:sldId id="275" r:id="rId10"/>
    <p:sldId id="272" r:id="rId11"/>
    <p:sldId id="274" r:id="rId12"/>
    <p:sldId id="306" r:id="rId13"/>
    <p:sldId id="277" r:id="rId14"/>
    <p:sldId id="279" r:id="rId15"/>
    <p:sldId id="299" r:id="rId16"/>
    <p:sldId id="302" r:id="rId17"/>
    <p:sldId id="300" r:id="rId18"/>
    <p:sldId id="286" r:id="rId19"/>
    <p:sldId id="287" r:id="rId20"/>
    <p:sldId id="288" r:id="rId21"/>
    <p:sldId id="307" r:id="rId22"/>
    <p:sldId id="308" r:id="rId23"/>
    <p:sldId id="303" r:id="rId24"/>
    <p:sldId id="304" r:id="rId25"/>
    <p:sldId id="309" r:id="rId26"/>
    <p:sldId id="305" r:id="rId27"/>
    <p:sldId id="310" r:id="rId28"/>
    <p:sldId id="289" r:id="rId29"/>
    <p:sldId id="290" r:id="rId3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999999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3" autoAdjust="0"/>
    <p:restoredTop sz="67754" autoAdjust="0"/>
  </p:normalViewPr>
  <p:slideViewPr>
    <p:cSldViewPr snapToGrid="0" snapToObjects="1">
      <p:cViewPr>
        <p:scale>
          <a:sx n="50" d="100"/>
          <a:sy n="50" d="100"/>
        </p:scale>
        <p:origin x="-189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897B-A177-4BB6-8086-7D5F4E0F556E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F5DF4-5E6B-4960-B955-4D91F882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acs/minimatch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untjs/grunt-ini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yeoman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其实就是：</a:t>
            </a:r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yo+grunt+bower</a:t>
            </a:r>
          </a:p>
          <a:p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Yeoman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是一个强健的工具，库，及工作流程的组合</a:t>
            </a:r>
          </a:p>
          <a:p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tools, libraries, and a workflow</a:t>
            </a:r>
          </a:p>
          <a:p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</a:t>
            </a:r>
            <a:r>
              <a:rPr lang="zh-CN" altLang="gsw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的一些模板框架冗余，需要二次手动修改删除。没有规范。</a:t>
            </a:r>
          </a:p>
          <a:p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grunt-init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已经可以满足大部分场景下的需求了，而且也挺方便的。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</a:t>
            </a:r>
            <a:r>
              <a:rPr lang="zh-CN" altLang="gsw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把别人好的东西拿了过来，然后对一些地方做了改进。里面亮点之一就是引入了</a:t>
            </a:r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</a:t>
            </a:r>
            <a:r>
              <a:rPr lang="zh-CN" altLang="gsw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方便对前端资源进行管理。</a:t>
            </a:r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是对</a:t>
            </a:r>
            <a:r>
              <a:rPr lang="gsw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库中的模块的添加。用途不同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6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作用是，定义依赖包。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Gruntfile.js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的作用是定义任务流。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Ps: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有点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需要注意的是依赖包需要全名。另外有个插件叫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load-grunt-tasks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，只需要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require('load-grunt-tasks')(grunt);</a:t>
            </a: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registerTask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注册任务，这里可以定义多个任务流，任务流里面还可以包含任务流。看自己的具体需求。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特点之一是，配置文件中不包含任何的任务逻辑代码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的开闭原则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对扩展开放，对修改关闭，这一特性使得任务可以专心于“要做什么”而不是“要对什么做事情”，不再被特定的项目所绑架。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4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接下来，谈谈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的插件。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如此强大，正是因为其插件的质量和数量。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4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hello-sprite</a:t>
            </a:r>
            <a:r>
              <a:rPr lang="zh-CN" altLang="en-US" baseline="0" dirty="0" smtClean="0"/>
              <a:t>，这是我朋友写的一个“将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代码中的切片合并成雪碧图，生成</a:t>
            </a:r>
            <a:r>
              <a:rPr lang="en-US" altLang="zh-CN" dirty="0" err="1" smtClean="0"/>
              <a:t>css</a:t>
            </a:r>
            <a:r>
              <a:rPr lang="en-US" altLang="zh-CN" baseline="0" dirty="0" smtClean="0"/>
              <a:t> background-position.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media</a:t>
            </a:r>
            <a:r>
              <a:rPr lang="zh-CN" altLang="en-US" baseline="0" dirty="0" smtClean="0"/>
              <a:t>代码”的插件，是我用过</a:t>
            </a:r>
            <a:r>
              <a:rPr lang="en-US" altLang="zh-CN" baseline="0" dirty="0" smtClean="0"/>
              <a:t>grunt</a:t>
            </a:r>
            <a:r>
              <a:rPr lang="zh-CN" altLang="en-US" baseline="0" dirty="0" smtClean="0"/>
              <a:t>中的最好的</a:t>
            </a:r>
            <a:r>
              <a:rPr lang="en-US" altLang="zh-CN" baseline="0" dirty="0" smtClean="0"/>
              <a:t>sprite</a:t>
            </a:r>
            <a:r>
              <a:rPr lang="zh-CN" altLang="en-US" baseline="0" dirty="0" smtClean="0"/>
              <a:t>插件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2x</a:t>
            </a:r>
            <a:r>
              <a:rPr lang="zh-CN" altLang="en-US" baseline="0" dirty="0" smtClean="0"/>
              <a:t>是我写的一个插件，下面会介绍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还有</a:t>
            </a:r>
            <a:r>
              <a:rPr lang="en-US" altLang="zh-CN" baseline="0" dirty="0" smtClean="0"/>
              <a:t>ftp</a:t>
            </a:r>
            <a:r>
              <a:rPr lang="zh-CN" altLang="en-US" baseline="0" dirty="0" smtClean="0"/>
              <a:t>上传的，这个插件不能支持中文，中文的需要另一个插件</a:t>
            </a:r>
            <a:r>
              <a:rPr lang="en-US" altLang="zh-CN" baseline="0" dirty="0" err="1" smtClean="0"/>
              <a:t>sftp</a:t>
            </a:r>
            <a:r>
              <a:rPr lang="en-US" altLang="zh-CN" baseline="0" dirty="0" smtClean="0"/>
              <a:t>-deploy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Connect</a:t>
            </a:r>
            <a:r>
              <a:rPr lang="zh-CN" altLang="en-US" baseline="0" dirty="0" smtClean="0"/>
              <a:t>用于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等协议请求，支持</a:t>
            </a:r>
            <a:r>
              <a:rPr lang="en-US" altLang="zh-CN" baseline="0" dirty="0" smtClean="0"/>
              <a:t>https.</a:t>
            </a:r>
          </a:p>
          <a:p>
            <a:r>
              <a:rPr lang="en-US" altLang="zh-CN" baseline="0" dirty="0" smtClean="0"/>
              <a:t>Load-grunt-tasks</a:t>
            </a:r>
            <a:r>
              <a:rPr lang="zh-CN" altLang="en-US" baseline="0" dirty="0" smtClean="0"/>
              <a:t>就是刚才提到的一行加载所有的</a:t>
            </a:r>
            <a:r>
              <a:rPr lang="en-US" altLang="zh-CN" baseline="0" dirty="0" smtClean="0"/>
              <a:t>task</a:t>
            </a:r>
            <a:r>
              <a:rPr lang="zh-CN" altLang="en-US" baseline="0" dirty="0" smtClean="0"/>
              <a:t>的插件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Time-grunt</a:t>
            </a:r>
            <a:r>
              <a:rPr lang="zh-CN" altLang="en-US" baseline="0" dirty="0" smtClean="0"/>
              <a:t>可以测试每个</a:t>
            </a:r>
            <a:r>
              <a:rPr lang="en-US" altLang="zh-CN" baseline="0" dirty="0" smtClean="0"/>
              <a:t>task</a:t>
            </a:r>
            <a:r>
              <a:rPr lang="zh-CN" altLang="en-US" baseline="0" dirty="0" smtClean="0"/>
              <a:t>的工作时间，调试的时候有用。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7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每个任务配置中，可以指定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级别的选项会覆盖任务级别的选项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这里是动态创建文件对象的方式，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开启下面的选项。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Cwd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文件夹路径，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定义文件，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目的路径，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到处文件后缀名。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minimatch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库支持文件名扩展（也称为通配符）。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动态创建文件对象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，以启用以下选项：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cwd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相对于（但不包括）该路径进行匹配。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匹配模式，相对于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cwd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目标路径前缀。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路径中替换任何现有的扩展名。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模板：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&lt;%=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grunt.template.today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-mm-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%&gt;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导入外部数据：</a:t>
            </a:r>
            <a:r>
              <a:rPr lang="en-US" altLang="zh-CN" dirty="0" err="1" smtClean="0"/>
              <a:t>pkg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grunt.file.readJSON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'),  </a:t>
            </a:r>
            <a:r>
              <a:rPr lang="en-US" altLang="zh-CN" dirty="0" err="1" smtClean="0"/>
              <a:t>grunt.file.readYAML</a:t>
            </a:r>
            <a:r>
              <a:rPr lang="en-US" altLang="zh-CN" dirty="0" smtClean="0"/>
              <a:t>(‘’);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*/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2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9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监听</a:t>
            </a:r>
            <a:r>
              <a:rPr lang="zh-CN" altLang="en-US" dirty="0" smtClean="0"/>
              <a:t>文件的变动，然后执行预定义的任务流。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73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这里有个细节：对于常用的功能或者构建插件建议都在全局安装，从而可以避免在每个项目中都安装一次而占用更多的存储空间。当然在具体项目中安装，读取文件的速度会更快。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高度可定制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模板的目录结构像这样。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里面放你需要复制的文件。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Rename.json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的作用是，把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里面的模板文件的名字，替换成你要创建的文件的名字。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Template.js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的作用是配置需要用户输入的数据，比如项目类型，项目简介，项目开发者等。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所以整个自定义模板的工作流程是，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template.js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询问用户项目基本信息，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用刚才用户输入的名字替换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中的对应文件。然后复制到项目根目录。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接下来，分享的是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的一些扩展，自己的一些探索。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强大在于可定制，开放了很多接口可供用户自己开扩展。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-g 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grunt-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插件构建模块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clone git://github.com/gruntjs/grunt-init-gruntplugin.git ~/.grunt-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插件模板；</a:t>
            </a: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在一个空目录运行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gruntplugin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这样就会将该目录初始化为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插件构建目录，构建插件的文件最终存储在这个目录中，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会自动生成相关配置文件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自动安装插件构建所需的依赖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编写你的插件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发布插件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对了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这里提一下，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的，之前做过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的，不过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GraphicsMagick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node.js</a:t>
            </a: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imagemagick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安装不了。做了两个版本，最后选择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</a:t>
            </a: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9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个，初始化一个私有属性，这是很常见的一个处理方式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好处一：把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当前作用域下的对象给一个私有属性。这样这个对象就对他的私有方法可见了，调用他的方法什么的就可以很顺利了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好处二：减少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查找深度，如果当前对象继承很深的话，就会遍历很长的作用域链。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第二个细节就是对奇偶的处理。而且不仅要对处理后的图片，还要对处理前的图片处理，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第三个细节就是对用户输入的处理。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获取用户的输入。要判断有无输入和有输入后的取值，这里用了双重三目运算符。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避免很多的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，看着简洁。。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源码中很多这样的。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最后一个细节是要用异步处理。对每个文件循环调用处理方法，对所有方法串行调用，异步处理。不然文件一多，等待时间会像相当长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yeoman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的朋友都知道，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最强大的在于他的插件，学习成本最大的就是他的插件。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能在对的时间，找到对的插件，这就是最小的学习成本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-transport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模块用来对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定义的模块进行依赖提取等任务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组合借助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，对代码进行模块化管理，压缩。可以构建一个中型的项目。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Idleading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的意思是模块提取后的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、源码目录和构建目录，目录结构要保持一致，这个是最重要的。这样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开发环境还是生产环境，都能加载到需要的模块。至于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require()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是用相对标识还是用顶级标识，倒是无所谓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-transport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idleading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seajs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要求路径和模块标识要一致</a:t>
            </a:r>
            <a:endParaRPr lang="en-US" altLang="zh-CN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-transport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参数，作用就相当于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seajs.config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只是模块顶级标识的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测试执行过程管理工具（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Runner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）这个测试工具的一个强大特性就是，它可以监控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(Watch)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文件的变化，然后自行执行，通过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显示测试结果。它允许在多个真正的浏览器执行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 smtClean="0"/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是单元测试框架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我们可以组合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，实现测试自动化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为什么要测试驱动：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是敏捷开发中提倡的“测试先行”的案例，对于产品级的代码，我们真的应该要高质量控制。百度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率</a:t>
            </a:r>
            <a:endParaRPr lang="zh-CN" altLang="en-US" dirty="0" smtClean="0"/>
          </a:p>
          <a:p>
            <a:pPr fontAlgn="t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代码的时候，测试代价比较高，就要用到测试驱动了。比如现在写个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，测试一下都要一两分钟，肯定不行、用测试驱动测下，效率高多了。，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TDD(Test Driven Development)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测试驱动开发，是敏捷开发中提出的最佳实践之一。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很有意思的提出了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BDD(Behavior Driven Development)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行为驱动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开发（测试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先行，就是未写现实，先写用例。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  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下面分享的是一个很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nice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GUI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应用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就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能在</a:t>
            </a:r>
            <a:r>
              <a:rPr kumimoji="1" lang="en-US" altLang="zh-CN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chrome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en-US" altLang="zh-CN" sz="1200" baseline="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devtools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里面看到</a:t>
            </a:r>
            <a:r>
              <a:rPr kumimoji="1" lang="en-US" altLang="zh-CN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grunt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的所有</a:t>
            </a:r>
            <a:r>
              <a:rPr kumimoji="1" lang="en-US" altLang="zh-CN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task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，可以用鼠标点击控制其运行停止。</a:t>
            </a:r>
            <a:endParaRPr kumimoji="1" lang="en-US" altLang="zh-CN" sz="1200" baseline="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1200" baseline="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减少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团队成员学习成本，尽可能简单操作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用于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Node.js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的调试，可以吧控制台上的信息打印在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devtools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console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里面，像普通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js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调试一样。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1200" baseline="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如果应用中控制台的东西太多，自己还要去向上拉滚动条，超过了几十条就没了。。不知道大家有木有这样的困窘。怎么解决。</a:t>
            </a:r>
            <a:endParaRPr kumimoji="1" lang="en-US" altLang="zh-CN" sz="1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Grunt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的确方便，不过要是安全措施没做好，出了意外一定会把人搞疯。具备一些调试技巧是必不可少的。。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第一个技巧就是自己向你的任务里面传参数进去，看看输入输出是不是和我们预期的一样。比如这里。传两个参数。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Hello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grunt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。在命令行里面通过冒号传参的。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如果参数里面有冒号，可以先转义了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第二个技巧就是常用的断点。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第三个是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nodejs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的调试技巧，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node-inspector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。用过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node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的人应该都知道这个神器。他会在开一个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tcp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端口，和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nodejs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通信，然后再我们的浏览器的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devtools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里面调试。这样，就和我们普通得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js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调试一样了。</a:t>
            </a:r>
            <a:endParaRPr kumimoji="1" lang="en-US" altLang="zh-CN" sz="1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这个用用的扩展是集成到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webstorm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中。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	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再不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用忍受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webstorm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less 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css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compile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编译速度了，每次都要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ctrl+s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一下，然后等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秒才可以刷新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Sass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：写代码一样写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css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，简单可维护。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coffee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the good parts of 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javascript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，写代码及其简洁，高效。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en-US" altLang="zh-CN" sz="1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Requirejs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可以帮助异步按需的加载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代码，并解决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模块间的依赖关系，提升了前端代码的整体质量和性能。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Angular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：全面的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MVC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框架，方便的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Restful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，数据绑定和依赖注入，是我们开发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web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app</a:t>
            </a:r>
            <a:r>
              <a:rPr kumimoji="1" lang="zh-CN" altLang="en-US" sz="1200" baseline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不可或缺的框架。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Karma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执行过程管理工具，可以在多个浏览器中执行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以上这些，通过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grunt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组合起来，就可以随心所欲写我们的代码了。</a:t>
            </a:r>
            <a:endParaRPr kumimoji="1" lang="en-US" altLang="zh-CN" sz="1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Arial"/>
              <a:buNone/>
            </a:pPr>
            <a:r>
              <a:rPr kumimoji="1" lang="zh-CN" altLang="en-US" sz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强强联合，化学到底是怎样的，还需要自己去实践，去年的某湖就是例子，哈哈。这里我只是提供一个想法。</a:t>
            </a:r>
            <a:endParaRPr kumimoji="1" lang="en-US" altLang="zh-CN" sz="1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都是自己平时折腾的东西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体验飞一般的自动化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有了</a:t>
            </a:r>
            <a:r>
              <a:rPr lang="en-US" altLang="zh-CN" baseline="0" dirty="0" smtClean="0"/>
              <a:t>grunt</a:t>
            </a:r>
            <a:r>
              <a:rPr lang="zh-CN" altLang="en-US" baseline="0" dirty="0" smtClean="0"/>
              <a:t>，我们就能跟专注与写代码，代码写完就可以手工上线，回家陪妹子了，哈哈。</a:t>
            </a:r>
            <a:endParaRPr lang="en-US" altLang="zh-CN" baseline="0" dirty="0" smtClean="0"/>
          </a:p>
          <a:p>
            <a:pPr fontAlgn="t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grunt</a:t>
            </a:r>
            <a:r>
              <a:rPr lang="zh-CN" altLang="en-US" baseline="0" dirty="0" smtClean="0"/>
              <a:t>除了编译压缩合并之外，还有其他很多强大的功能，比如</a:t>
            </a:r>
            <a:r>
              <a:rPr lang="en-US" altLang="zh-CN" baseline="0" dirty="0" smtClean="0"/>
              <a:t>ftp</a:t>
            </a:r>
            <a:r>
              <a:rPr lang="zh-CN" altLang="en-US" baseline="0" dirty="0" smtClean="0"/>
              <a:t>上传，测试驱动开发，雪碧图等等。。所以今天就想和大家分享一下自己的研究和总结。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8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8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</a:t>
            </a:r>
            <a:r>
              <a:rPr lang="zh-CN" altLang="en-US" dirty="0" smtClean="0"/>
              <a:t>开始的时候使用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来合并压缩一些文件</a:t>
            </a:r>
            <a:r>
              <a:rPr lang="en-US" altLang="zh-CN" dirty="0" smtClean="0"/>
              <a:t>,join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有一个致命的缺点就是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不能跨平台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代码难以维护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Ant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他也是基于任务的构建器</a:t>
            </a:r>
            <a:r>
              <a:rPr lang="en-US" altLang="zh-CN" dirty="0" smtClean="0"/>
              <a:t>.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都写成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形式。因为</a:t>
            </a:r>
            <a:r>
              <a:rPr lang="en-US" altLang="zh-CN" dirty="0" smtClean="0"/>
              <a:t>Ant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的，所以跨平台做的不错。他的这个优点也是他的缺点，基于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，对于我们前端来说学习成本就会上去，编译压缩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的时候会需要</a:t>
            </a:r>
            <a:r>
              <a:rPr lang="en-US" altLang="zh-CN" dirty="0" smtClean="0"/>
              <a:t>Rhino</a:t>
            </a:r>
            <a:r>
              <a:rPr lang="zh-CN" altLang="en-US" dirty="0" smtClean="0"/>
              <a:t>，效率也不高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跨平台：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macbook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高性能：快速，不要编译一个</a:t>
            </a:r>
            <a:r>
              <a:rPr lang="en-US" altLang="zh-CN" baseline="0" dirty="0" smtClean="0"/>
              <a:t>less</a:t>
            </a:r>
            <a:r>
              <a:rPr lang="zh-CN" altLang="en-US" baseline="0" dirty="0" smtClean="0"/>
              <a:t>就要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秒。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易扩展：作者提供的只能满足小部分需求，只有把主动权给用户，让用户一起来维护和创造，才会更适合用户。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6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</a:t>
            </a:r>
            <a:r>
              <a:rPr lang="zh-CN" altLang="en-US" dirty="0" smtClean="0"/>
              <a:t>部分是为没用过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的朋友准备的，会介绍下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的基本组成和用法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后面部分是为使用过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的朋友准备的，给出自己的</a:t>
            </a:r>
            <a:r>
              <a:rPr lang="zh-CN" altLang="en-US" b="1" dirty="0" smtClean="0"/>
              <a:t>一些探索，最佳实践，一些提高效率的任务组合和扩展</a:t>
            </a:r>
            <a:r>
              <a:rPr lang="zh-CN" altLang="en-US" b="1" dirty="0" smtClean="0"/>
              <a:t>应用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6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最</a:t>
            </a:r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开始会把一些会用到的框架或者组件拷到项目中，比如</a:t>
            </a:r>
            <a:r>
              <a:rPr kumimoji="1" lang="en-US" altLang="zh-CN" sz="1050" b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jQuery</a:t>
            </a:r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Kissy</a:t>
            </a:r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  <a:r>
              <a:rPr kumimoji="1" lang="en-US" altLang="zh-CN" sz="1050" b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Mixins</a:t>
            </a:r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  <a:endParaRPr kumimoji="1" lang="en-US" altLang="zh-CN" sz="1050" b="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然后引入</a:t>
            </a:r>
            <a:r>
              <a:rPr kumimoji="1" lang="en-US" altLang="zh-CN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less.js</a:t>
            </a:r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或者</a:t>
            </a:r>
            <a:r>
              <a:rPr kumimoji="1" lang="en-US" altLang="zh-CN" sz="1050" b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webstorm</a:t>
            </a:r>
            <a:r>
              <a:rPr kumimoji="1" lang="zh-CN" altLang="en-US" sz="1050" b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kumimoji="1" lang="en-US" altLang="zh-CN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compile</a:t>
            </a:r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来编译，</a:t>
            </a:r>
            <a:endParaRPr kumimoji="1" lang="en-US" altLang="zh-CN" sz="1050" b="0" baseline="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endParaRPr kumimoji="1" lang="en-US" altLang="zh-CN" sz="1050" b="0" baseline="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然后用</a:t>
            </a:r>
            <a:r>
              <a:rPr kumimoji="1" lang="en-US" altLang="zh-CN" sz="1050" b="0" baseline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cssgaga</a:t>
            </a:r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之类的工具搞成</a:t>
            </a:r>
            <a:r>
              <a:rPr kumimoji="1" lang="en-US" altLang="zh-CN" sz="1050" b="0" baseline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css</a:t>
            </a:r>
            <a:r>
              <a:rPr kumimoji="1" lang="en-US" altLang="zh-CN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sprite</a:t>
            </a:r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。再在最后追加</a:t>
            </a:r>
            <a:r>
              <a:rPr kumimoji="1" lang="en-US" altLang="zh-CN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media query</a:t>
            </a:r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，分别使用高清屏和普清屏。</a:t>
            </a:r>
            <a:endParaRPr kumimoji="1" lang="en-US" altLang="zh-CN" sz="1050" b="0" baseline="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endParaRPr kumimoji="1" lang="en-US" altLang="zh-CN" sz="1050" b="0" baseline="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项目完成后压缩上传。之前用</a:t>
            </a:r>
            <a:r>
              <a:rPr kumimoji="1" lang="en-US" altLang="zh-CN" sz="1050" b="0" baseline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yuicompressor</a:t>
            </a:r>
            <a:r>
              <a:rPr kumimoji="1" lang="en-US" altLang="zh-CN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一个一个实在麻烦。每次上传文件，还要打开</a:t>
            </a:r>
            <a:r>
              <a:rPr kumimoji="1" lang="en-US" altLang="zh-CN" sz="1050" b="0" baseline="0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filezilla</a:t>
            </a:r>
            <a:r>
              <a:rPr kumimoji="1" lang="zh-CN" altLang="en-US" sz="1050" b="0" baseline="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，连接然后把一步一步点击到想上传的目的目录，按后把文件从左边拖到右边。。</a:t>
            </a:r>
            <a:endParaRPr kumimoji="1" lang="en-US" altLang="zh-CN" sz="1050" b="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050" b="0" dirty="0" smtClean="0"/>
          </a:p>
          <a:p>
            <a:r>
              <a:rPr lang="zh-CN" altLang="en-US" sz="1050" b="0" dirty="0" smtClean="0"/>
              <a:t>如此复杂的过程，如果一个团队有新人进来，估计还没做写代码，就晕了。</a:t>
            </a:r>
            <a:endParaRPr lang="en-US" altLang="zh-CN" sz="1050" b="0" dirty="0" smtClean="0"/>
          </a:p>
          <a:p>
            <a:r>
              <a:rPr lang="zh-CN" altLang="en-US" sz="1050" b="0" dirty="0" smtClean="0"/>
              <a:t>因此，我们需要一个工具，让我们专注于代码逻辑，而不是其他繁琐重复的事情。</a:t>
            </a:r>
            <a:endParaRPr lang="zh-CN" altLang="en-US" sz="105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6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1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Grunt</a:t>
            </a:r>
            <a:r>
              <a:rPr lang="zh-CN" altLang="en-US" dirty="0" smtClean="0"/>
              <a:t>是一个基于任务的</a:t>
            </a:r>
            <a:r>
              <a:rPr lang="en-US" altLang="zh-CN" dirty="0" err="1" smtClean="0"/>
              <a:t>javascript</a:t>
            </a:r>
            <a:r>
              <a:rPr lang="zh-CN" altLang="en-US" baseline="0" dirty="0" smtClean="0"/>
              <a:t> 项目构建器。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他基于</a:t>
            </a:r>
            <a:r>
              <a:rPr lang="en-US" altLang="zh-CN" baseline="0" dirty="0" smtClean="0"/>
              <a:t>Node.js</a:t>
            </a:r>
            <a:r>
              <a:rPr lang="zh-CN" altLang="en-US" baseline="0" dirty="0" smtClean="0"/>
              <a:t>，所以编译压缩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的时候比基于</a:t>
            </a:r>
            <a:r>
              <a:rPr lang="en-US" altLang="zh-CN" dirty="0" smtClean="0"/>
              <a:t>Rhino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Ant</a:t>
            </a:r>
            <a:r>
              <a:rPr lang="zh-CN" altLang="en-US" dirty="0" smtClean="0"/>
              <a:t>要</a:t>
            </a:r>
            <a:r>
              <a:rPr lang="zh-CN" altLang="en-US" dirty="0" smtClean="0"/>
              <a:t>快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F5DF4-5E6B-4960-B955-4D91F8822C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95417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kumimoji="1" lang="zh-CN" altLang="en-US" dirty="0" smtClean="0"/>
              <a:t>单击此处编辑母版标题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2" y="3167011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261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252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8"/>
            <a:ext cx="2057400" cy="4387852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8"/>
            <a:ext cx="6019800" cy="4387852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39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132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218542"/>
            <a:ext cx="7772400" cy="1362076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786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4994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67325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77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800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978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981880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89914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99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>
              <a:lumMod val="75000"/>
              <a:lumOff val="25000"/>
            </a:schemeClr>
          </a:solidFill>
          <a:latin typeface="Hiragino Sans GB W3"/>
          <a:ea typeface="Hiragino Sans GB W3"/>
          <a:cs typeface="Hiragino Sans GB W3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3200" b="0" i="0" kern="1200">
          <a:solidFill>
            <a:srgbClr val="8A8A8A"/>
          </a:solidFill>
          <a:latin typeface="Hiragino Sans GB W3"/>
          <a:ea typeface="Hiragino Sans GB W3"/>
          <a:cs typeface="Hiragino Sans GB W3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800" b="0" i="0" kern="1200">
          <a:solidFill>
            <a:srgbClr val="8A8A8A"/>
          </a:solidFill>
          <a:latin typeface="Hiragino Sans GB W3"/>
          <a:ea typeface="Hiragino Sans GB W3"/>
          <a:cs typeface="Hiragino Sans GB W3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b="0" i="0" kern="1200">
          <a:solidFill>
            <a:srgbClr val="8A8A8A"/>
          </a:solidFill>
          <a:latin typeface="Hiragino Sans GB W3"/>
          <a:ea typeface="Hiragino Sans GB W3"/>
          <a:cs typeface="Hiragino Sans GB W3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b="0" i="0" kern="1200">
          <a:solidFill>
            <a:srgbClr val="8A8A8A"/>
          </a:solidFill>
          <a:latin typeface="Hiragino Sans GB W3"/>
          <a:ea typeface="Hiragino Sans GB W3"/>
          <a:cs typeface="Hiragino Sans GB W3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2000" b="0" i="0" kern="1200">
          <a:solidFill>
            <a:srgbClr val="8A8A8A"/>
          </a:solidFill>
          <a:latin typeface="Hiragino Sans GB W3"/>
          <a:ea typeface="Hiragino Sans GB W3"/>
          <a:cs typeface="Hiragino Sans GB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6" descr="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图片 7" descr="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 descr="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44000" cy="6858000"/>
          </a:xfrm>
          <a:prstGeom prst="rect">
            <a:avLst/>
          </a:prstGeom>
        </p:spPr>
      </p:pic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121"/>
    </mc:Choice>
    <mc:Fallback xmlns="">
      <p:transition advClick="0" advTm="4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38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4049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kumimoji="1" lang="en-US" altLang="zh-C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Gruntfile.js</a:t>
            </a:r>
          </a:p>
        </p:txBody>
      </p:sp>
      <p:pic>
        <p:nvPicPr>
          <p:cNvPr id="1026" name="Picture 2" descr="C:\Users\fs21\Desktop\QQ截图201310181635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3984"/>
            <a:ext cx="8226138" cy="30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s21\Desktop\pack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3444057"/>
            <a:ext cx="57245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s21\Desktop\n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5705"/>
            <a:ext cx="8482012" cy="15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fs21\Desktop\QQ截图2013102021222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06221"/>
            <a:ext cx="8208962" cy="47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1.66667E-6 -0.161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2050" name="Picture 2" descr="C:\Users\fs21\Desktop\plu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6689"/>
            <a:ext cx="83820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2936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plugins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3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47674" y="266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plugins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" y="2439768"/>
            <a:ext cx="748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压缩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pngmin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cssmin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htmlmin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uglify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24" y="414766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代码检测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Jshint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csslint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autoprefixer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24" y="4862690"/>
            <a:ext cx="746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其他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hello-sprite/ grunt-2x/ ftp-deploy/ connect/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load-grunt-tasks/ time-grunt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24" y="1639549"/>
            <a:ext cx="7658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Copy/ clean/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rename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4" y="3343752"/>
            <a:ext cx="748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编译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coffee/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compass&amp;sass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less&amp;stylus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4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s21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7" y="1452562"/>
            <a:ext cx="8283553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87373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plugins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47674" y="2714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plugins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qubaoming\Desktop\QQ截图201311130540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14462"/>
            <a:ext cx="4938712" cy="45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2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fs21\Desktop\watch=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1419225"/>
            <a:ext cx="8058150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47674" y="266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plugins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1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模板</a:t>
            </a:r>
            <a:endParaRPr kumimoji="1"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3449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快速初始化项目，基于当前工作环境和几个问题的答案，构建一个完整的目录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结构（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初始化一个项目）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5300" y="2705105"/>
            <a:ext cx="8229600" cy="93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–g grunt-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14350" y="3648081"/>
            <a:ext cx="8229600" cy="93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Grunt-</a:t>
            </a: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yourTemplate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PathName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primary: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3449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自定义模板</a:t>
            </a:r>
          </a:p>
        </p:txBody>
      </p:sp>
      <p:pic>
        <p:nvPicPr>
          <p:cNvPr id="10242" name="Picture 2" descr="C:\Users\fs21\Desktop\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180459"/>
            <a:ext cx="6896100" cy="38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fs21\Desktop\QQ截图201310181940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293891"/>
            <a:ext cx="7753350" cy="57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fs21\Desktop\templ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80459"/>
            <a:ext cx="8496300" cy="532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fs21\Desktop\QQ截图2013101819384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02" y="2317189"/>
            <a:ext cx="709126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417 -0.136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7 -0.13681 L -1.4375 -0.1368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6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1.08282 2.59259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Extend: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plugins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3449"/>
          </a:xfrm>
        </p:spPr>
        <p:txBody>
          <a:bodyPr>
            <a:normAutofit/>
          </a:bodyPr>
          <a:lstStyle/>
          <a:p>
            <a:r>
              <a:rPr kumimoji="1" lang="en-US" altLang="zh-CN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个官方，几百个开发者自定义</a:t>
            </a:r>
          </a:p>
        </p:txBody>
      </p:sp>
      <p:pic>
        <p:nvPicPr>
          <p:cNvPr id="11266" name="Picture 2" descr="C:\Users\fs21\Desktop\QQ截图201310181942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3624"/>
            <a:ext cx="8839626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343" y="2171699"/>
            <a:ext cx="1685925" cy="590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项目架构</a:t>
            </a:r>
            <a:endParaRPr kumimoji="1"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343" y="1463678"/>
            <a:ext cx="3600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Grunt-2x2x 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开发详解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</a:b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Extend: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plugins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C:\Users\qubaoming\Desktop\QQ截图201311130711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68" y="1257300"/>
            <a:ext cx="8717151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0.22361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15">
        <p:push dir="u"/>
      </p:transition>
    </mc:Choice>
    <mc:Fallback xmlns="">
      <p:transition spd="slow" advClick="0" advTm="315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591343" y="2171699"/>
            <a:ext cx="1685925" cy="59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细节处理</a:t>
            </a:r>
            <a:endParaRPr kumimoji="1"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43" y="1463678"/>
            <a:ext cx="3600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Grunt-2x2x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开发详解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kumimoji="1"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Extend: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plugins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s21\Desktop\QQ截图201310280011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25" y="3298638"/>
            <a:ext cx="659393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s21\Desktop\QQ截图201310182019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25" y="3298638"/>
            <a:ext cx="6353176" cy="23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s21\Desktop\QQ截图2013101821294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25" y="3628011"/>
            <a:ext cx="6353177" cy="14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s21\Desktop\QQ截图201310182031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26" y="3876065"/>
            <a:ext cx="6353176" cy="5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1.11111E-6 -0.334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3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-0.358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591343" y="2171699"/>
            <a:ext cx="1685925" cy="5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Extend</a:t>
            </a:r>
            <a:r>
              <a:rPr kumimoji="1"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高效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组合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" y="146144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SeaJs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grunt-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-transport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grunt-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s21\Desktop\QQ截图201311010007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43" y="1461445"/>
            <a:ext cx="5980907" cy="482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" y="3143250"/>
            <a:ext cx="346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Ps: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源码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目录和构建目录，目录结构要保持一致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43" y="4837330"/>
            <a:ext cx="192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alias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1520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591343" y="2171699"/>
            <a:ext cx="1685925" cy="5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Extend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高效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组合</a:t>
            </a:r>
            <a:endParaRPr lang="zh-CN" altLang="en-US" sz="3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343" y="1393184"/>
            <a:ext cx="533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Karma &amp; Jasmine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DDT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033591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2033591"/>
            <a:ext cx="45053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5" y="2900366"/>
            <a:ext cx="31337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152775"/>
            <a:ext cx="7658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4" y="3152775"/>
            <a:ext cx="47434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9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647700" y="1491243"/>
            <a:ext cx="7227889" cy="72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devtools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" y="1235149"/>
            <a:ext cx="611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Grunt-</a:t>
            </a:r>
            <a:r>
              <a:rPr kumimoji="1" lang="en-US" altLang="zh-CN" sz="2800" dirty="0" err="1" smtClean="0">
                <a:latin typeface="Times New Roman" pitchFamily="18" charset="0"/>
                <a:ea typeface="Hiragino Sans GB W3"/>
                <a:cs typeface="Times New Roman" pitchFamily="18" charset="0"/>
              </a:rPr>
              <a:t>devtools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:</a:t>
            </a:r>
            <a:endParaRPr kumimoji="1" lang="zh-CN" altLang="en-US" sz="2800" dirty="0">
              <a:latin typeface="Times New Roman" pitchFamily="18" charset="0"/>
              <a:ea typeface="Hiragino Sans GB W3"/>
              <a:cs typeface="Times New Roman" pitchFamily="18" charset="0"/>
            </a:endParaRPr>
          </a:p>
        </p:txBody>
      </p:sp>
      <p:pic>
        <p:nvPicPr>
          <p:cNvPr id="1026" name="Picture 2" descr="C:\Users\fs21\Desktop\QQ截图201310201529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54491"/>
            <a:ext cx="74866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647700" y="1491243"/>
            <a:ext cx="7227889" cy="72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Node.js browser - logger</a:t>
            </a:r>
            <a:endParaRPr kumimoji="1"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fs21\Desktop\QQ截图201310270959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91243"/>
            <a:ext cx="5691187" cy="25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s21\Desktop\node_lo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413568"/>
            <a:ext cx="6591300" cy="427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647700" y="1491243"/>
            <a:ext cx="7227889" cy="72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debug</a:t>
            </a:r>
            <a:endParaRPr kumimoji="1"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7700" y="1497634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、传参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795" y="2217739"/>
            <a:ext cx="7130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grunt.registerTask(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function(arg1,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arg2){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gsw-FR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console.log(arg1 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+ ": " + 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arg2);</a:t>
            </a:r>
          </a:p>
          <a:p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gsw-FR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grunt 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: " 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hello" : "grunt"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gsw-FR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2800" dirty="0">
                <a:latin typeface="Times New Roman" pitchFamily="18" charset="0"/>
                <a:cs typeface="Times New Roman" pitchFamily="18" charset="0"/>
              </a:rPr>
            </a:b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53700" y="1392826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、断点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3150263"/>
            <a:ext cx="53721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0182800" y="1362665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node-inspector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53700" y="1976730"/>
            <a:ext cx="7277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Grunt 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 --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Grunt  --</a:t>
            </a:r>
            <a:r>
              <a:rPr lang="gsw-FR" altLang="zh-CN" sz="2800" dirty="0">
                <a:latin typeface="Times New Roman" pitchFamily="18" charset="0"/>
                <a:cs typeface="Times New Roman" pitchFamily="18" charset="0"/>
              </a:rPr>
              <a:t>verbose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900" y="2369213"/>
            <a:ext cx="79724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6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8767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72135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5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1.08334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1.08906 -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6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1.09132 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333 -4.07407E-6 L -1.3333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132 -3.7037E-7 L -1.94166 -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1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07 -1.48148E-6 L -1.92292 -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169 L -2.12778 0.016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9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2.12378 -0.024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198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8" grpId="1"/>
      <p:bldP spid="18" grpId="0"/>
      <p:bldP spid="19" grpId="0"/>
      <p:bldP spid="1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647700" y="1491243"/>
            <a:ext cx="7227889" cy="72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grunt-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webstorm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fs21\Desktop\grunt_webst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4"/>
            <a:ext cx="9144000" cy="37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647700" y="1491243"/>
            <a:ext cx="7227889" cy="72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项目实战</a:t>
            </a:r>
            <a:endParaRPr kumimoji="1"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043" y="4511814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>
                    <a:lumMod val="50000"/>
                  </a:schemeClr>
                </a:solidFill>
                <a:latin typeface="MV Boli" pitchFamily="2" charset="0"/>
                <a:ea typeface="Hiragino Sans GB W3"/>
                <a:cs typeface="MV Boli" pitchFamily="2" charset="0"/>
              </a:rPr>
              <a:t>Angular 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MV Boli" pitchFamily="2" charset="0"/>
              <a:ea typeface="Hiragino Sans GB W3"/>
              <a:cs typeface="MV Boli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50" y="2775466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>
                    <a:lumMod val="50000"/>
                  </a:schemeClr>
                </a:solidFill>
                <a:latin typeface="MV Boli" pitchFamily="2" charset="0"/>
                <a:ea typeface="Hiragino Sans GB W3"/>
                <a:cs typeface="MV Boli" pitchFamily="2" charset="0"/>
              </a:rPr>
              <a:t>CoffeeScript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MV Boli" pitchFamily="2" charset="0"/>
              <a:ea typeface="Hiragino Sans GB W3"/>
              <a:cs typeface="MV Boli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218" y="1995964"/>
            <a:ext cx="420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V Boli" pitchFamily="2" charset="0"/>
                <a:ea typeface="Hiragino Sans GB W3"/>
                <a:cs typeface="MV Boli" pitchFamily="2" charset="0"/>
              </a:rPr>
              <a:t>Sass  &amp; Compass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MV Boli" pitchFamily="2" charset="0"/>
              <a:ea typeface="Hiragino Sans GB W3"/>
              <a:cs typeface="MV Bol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043" y="3651766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>
                    <a:lumMod val="50000"/>
                  </a:schemeClr>
                </a:solidFill>
                <a:latin typeface="MV Boli" pitchFamily="2" charset="0"/>
                <a:ea typeface="Hiragino Sans GB W3"/>
                <a:cs typeface="MV Boli" pitchFamily="2" charset="0"/>
              </a:rPr>
              <a:t>RequireJs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MV Boli" pitchFamily="2" charset="0"/>
              <a:ea typeface="Hiragino Sans GB W3"/>
              <a:cs typeface="MV Boli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043" y="536546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MV Boli" pitchFamily="2" charset="0"/>
                <a:ea typeface="Hiragino Sans GB W3"/>
                <a:cs typeface="MV Boli" pitchFamily="2" charset="0"/>
              </a:rPr>
              <a:t>Karma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MV Boli" pitchFamily="2" charset="0"/>
              <a:ea typeface="Hiragino Sans GB W3"/>
              <a:cs typeface="MV Bol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2944" y="3759487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chemeClr val="bg1">
                    <a:lumMod val="50000"/>
                  </a:schemeClr>
                </a:solidFill>
                <a:latin typeface="MV Boli" pitchFamily="2" charset="0"/>
                <a:ea typeface="Hiragino Sans GB W3"/>
                <a:cs typeface="MV Boli" pitchFamily="2" charset="0"/>
              </a:rPr>
              <a:t>Grunt</a:t>
            </a:r>
            <a:endParaRPr kumimoji="1" lang="zh-CN" altLang="en-US" sz="4800" dirty="0">
              <a:solidFill>
                <a:schemeClr val="bg1">
                  <a:lumMod val="50000"/>
                </a:schemeClr>
              </a:solidFill>
              <a:latin typeface="MV Boli" pitchFamily="2" charset="0"/>
              <a:ea typeface="Hiragino Sans GB W3"/>
              <a:cs typeface="MV Boli" pitchFamily="2" charset="0"/>
            </a:endParaRPr>
          </a:p>
        </p:txBody>
      </p:sp>
      <p:pic>
        <p:nvPicPr>
          <p:cNvPr id="1026" name="Picture 2" descr="C:\Users\qubaoming\Desktop\QQ截图201311120754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95964"/>
            <a:ext cx="7151153" cy="344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qubaoming\Desktop\QQ截图201311120754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2035045"/>
            <a:ext cx="5964678" cy="344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qubaoming\Desktop\QQ截图201311120757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694" y="2044570"/>
            <a:ext cx="5950484" cy="34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qubaoming\Desktop\QQ截图201311120757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694" y="2141875"/>
            <a:ext cx="6632581" cy="33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qubaoming\Desktop\QQ截图201311120830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200739"/>
            <a:ext cx="6632581" cy="51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qubaoming\Desktop\QQ截图2013111208324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896858"/>
            <a:ext cx="6561138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82396 1.85185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71649 -4.81481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65799 -0.0069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9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63 -0.00486 L -0.98768 -0.0069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5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3 -4.81481E-6 L -0.98368 -4.8148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3929058"/>
            <a:ext cx="8229600" cy="933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Grunt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交流群 ：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177584168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kumimoji="1" lang="en-US" altLang="zh-CN" sz="2800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95300" y="1677985"/>
            <a:ext cx="8229600" cy="93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Grunt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官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   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hlinkClick r:id="rId3"/>
              </a:rPr>
              <a:t>http://gruntjs.com/</a:t>
            </a:r>
            <a:endParaRPr kumimoji="1" lang="en-US" altLang="zh-CN" sz="2800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5300" y="2927336"/>
            <a:ext cx="8229600" cy="93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Grunt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中文   ：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http://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www.gruntjs.org/</a:t>
            </a:r>
            <a:endParaRPr kumimoji="1" lang="en-US" altLang="zh-CN" dirty="0" smtClean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interchange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33539"/>
            <a:ext cx="8610600" cy="3843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grunt.registerTask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webRebuild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function () 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	if (!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grunt.config.get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([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use_grunt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]))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		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grunt.log.writeln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Let’s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Enjoy It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！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	} else {	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		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grunt.log.writeln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gsw-FR" altLang="zh-CN" sz="280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THX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～</a:t>
            </a:r>
            <a:r>
              <a:rPr lang="gsw-FR" altLang="zh-CN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Grunt the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8500" y="1828800"/>
            <a:ext cx="5257800" cy="2454283"/>
          </a:xfrm>
        </p:spPr>
        <p:txBody>
          <a:bodyPr/>
          <a:lstStyle/>
          <a:p>
            <a:r>
              <a:rPr lang="en-US" altLang="zh-CN" sz="40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free your </a:t>
            </a:r>
            <a:r>
              <a:rPr lang="en-US" altLang="zh-CN" sz="40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mind</a:t>
            </a:r>
            <a:br>
              <a:rPr lang="en-US" altLang="zh-CN" sz="40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</a:br>
            <a:r>
              <a:rPr lang="en-US" altLang="zh-CN" sz="40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	</a:t>
            </a:r>
            <a:r>
              <a:rPr lang="en-US" altLang="zh-CN" sz="40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40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the subtle </a:t>
            </a:r>
            <a:r>
              <a:rPr lang="en-US" altLang="zh-CN" sz="40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grunt</a:t>
            </a:r>
            <a:r>
              <a:rPr lang="en-US" altLang="zh-CN" sz="40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/>
            </a:r>
            <a:br>
              <a:rPr lang="en-US" altLang="zh-CN" sz="40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</a:br>
            <a:endParaRPr kumimoji="1" lang="zh-CN" altLang="en-US" sz="40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1250" y="5105400"/>
            <a:ext cx="295275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By fs21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SimSun-ExtB" pitchFamily="49" charset="-122"/>
              <a:cs typeface="Times New Roman" pitchFamily="18" charset="0"/>
            </a:endParaRPr>
          </a:p>
        </p:txBody>
      </p:sp>
      <p:pic>
        <p:nvPicPr>
          <p:cNvPr id="1026" name="Picture 2" descr="C:\Users\fs21\Desktop\grun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31145"/>
            <a:ext cx="2209800" cy="260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5900" y="4083028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Subtle: [‘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sʌtl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]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微妙的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若隐若现的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888706" y="3574246"/>
            <a:ext cx="633412" cy="18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583">
        <p:blinds dir="vert"/>
      </p:transition>
    </mc:Choice>
    <mc:Fallback xmlns="">
      <p:transition spd="slow" advClick="0" advTm="8583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Me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850" y="1063628"/>
            <a:ext cx="8743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"name" 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瞿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Qu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宝明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"</a:t>
            </a:r>
            <a:r>
              <a:rPr lang="en-US" altLang="zh-CN" sz="2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fakeName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 : "fs21, freestyle21",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"description" 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</a:t>
            </a:r>
            <a:r>
              <a:rPr lang="en-US" altLang="zh-CN" sz="2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DreamFly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Studio,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腾讯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  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梦想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兄弟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百度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"</a:t>
            </a:r>
            <a:r>
              <a:rPr lang="en-US" altLang="zh-CN" sz="2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devDependencies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":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海贼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": “620", 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篮球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": "9",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健身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":     "*“,  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游泳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": "0"</a:t>
            </a:r>
            <a:endParaRPr lang="en-US" altLang="zh-CN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grunt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375" y="1685924"/>
            <a:ext cx="710565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Shell -&gt;  Ant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19650" y="1619252"/>
            <a:ext cx="274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762125" y="3196433"/>
            <a:ext cx="7105650" cy="7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25" y="3147753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  <a:cs typeface="Hiragino Sans GB W3"/>
              </a:rPr>
              <a:t>跨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  <a:cs typeface="Hiragino Sans GB W3"/>
              </a:rPr>
              <a:t>平台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425" y="4156865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  <a:cs typeface="Hiragino Sans GB W3"/>
              </a:rPr>
              <a:t>高性能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4425" y="5245226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  <a:cs typeface="Hiragino Sans GB W3"/>
              </a:rPr>
              <a:t>易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  <a:cs typeface="Hiragino Sans GB W3"/>
              </a:rPr>
              <a:t>扩展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00337" y="3351452"/>
            <a:ext cx="1624013" cy="227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00337" y="4418475"/>
            <a:ext cx="16240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700337" y="5245226"/>
            <a:ext cx="1624013" cy="36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781550" y="409531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Grunt</a:t>
            </a:r>
            <a:endParaRPr kumimoji="1" lang="zh-CN" altLang="en-US" sz="3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20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Outline	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19650" y="1619252"/>
            <a:ext cx="274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343151"/>
            <a:ext cx="710565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895475" y="4593559"/>
            <a:ext cx="7105650" cy="7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00475" y="5817398"/>
            <a:ext cx="7105650" cy="7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273" y="1244188"/>
            <a:ext cx="80105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├ what is grunt</a:t>
            </a: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├ Grunt 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primary</a:t>
            </a:r>
            <a:endParaRPr kumimoji="1" lang="en-US" altLang="zh-CN" sz="2800" dirty="0">
              <a:latin typeface="Times New Roman" pitchFamily="18" charset="0"/>
              <a:ea typeface="Hiragino Sans GB W3"/>
              <a:cs typeface="Times New Roman" pitchFamily="18" charset="0"/>
            </a:endParaRPr>
          </a:p>
          <a:p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		 ├ Grunt </a:t>
            </a:r>
            <a:r>
              <a:rPr kumimoji="1" lang="en-US" altLang="zh-CN" sz="2800" dirty="0" err="1" smtClean="0">
                <a:latin typeface="Times New Roman" pitchFamily="18" charset="0"/>
                <a:ea typeface="Hiragino Sans GB W3"/>
                <a:cs typeface="Times New Roman" pitchFamily="18" charset="0"/>
              </a:rPr>
              <a:t>struct</a:t>
            </a:r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  </a:t>
            </a:r>
          </a:p>
          <a:p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		 ├ Grunt plugins</a:t>
            </a: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	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	 ├ Grunt Test</a:t>
            </a: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	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	 └ Grunt 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Times New Roman" pitchFamily="18" charset="0"/>
              </a:rPr>
              <a:t>模板</a:t>
            </a:r>
          </a:p>
          <a:p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├ Grunt Extend	</a:t>
            </a: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	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	 ├── Your plugin</a:t>
            </a: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		 ├── 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Grunt-</a:t>
            </a:r>
            <a:r>
              <a:rPr kumimoji="1" lang="en-US" altLang="zh-CN" sz="2800" dirty="0" err="1" smtClean="0">
                <a:latin typeface="Times New Roman" pitchFamily="18" charset="0"/>
                <a:ea typeface="Hiragino Sans GB W3"/>
                <a:cs typeface="Times New Roman" pitchFamily="18" charset="0"/>
              </a:rPr>
              <a:t>devtools</a:t>
            </a:r>
            <a:endParaRPr kumimoji="1" lang="en-US" altLang="zh-CN" sz="2800" dirty="0">
              <a:latin typeface="Times New Roman" pitchFamily="18" charset="0"/>
              <a:ea typeface="Hiragino Sans GB W3"/>
              <a:cs typeface="Times New Roman" pitchFamily="18" charset="0"/>
            </a:endParaRP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		 ├── 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browser–logger</a:t>
            </a:r>
            <a:endParaRPr kumimoji="1" lang="en-US" altLang="zh-CN" sz="2800" dirty="0">
              <a:latin typeface="Times New Roman" pitchFamily="18" charset="0"/>
              <a:ea typeface="Hiragino Sans GB W3"/>
              <a:cs typeface="Times New Roman" pitchFamily="18" charset="0"/>
            </a:endParaRPr>
          </a:p>
          <a:p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		 └── G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runt-</a:t>
            </a:r>
            <a:r>
              <a:rPr kumimoji="1" lang="en-US" altLang="zh-CN" sz="2800" dirty="0" err="1" smtClean="0">
                <a:latin typeface="Times New Roman" pitchFamily="18" charset="0"/>
                <a:ea typeface="Hiragino Sans GB W3"/>
                <a:cs typeface="Times New Roman" pitchFamily="18" charset="0"/>
              </a:rPr>
              <a:t>webstorm</a:t>
            </a:r>
            <a:endParaRPr kumimoji="1" lang="en-US" altLang="zh-CN" sz="2800" dirty="0">
              <a:latin typeface="Times New Roman" pitchFamily="18" charset="0"/>
              <a:ea typeface="Hiragino Sans GB W3"/>
              <a:cs typeface="Times New Roman" pitchFamily="18" charset="0"/>
            </a:endParaRPr>
          </a:p>
          <a:p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└── </a:t>
            </a:r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Grunt Interchange</a:t>
            </a:r>
          </a:p>
        </p:txBody>
      </p:sp>
    </p:spTree>
    <p:extLst>
      <p:ext uri="{BB962C8B-B14F-4D97-AF65-F5344CB8AC3E}">
        <p14:creationId xmlns:p14="http://schemas.microsoft.com/office/powerpoint/2010/main" val="7609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grunt	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482731"/>
            <a:ext cx="7105650" cy="727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曾经</a:t>
            </a:r>
            <a:endParaRPr kumimoji="1"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19650" y="1619252"/>
            <a:ext cx="274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343151"/>
            <a:ext cx="710565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2475" y="2552698"/>
            <a:ext cx="8553450" cy="704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Begin -&gt;  existed frame/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mixins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 Compile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-&gt; 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1" lang="zh-CN" altLang="en-US" sz="1400" dirty="0">
              <a:solidFill>
                <a:schemeClr val="tx1"/>
              </a:solidFill>
              <a:latin typeface="Times New Roman" pitchFamily="18" charset="0"/>
              <a:ea typeface="华文仿宋" pitchFamily="2" charset="-122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kumimoji="1" lang="zh-CN" altLang="en-US" sz="1400" dirty="0">
              <a:solidFill>
                <a:schemeClr val="tx1"/>
              </a:solidFill>
              <a:latin typeface="Times New Roman" pitchFamily="18" charset="0"/>
              <a:ea typeface="华文仿宋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66825" y="3310733"/>
            <a:ext cx="7105650" cy="7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895475" y="4593559"/>
            <a:ext cx="7105650" cy="7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00475" y="5817398"/>
            <a:ext cx="7105650" cy="76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52475" y="3382966"/>
            <a:ext cx="5514975" cy="78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Sprite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 -&gt;</a:t>
            </a:r>
            <a:endParaRPr kumimoji="1" lang="en-US" altLang="zh-C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475" y="4331949"/>
            <a:ext cx="842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Min 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(</a:t>
            </a:r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YUI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latin typeface="Times New Roman" pitchFamily="18" charset="0"/>
                <a:ea typeface="Hiragino Sans GB W3"/>
                <a:cs typeface="Times New Roman" pitchFamily="18" charset="0"/>
              </a:rPr>
              <a:t>Js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Hiragino Sans GB W3"/>
                <a:cs typeface="Times New Roman" pitchFamily="18" charset="0"/>
              </a:rPr>
              <a:t>minifier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)-&gt; update </a:t>
            </a:r>
            <a:r>
              <a:rPr kumimoji="1" lang="en-US" altLang="zh-CN" sz="2800" dirty="0">
                <a:latin typeface="Times New Roman" pitchFamily="18" charset="0"/>
                <a:ea typeface="Hiragino Sans GB W3"/>
                <a:cs typeface="Times New Roman" pitchFamily="18" charset="0"/>
              </a:rPr>
              <a:t>(</a:t>
            </a:r>
            <a:r>
              <a:rPr kumimoji="1" lang="en-US" altLang="zh-CN" sz="2800" dirty="0" err="1">
                <a:latin typeface="Times New Roman" pitchFamily="18" charset="0"/>
                <a:ea typeface="Hiragino Sans GB W3"/>
                <a:cs typeface="Times New Roman" pitchFamily="18" charset="0"/>
              </a:rPr>
              <a:t>filezilla</a:t>
            </a:r>
            <a:r>
              <a:rPr kumimoji="1" lang="en-US" altLang="zh-CN" sz="2800" dirty="0" smtClean="0">
                <a:latin typeface="Times New Roman" pitchFamily="18" charset="0"/>
                <a:ea typeface="Hiragino Sans GB W3"/>
                <a:cs typeface="Times New Roman" pitchFamily="18" charset="0"/>
              </a:rPr>
              <a:t>)</a:t>
            </a:r>
            <a:endParaRPr kumimoji="1" lang="zh-CN" altLang="en-US" sz="2800" dirty="0">
              <a:latin typeface="Times New Roman" pitchFamily="18" charset="0"/>
              <a:ea typeface="Hiragino Sans GB W3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grunt	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436691"/>
            <a:ext cx="710565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现在</a:t>
            </a:r>
            <a:endParaRPr kumimoji="1"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343151"/>
            <a:ext cx="710565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47750" y="2562225"/>
            <a:ext cx="5143500" cy="704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Grunt </a:t>
            </a:r>
            <a:r>
              <a:rPr kumimoji="1"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</a:t>
            </a:r>
            <a:r>
              <a:rPr kumimoji="1"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endParaRPr kumimoji="1"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grunt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35268"/>
            <a:ext cx="7105650" cy="1142999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task runner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19650" y="1619252"/>
            <a:ext cx="274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3878266"/>
            <a:ext cx="710565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Node.js (V8)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2166" y="1608141"/>
            <a:ext cx="2671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 smtClean="0">
                <a:latin typeface="Times New Roman" pitchFamily="18" charset="0"/>
                <a:cs typeface="Times New Roman" pitchFamily="18" charset="0"/>
              </a:rPr>
              <a:t>grunt	 is :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771775" y="4811716"/>
            <a:ext cx="710565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A8A8A"/>
                </a:solidFill>
                <a:latin typeface="Hiragino Sans GB W3"/>
                <a:ea typeface="Hiragino Sans GB W3"/>
                <a:cs typeface="Hiragino Sans GB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 (Rhino)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2514</Words>
  <Application>Microsoft Office PowerPoint</Application>
  <PresentationFormat>全屏显示(4:3)</PresentationFormat>
  <Paragraphs>294</Paragraphs>
  <Slides>29</Slides>
  <Notes>29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free your mind   the subtle grunt </vt:lpstr>
      <vt:lpstr>About Me</vt:lpstr>
      <vt:lpstr>Why grunt </vt:lpstr>
      <vt:lpstr>The Outline </vt:lpstr>
      <vt:lpstr>What is grunt </vt:lpstr>
      <vt:lpstr>What is grunt </vt:lpstr>
      <vt:lpstr>What is grunt</vt:lpstr>
      <vt:lpstr>Grunt primary:Grunt 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Grunt primary:Grunt模板</vt:lpstr>
      <vt:lpstr>Grunt primary:Grunt模板</vt:lpstr>
      <vt:lpstr>Grunt Extend: your plugins</vt:lpstr>
      <vt:lpstr>Grunt Extend: your plugins</vt:lpstr>
      <vt:lpstr>Grunt Extend: your plugins</vt:lpstr>
      <vt:lpstr>Grunt Extend: 高效组合</vt:lpstr>
      <vt:lpstr>Grunt Extend: 高效组合</vt:lpstr>
      <vt:lpstr>Grunt Extend：devtools</vt:lpstr>
      <vt:lpstr>Grunt Extend：Node.js browser - logger</vt:lpstr>
      <vt:lpstr>Grunt Extend：debug</vt:lpstr>
      <vt:lpstr>Grunt Extend：grunt-webstorm</vt:lpstr>
      <vt:lpstr>Grunt Extend：项目实战</vt:lpstr>
      <vt:lpstr>Grunt interchange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pufen tan</dc:creator>
  <cp:lastModifiedBy>qubaoming</cp:lastModifiedBy>
  <cp:revision>1217</cp:revision>
  <dcterms:created xsi:type="dcterms:W3CDTF">2013-10-01T03:34:52Z</dcterms:created>
  <dcterms:modified xsi:type="dcterms:W3CDTF">2013-11-17T12:27:54Z</dcterms:modified>
</cp:coreProperties>
</file>