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4"/>
  </p:notesMasterIdLst>
  <p:sldIdLst>
    <p:sldId id="275" r:id="rId3"/>
    <p:sldId id="257" r:id="rId4"/>
    <p:sldId id="301" r:id="rId5"/>
    <p:sldId id="277" r:id="rId6"/>
    <p:sldId id="279" r:id="rId7"/>
    <p:sldId id="278" r:id="rId8"/>
    <p:sldId id="264" r:id="rId9"/>
    <p:sldId id="276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3" r:id="rId21"/>
    <p:sldId id="290" r:id="rId22"/>
    <p:sldId id="291" r:id="rId23"/>
    <p:sldId id="292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269" r:id="rId32"/>
    <p:sldId id="27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45967-1B43-4F83-89D2-C7D1F1F163A7}" type="datetimeFigureOut">
              <a:rPr lang="en-US" smtClean="0"/>
              <a:t>11/09/2014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D1646-E7B7-46AD-8398-9D3830AFB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2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11/09/2014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11/09/2014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11/09/2014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663" y="2265473"/>
            <a:ext cx="7683913" cy="1523497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662" y="4703873"/>
            <a:ext cx="7683914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40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0"/>
            <a:ext cx="8363938" cy="2000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0324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2000548"/>
          </a:xfrm>
        </p:spPr>
        <p:txBody>
          <a:bodyPr/>
          <a:lstStyle>
            <a:lvl1pPr marL="460375" indent="-460375">
              <a:buFontTx/>
              <a:buBlip>
                <a:blip r:embed="rId2"/>
              </a:buBlip>
              <a:defRPr/>
            </a:lvl1pPr>
            <a:lvl2pPr marL="855663" indent="-395288">
              <a:buFontTx/>
              <a:buBlip>
                <a:blip r:embed="rId2"/>
              </a:buBlip>
              <a:defRPr/>
            </a:lvl2pPr>
            <a:lvl3pPr marL="1258888" indent="-403225">
              <a:buFontTx/>
              <a:buBlip>
                <a:blip r:embed="rId2"/>
              </a:buBlip>
              <a:defRPr/>
            </a:lvl3pPr>
            <a:lvl4pPr marL="1604963" indent="-346075">
              <a:buFontTx/>
              <a:buBlip>
                <a:blip r:embed="rId2"/>
              </a:buBlip>
              <a:defRPr/>
            </a:lvl4pPr>
            <a:lvl5pPr marL="1941513" indent="-3365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50055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799"/>
            <a:ext cx="8363938" cy="2000548"/>
          </a:xfrm>
        </p:spPr>
        <p:txBody>
          <a:bodyPr/>
          <a:lstStyle>
            <a:lvl1pPr marL="460375" indent="-460375">
              <a:lnSpc>
                <a:spcPct val="90000"/>
              </a:lnSpc>
              <a:buFontTx/>
              <a:buBlip>
                <a:blip r:embed="rId2"/>
              </a:buBlip>
              <a:defRPr/>
            </a:lvl1pPr>
            <a:lvl2pPr marL="855663" indent="-395288">
              <a:lnSpc>
                <a:spcPct val="90000"/>
              </a:lnSpc>
              <a:buFontTx/>
              <a:buBlip>
                <a:blip r:embed="rId2"/>
              </a:buBlip>
              <a:defRPr/>
            </a:lvl2pPr>
            <a:lvl3pPr marL="1258888" indent="-403225">
              <a:lnSpc>
                <a:spcPct val="90000"/>
              </a:lnSpc>
              <a:buFontTx/>
              <a:buBlip>
                <a:blip r:embed="rId2"/>
              </a:buBlip>
              <a:defRPr/>
            </a:lvl3pPr>
            <a:lvl4pPr marL="1604963" indent="-346075">
              <a:lnSpc>
                <a:spcPct val="90000"/>
              </a:lnSpc>
              <a:buFontTx/>
              <a:buBlip>
                <a:blip r:embed="rId2"/>
              </a:buBlip>
              <a:defRPr/>
            </a:lvl4pPr>
            <a:lvl5pPr marL="1941513" indent="-336550">
              <a:lnSpc>
                <a:spcPct val="90000"/>
              </a:lnSpc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992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436" y="1447801"/>
            <a:ext cx="4115872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338" indent="-325424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53785" indent="-288384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618" indent="-273833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6002" indent="-280447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501" y="1447801"/>
            <a:ext cx="4115872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338" indent="-339976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61722" indent="-302936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618" indent="-265896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6002" indent="-273833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3095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133600"/>
            <a:ext cx="4114800" cy="1855893"/>
          </a:xfrm>
        </p:spPr>
        <p:txBody>
          <a:bodyPr/>
          <a:lstStyle>
            <a:lvl1pPr marL="281770" indent="-281770">
              <a:buFontTx/>
              <a:buBlip>
                <a:blip r:embed="rId2"/>
              </a:buBlip>
              <a:defRPr sz="2300"/>
            </a:lvl1pPr>
            <a:lvl2pPr marL="562218" indent="-265896">
              <a:buFontTx/>
              <a:buBlip>
                <a:blip r:embed="rId2"/>
              </a:buBlip>
              <a:defRPr sz="2000"/>
            </a:lvl2pPr>
            <a:lvl3pPr marL="813562" indent="-243407">
              <a:buFontTx/>
              <a:buBlip>
                <a:blip r:embed="rId2"/>
              </a:buBlip>
              <a:defRPr sz="1800"/>
            </a:lvl3pPr>
            <a:lvl4pPr marL="1050354" indent="-228856">
              <a:buFontTx/>
              <a:buBlip>
                <a:blip r:embed="rId2"/>
              </a:buBlip>
              <a:defRPr sz="1700"/>
            </a:lvl4pPr>
            <a:lvl5pPr marL="1279210" indent="-206367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7501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501" y="2133601"/>
            <a:ext cx="4115872" cy="1855893"/>
          </a:xfrm>
        </p:spPr>
        <p:txBody>
          <a:bodyPr/>
          <a:lstStyle>
            <a:lvl1pPr marL="296321" indent="-296321">
              <a:buFontTx/>
              <a:buBlip>
                <a:blip r:embed="rId2"/>
              </a:buBlip>
              <a:defRPr sz="2300"/>
            </a:lvl1pPr>
            <a:lvl2pPr marL="570155" indent="-273833">
              <a:buFontTx/>
              <a:buBlip>
                <a:blip r:embed="rId2"/>
              </a:buBlip>
              <a:defRPr sz="2000"/>
            </a:lvl2pPr>
            <a:lvl3pPr marL="821499" indent="-244730">
              <a:buFontTx/>
              <a:buBlip>
                <a:blip r:embed="rId2"/>
              </a:buBlip>
              <a:defRPr sz="1800"/>
            </a:lvl3pPr>
            <a:lvl4pPr marL="1050354" indent="-236793">
              <a:buFontTx/>
              <a:buBlip>
                <a:blip r:embed="rId2"/>
              </a:buBlip>
              <a:defRPr sz="1700"/>
            </a:lvl4pPr>
            <a:lvl5pPr marL="1279210" indent="-220919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2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189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11/09/2014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11/09/2014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11/09/2014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11/09/2014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11/09/2014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11/09/2014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11/09/2014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8483DF2-31D8-4093-9C85-11B3A24D2258}" type="datetimeFigureOut">
              <a:rPr lang="en-US" smtClean="0"/>
              <a:t>11/09/2014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8483DF2-31D8-4093-9C85-11B3A24D2258}" type="datetimeFigureOut">
              <a:rPr lang="en-US" smtClean="0"/>
              <a:t>11/09/2014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447800"/>
            <a:ext cx="8363937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39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9"/>
        </a:buBlip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9"/>
        </a:buBlip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9"/>
        </a:buBlip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9"/>
        </a:buBlip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9"/>
        </a:buBlip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vok.com/havok-sale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Game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5562600"/>
            <a:ext cx="2617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Chris Gardner</a:t>
            </a:r>
          </a:p>
          <a:p>
            <a:r>
              <a:rPr lang="en-US" dirty="0" smtClean="0"/>
              <a:t>Senior Software Engineer</a:t>
            </a:r>
          </a:p>
          <a:p>
            <a:r>
              <a:rPr lang="en-US" dirty="0" smtClean="0"/>
              <a:t>T &amp; W Operations, Inc.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363308"/>
            <a:ext cx="2743200" cy="1266092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719012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and store external asset from storage</a:t>
            </a:r>
          </a:p>
          <a:p>
            <a:pPr lvl="1"/>
            <a:r>
              <a:rPr lang="en-US" dirty="0" smtClean="0"/>
              <a:t>Textures</a:t>
            </a:r>
          </a:p>
          <a:p>
            <a:pPr lvl="1"/>
            <a:r>
              <a:rPr lang="en-US" dirty="0" smtClean="0"/>
              <a:t>Sprites / Sprite Sheets</a:t>
            </a:r>
          </a:p>
          <a:p>
            <a:pPr lvl="1"/>
            <a:r>
              <a:rPr lang="en-US" dirty="0" smtClean="0"/>
              <a:t>Audio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095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any necessary changes to the world</a:t>
            </a:r>
          </a:p>
          <a:p>
            <a:pPr lvl="1"/>
            <a:r>
              <a:rPr lang="en-US" dirty="0" smtClean="0"/>
              <a:t>Process user input</a:t>
            </a:r>
          </a:p>
          <a:p>
            <a:pPr lvl="1"/>
            <a:r>
              <a:rPr lang="en-US" dirty="0" smtClean="0"/>
              <a:t>Run AI</a:t>
            </a:r>
          </a:p>
          <a:p>
            <a:pPr lvl="1"/>
            <a:r>
              <a:rPr lang="en-US" dirty="0" smtClean="0"/>
              <a:t>Update necessary objects</a:t>
            </a:r>
          </a:p>
          <a:p>
            <a:pPr lvl="1"/>
            <a:r>
              <a:rPr lang="en-US" dirty="0" smtClean="0"/>
              <a:t>Collision detection</a:t>
            </a:r>
          </a:p>
          <a:p>
            <a:pPr lvl="1"/>
            <a:r>
              <a:rPr lang="en-US" dirty="0" smtClean="0"/>
              <a:t>State changes</a:t>
            </a:r>
          </a:p>
          <a:p>
            <a:pPr lvl="2"/>
            <a:r>
              <a:rPr lang="en-US" dirty="0" smtClean="0"/>
              <a:t>Score</a:t>
            </a:r>
          </a:p>
          <a:p>
            <a:pPr lvl="2"/>
            <a:r>
              <a:rPr lang="en-US" dirty="0" smtClean="0"/>
              <a:t>Lives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74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all screen changes</a:t>
            </a:r>
          </a:p>
          <a:p>
            <a:pPr lvl="1"/>
            <a:r>
              <a:rPr lang="en-US" dirty="0" smtClean="0"/>
              <a:t>Place updates on the Back Buffer</a:t>
            </a:r>
          </a:p>
          <a:p>
            <a:pPr lvl="1"/>
            <a:r>
              <a:rPr lang="en-US" dirty="0" smtClean="0"/>
              <a:t>Swap Back Buffer with current screen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166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Unload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Release necessary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266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Design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“Breaking up, it’s easy to do” – Violent Femmes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032" y="2971800"/>
            <a:ext cx="3657600" cy="33101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519446"/>
            <a:ext cx="4785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Page Source: http://www.365horrormovie.com/2011/03/18/hellraiser-revelations/lament-configuration-box</a:t>
            </a:r>
            <a:r>
              <a:rPr lang="en-US" sz="800" dirty="0" smtClean="0"/>
              <a:t>/</a:t>
            </a:r>
          </a:p>
          <a:p>
            <a:r>
              <a:rPr lang="en-US" sz="800" dirty="0"/>
              <a:t>Image Source: http://www.365horrormovie.com/wp-content/uploads/2011/03/Lament-Configuration-Box.jpg</a:t>
            </a:r>
          </a:p>
        </p:txBody>
      </p:sp>
    </p:spTree>
    <p:extLst>
      <p:ext uri="{BB962C8B-B14F-4D97-AF65-F5344CB8AC3E}">
        <p14:creationId xmlns:p14="http://schemas.microsoft.com/office/powerpoint/2010/main" val="3974897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Components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 as independent, reusable objects that fallow the same basic form as the overall game.</a:t>
            </a:r>
          </a:p>
          <a:p>
            <a:endParaRPr lang="en-US" dirty="0" smtClean="0"/>
          </a:p>
          <a:p>
            <a:r>
              <a:rPr lang="en-US" dirty="0" smtClean="0"/>
              <a:t>Contain functions that correspond to each stage in the game loop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23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of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Components should only worry about their concerns</a:t>
            </a:r>
          </a:p>
          <a:p>
            <a:pPr lvl="1"/>
            <a:r>
              <a:rPr lang="en-US" dirty="0" smtClean="0"/>
              <a:t>Components can, and should, view the world to make decisions</a:t>
            </a:r>
          </a:p>
          <a:p>
            <a:pPr lvl="1"/>
            <a:r>
              <a:rPr lang="en-US" dirty="0" smtClean="0"/>
              <a:t>Components cannot “change” the world, only themselves.</a:t>
            </a:r>
          </a:p>
          <a:p>
            <a:r>
              <a:rPr lang="en-US" dirty="0" smtClean="0"/>
              <a:t>The world should deal with interactions between components and other components or </a:t>
            </a:r>
            <a:r>
              <a:rPr lang="en-US" smtClean="0"/>
              <a:t>the world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4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The world updates the world</a:t>
            </a:r>
          </a:p>
          <a:p>
            <a:pPr lvl="1"/>
            <a:r>
              <a:rPr lang="en-US" dirty="0" smtClean="0"/>
              <a:t>The world tells every component to update</a:t>
            </a:r>
          </a:p>
          <a:p>
            <a:pPr lvl="1"/>
            <a:r>
              <a:rPr lang="en-US" dirty="0" smtClean="0"/>
              <a:t>The world ensures consistency</a:t>
            </a:r>
          </a:p>
          <a:p>
            <a:pPr lvl="2"/>
            <a:r>
              <a:rPr lang="en-US" dirty="0" smtClean="0"/>
              <a:t>Components did not break world rules</a:t>
            </a:r>
          </a:p>
          <a:p>
            <a:pPr lvl="2"/>
            <a:r>
              <a:rPr lang="en-US" dirty="0" smtClean="0"/>
              <a:t>Component interactions</a:t>
            </a:r>
          </a:p>
          <a:p>
            <a:pPr lvl="2"/>
            <a:r>
              <a:rPr lang="en-US" dirty="0" smtClean="0"/>
              <a:t>Component removal</a:t>
            </a:r>
          </a:p>
          <a:p>
            <a:r>
              <a:rPr lang="en-US" dirty="0" smtClean="0"/>
              <a:t>Draw</a:t>
            </a:r>
          </a:p>
          <a:p>
            <a:pPr lvl="1"/>
            <a:r>
              <a:rPr lang="en-US" dirty="0" smtClean="0"/>
              <a:t>World draws relevant items to screen</a:t>
            </a:r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35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World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don’t have a God complex, I’m a game designer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875" y="2757034"/>
            <a:ext cx="4009914" cy="37199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519446"/>
            <a:ext cx="4690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Page Source: http://www.onceuponasaturday.com/478-first-sketches</a:t>
            </a:r>
            <a:r>
              <a:rPr lang="en-US" sz="800" dirty="0" smtClean="0"/>
              <a:t>/</a:t>
            </a:r>
          </a:p>
          <a:p>
            <a:r>
              <a:rPr lang="en-US" sz="800" dirty="0"/>
              <a:t>Image Source: http://www.onceuponasaturday.com/</a:t>
            </a:r>
            <a:r>
              <a:rPr lang="en-US" sz="800" dirty="0" err="1"/>
              <a:t>wp</a:t>
            </a:r>
            <a:r>
              <a:rPr lang="en-US" sz="800" dirty="0"/>
              <a:t>-content/uploads/2014/09/525-–-First-Sketches.jpg</a:t>
            </a:r>
          </a:p>
        </p:txBody>
      </p:sp>
    </p:spTree>
    <p:extLst>
      <p:ext uri="{BB962C8B-B14F-4D97-AF65-F5344CB8AC3E}">
        <p14:creationId xmlns:p14="http://schemas.microsoft.com/office/powerpoint/2010/main" val="3756019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World do?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Keep a running timer.</a:t>
            </a:r>
          </a:p>
          <a:p>
            <a:pPr lvl="1"/>
            <a:r>
              <a:rPr lang="en-US" dirty="0" smtClean="0"/>
              <a:t>Base things off of timing offset</a:t>
            </a:r>
          </a:p>
        </p:txBody>
      </p:sp>
    </p:spTree>
    <p:extLst>
      <p:ext uri="{BB962C8B-B14F-4D97-AF65-F5344CB8AC3E}">
        <p14:creationId xmlns:p14="http://schemas.microsoft.com/office/powerpoint/2010/main" val="388271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Tools</a:t>
            </a:r>
          </a:p>
          <a:p>
            <a:r>
              <a:rPr lang="en-US" dirty="0" smtClean="0"/>
              <a:t>Design Fundamentals</a:t>
            </a:r>
          </a:p>
          <a:p>
            <a:r>
              <a:rPr lang="en-US" dirty="0" smtClean="0"/>
              <a:t>Components</a:t>
            </a:r>
          </a:p>
          <a:p>
            <a:r>
              <a:rPr lang="en-US" dirty="0" smtClean="0"/>
              <a:t>World</a:t>
            </a:r>
          </a:p>
          <a:p>
            <a:r>
              <a:rPr lang="en-US" dirty="0" smtClean="0"/>
              <a:t>Inputs</a:t>
            </a:r>
          </a:p>
          <a:p>
            <a:r>
              <a:rPr lang="en-US" dirty="0" smtClean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346815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World do?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Physics</a:t>
            </a:r>
          </a:p>
          <a:p>
            <a:pPr lvl="1"/>
            <a:r>
              <a:rPr lang="en-US" dirty="0" smtClean="0"/>
              <a:t>Physics engines are available</a:t>
            </a:r>
          </a:p>
          <a:p>
            <a:pPr lvl="2"/>
            <a:r>
              <a:rPr lang="en-US" dirty="0" err="1" smtClean="0"/>
              <a:t>Havok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www.havok.com/havok-sales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2720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World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Camera</a:t>
            </a:r>
          </a:p>
          <a:p>
            <a:pPr lvl="1"/>
            <a:r>
              <a:rPr lang="en-US" dirty="0" smtClean="0"/>
              <a:t>Even if the camera is a player (FPS)</a:t>
            </a:r>
          </a:p>
          <a:p>
            <a:pPr lvl="2"/>
            <a:r>
              <a:rPr lang="en-US" dirty="0" smtClean="0"/>
              <a:t>The player component only knows about itself</a:t>
            </a:r>
          </a:p>
          <a:p>
            <a:pPr lvl="1"/>
            <a:r>
              <a:rPr lang="en-US" dirty="0" smtClean="0"/>
              <a:t>The world can ensure only necessary object are displayed</a:t>
            </a:r>
          </a:p>
          <a:p>
            <a:pPr lvl="2"/>
            <a:r>
              <a:rPr lang="en-US" dirty="0" smtClean="0"/>
              <a:t>Don’t waste processor time rendering things you can’t see</a:t>
            </a:r>
          </a:p>
          <a:p>
            <a:pPr lvl="2"/>
            <a:r>
              <a:rPr lang="en-US" dirty="0" smtClean="0"/>
              <a:t>Remember, just because you can’t see it doesn’t mean it’s not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752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World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Check inputs</a:t>
            </a:r>
          </a:p>
          <a:p>
            <a:pPr lvl="2"/>
            <a:r>
              <a:rPr lang="en-US" dirty="0" smtClean="0"/>
              <a:t>Update control object: Either</a:t>
            </a:r>
          </a:p>
          <a:p>
            <a:pPr lvl="3"/>
            <a:r>
              <a:rPr lang="en-US" dirty="0" smtClean="0"/>
              <a:t>Present both current and last control state</a:t>
            </a:r>
          </a:p>
          <a:p>
            <a:pPr lvl="3"/>
            <a:r>
              <a:rPr lang="en-US" dirty="0" smtClean="0"/>
              <a:t>Present single object that evaluated the changes between the 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20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World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Timing based</a:t>
            </a:r>
          </a:p>
          <a:p>
            <a:pPr lvl="2"/>
            <a:r>
              <a:rPr lang="en-US" dirty="0" smtClean="0"/>
              <a:t>Create a new enemy every second</a:t>
            </a:r>
          </a:p>
          <a:p>
            <a:pPr lvl="1"/>
            <a:r>
              <a:rPr lang="en-US" dirty="0" smtClean="0"/>
              <a:t>World based</a:t>
            </a:r>
          </a:p>
          <a:p>
            <a:pPr lvl="2"/>
            <a:r>
              <a:rPr lang="en-US" dirty="0" smtClean="0"/>
              <a:t>Day / night changes</a:t>
            </a:r>
          </a:p>
          <a:p>
            <a:pPr lvl="1"/>
            <a:r>
              <a:rPr lang="en-US" dirty="0" smtClean="0"/>
              <a:t>Position based</a:t>
            </a:r>
          </a:p>
          <a:p>
            <a:pPr lvl="2"/>
            <a:r>
              <a:rPr lang="en-US" dirty="0" smtClean="0"/>
              <a:t>Enemies created when you pass a point</a:t>
            </a:r>
          </a:p>
        </p:txBody>
      </p:sp>
    </p:spTree>
    <p:extLst>
      <p:ext uri="{BB962C8B-B14F-4D97-AF65-F5344CB8AC3E}">
        <p14:creationId xmlns:p14="http://schemas.microsoft.com/office/powerpoint/2010/main" val="3103968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 to make them usable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707" y="2895600"/>
            <a:ext cx="4286250" cy="3162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519446"/>
            <a:ext cx="3974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Page Source: http</a:t>
            </a:r>
            <a:r>
              <a:rPr lang="en-US" sz="800" dirty="0"/>
              <a:t>://balduin.wordpress.com/2007/01/16/rob-the-nintendo-famicom-robot</a:t>
            </a:r>
            <a:r>
              <a:rPr lang="en-US" sz="800" dirty="0" smtClean="0"/>
              <a:t>/</a:t>
            </a:r>
          </a:p>
          <a:p>
            <a:r>
              <a:rPr lang="en-US" sz="800" dirty="0"/>
              <a:t>Image Source: http://www.bermuda.ch/balduin/blog/rob.jpg</a:t>
            </a:r>
          </a:p>
        </p:txBody>
      </p:sp>
    </p:spTree>
    <p:extLst>
      <p:ext uri="{BB962C8B-B14F-4D97-AF65-F5344CB8AC3E}">
        <p14:creationId xmlns:p14="http://schemas.microsoft.com/office/powerpoint/2010/main" val="1947297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Inputs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</a:t>
            </a:r>
          </a:p>
          <a:p>
            <a:r>
              <a:rPr lang="en-US" dirty="0" smtClean="0"/>
              <a:t>Analog</a:t>
            </a:r>
          </a:p>
          <a:p>
            <a:r>
              <a:rPr lang="en-US" dirty="0" smtClean="0"/>
              <a:t>Natural</a:t>
            </a:r>
          </a:p>
          <a:p>
            <a:r>
              <a:rPr lang="en-US" dirty="0" smtClean="0"/>
              <a:t>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256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Keyboard</a:t>
            </a:r>
          </a:p>
          <a:p>
            <a:r>
              <a:rPr lang="en-US" dirty="0" smtClean="0"/>
              <a:t>Mouse</a:t>
            </a:r>
          </a:p>
          <a:p>
            <a:pPr lvl="1"/>
            <a:r>
              <a:rPr lang="en-US" dirty="0" smtClean="0"/>
              <a:t>Buttons</a:t>
            </a:r>
          </a:p>
          <a:p>
            <a:pPr lvl="1"/>
            <a:r>
              <a:rPr lang="en-US" dirty="0" smtClean="0"/>
              <a:t>Scroll Wheel</a:t>
            </a:r>
          </a:p>
          <a:p>
            <a:r>
              <a:rPr lang="en-US" dirty="0" smtClean="0"/>
              <a:t>Controllers</a:t>
            </a:r>
          </a:p>
          <a:p>
            <a:pPr lvl="1"/>
            <a:r>
              <a:rPr lang="en-US" dirty="0" smtClean="0"/>
              <a:t>Buttons</a:t>
            </a:r>
          </a:p>
          <a:p>
            <a:pPr lvl="1"/>
            <a:r>
              <a:rPr lang="en-US" dirty="0" smtClean="0"/>
              <a:t>D-Pad</a:t>
            </a:r>
          </a:p>
          <a:p>
            <a:r>
              <a:rPr lang="en-US" dirty="0" smtClean="0"/>
              <a:t>Touch</a:t>
            </a:r>
          </a:p>
          <a:p>
            <a:pPr lvl="1"/>
            <a:r>
              <a:rPr lang="en-US" dirty="0" smtClean="0"/>
              <a:t>Tap</a:t>
            </a:r>
          </a:p>
        </p:txBody>
      </p:sp>
    </p:spTree>
    <p:extLst>
      <p:ext uri="{BB962C8B-B14F-4D97-AF65-F5344CB8AC3E}">
        <p14:creationId xmlns:p14="http://schemas.microsoft.com/office/powerpoint/2010/main" val="3500147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Mouse</a:t>
            </a:r>
          </a:p>
          <a:p>
            <a:pPr lvl="1"/>
            <a:r>
              <a:rPr lang="en-US" dirty="0" smtClean="0"/>
              <a:t>Movement</a:t>
            </a:r>
          </a:p>
          <a:p>
            <a:pPr lvl="1"/>
            <a:r>
              <a:rPr lang="en-US" dirty="0" smtClean="0"/>
              <a:t>Scroll Wheel</a:t>
            </a:r>
          </a:p>
          <a:p>
            <a:r>
              <a:rPr lang="en-US" dirty="0" smtClean="0"/>
              <a:t>Controllers</a:t>
            </a:r>
          </a:p>
          <a:p>
            <a:pPr lvl="1"/>
            <a:r>
              <a:rPr lang="en-US" dirty="0" smtClean="0"/>
              <a:t>Analog Sticks</a:t>
            </a:r>
          </a:p>
          <a:p>
            <a:pPr lvl="1"/>
            <a:r>
              <a:rPr lang="en-US" dirty="0" smtClean="0"/>
              <a:t>Triggers</a:t>
            </a:r>
          </a:p>
          <a:p>
            <a:r>
              <a:rPr lang="en-US" dirty="0" smtClean="0"/>
              <a:t>Touch</a:t>
            </a:r>
          </a:p>
          <a:p>
            <a:pPr lvl="1"/>
            <a:r>
              <a:rPr lang="en-US" dirty="0" smtClean="0"/>
              <a:t>Offset from point (Think analog stick)</a:t>
            </a:r>
          </a:p>
        </p:txBody>
      </p:sp>
    </p:spTree>
    <p:extLst>
      <p:ext uri="{BB962C8B-B14F-4D97-AF65-F5344CB8AC3E}">
        <p14:creationId xmlns:p14="http://schemas.microsoft.com/office/powerpoint/2010/main" val="96889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Touch</a:t>
            </a:r>
          </a:p>
          <a:p>
            <a:pPr lvl="1"/>
            <a:r>
              <a:rPr lang="en-US" dirty="0" smtClean="0"/>
              <a:t>Gestures</a:t>
            </a:r>
          </a:p>
          <a:p>
            <a:r>
              <a:rPr lang="en-US" dirty="0" smtClean="0"/>
              <a:t>Kinect</a:t>
            </a:r>
          </a:p>
          <a:p>
            <a:r>
              <a:rPr lang="en-US" dirty="0" smtClean="0"/>
              <a:t>Leap Motion</a:t>
            </a:r>
          </a:p>
        </p:txBody>
      </p:sp>
    </p:spTree>
    <p:extLst>
      <p:ext uri="{BB962C8B-B14F-4D97-AF65-F5344CB8AC3E}">
        <p14:creationId xmlns:p14="http://schemas.microsoft.com/office/powerpoint/2010/main" val="3710036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online gaming</a:t>
            </a:r>
          </a:p>
          <a:p>
            <a:pPr lvl="1"/>
            <a:r>
              <a:rPr lang="en-US" dirty="0" smtClean="0"/>
              <a:t>Notification of movement for other players</a:t>
            </a:r>
          </a:p>
          <a:p>
            <a:pPr lvl="1"/>
            <a:r>
              <a:rPr lang="en-US" dirty="0" smtClean="0"/>
              <a:t>Can be</a:t>
            </a:r>
          </a:p>
          <a:p>
            <a:pPr lvl="2"/>
            <a:r>
              <a:rPr lang="en-US" dirty="0" smtClean="0"/>
              <a:t>Notification of new location</a:t>
            </a:r>
          </a:p>
          <a:p>
            <a:pPr lvl="2"/>
            <a:r>
              <a:rPr lang="en-US" dirty="0" smtClean="0"/>
              <a:t>Notification of Player’s inputs</a:t>
            </a:r>
          </a:p>
        </p:txBody>
      </p:sp>
    </p:spTree>
    <p:extLst>
      <p:ext uri="{BB962C8B-B14F-4D97-AF65-F5344CB8AC3E}">
        <p14:creationId xmlns:p14="http://schemas.microsoft.com/office/powerpoint/2010/main" val="418656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no golden hammer in game development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791968"/>
            <a:ext cx="3864864" cy="38648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2509" y="6519446"/>
            <a:ext cx="405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Page Source: http://</a:t>
            </a:r>
            <a:r>
              <a:rPr lang="en-US" sz="800" dirty="0" smtClean="0"/>
              <a:t>deviq.com/golden-hammer</a:t>
            </a:r>
          </a:p>
          <a:p>
            <a:r>
              <a:rPr lang="en-US" sz="800" dirty="0"/>
              <a:t>Image Source: http://deviq.com/Media/Default/Article/golden-hammer/GoldenHammer.jpg</a:t>
            </a:r>
          </a:p>
        </p:txBody>
      </p:sp>
    </p:spTree>
    <p:extLst>
      <p:ext uri="{BB962C8B-B14F-4D97-AF65-F5344CB8AC3E}">
        <p14:creationId xmlns:p14="http://schemas.microsoft.com/office/powerpoint/2010/main" val="611821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Wish me luck…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81" y="3407474"/>
            <a:ext cx="7549039" cy="2443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711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486400"/>
            <a:ext cx="2510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Chris Gardner</a:t>
            </a:r>
          </a:p>
          <a:p>
            <a:r>
              <a:rPr lang="en-US" dirty="0" smtClean="0"/>
              <a:t>cgardner@tnwops.com</a:t>
            </a:r>
          </a:p>
          <a:p>
            <a:r>
              <a:rPr lang="en-US" dirty="0" smtClean="0"/>
              <a:t>http://www.tnwops.com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1000" y="5486400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freestylecoder</a:t>
            </a:r>
            <a:endParaRPr lang="en-US" dirty="0"/>
          </a:p>
          <a:p>
            <a:r>
              <a:rPr lang="en-US" dirty="0" smtClean="0"/>
              <a:t>http://blog.freestylecoding.com</a:t>
            </a:r>
          </a:p>
          <a:p>
            <a:r>
              <a:rPr lang="en-US" dirty="0" smtClean="0"/>
              <a:t>http://www.extra-life.org/participant/cgardner</a:t>
            </a:r>
          </a:p>
        </p:txBody>
      </p:sp>
    </p:spTree>
    <p:extLst>
      <p:ext uri="{BB962C8B-B14F-4D97-AF65-F5344CB8AC3E}">
        <p14:creationId xmlns:p14="http://schemas.microsoft.com/office/powerpoint/2010/main" val="236702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 Based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Kudo / Project Spark</a:t>
            </a:r>
          </a:p>
          <a:p>
            <a:r>
              <a:rPr lang="en-US" dirty="0" smtClean="0"/>
              <a:t>Scratch</a:t>
            </a:r>
          </a:p>
          <a:p>
            <a:pPr lvl="1"/>
            <a:r>
              <a:rPr lang="en-US" dirty="0"/>
              <a:t>http://scratch.mit.edu/</a:t>
            </a:r>
          </a:p>
          <a:p>
            <a:r>
              <a:rPr lang="en-US" dirty="0" smtClean="0"/>
              <a:t>Construct 2</a:t>
            </a:r>
          </a:p>
          <a:p>
            <a:pPr lvl="1"/>
            <a:r>
              <a:rPr lang="en-US" dirty="0"/>
              <a:t>https://www.scirra.com</a:t>
            </a:r>
            <a:r>
              <a:rPr lang="en-US" dirty="0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92151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 Based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Unity</a:t>
            </a:r>
          </a:p>
          <a:p>
            <a:pPr lvl="1"/>
            <a:r>
              <a:rPr lang="en-US" dirty="0"/>
              <a:t>http://unity3d.com/</a:t>
            </a:r>
          </a:p>
          <a:p>
            <a:r>
              <a:rPr lang="en-US" dirty="0"/>
              <a:t>Unreal Engine</a:t>
            </a:r>
          </a:p>
          <a:p>
            <a:pPr lvl="1"/>
            <a:r>
              <a:rPr lang="en-US" dirty="0"/>
              <a:t>https://www.unrealengine.com/</a:t>
            </a:r>
          </a:p>
          <a:p>
            <a:r>
              <a:rPr lang="en-US" dirty="0" err="1"/>
              <a:t>CryEngine</a:t>
            </a:r>
            <a:endParaRPr lang="en-US" dirty="0"/>
          </a:p>
          <a:p>
            <a:pPr lvl="1"/>
            <a:r>
              <a:rPr lang="en-US" dirty="0"/>
              <a:t>http://www.cryengine.com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4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Up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Native</a:t>
            </a:r>
          </a:p>
          <a:p>
            <a:pPr lvl="1"/>
            <a:r>
              <a:rPr lang="en-US" dirty="0" smtClean="0"/>
              <a:t>Platform specific</a:t>
            </a:r>
          </a:p>
          <a:p>
            <a:r>
              <a:rPr lang="en-US" dirty="0" err="1" smtClean="0"/>
              <a:t>MonoGame</a:t>
            </a:r>
            <a:r>
              <a:rPr lang="en-US" dirty="0" smtClean="0"/>
              <a:t> (XNA)</a:t>
            </a:r>
          </a:p>
          <a:p>
            <a:pPr lvl="1"/>
            <a:r>
              <a:rPr lang="en-US" dirty="0"/>
              <a:t>http://www.monogame.net/</a:t>
            </a:r>
          </a:p>
          <a:p>
            <a:r>
              <a:rPr lang="en-US" dirty="0" smtClean="0"/>
              <a:t>DirectX</a:t>
            </a:r>
          </a:p>
          <a:p>
            <a:pPr lvl="1"/>
            <a:r>
              <a:rPr lang="en-US" dirty="0"/>
              <a:t>http://msdn.microsoft.com/directx</a:t>
            </a:r>
            <a:endParaRPr lang="en-US" dirty="0" smtClean="0"/>
          </a:p>
          <a:p>
            <a:r>
              <a:rPr lang="en-US" dirty="0" smtClean="0"/>
              <a:t>OpenGL</a:t>
            </a:r>
          </a:p>
          <a:p>
            <a:pPr lvl="1"/>
            <a:r>
              <a:rPr lang="en-US" dirty="0"/>
              <a:t>https://www.opengl.org/</a:t>
            </a:r>
          </a:p>
        </p:txBody>
      </p:sp>
    </p:spTree>
    <p:extLst>
      <p:ext uri="{BB962C8B-B14F-4D97-AF65-F5344CB8AC3E}">
        <p14:creationId xmlns:p14="http://schemas.microsoft.com/office/powerpoint/2010/main" val="1734254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Design Fundamentals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Everything you need to know before getting started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971800"/>
            <a:ext cx="476250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47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Game Loop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2305050"/>
            <a:ext cx="7439025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758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 all global objects for the game</a:t>
            </a:r>
          </a:p>
          <a:p>
            <a:pPr lvl="1"/>
            <a:r>
              <a:rPr lang="en-US" dirty="0" smtClean="0"/>
              <a:t>Timers</a:t>
            </a:r>
          </a:p>
          <a:p>
            <a:pPr lvl="1"/>
            <a:r>
              <a:rPr lang="en-US" dirty="0" smtClean="0"/>
              <a:t>World / Level constants</a:t>
            </a:r>
          </a:p>
          <a:p>
            <a:pPr lvl="1"/>
            <a:r>
              <a:rPr lang="en-US" dirty="0" smtClean="0"/>
              <a:t>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7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NA11_BreakoutSession_Template_16x9_Final_032411">
  <a:themeElements>
    <a:clrScheme name="MS_TechEd_NorthAmerica_2011">
      <a:dk1>
        <a:srgbClr val="000000"/>
      </a:dk1>
      <a:lt1>
        <a:srgbClr val="FFFFFF"/>
      </a:lt1>
      <a:dk2>
        <a:srgbClr val="03C2F1"/>
      </a:dk2>
      <a:lt2>
        <a:srgbClr val="005A84"/>
      </a:lt2>
      <a:accent1>
        <a:srgbClr val="FFC425"/>
      </a:accent1>
      <a:accent2>
        <a:srgbClr val="F15C44"/>
      </a:accent2>
      <a:accent3>
        <a:srgbClr val="ED1977"/>
      </a:accent3>
      <a:accent4>
        <a:srgbClr val="FAA634"/>
      </a:accent4>
      <a:accent5>
        <a:srgbClr val="59585A"/>
      </a:accent5>
      <a:accent6>
        <a:srgbClr val="777777"/>
      </a:accent6>
      <a:hlink>
        <a:srgbClr val="F0ED7B"/>
      </a:hlink>
      <a:folHlink>
        <a:srgbClr val="F3EB4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tx2">
                <a:lumMod val="50000"/>
              </a:schemeClr>
            </a:gs>
            <a:gs pos="80000">
              <a:schemeClr val="tx2"/>
            </a:gs>
            <a:gs pos="100000">
              <a:schemeClr val="tx2"/>
            </a:gs>
          </a:gsLst>
        </a:gradFill>
        <a:ln>
          <a:solidFill>
            <a:schemeClr val="tx2"/>
          </a:solidFill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200" dirty="0" smtClean="0">
            <a:solidFill>
              <a:schemeClr val="tx1">
                <a:alpha val="99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886</TotalTime>
  <Words>618</Words>
  <Application>Microsoft Office PowerPoint</Application>
  <PresentationFormat>On-screen Show (4:3)</PresentationFormat>
  <Paragraphs>171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TENA11_BreakoutSession_Template_16x9_Final_032411</vt:lpstr>
      <vt:lpstr>Introduction to Game Design</vt:lpstr>
      <vt:lpstr>Road Map</vt:lpstr>
      <vt:lpstr>Tools</vt:lpstr>
      <vt:lpstr>Engine Based Tools</vt:lpstr>
      <vt:lpstr>Engine Based Tools</vt:lpstr>
      <vt:lpstr>Ground Up Tools</vt:lpstr>
      <vt:lpstr>Game Design Fundamentals</vt:lpstr>
      <vt:lpstr>General Architecture</vt:lpstr>
      <vt:lpstr>Initialize</vt:lpstr>
      <vt:lpstr>Load Content</vt:lpstr>
      <vt:lpstr>Update</vt:lpstr>
      <vt:lpstr>Draw</vt:lpstr>
      <vt:lpstr>Unload Content</vt:lpstr>
      <vt:lpstr>Component Design</vt:lpstr>
      <vt:lpstr>Game Components</vt:lpstr>
      <vt:lpstr>Separation of Concerns</vt:lpstr>
      <vt:lpstr>Suggested Order</vt:lpstr>
      <vt:lpstr>The World</vt:lpstr>
      <vt:lpstr>What does the World do?</vt:lpstr>
      <vt:lpstr>What does the World do?</vt:lpstr>
      <vt:lpstr>What does the World do?</vt:lpstr>
      <vt:lpstr>What does the World do?</vt:lpstr>
      <vt:lpstr>What does the World do?</vt:lpstr>
      <vt:lpstr>Inputs</vt:lpstr>
      <vt:lpstr>Types of Inputs</vt:lpstr>
      <vt:lpstr>Digital</vt:lpstr>
      <vt:lpstr>Analog</vt:lpstr>
      <vt:lpstr>Natural</vt:lpstr>
      <vt:lpstr>Network</vt:lpstr>
      <vt:lpstr>Demo Time</vt:lpstr>
      <vt:lpstr>Questions?</vt:lpstr>
    </vt:vector>
  </TitlesOfParts>
  <Company>T &amp; W Operations, L.L.C.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Xbox 360 Indie Game Design Using XNA</dc:title>
  <dc:creator>Chris Gardner</dc:creator>
  <cp:lastModifiedBy>Chris Gardner</cp:lastModifiedBy>
  <cp:revision>65</cp:revision>
  <dcterms:created xsi:type="dcterms:W3CDTF">2011-02-24T13:40:49Z</dcterms:created>
  <dcterms:modified xsi:type="dcterms:W3CDTF">2014-11-10T04:08:26Z</dcterms:modified>
</cp:coreProperties>
</file>