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2" r:id="rId2"/>
  </p:sldMasterIdLst>
  <p:notesMasterIdLst>
    <p:notesMasterId r:id="rId35"/>
  </p:notesMasterIdLst>
  <p:sldIdLst>
    <p:sldId id="275" r:id="rId3"/>
    <p:sldId id="304" r:id="rId4"/>
    <p:sldId id="257" r:id="rId5"/>
    <p:sldId id="301" r:id="rId6"/>
    <p:sldId id="277" r:id="rId7"/>
    <p:sldId id="279" r:id="rId8"/>
    <p:sldId id="278" r:id="rId9"/>
    <p:sldId id="295" r:id="rId10"/>
    <p:sldId id="296" r:id="rId11"/>
    <p:sldId id="297" r:id="rId12"/>
    <p:sldId id="298" r:id="rId13"/>
    <p:sldId id="299" r:id="rId14"/>
    <p:sldId id="300" r:id="rId15"/>
    <p:sldId id="264" r:id="rId16"/>
    <p:sldId id="276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3" r:id="rId28"/>
    <p:sldId id="290" r:id="rId29"/>
    <p:sldId id="291" r:id="rId30"/>
    <p:sldId id="292" r:id="rId31"/>
    <p:sldId id="294" r:id="rId32"/>
    <p:sldId id="269" r:id="rId33"/>
    <p:sldId id="30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14580DF-4DDF-4428-B722-5ADD09A1E851}">
          <p14:sldIdLst>
            <p14:sldId id="275"/>
            <p14:sldId id="304"/>
            <p14:sldId id="257"/>
          </p14:sldIdLst>
        </p14:section>
        <p14:section name="Tools" id="{4856A655-8E82-4427-862B-991523759657}">
          <p14:sldIdLst>
            <p14:sldId id="301"/>
            <p14:sldId id="277"/>
            <p14:sldId id="279"/>
            <p14:sldId id="278"/>
          </p14:sldIdLst>
        </p14:section>
        <p14:section name="Inputs" id="{02C55FFE-2A0E-45CD-91B8-0152B30795EF}">
          <p14:sldIdLst>
            <p14:sldId id="295"/>
            <p14:sldId id="296"/>
            <p14:sldId id="297"/>
            <p14:sldId id="298"/>
            <p14:sldId id="299"/>
            <p14:sldId id="300"/>
          </p14:sldIdLst>
        </p14:section>
        <p14:section name="Design Fundamentals" id="{AF88F53B-618F-4401-A8D9-1B69B8B6D6BD}">
          <p14:sldIdLst>
            <p14:sldId id="264"/>
            <p14:sldId id="276"/>
            <p14:sldId id="280"/>
            <p14:sldId id="281"/>
            <p14:sldId id="282"/>
            <p14:sldId id="283"/>
            <p14:sldId id="284"/>
          </p14:sldIdLst>
        </p14:section>
        <p14:section name="Components" id="{E369E064-5019-43F3-A8D5-87C228F18F09}">
          <p14:sldIdLst>
            <p14:sldId id="285"/>
            <p14:sldId id="286"/>
            <p14:sldId id="287"/>
            <p14:sldId id="288"/>
          </p14:sldIdLst>
        </p14:section>
        <p14:section name="The World" id="{79B1A575-F7CB-4945-A610-E6438A8D7733}">
          <p14:sldIdLst>
            <p14:sldId id="289"/>
            <p14:sldId id="293"/>
            <p14:sldId id="290"/>
            <p14:sldId id="291"/>
            <p14:sldId id="292"/>
            <p14:sldId id="294"/>
          </p14:sldIdLst>
        </p14:section>
        <p14:section name="Closing" id="{FB93783F-D40B-4F51-ACEB-CA9341A7657E}">
          <p14:sldIdLst>
            <p14:sldId id="269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263" autoAdjust="0"/>
  </p:normalViewPr>
  <p:slideViewPr>
    <p:cSldViewPr>
      <p:cViewPr varScale="1">
        <p:scale>
          <a:sx n="115" d="100"/>
          <a:sy n="115" d="100"/>
        </p:scale>
        <p:origin x="1018" y="5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45967-1B43-4F83-89D2-C7D1F1F163A7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1D1646-E7B7-46AD-8398-9D3830AFB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2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vok.com/havok-sales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</a:p>
          <a:p>
            <a:r>
              <a:rPr lang="en-US" dirty="0" smtClean="0"/>
              <a:t>Inputs</a:t>
            </a:r>
          </a:p>
          <a:p>
            <a:r>
              <a:rPr lang="en-US" dirty="0" smtClean="0"/>
              <a:t>Design Fundamentals</a:t>
            </a:r>
          </a:p>
          <a:p>
            <a:r>
              <a:rPr lang="en-US" dirty="0" smtClean="0"/>
              <a:t>Components</a:t>
            </a:r>
          </a:p>
          <a:p>
            <a:r>
              <a:rPr lang="en-US" dirty="0" smtClean="0"/>
              <a:t>World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D1646-E7B7-46AD-8398-9D3830AFBF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55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 as independent, reusable objects that fallow the same basic form as the overall game.</a:t>
            </a:r>
          </a:p>
          <a:p>
            <a:endParaRPr lang="en-US" dirty="0" smtClean="0"/>
          </a:p>
          <a:p>
            <a:r>
              <a:rPr lang="en-US" dirty="0" smtClean="0"/>
              <a:t>Contain functions that correspond to each stage in the game loop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D1646-E7B7-46AD-8398-9D3830AFBF1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66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Components should only worry about their concerns</a:t>
            </a:r>
          </a:p>
          <a:p>
            <a:pPr lvl="1"/>
            <a:r>
              <a:rPr lang="en-US" dirty="0" smtClean="0"/>
              <a:t>Components can, and should, view the world to make decisions</a:t>
            </a:r>
          </a:p>
          <a:p>
            <a:pPr lvl="1"/>
            <a:r>
              <a:rPr lang="en-US" dirty="0" smtClean="0"/>
              <a:t>Components cannot “change” the world, only themselves.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world should deal with interactions between components and other components or the world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D1646-E7B7-46AD-8398-9D3830AFBF1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55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</a:p>
          <a:p>
            <a:pPr lvl="1"/>
            <a:r>
              <a:rPr lang="en-US" dirty="0" smtClean="0"/>
              <a:t>The world updates the world</a:t>
            </a:r>
          </a:p>
          <a:p>
            <a:pPr lvl="1"/>
            <a:r>
              <a:rPr lang="en-US" dirty="0" smtClean="0"/>
              <a:t>The world tells every component to update</a:t>
            </a:r>
          </a:p>
          <a:p>
            <a:pPr lvl="1"/>
            <a:r>
              <a:rPr lang="en-US" dirty="0" smtClean="0"/>
              <a:t>The world ensures consistency</a:t>
            </a:r>
          </a:p>
          <a:p>
            <a:pPr lvl="2"/>
            <a:r>
              <a:rPr lang="en-US" dirty="0" smtClean="0"/>
              <a:t>Components did not break world rules</a:t>
            </a:r>
          </a:p>
          <a:p>
            <a:pPr lvl="2"/>
            <a:r>
              <a:rPr lang="en-US" dirty="0" smtClean="0"/>
              <a:t>Component interactions</a:t>
            </a:r>
          </a:p>
          <a:p>
            <a:pPr lvl="2"/>
            <a:r>
              <a:rPr lang="en-US" dirty="0" smtClean="0"/>
              <a:t>Component removal</a:t>
            </a:r>
          </a:p>
          <a:p>
            <a:r>
              <a:rPr lang="en-US" dirty="0" smtClean="0"/>
              <a:t>Draw</a:t>
            </a:r>
          </a:p>
          <a:p>
            <a:pPr lvl="1"/>
            <a:r>
              <a:rPr lang="en-US" dirty="0" smtClean="0"/>
              <a:t>World draws relevant items to screen</a:t>
            </a:r>
          </a:p>
          <a:p>
            <a:pPr marL="118872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D1646-E7B7-46AD-8398-9D3830AFBF1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218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Keep a running timer.</a:t>
            </a:r>
          </a:p>
          <a:p>
            <a:pPr lvl="1"/>
            <a:r>
              <a:rPr lang="en-US" dirty="0" smtClean="0"/>
              <a:t>Base things off of timing offset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D1646-E7B7-46AD-8398-9D3830AFBF1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730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Physics</a:t>
            </a:r>
          </a:p>
          <a:p>
            <a:pPr lvl="1"/>
            <a:r>
              <a:rPr lang="en-US" dirty="0" smtClean="0"/>
              <a:t>Physics engines are available</a:t>
            </a:r>
          </a:p>
          <a:p>
            <a:pPr lvl="2"/>
            <a:r>
              <a:rPr lang="en-US" dirty="0" err="1" smtClean="0"/>
              <a:t>Havok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http://www.havok.com/havok-sales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D1646-E7B7-46AD-8398-9D3830AFBF1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716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Camera</a:t>
            </a:r>
          </a:p>
          <a:p>
            <a:pPr lvl="1"/>
            <a:r>
              <a:rPr lang="en-US" dirty="0" smtClean="0"/>
              <a:t>Even if the camera is a player (FPS)</a:t>
            </a:r>
          </a:p>
          <a:p>
            <a:pPr lvl="2"/>
            <a:r>
              <a:rPr lang="en-US" dirty="0" smtClean="0"/>
              <a:t>The player component only knows about itself</a:t>
            </a:r>
          </a:p>
          <a:p>
            <a:pPr lvl="1"/>
            <a:r>
              <a:rPr lang="en-US" dirty="0" smtClean="0"/>
              <a:t>The world can ensure only necessary object are displayed</a:t>
            </a:r>
          </a:p>
          <a:p>
            <a:pPr lvl="2"/>
            <a:r>
              <a:rPr lang="en-US" dirty="0" smtClean="0"/>
              <a:t>Don’t waste processor time rendering things you can’t see</a:t>
            </a:r>
          </a:p>
          <a:p>
            <a:pPr lvl="2"/>
            <a:r>
              <a:rPr lang="en-US" dirty="0" smtClean="0"/>
              <a:t>Remember, just because you can’t see it doesn’t mean it’s not there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D1646-E7B7-46AD-8398-9D3830AFBF1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53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State</a:t>
            </a:r>
          </a:p>
          <a:p>
            <a:pPr lvl="1"/>
            <a:r>
              <a:rPr lang="en-US" dirty="0" smtClean="0"/>
              <a:t>Check inputs</a:t>
            </a:r>
          </a:p>
          <a:p>
            <a:pPr lvl="2"/>
            <a:r>
              <a:rPr lang="en-US" dirty="0" smtClean="0"/>
              <a:t>Update control object: Either</a:t>
            </a:r>
          </a:p>
          <a:p>
            <a:pPr lvl="3"/>
            <a:r>
              <a:rPr lang="en-US" dirty="0" smtClean="0"/>
              <a:t>Present both current and last control state</a:t>
            </a:r>
          </a:p>
          <a:p>
            <a:pPr lvl="3"/>
            <a:r>
              <a:rPr lang="en-US" dirty="0" smtClean="0"/>
              <a:t>Present single object that evaluated the changes between the two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D1646-E7B7-46AD-8398-9D3830AFBF1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252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</a:p>
          <a:p>
            <a:pPr lvl="1"/>
            <a:r>
              <a:rPr lang="en-US" dirty="0" smtClean="0"/>
              <a:t>Timing based</a:t>
            </a:r>
          </a:p>
          <a:p>
            <a:pPr lvl="2"/>
            <a:r>
              <a:rPr lang="en-US" dirty="0" smtClean="0"/>
              <a:t>Create a new enemy every second</a:t>
            </a:r>
          </a:p>
          <a:p>
            <a:pPr lvl="1"/>
            <a:r>
              <a:rPr lang="en-US" dirty="0" smtClean="0"/>
              <a:t>World based</a:t>
            </a:r>
          </a:p>
          <a:p>
            <a:pPr lvl="2"/>
            <a:r>
              <a:rPr lang="en-US" dirty="0" smtClean="0"/>
              <a:t>Day / night changes</a:t>
            </a:r>
          </a:p>
          <a:p>
            <a:pPr lvl="1"/>
            <a:r>
              <a:rPr lang="en-US" dirty="0" smtClean="0"/>
              <a:t>Position based</a:t>
            </a:r>
          </a:p>
          <a:p>
            <a:pPr lvl="2"/>
            <a:r>
              <a:rPr lang="en-US" dirty="0" smtClean="0"/>
              <a:t>Enemies created when you pass a point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D1646-E7B7-46AD-8398-9D3830AFBF1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54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There is no golden hammer in game development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D1646-E7B7-46AD-8398-9D3830AFBF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83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of these engines are more drag and drop with minimal coding</a:t>
            </a:r>
          </a:p>
          <a:p>
            <a:endParaRPr lang="en-US" dirty="0" smtClean="0"/>
          </a:p>
          <a:p>
            <a:r>
              <a:rPr lang="en-US" dirty="0" smtClean="0"/>
              <a:t>Scratc</a:t>
            </a:r>
            <a:r>
              <a:rPr lang="en-US" baseline="0" dirty="0" smtClean="0"/>
              <a:t>h =&gt; </a:t>
            </a:r>
            <a:r>
              <a:rPr lang="en-US" dirty="0" smtClean="0"/>
              <a:t>https://scratch.mit.edu/</a:t>
            </a:r>
          </a:p>
          <a:p>
            <a:r>
              <a:rPr lang="en-US" dirty="0" smtClean="0"/>
              <a:t>Construct 3 =&gt; https://www.scirra.com/</a:t>
            </a:r>
          </a:p>
          <a:p>
            <a:r>
              <a:rPr lang="en-US" dirty="0" err="1" smtClean="0"/>
              <a:t>GameMaker</a:t>
            </a:r>
            <a:r>
              <a:rPr lang="en-US" dirty="0" smtClean="0"/>
              <a:t> Studio 2 =&gt; https://www.yoyogames.com/</a:t>
            </a:r>
          </a:p>
          <a:p>
            <a:r>
              <a:rPr lang="en-US" dirty="0" err="1" smtClean="0"/>
              <a:t>Clickteam</a:t>
            </a:r>
            <a:r>
              <a:rPr lang="en-US" dirty="0" smtClean="0"/>
              <a:t> Fusion =&gt; https://www.clickteam.com/</a:t>
            </a:r>
          </a:p>
          <a:p>
            <a:endParaRPr lang="en-US" dirty="0" smtClean="0"/>
          </a:p>
          <a:p>
            <a:r>
              <a:rPr lang="en-US" dirty="0" smtClean="0"/>
              <a:t>Images:</a:t>
            </a:r>
          </a:p>
          <a:p>
            <a:endParaRPr lang="en-US" dirty="0" smtClean="0"/>
          </a:p>
          <a:p>
            <a:r>
              <a:rPr lang="en-US" dirty="0" smtClean="0"/>
              <a:t>Scratch</a:t>
            </a:r>
          </a:p>
          <a:p>
            <a:r>
              <a:rPr lang="en-US" dirty="0" smtClean="0"/>
              <a:t>Page: https://en.scratch-wiki.info/wiki/Scratch_Media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Construct 3</a:t>
            </a:r>
          </a:p>
          <a:p>
            <a:r>
              <a:rPr lang="en-US" baseline="0" dirty="0" smtClean="0"/>
              <a:t>Page: https://editor.construct.net/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GameMaker</a:t>
            </a:r>
            <a:r>
              <a:rPr lang="en-US" baseline="0" dirty="0" smtClean="0"/>
              <a:t> 3</a:t>
            </a:r>
          </a:p>
          <a:p>
            <a:r>
              <a:rPr lang="en-US" baseline="0" dirty="0" smtClean="0"/>
              <a:t>Page: https://www.yoyogames.com/brand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ClickTeam</a:t>
            </a:r>
            <a:r>
              <a:rPr lang="en-US" baseline="0" dirty="0" smtClean="0"/>
              <a:t> Fusion</a:t>
            </a:r>
          </a:p>
          <a:p>
            <a:r>
              <a:rPr lang="en-US" baseline="0" dirty="0" smtClean="0"/>
              <a:t>Page: https://www.clickteam.com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D1646-E7B7-46AD-8398-9D3830AFBF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82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give you the game engine, but require extensive programming</a:t>
            </a:r>
          </a:p>
          <a:p>
            <a:r>
              <a:rPr lang="en-US" dirty="0" smtClean="0"/>
              <a:t>Unity</a:t>
            </a:r>
            <a:r>
              <a:rPr lang="en-US" baseline="0" dirty="0" smtClean="0"/>
              <a:t> =&gt; </a:t>
            </a:r>
            <a:r>
              <a:rPr lang="en-US" dirty="0" smtClean="0"/>
              <a:t>http://unity3d.com/</a:t>
            </a:r>
          </a:p>
          <a:p>
            <a:r>
              <a:rPr lang="en-US" dirty="0" smtClean="0"/>
              <a:t>Unreal Engine =&gt; https://www.unrealengine.com/</a:t>
            </a:r>
          </a:p>
          <a:p>
            <a:r>
              <a:rPr lang="en-US" dirty="0" err="1" smtClean="0"/>
              <a:t>CryEngine</a:t>
            </a:r>
            <a:r>
              <a:rPr lang="en-US" dirty="0" smtClean="0"/>
              <a:t> =&gt; http://www.cryengine.com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Unity: https://unity3d.com/public-relations/downloads</a:t>
            </a:r>
          </a:p>
          <a:p>
            <a:r>
              <a:rPr lang="en-US" dirty="0" smtClean="0"/>
              <a:t>Unreal Engine: https://www.unrealengine.com/en-US/branding</a:t>
            </a:r>
          </a:p>
          <a:p>
            <a:r>
              <a:rPr lang="en-US" dirty="0" err="1" smtClean="0"/>
              <a:t>CryEngine</a:t>
            </a:r>
            <a:r>
              <a:rPr lang="en-US" dirty="0" smtClean="0"/>
              <a:t>: https://press.cryengine.com/media#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D1646-E7B7-46AD-8398-9D3830AFBF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83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allow</a:t>
            </a:r>
            <a:r>
              <a:rPr lang="en-US" baseline="0" dirty="0" smtClean="0"/>
              <a:t> you to do whatever you want, but you have to do it all yourself.</a:t>
            </a:r>
          </a:p>
          <a:p>
            <a:endParaRPr lang="en-US" dirty="0" smtClean="0"/>
          </a:p>
          <a:p>
            <a:r>
              <a:rPr lang="en-US" dirty="0" smtClean="0"/>
              <a:t>Native</a:t>
            </a:r>
            <a:r>
              <a:rPr lang="en-US" baseline="0" dirty="0" smtClean="0"/>
              <a:t> =&gt; </a:t>
            </a:r>
            <a:r>
              <a:rPr lang="en-US" dirty="0" smtClean="0"/>
              <a:t>Platform specific</a:t>
            </a:r>
          </a:p>
          <a:p>
            <a:r>
              <a:rPr lang="en-US" dirty="0" err="1" smtClean="0"/>
              <a:t>MonoGame</a:t>
            </a:r>
            <a:r>
              <a:rPr lang="en-US" dirty="0" smtClean="0"/>
              <a:t> (XNA)</a:t>
            </a:r>
            <a:r>
              <a:rPr lang="en-US" baseline="0" dirty="0" smtClean="0"/>
              <a:t> =&gt; </a:t>
            </a:r>
            <a:r>
              <a:rPr lang="en-US" dirty="0" smtClean="0"/>
              <a:t>http://www.monogame.net/</a:t>
            </a:r>
          </a:p>
          <a:p>
            <a:r>
              <a:rPr lang="en-US" dirty="0" smtClean="0"/>
              <a:t>DirectX</a:t>
            </a:r>
            <a:r>
              <a:rPr lang="en-US" baseline="0" dirty="0" smtClean="0"/>
              <a:t> =&gt; </a:t>
            </a:r>
            <a:r>
              <a:rPr lang="en-US" dirty="0" smtClean="0"/>
              <a:t>http://msdn.microsoft.com/directx</a:t>
            </a:r>
          </a:p>
          <a:p>
            <a:r>
              <a:rPr lang="en-US" dirty="0" smtClean="0"/>
              <a:t>OpenGL</a:t>
            </a:r>
            <a:r>
              <a:rPr lang="en-US" baseline="0" dirty="0" smtClean="0"/>
              <a:t> =&gt; </a:t>
            </a:r>
            <a:r>
              <a:rPr lang="en-US" dirty="0" smtClean="0"/>
              <a:t>https://www.opengl.org/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D1646-E7B7-46AD-8398-9D3830AFBF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4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Remember to make them usable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D1646-E7B7-46AD-8398-9D3830AFBF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24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Everything you need to know before getting started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D1646-E7B7-46AD-8398-9D3830AFBF1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83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Game Loop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D1646-E7B7-46AD-8398-9D3830AFBF1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06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D1646-E7B7-46AD-8398-9D3830AFBF1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23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0218" y="2265474"/>
            <a:ext cx="10245217" cy="1523497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0216" y="4703874"/>
            <a:ext cx="10245219" cy="46325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6402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3DF2-31D8-4093-9C85-11B3A24D2258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3A7B-8B13-492B-967C-729B096B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5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3DF2-31D8-4093-9C85-11B3A24D2258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3A7B-8B13-492B-967C-729B096B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47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3DF2-31D8-4093-9C85-11B3A24D2258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3A7B-8B13-492B-967C-729B096B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40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3DF2-31D8-4093-9C85-11B3A24D2258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3A7B-8B13-492B-967C-729B096B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12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3DF2-31D8-4093-9C85-11B3A24D2258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3A7B-8B13-492B-967C-729B096B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23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3DF2-31D8-4093-9C85-11B3A24D2258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3A7B-8B13-492B-967C-729B096B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47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3DF2-31D8-4093-9C85-11B3A24D2258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3A7B-8B13-492B-967C-729B096B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49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3DF2-31D8-4093-9C85-11B3A24D2258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3A7B-8B13-492B-967C-729B096B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689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3DF2-31D8-4093-9C85-11B3A24D2258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3A7B-8B13-492B-967C-729B096B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8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0"/>
            <a:ext cx="11151917" cy="60939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20005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0324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0"/>
            <a:ext cx="11151917" cy="60939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799"/>
            <a:ext cx="11151917" cy="2000548"/>
          </a:xfrm>
        </p:spPr>
        <p:txBody>
          <a:bodyPr/>
          <a:lstStyle>
            <a:lvl1pPr marL="460375" indent="-460375">
              <a:buFontTx/>
              <a:buBlip>
                <a:blip r:embed="rId2"/>
              </a:buBlip>
              <a:defRPr/>
            </a:lvl1pPr>
            <a:lvl2pPr marL="855663" indent="-395288">
              <a:buFontTx/>
              <a:buBlip>
                <a:blip r:embed="rId2"/>
              </a:buBlip>
              <a:defRPr/>
            </a:lvl2pPr>
            <a:lvl3pPr marL="1258888" indent="-403225">
              <a:buFontTx/>
              <a:buBlip>
                <a:blip r:embed="rId2"/>
              </a:buBlip>
              <a:defRPr/>
            </a:lvl3pPr>
            <a:lvl4pPr marL="1604963" indent="-346075">
              <a:buFontTx/>
              <a:buBlip>
                <a:blip r:embed="rId2"/>
              </a:buBlip>
              <a:defRPr/>
            </a:lvl4pPr>
            <a:lvl5pPr marL="1941513" indent="-33655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50055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48" y="1447799"/>
            <a:ext cx="11151917" cy="2000548"/>
          </a:xfrm>
        </p:spPr>
        <p:txBody>
          <a:bodyPr/>
          <a:lstStyle>
            <a:lvl1pPr marL="460375" indent="-460375">
              <a:lnSpc>
                <a:spcPct val="90000"/>
              </a:lnSpc>
              <a:buFontTx/>
              <a:buBlip>
                <a:blip r:embed="rId2"/>
              </a:buBlip>
              <a:defRPr/>
            </a:lvl1pPr>
            <a:lvl2pPr marL="855663" indent="-395288">
              <a:lnSpc>
                <a:spcPct val="90000"/>
              </a:lnSpc>
              <a:buFontTx/>
              <a:buBlip>
                <a:blip r:embed="rId2"/>
              </a:buBlip>
              <a:defRPr/>
            </a:lvl2pPr>
            <a:lvl3pPr marL="1258888" indent="-403225">
              <a:lnSpc>
                <a:spcPct val="90000"/>
              </a:lnSpc>
              <a:buFontTx/>
              <a:buBlip>
                <a:blip r:embed="rId2"/>
              </a:buBlip>
              <a:defRPr/>
            </a:lvl3pPr>
            <a:lvl4pPr marL="1604963" indent="-346075">
              <a:lnSpc>
                <a:spcPct val="90000"/>
              </a:lnSpc>
              <a:buFontTx/>
              <a:buBlip>
                <a:blip r:embed="rId2"/>
              </a:buBlip>
              <a:defRPr/>
            </a:lvl4pPr>
            <a:lvl5pPr marL="1941513" indent="-336550">
              <a:lnSpc>
                <a:spcPct val="90000"/>
              </a:lnSpc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992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248" y="1447801"/>
            <a:ext cx="5487829" cy="1742015"/>
          </a:xfrm>
        </p:spPr>
        <p:txBody>
          <a:bodyPr/>
          <a:lstStyle>
            <a:lvl1pPr marL="339976" indent="-339976">
              <a:lnSpc>
                <a:spcPct val="90000"/>
              </a:lnSpc>
              <a:buFontTx/>
              <a:buBlip>
                <a:blip r:embed="rId2"/>
              </a:buBlip>
              <a:defRPr sz="2800"/>
            </a:lvl1pPr>
            <a:lvl2pPr marL="673338" indent="-325424">
              <a:lnSpc>
                <a:spcPct val="90000"/>
              </a:lnSpc>
              <a:buFontTx/>
              <a:buBlip>
                <a:blip r:embed="rId2"/>
              </a:buBlip>
              <a:defRPr sz="2400"/>
            </a:lvl2pPr>
            <a:lvl3pPr marL="953785" indent="-288384">
              <a:lnSpc>
                <a:spcPct val="90000"/>
              </a:lnSpc>
              <a:buFontTx/>
              <a:buBlip>
                <a:blip r:embed="rId2"/>
              </a:buBlip>
              <a:defRPr sz="2000"/>
            </a:lvl3pPr>
            <a:lvl4pPr marL="1227618" indent="-273833">
              <a:lnSpc>
                <a:spcPct val="90000"/>
              </a:lnSpc>
              <a:buFontTx/>
              <a:buBlip>
                <a:blip r:embed="rId2"/>
              </a:buBlip>
              <a:defRPr sz="1800"/>
            </a:lvl4pPr>
            <a:lvl5pPr marL="1516002" indent="-280447">
              <a:lnSpc>
                <a:spcPct val="90000"/>
              </a:lnSpc>
              <a:buFontTx/>
              <a:buBlip>
                <a:blip r:embed="rId2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335" y="1447801"/>
            <a:ext cx="5487829" cy="1742015"/>
          </a:xfrm>
        </p:spPr>
        <p:txBody>
          <a:bodyPr/>
          <a:lstStyle>
            <a:lvl1pPr marL="347914" indent="-347914">
              <a:lnSpc>
                <a:spcPct val="90000"/>
              </a:lnSpc>
              <a:buFontTx/>
              <a:buBlip>
                <a:blip r:embed="rId2"/>
              </a:buBlip>
              <a:defRPr sz="2800"/>
            </a:lvl1pPr>
            <a:lvl2pPr marL="673338" indent="-339976">
              <a:lnSpc>
                <a:spcPct val="90000"/>
              </a:lnSpc>
              <a:buFontTx/>
              <a:buBlip>
                <a:blip r:embed="rId2"/>
              </a:buBlip>
              <a:defRPr sz="2400"/>
            </a:lvl2pPr>
            <a:lvl3pPr marL="961722" indent="-302936">
              <a:lnSpc>
                <a:spcPct val="90000"/>
              </a:lnSpc>
              <a:buFontTx/>
              <a:buBlip>
                <a:blip r:embed="rId2"/>
              </a:buBlip>
              <a:defRPr sz="2000"/>
            </a:lvl3pPr>
            <a:lvl4pPr marL="1227618" indent="-265896">
              <a:lnSpc>
                <a:spcPct val="90000"/>
              </a:lnSpc>
              <a:buFontTx/>
              <a:buBlip>
                <a:blip r:embed="rId2"/>
              </a:buBlip>
              <a:defRPr sz="1800"/>
            </a:lvl4pPr>
            <a:lvl5pPr marL="1516002" indent="-273833">
              <a:lnSpc>
                <a:spcPct val="90000"/>
              </a:lnSpc>
              <a:buFontTx/>
              <a:buBlip>
                <a:blip r:embed="rId2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3095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8" y="1411554"/>
            <a:ext cx="5487829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133601"/>
            <a:ext cx="5486400" cy="1537344"/>
          </a:xfrm>
        </p:spPr>
        <p:txBody>
          <a:bodyPr/>
          <a:lstStyle>
            <a:lvl1pPr marL="281770" indent="-281770">
              <a:buFontTx/>
              <a:buBlip>
                <a:blip r:embed="rId2"/>
              </a:buBlip>
              <a:defRPr sz="2300"/>
            </a:lvl1pPr>
            <a:lvl2pPr marL="562218" indent="-265896">
              <a:buFontTx/>
              <a:buBlip>
                <a:blip r:embed="rId2"/>
              </a:buBlip>
              <a:defRPr sz="2000"/>
            </a:lvl2pPr>
            <a:lvl3pPr marL="813562" indent="-243407">
              <a:buFontTx/>
              <a:buBlip>
                <a:blip r:embed="rId2"/>
              </a:buBlip>
              <a:defRPr sz="1800"/>
            </a:lvl3pPr>
            <a:lvl4pPr marL="1050354" indent="-228856">
              <a:buFontTx/>
              <a:buBlip>
                <a:blip r:embed="rId2"/>
              </a:buBlip>
              <a:defRPr sz="1700"/>
            </a:lvl4pPr>
            <a:lvl5pPr marL="1279210" indent="-206367">
              <a:buFontTx/>
              <a:buBlip>
                <a:blip r:embed="rId2"/>
              </a:buBlip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3335" y="1411554"/>
            <a:ext cx="5487829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3335" y="2133602"/>
            <a:ext cx="5487829" cy="1537344"/>
          </a:xfrm>
        </p:spPr>
        <p:txBody>
          <a:bodyPr/>
          <a:lstStyle>
            <a:lvl1pPr marL="296321" indent="-296321">
              <a:buFontTx/>
              <a:buBlip>
                <a:blip r:embed="rId2"/>
              </a:buBlip>
              <a:defRPr sz="2300"/>
            </a:lvl1pPr>
            <a:lvl2pPr marL="570155" indent="-273833">
              <a:buFontTx/>
              <a:buBlip>
                <a:blip r:embed="rId2"/>
              </a:buBlip>
              <a:defRPr sz="2000"/>
            </a:lvl2pPr>
            <a:lvl3pPr marL="821499" indent="-244730">
              <a:buFontTx/>
              <a:buBlip>
                <a:blip r:embed="rId2"/>
              </a:buBlip>
              <a:defRPr sz="1800"/>
            </a:lvl3pPr>
            <a:lvl4pPr marL="1050354" indent="-236793">
              <a:buFontTx/>
              <a:buBlip>
                <a:blip r:embed="rId2"/>
              </a:buBlip>
              <a:defRPr sz="1700"/>
            </a:lvl4pPr>
            <a:lvl5pPr marL="1279210" indent="-220919">
              <a:buFontTx/>
              <a:buBlip>
                <a:blip r:embed="rId2"/>
              </a:buBlip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223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8189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3DF2-31D8-4093-9C85-11B3A24D2258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3A7B-8B13-492B-967C-729B096B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86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3DF2-31D8-4093-9C85-11B3A24D2258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3A7B-8B13-492B-967C-729B096B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88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228600"/>
            <a:ext cx="11151917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9" y="1447800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398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 smtClean="0">
          <a:ln w="3175">
            <a:noFill/>
          </a:ln>
          <a:solidFill>
            <a:schemeClr val="bg1"/>
          </a:solidFill>
          <a:effectLst/>
          <a:latin typeface="+mj-lt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9"/>
        </a:buBlip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9"/>
        </a:buBlip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9"/>
        </a:buBlip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9"/>
        </a:buBlip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9"/>
        </a:buBlip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7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Game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1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Keyboard</a:t>
            </a:r>
          </a:p>
          <a:p>
            <a:r>
              <a:rPr lang="en-US" dirty="0" smtClean="0"/>
              <a:t>Mouse</a:t>
            </a:r>
          </a:p>
          <a:p>
            <a:pPr lvl="1"/>
            <a:r>
              <a:rPr lang="en-US" dirty="0" smtClean="0"/>
              <a:t>Buttons</a:t>
            </a:r>
          </a:p>
          <a:p>
            <a:pPr lvl="1"/>
            <a:r>
              <a:rPr lang="en-US" dirty="0" smtClean="0"/>
              <a:t>Scroll Wheel</a:t>
            </a:r>
          </a:p>
          <a:p>
            <a:r>
              <a:rPr lang="en-US" dirty="0" smtClean="0"/>
              <a:t>Controllers</a:t>
            </a:r>
          </a:p>
          <a:p>
            <a:pPr lvl="1"/>
            <a:r>
              <a:rPr lang="en-US" dirty="0" smtClean="0"/>
              <a:t>Buttons</a:t>
            </a:r>
          </a:p>
          <a:p>
            <a:pPr lvl="1"/>
            <a:r>
              <a:rPr lang="en-US" dirty="0" smtClean="0"/>
              <a:t>D-Pad</a:t>
            </a:r>
          </a:p>
          <a:p>
            <a:r>
              <a:rPr lang="en-US" dirty="0" smtClean="0"/>
              <a:t>Touch</a:t>
            </a:r>
          </a:p>
          <a:p>
            <a:pPr lvl="1"/>
            <a:r>
              <a:rPr lang="en-US" dirty="0" smtClean="0"/>
              <a:t>Tap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519446"/>
            <a:ext cx="6035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Page Source: </a:t>
            </a:r>
            <a:r>
              <a:rPr lang="en-US" sz="800" dirty="0"/>
              <a:t>https://www.wiknix.com/best-gaming-keyboard-2015-gaming-keyboard-review/</a:t>
            </a:r>
            <a:endParaRPr lang="en-US" sz="800" dirty="0"/>
          </a:p>
          <a:p>
            <a:r>
              <a:rPr lang="en-US" sz="800" dirty="0"/>
              <a:t>Image Source: </a:t>
            </a:r>
            <a:r>
              <a:rPr lang="en-US" sz="800" dirty="0"/>
              <a:t>https://www.wiknix.com/wp-content/uploads/2015/03/Razer-BlackWidow-Chroma-Clicky-Mechanical-Gaming-Keyboard.jpg</a:t>
            </a:r>
            <a:endParaRPr lang="en-US" sz="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418" y="1878392"/>
            <a:ext cx="7387564" cy="383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14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Mouse</a:t>
            </a:r>
          </a:p>
          <a:p>
            <a:pPr lvl="1"/>
            <a:r>
              <a:rPr lang="en-US" dirty="0" smtClean="0"/>
              <a:t>Movement</a:t>
            </a:r>
          </a:p>
          <a:p>
            <a:pPr lvl="1"/>
            <a:r>
              <a:rPr lang="en-US" dirty="0" smtClean="0"/>
              <a:t>Scroll Wheel</a:t>
            </a:r>
          </a:p>
          <a:p>
            <a:r>
              <a:rPr lang="en-US" dirty="0" smtClean="0"/>
              <a:t>Controllers</a:t>
            </a:r>
          </a:p>
          <a:p>
            <a:pPr lvl="1"/>
            <a:r>
              <a:rPr lang="en-US" dirty="0" smtClean="0"/>
              <a:t>Analog Sticks</a:t>
            </a:r>
          </a:p>
          <a:p>
            <a:pPr lvl="1"/>
            <a:r>
              <a:rPr lang="en-US" dirty="0" smtClean="0"/>
              <a:t>Triggers</a:t>
            </a:r>
          </a:p>
          <a:p>
            <a:r>
              <a:rPr lang="en-US" dirty="0" smtClean="0"/>
              <a:t>Touch</a:t>
            </a:r>
          </a:p>
          <a:p>
            <a:pPr lvl="1"/>
            <a:r>
              <a:rPr lang="en-US" dirty="0" smtClean="0"/>
              <a:t>Offset from point (Think analog stick)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519446"/>
            <a:ext cx="4358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Page Source: </a:t>
            </a:r>
            <a:r>
              <a:rPr lang="en-US" sz="800" dirty="0"/>
              <a:t>https://www.techpowerup.com/216180/mad-catz-ships-the-r-a-t-prox-gaming-mouse</a:t>
            </a:r>
            <a:endParaRPr lang="en-US" sz="800" dirty="0"/>
          </a:p>
          <a:p>
            <a:r>
              <a:rPr lang="en-US" sz="800" dirty="0"/>
              <a:t>Image Source: </a:t>
            </a:r>
            <a:r>
              <a:rPr lang="en-US" sz="800" dirty="0"/>
              <a:t>http://www.techpowerup.com/img/15-09-21/Mad_Catz_R.A.T._PROX_001.jpg</a:t>
            </a:r>
            <a:endParaRPr lang="en-US" sz="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365125"/>
            <a:ext cx="5190406" cy="489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8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Touch</a:t>
            </a:r>
          </a:p>
          <a:p>
            <a:pPr lvl="1"/>
            <a:r>
              <a:rPr lang="en-US" dirty="0" smtClean="0"/>
              <a:t>Gestures</a:t>
            </a:r>
          </a:p>
          <a:p>
            <a:r>
              <a:rPr lang="en-US" dirty="0" smtClean="0"/>
              <a:t>Kinect</a:t>
            </a:r>
          </a:p>
          <a:p>
            <a:r>
              <a:rPr lang="en-US" dirty="0" smtClean="0"/>
              <a:t>Leap Motion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519446"/>
            <a:ext cx="5440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Page Source: </a:t>
            </a:r>
            <a:r>
              <a:rPr lang="en-US" sz="800" dirty="0"/>
              <a:t>https://mspoweruser.com/build-2016-microsoft-studios-galaxy-explorer-app-hololens-released-windows-store/</a:t>
            </a:r>
            <a:endParaRPr lang="en-US" sz="800" dirty="0"/>
          </a:p>
          <a:p>
            <a:r>
              <a:rPr lang="en-US" sz="800" dirty="0"/>
              <a:t>Image Source: </a:t>
            </a:r>
            <a:r>
              <a:rPr lang="en-US" sz="800" dirty="0"/>
              <a:t>https://mspoweruser.com/wp-content/uploads/2016/03/Hololens-Galaxy-Explorer.jpg</a:t>
            </a:r>
            <a:endParaRPr lang="en-US" sz="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219200"/>
            <a:ext cx="8229600" cy="462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03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online gaming</a:t>
            </a:r>
          </a:p>
          <a:p>
            <a:pPr lvl="1"/>
            <a:r>
              <a:rPr lang="en-US" dirty="0" smtClean="0"/>
              <a:t>Notification of movement for other players</a:t>
            </a:r>
          </a:p>
          <a:p>
            <a:pPr lvl="1"/>
            <a:r>
              <a:rPr lang="en-US" dirty="0" smtClean="0"/>
              <a:t>Can be</a:t>
            </a:r>
          </a:p>
          <a:p>
            <a:pPr lvl="2"/>
            <a:r>
              <a:rPr lang="en-US" dirty="0" smtClean="0"/>
              <a:t>Notification of new location</a:t>
            </a:r>
          </a:p>
          <a:p>
            <a:pPr lvl="2"/>
            <a:r>
              <a:rPr lang="en-US" dirty="0" smtClean="0"/>
              <a:t>Notification of Player’s inputs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519446"/>
            <a:ext cx="2797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Page Source: </a:t>
            </a:r>
            <a:r>
              <a:rPr lang="en-US" sz="800" dirty="0"/>
              <a:t>http://clipart-library.com/clipart/kiKopr9rT.htm</a:t>
            </a:r>
            <a:endParaRPr lang="en-US" sz="800" dirty="0"/>
          </a:p>
          <a:p>
            <a:r>
              <a:rPr lang="en-US" sz="800" dirty="0"/>
              <a:t>Image Source: </a:t>
            </a:r>
            <a:r>
              <a:rPr lang="en-US" sz="800" dirty="0"/>
              <a:t>http://clipart-library.com/clipart/kiKopr9rT.htm</a:t>
            </a:r>
            <a:endParaRPr lang="en-US" sz="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200275"/>
            <a:ext cx="617220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5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Design Fundamentals</a:t>
            </a:r>
            <a:endParaRPr lang="en-US" dirty="0"/>
          </a:p>
        </p:txBody>
      </p:sp>
      <p:pic>
        <p:nvPicPr>
          <p:cNvPr id="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336732"/>
            <a:ext cx="7162800" cy="5329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47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Architecture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555" y="1905000"/>
            <a:ext cx="10296890" cy="419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758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Prepare all global objects for the game</a:t>
            </a:r>
          </a:p>
          <a:p>
            <a:pPr lvl="1"/>
            <a:r>
              <a:rPr lang="en-US" dirty="0" smtClean="0"/>
              <a:t>Timers</a:t>
            </a:r>
          </a:p>
          <a:p>
            <a:pPr lvl="1"/>
            <a:r>
              <a:rPr lang="en-US" dirty="0" smtClean="0"/>
              <a:t>World / Level constants</a:t>
            </a:r>
          </a:p>
          <a:p>
            <a:pPr lvl="1"/>
            <a:r>
              <a:rPr lang="en-US" dirty="0" smtClean="0"/>
              <a:t>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67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and store external asset from storage</a:t>
            </a:r>
          </a:p>
          <a:p>
            <a:pPr lvl="1"/>
            <a:r>
              <a:rPr lang="en-US" dirty="0" smtClean="0"/>
              <a:t>Textures</a:t>
            </a:r>
          </a:p>
          <a:p>
            <a:pPr lvl="1"/>
            <a:r>
              <a:rPr lang="en-US" dirty="0" smtClean="0"/>
              <a:t>Sprites / Sprite Sheets</a:t>
            </a:r>
          </a:p>
          <a:p>
            <a:pPr lvl="1"/>
            <a:r>
              <a:rPr lang="en-US" dirty="0" smtClean="0"/>
              <a:t>Audio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095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any necessary changes to the world</a:t>
            </a:r>
          </a:p>
          <a:p>
            <a:pPr lvl="1"/>
            <a:r>
              <a:rPr lang="en-US" dirty="0" smtClean="0"/>
              <a:t>Process user input</a:t>
            </a:r>
          </a:p>
          <a:p>
            <a:pPr lvl="1"/>
            <a:r>
              <a:rPr lang="en-US" dirty="0" smtClean="0"/>
              <a:t>Run AI</a:t>
            </a:r>
          </a:p>
          <a:p>
            <a:pPr lvl="1"/>
            <a:r>
              <a:rPr lang="en-US" dirty="0" smtClean="0"/>
              <a:t>Update necessary objects</a:t>
            </a:r>
          </a:p>
          <a:p>
            <a:pPr lvl="1"/>
            <a:r>
              <a:rPr lang="en-US" dirty="0" smtClean="0"/>
              <a:t>Collision detection</a:t>
            </a:r>
          </a:p>
          <a:p>
            <a:pPr lvl="1"/>
            <a:r>
              <a:rPr lang="en-US" dirty="0" smtClean="0"/>
              <a:t>State changes</a:t>
            </a:r>
          </a:p>
          <a:p>
            <a:pPr lvl="2"/>
            <a:r>
              <a:rPr lang="en-US" dirty="0" smtClean="0"/>
              <a:t>Score</a:t>
            </a:r>
          </a:p>
          <a:p>
            <a:pPr lvl="2"/>
            <a:r>
              <a:rPr lang="en-US" dirty="0" smtClean="0"/>
              <a:t>Lives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674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all screen changes</a:t>
            </a:r>
          </a:p>
          <a:p>
            <a:pPr lvl="1"/>
            <a:r>
              <a:rPr lang="en-US" dirty="0" smtClean="0"/>
              <a:t>Place updates on the Back Buffer</a:t>
            </a:r>
          </a:p>
          <a:p>
            <a:pPr lvl="1"/>
            <a:r>
              <a:rPr lang="en-US" dirty="0" smtClean="0"/>
              <a:t>Swap Back Buffer with current screen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166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Chris Gardner</a:t>
            </a:r>
          </a:p>
          <a:p>
            <a:pPr lvl="1"/>
            <a:r>
              <a:rPr lang="en-US" dirty="0" smtClean="0"/>
              <a:t>Chairman – DevSpace Technical Conference</a:t>
            </a:r>
          </a:p>
          <a:p>
            <a:pPr lvl="1"/>
            <a:r>
              <a:rPr lang="en-US" dirty="0" smtClean="0"/>
              <a:t>Sr. Software Engineer – The </a:t>
            </a:r>
            <a:r>
              <a:rPr lang="en-US" dirty="0" err="1" smtClean="0"/>
              <a:t>Tombras</a:t>
            </a:r>
            <a:r>
              <a:rPr lang="en-US" dirty="0" smtClean="0"/>
              <a:t> Group</a:t>
            </a:r>
          </a:p>
          <a:p>
            <a:pPr lvl="1"/>
            <a:r>
              <a:rPr lang="en-US" dirty="0" smtClean="0"/>
              <a:t>Microsoft MVP – Development Technologies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1" y="3733801"/>
            <a:ext cx="3048971" cy="20528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4488940"/>
            <a:ext cx="1716790" cy="69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Unload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Release necessary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266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Design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540035"/>
            <a:ext cx="5791200" cy="4922518"/>
          </a:xfrm>
        </p:spPr>
      </p:pic>
      <p:sp>
        <p:nvSpPr>
          <p:cNvPr id="3" name="TextBox 2"/>
          <p:cNvSpPr txBox="1"/>
          <p:nvPr/>
        </p:nvSpPr>
        <p:spPr>
          <a:xfrm>
            <a:off x="0" y="6519446"/>
            <a:ext cx="4370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Page Source: </a:t>
            </a:r>
            <a:r>
              <a:rPr lang="en-US" sz="800" dirty="0"/>
              <a:t>https://bananascoop.com/2012/07/27/minecraft-the-new-age-settler/</a:t>
            </a:r>
            <a:endParaRPr lang="en-US" sz="800" dirty="0"/>
          </a:p>
          <a:p>
            <a:r>
              <a:rPr lang="en-US" sz="800" dirty="0"/>
              <a:t>Image Source: </a:t>
            </a:r>
            <a:r>
              <a:rPr lang="en-US" sz="800" dirty="0"/>
              <a:t>https://bananascoop.files.wordpress.com/2012/07/minecrafting.jpeg?w=500&amp;h=425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974897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Components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268604"/>
            <a:ext cx="5943600" cy="5465380"/>
          </a:xfrm>
        </p:spPr>
      </p:pic>
      <p:sp>
        <p:nvSpPr>
          <p:cNvPr id="6" name="TextBox 5"/>
          <p:cNvSpPr txBox="1"/>
          <p:nvPr/>
        </p:nvSpPr>
        <p:spPr>
          <a:xfrm>
            <a:off x="0" y="6519446"/>
            <a:ext cx="4366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Page Source: </a:t>
            </a:r>
            <a:r>
              <a:rPr lang="en-US" sz="800" dirty="0"/>
              <a:t>https://pixabay.com/en/minecraft-grass-brick-block-grass-1816996/</a:t>
            </a:r>
            <a:endParaRPr lang="en-US" sz="800" dirty="0"/>
          </a:p>
          <a:p>
            <a:r>
              <a:rPr lang="en-US" sz="800" dirty="0"/>
              <a:t>Image Source: </a:t>
            </a:r>
            <a:r>
              <a:rPr lang="en-US" sz="800" dirty="0"/>
              <a:t>https://cdn.pixabay.com/photo/2016/11/11/14/49/minecraft-1816996_960_720.png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655123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Separation of Concerns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086" y="1600200"/>
            <a:ext cx="7551828" cy="4802188"/>
          </a:xfrm>
        </p:spPr>
      </p:pic>
      <p:sp>
        <p:nvSpPr>
          <p:cNvPr id="4" name="TextBox 3"/>
          <p:cNvSpPr txBox="1"/>
          <p:nvPr/>
        </p:nvSpPr>
        <p:spPr>
          <a:xfrm>
            <a:off x="0" y="6519446"/>
            <a:ext cx="3671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Page Source</a:t>
            </a:r>
            <a:r>
              <a:rPr lang="en-US" sz="800" dirty="0"/>
              <a:t>: https://garrysmods.org/download/30985/goomba-and-koopa-troopa</a:t>
            </a:r>
            <a:endParaRPr lang="en-US" sz="800" dirty="0"/>
          </a:p>
          <a:p>
            <a:r>
              <a:rPr lang="en-US" sz="800" dirty="0"/>
              <a:t>Image Source: </a:t>
            </a:r>
            <a:r>
              <a:rPr lang="en-US" sz="800" dirty="0"/>
              <a:t>https://filecache.garrysmods.org/30985/1/390x248.jpg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26094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Order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957" y="1828800"/>
            <a:ext cx="8310086" cy="43449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6519446"/>
            <a:ext cx="4174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Page Source</a:t>
            </a:r>
            <a:r>
              <a:rPr lang="en-US" sz="800" dirty="0"/>
              <a:t>: http://www.rockpapercynic.com/index.php?date=2013-10-22</a:t>
            </a:r>
            <a:endParaRPr lang="en-US" sz="800" dirty="0"/>
          </a:p>
          <a:p>
            <a:r>
              <a:rPr lang="en-US" sz="800" dirty="0"/>
              <a:t>Image Source: </a:t>
            </a:r>
            <a:r>
              <a:rPr lang="en-US" sz="800" dirty="0"/>
              <a:t>http://www.rockpapercynic.com/strips/2013-10-22-turtle-zeppelin-conquest.jpg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1216353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World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122" y="1600200"/>
            <a:ext cx="8247756" cy="4802188"/>
          </a:xfrm>
        </p:spPr>
      </p:pic>
      <p:sp>
        <p:nvSpPr>
          <p:cNvPr id="6" name="TextBox 5"/>
          <p:cNvSpPr txBox="1"/>
          <p:nvPr/>
        </p:nvSpPr>
        <p:spPr>
          <a:xfrm>
            <a:off x="0" y="6519446"/>
            <a:ext cx="4237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Page Source: </a:t>
            </a:r>
            <a:r>
              <a:rPr lang="en-US" sz="800" dirty="0"/>
              <a:t>http://retrovolve.com/how-my-journey-through-hyrule-made-me-a-better-person/</a:t>
            </a:r>
            <a:endParaRPr lang="en-US" sz="800" dirty="0"/>
          </a:p>
          <a:p>
            <a:r>
              <a:rPr lang="en-US" sz="800" dirty="0"/>
              <a:t>Image Source: </a:t>
            </a:r>
            <a:r>
              <a:rPr lang="en-US" sz="800" dirty="0"/>
              <a:t>http://retrovolve.com/wp-content/uploads/2014/11/OOT3D_Map_of_Hyrule.png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756019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the World do?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600994"/>
            <a:ext cx="6400800" cy="4800600"/>
          </a:xfrm>
        </p:spPr>
      </p:pic>
      <p:sp>
        <p:nvSpPr>
          <p:cNvPr id="6" name="TextBox 5"/>
          <p:cNvSpPr txBox="1"/>
          <p:nvPr/>
        </p:nvSpPr>
        <p:spPr>
          <a:xfrm>
            <a:off x="0" y="6519446"/>
            <a:ext cx="99341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Page Source: </a:t>
            </a:r>
            <a:r>
              <a:rPr lang="en-US" sz="800" dirty="0"/>
              <a:t>https://creativefunny.com/shop/sold/clock-sold/sony-playstation-video-game-wall-clock-2</a:t>
            </a:r>
            <a:endParaRPr lang="en-US" sz="800" dirty="0"/>
          </a:p>
          <a:p>
            <a:r>
              <a:rPr lang="en-US" sz="800" dirty="0"/>
              <a:t>Image Source: </a:t>
            </a:r>
            <a:r>
              <a:rPr lang="en-US" sz="800" dirty="0"/>
              <a:t>http://creativefunny.com/wp-content/uploads/2016/06/3-1-sony-playstation-ps1-play-station-retro-video-game-first-console-child-childhood-wall-clock-unique-handmade-gift-upcycled-recycling-art-creative-funny.jpg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8827136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the World do?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1" y="1444165"/>
            <a:ext cx="5638798" cy="5114258"/>
          </a:xfrm>
        </p:spPr>
      </p:pic>
      <p:sp>
        <p:nvSpPr>
          <p:cNvPr id="6" name="TextBox 5"/>
          <p:cNvSpPr txBox="1"/>
          <p:nvPr/>
        </p:nvSpPr>
        <p:spPr>
          <a:xfrm>
            <a:off x="0" y="6519446"/>
            <a:ext cx="5723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Page Source: </a:t>
            </a:r>
            <a:r>
              <a:rPr lang="en-US" sz="800" dirty="0"/>
              <a:t>https://commons.wikimedia.org/wiki/File:Portal_physics-3.svg</a:t>
            </a:r>
            <a:endParaRPr lang="en-US" sz="800" dirty="0"/>
          </a:p>
          <a:p>
            <a:r>
              <a:rPr lang="en-US" sz="800" dirty="0"/>
              <a:t>Image Source: </a:t>
            </a:r>
            <a:r>
              <a:rPr lang="en-US" sz="800" dirty="0"/>
              <a:t>https://upload.wikimedia.org/wikipedia/commons/thumb/3/39/Portal_physics-3.svg/387px-Portal_physics-3.svg.png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5227206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World do?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541" y="1600200"/>
            <a:ext cx="6402918" cy="4802188"/>
          </a:xfrm>
        </p:spPr>
      </p:pic>
      <p:sp>
        <p:nvSpPr>
          <p:cNvPr id="4" name="TextBox 3"/>
          <p:cNvSpPr txBox="1"/>
          <p:nvPr/>
        </p:nvSpPr>
        <p:spPr>
          <a:xfrm>
            <a:off x="0" y="6519446"/>
            <a:ext cx="5346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Page Source: </a:t>
            </a:r>
            <a:r>
              <a:rPr lang="en-US" sz="800" dirty="0"/>
              <a:t>http://cavemancircus.com/2013/06/13/video-gamers-assemble-this-post-is-for-you/</a:t>
            </a:r>
            <a:endParaRPr lang="en-US" sz="800" dirty="0"/>
          </a:p>
          <a:p>
            <a:r>
              <a:rPr lang="en-US" sz="800" dirty="0"/>
              <a:t>Image Source: </a:t>
            </a:r>
            <a:r>
              <a:rPr lang="en-US" sz="800" dirty="0"/>
              <a:t>http://www.cavemancircus.com/wp-content/uploads/images/2013/june/video_games/video_games_12.jpg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984752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World do?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388" y="1600200"/>
            <a:ext cx="8537224" cy="4802188"/>
          </a:xfrm>
        </p:spPr>
      </p:pic>
      <p:sp>
        <p:nvSpPr>
          <p:cNvPr id="4" name="TextBox 3"/>
          <p:cNvSpPr txBox="1"/>
          <p:nvPr/>
        </p:nvSpPr>
        <p:spPr>
          <a:xfrm>
            <a:off x="0" y="6519446"/>
            <a:ext cx="2735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Page Source: </a:t>
            </a:r>
            <a:r>
              <a:rPr lang="en-US" sz="800" dirty="0"/>
              <a:t>https://wallpapercave.com/pac-man-wallpaper</a:t>
            </a:r>
            <a:endParaRPr lang="en-US" sz="800" dirty="0"/>
          </a:p>
          <a:p>
            <a:r>
              <a:rPr lang="en-US" sz="800" dirty="0"/>
              <a:t>Image Source: </a:t>
            </a:r>
            <a:r>
              <a:rPr lang="en-US" sz="800" dirty="0"/>
              <a:t>https://wallpapercave.com/wp/l8gP5DT.png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193120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 Map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519446"/>
            <a:ext cx="51219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Page Source: https://www.vg247.com/2015/11/16/desert-bus-for-hope-9-underway-watch-people-suffer-for-charity/</a:t>
            </a:r>
          </a:p>
          <a:p>
            <a:r>
              <a:rPr lang="en-US" sz="800" dirty="0"/>
              <a:t>Image Source: http://assets.vg247.com/current//2015/11/desert_bus.jpg</a:t>
            </a:r>
          </a:p>
        </p:txBody>
      </p:sp>
      <p:pic>
        <p:nvPicPr>
          <p:cNvPr id="8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122" y="1825625"/>
            <a:ext cx="774175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15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World do?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388" y="1600200"/>
            <a:ext cx="8537224" cy="4802188"/>
          </a:xfrm>
        </p:spPr>
      </p:pic>
      <p:sp>
        <p:nvSpPr>
          <p:cNvPr id="4" name="TextBox 3"/>
          <p:cNvSpPr txBox="1"/>
          <p:nvPr/>
        </p:nvSpPr>
        <p:spPr>
          <a:xfrm>
            <a:off x="0" y="6519446"/>
            <a:ext cx="3156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Page Source: </a:t>
            </a:r>
            <a:r>
              <a:rPr lang="en-US" sz="800" dirty="0"/>
              <a:t>https://www.youtube.com/watch?v=6uKiGOA8hQ4</a:t>
            </a:r>
            <a:endParaRPr lang="en-US" sz="800" dirty="0"/>
          </a:p>
          <a:p>
            <a:r>
              <a:rPr lang="en-US" sz="800" dirty="0"/>
              <a:t>Image Source: </a:t>
            </a:r>
            <a:r>
              <a:rPr lang="en-US" sz="800" dirty="0"/>
              <a:t>https://i.ytimg.com/vi/6uKiGOA8hQ4/maxresdefault.jpg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1039686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Wish me luck…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481" y="2779618"/>
            <a:ext cx="7549039" cy="2443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711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1026" name="Picture 2" descr="wpid-img_3278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780" y="2125266"/>
            <a:ext cx="2821571" cy="326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52650" y="2125268"/>
            <a:ext cx="5065130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Chris Gardner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@</a:t>
            </a:r>
            <a:r>
              <a:rPr lang="en-US" dirty="0" err="1"/>
              <a:t>freestylecoder</a:t>
            </a: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cgardner@gmail.com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github.com/</a:t>
            </a:r>
            <a:r>
              <a:rPr lang="en-US" dirty="0" err="1"/>
              <a:t>freestylecoder</a:t>
            </a:r>
            <a:endParaRPr lang="en-US" dirty="0"/>
          </a:p>
          <a:p>
            <a:endParaRPr lang="en-US" sz="2100" dirty="0"/>
          </a:p>
          <a:p>
            <a:r>
              <a:rPr lang="en-US" sz="2100" dirty="0"/>
              <a:t>DevSpace Technical Conference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@</a:t>
            </a:r>
            <a:r>
              <a:rPr lang="en-US" dirty="0" err="1"/>
              <a:t>devspaceconf</a:t>
            </a: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info@devspaceconf.com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https://www.devspaceconf.com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1" y="6581002"/>
            <a:ext cx="3363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Page Source: https://jaseandjax.wordpress.com/2014/05/06/no-one-expects-the-spanish-inquisition/</a:t>
            </a:r>
          </a:p>
          <a:p>
            <a:r>
              <a:rPr lang="en-US" sz="600" dirty="0"/>
              <a:t>Image Source: https://jaseandjax.files.wordpress.com/2014/05/wpid-img_3278.jpg?w=545</a:t>
            </a:r>
          </a:p>
        </p:txBody>
      </p:sp>
    </p:spTree>
    <p:extLst>
      <p:ext uri="{BB962C8B-B14F-4D97-AF65-F5344CB8AC3E}">
        <p14:creationId xmlns:p14="http://schemas.microsoft.com/office/powerpoint/2010/main" val="1987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524973"/>
            <a:ext cx="4051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Page Source: http://www.nintendolife.com/forums/wii-u/paper_mario_u</a:t>
            </a:r>
          </a:p>
          <a:p>
            <a:r>
              <a:rPr lang="en-US" sz="800" dirty="0"/>
              <a:t>Image Source: http://www.the-nextlevel.com/media/gcn/paper-mario2/paper-mario211.jpg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Content Placeholder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82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 Based Tools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642556"/>
            <a:ext cx="12731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Image attribution in notes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5350" y="2095501"/>
            <a:ext cx="1524000" cy="1524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21110" r="11666" b="20834"/>
          <a:stretch/>
        </p:blipFill>
        <p:spPr>
          <a:xfrm>
            <a:off x="2628900" y="4267200"/>
            <a:ext cx="6934200" cy="838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65" y="2425755"/>
            <a:ext cx="1028571" cy="86349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2405065"/>
            <a:ext cx="28575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51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 Based Tools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03" y="1143000"/>
            <a:ext cx="5181598" cy="275488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3692015"/>
            <a:ext cx="5480396" cy="28469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468563"/>
            <a:ext cx="4724398" cy="333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6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</a:t>
            </a:r>
            <a:r>
              <a:rPr lang="en-US" dirty="0" smtClean="0"/>
              <a:t> </a:t>
            </a:r>
            <a:r>
              <a:rPr lang="en-US" dirty="0" smtClean="0"/>
              <a:t>Tools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33" y="2209800"/>
            <a:ext cx="10329334" cy="3582988"/>
          </a:xfrm>
        </p:spPr>
      </p:pic>
      <p:sp>
        <p:nvSpPr>
          <p:cNvPr id="5" name="TextBox 4"/>
          <p:cNvSpPr txBox="1"/>
          <p:nvPr/>
        </p:nvSpPr>
        <p:spPr>
          <a:xfrm>
            <a:off x="0" y="6524973"/>
            <a:ext cx="5960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Page Source: </a:t>
            </a:r>
            <a:r>
              <a:rPr lang="en-US" sz="800" dirty="0"/>
              <a:t>https://www.planetminecraft.com/project/tools-pixel-art/</a:t>
            </a:r>
            <a:endParaRPr lang="en-US" sz="800" dirty="0"/>
          </a:p>
          <a:p>
            <a:r>
              <a:rPr lang="en-US" sz="800" dirty="0"/>
              <a:t>Image Source: </a:t>
            </a:r>
            <a:r>
              <a:rPr lang="en-US" sz="800" dirty="0"/>
              <a:t>https://static.planetminecraft.com/files/resource_media/screenshot/1117/minecraft-tools-pixel-art_35416_screenshot.jpg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73425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519446"/>
            <a:ext cx="4017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Page Source: http://balduin.wordpress.com/2007/01/16/rob-the-nintendo-famicom-robot/</a:t>
            </a:r>
          </a:p>
          <a:p>
            <a:r>
              <a:rPr lang="en-US" sz="800" dirty="0"/>
              <a:t>Image Source: http://www.bermuda.ch/balduin/blog/rob.jpg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222" y="1524000"/>
            <a:ext cx="6715556" cy="495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29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Inputs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Digital</a:t>
            </a:r>
          </a:p>
          <a:p>
            <a:r>
              <a:rPr lang="en-US" dirty="0" smtClean="0"/>
              <a:t>Analog</a:t>
            </a:r>
          </a:p>
          <a:p>
            <a:r>
              <a:rPr lang="en-US" dirty="0" smtClean="0"/>
              <a:t>Natural</a:t>
            </a:r>
          </a:p>
          <a:p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519446"/>
            <a:ext cx="5145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Page Source: </a:t>
            </a:r>
            <a:r>
              <a:rPr lang="en-US" sz="800" dirty="0"/>
              <a:t>https://segmentnext.com/2016/01/23/the-evolution-of-video-game-controllers-documented-in-a-video/</a:t>
            </a:r>
            <a:endParaRPr lang="en-US" sz="800" dirty="0"/>
          </a:p>
          <a:p>
            <a:r>
              <a:rPr lang="en-US" sz="800" dirty="0"/>
              <a:t>Image Source: </a:t>
            </a:r>
            <a:r>
              <a:rPr lang="en-US" sz="800" dirty="0"/>
              <a:t>http://cdn.segmentnext.com/wp-content/uploads/2016/01/Video-Games-Controllers.jpg</a:t>
            </a:r>
            <a:endParaRPr lang="en-US" sz="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683581"/>
            <a:ext cx="7401348" cy="416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25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NA11_BreakoutSession_Template_16x9_Final_032411">
  <a:themeElements>
    <a:clrScheme name="MS_TechEd_NorthAmerica_2011">
      <a:dk1>
        <a:srgbClr val="000000"/>
      </a:dk1>
      <a:lt1>
        <a:srgbClr val="FFFFFF"/>
      </a:lt1>
      <a:dk2>
        <a:srgbClr val="03C2F1"/>
      </a:dk2>
      <a:lt2>
        <a:srgbClr val="005A84"/>
      </a:lt2>
      <a:accent1>
        <a:srgbClr val="FFC425"/>
      </a:accent1>
      <a:accent2>
        <a:srgbClr val="F15C44"/>
      </a:accent2>
      <a:accent3>
        <a:srgbClr val="ED1977"/>
      </a:accent3>
      <a:accent4>
        <a:srgbClr val="FAA634"/>
      </a:accent4>
      <a:accent5>
        <a:srgbClr val="59585A"/>
      </a:accent5>
      <a:accent6>
        <a:srgbClr val="777777"/>
      </a:accent6>
      <a:hlink>
        <a:srgbClr val="F0ED7B"/>
      </a:hlink>
      <a:folHlink>
        <a:srgbClr val="F3EB4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tx2">
                <a:lumMod val="50000"/>
              </a:schemeClr>
            </a:gs>
            <a:gs pos="80000">
              <a:schemeClr val="tx2"/>
            </a:gs>
            <a:gs pos="100000">
              <a:schemeClr val="tx2"/>
            </a:gs>
          </a:gsLst>
        </a:gradFill>
        <a:ln>
          <a:solidFill>
            <a:schemeClr val="tx2"/>
          </a:solidFill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200" dirty="0" smtClean="0">
            <a:solidFill>
              <a:schemeClr val="tx1">
                <a:alpha val="99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2541</TotalTime>
  <Words>934</Words>
  <Application>Microsoft Office PowerPoint</Application>
  <PresentationFormat>Widescreen</PresentationFormat>
  <Paragraphs>239</Paragraphs>
  <Slides>32</Slides>
  <Notes>17</Notes>
  <HiddenSlides>6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TENA11_BreakoutSession_Template_16x9_Final_032411</vt:lpstr>
      <vt:lpstr>Office Theme</vt:lpstr>
      <vt:lpstr>Introduction to Game Design</vt:lpstr>
      <vt:lpstr>Who Am I?</vt:lpstr>
      <vt:lpstr>Road Map</vt:lpstr>
      <vt:lpstr>Tools</vt:lpstr>
      <vt:lpstr>Engine Based Tools</vt:lpstr>
      <vt:lpstr>Engine Based Tools</vt:lpstr>
      <vt:lpstr>Raw Tools</vt:lpstr>
      <vt:lpstr>Inputs</vt:lpstr>
      <vt:lpstr>Types of Inputs</vt:lpstr>
      <vt:lpstr>Digital</vt:lpstr>
      <vt:lpstr>Analog</vt:lpstr>
      <vt:lpstr>Natural</vt:lpstr>
      <vt:lpstr>Network</vt:lpstr>
      <vt:lpstr>Game Design Fundamentals</vt:lpstr>
      <vt:lpstr>General Architecture</vt:lpstr>
      <vt:lpstr>Initialize</vt:lpstr>
      <vt:lpstr>Load Content</vt:lpstr>
      <vt:lpstr>Update</vt:lpstr>
      <vt:lpstr>Draw</vt:lpstr>
      <vt:lpstr>Unload Content</vt:lpstr>
      <vt:lpstr>Component Design</vt:lpstr>
      <vt:lpstr>Game Components</vt:lpstr>
      <vt:lpstr>Separation of Concerns</vt:lpstr>
      <vt:lpstr>Suggested Order</vt:lpstr>
      <vt:lpstr>The World</vt:lpstr>
      <vt:lpstr>What does the World do?</vt:lpstr>
      <vt:lpstr>What does the World do?</vt:lpstr>
      <vt:lpstr>What does the World do?</vt:lpstr>
      <vt:lpstr>What does the World do?</vt:lpstr>
      <vt:lpstr>What does the World do?</vt:lpstr>
      <vt:lpstr>Demo Time</vt:lpstr>
      <vt:lpstr>Thank You</vt:lpstr>
    </vt:vector>
  </TitlesOfParts>
  <Company>T &amp; W Operations, L.L.C.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Xbox 360 Indie Game Design Using XNA</dc:title>
  <dc:creator>Chris Gardner</dc:creator>
  <cp:lastModifiedBy>Chris Gardner</cp:lastModifiedBy>
  <cp:revision>97</cp:revision>
  <dcterms:created xsi:type="dcterms:W3CDTF">2011-02-24T13:40:49Z</dcterms:created>
  <dcterms:modified xsi:type="dcterms:W3CDTF">2018-08-06T14:17:34Z</dcterms:modified>
</cp:coreProperties>
</file>