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19"/>
  </p:notesMasterIdLst>
  <p:sldIdLst>
    <p:sldId id="27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8" r:id="rId12"/>
    <p:sldId id="264" r:id="rId13"/>
    <p:sldId id="277" r:id="rId14"/>
    <p:sldId id="265" r:id="rId15"/>
    <p:sldId id="273" r:id="rId16"/>
    <p:sldId id="267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45967-1B43-4F83-89D2-C7D1F1F163A7}" type="datetimeFigureOut">
              <a:rPr lang="en-US" smtClean="0"/>
              <a:t>1/5/2013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D1646-E7B7-46AD-8398-9D3830AF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2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1646-E7B7-46AD-8398-9D3830AFBF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1/5/2013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263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1/5/2013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4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1/5/2013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8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1/5/2013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568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1/5/2013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52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1/5/2013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982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1/5/2013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3157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1/5/2013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59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8483DF2-31D8-4093-9C85-11B3A24D2258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1/5/2013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8F63A7B-8B13-492B-967C-729B096B1322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062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1/5/2013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15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1/5/2013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6040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663" y="2265473"/>
            <a:ext cx="7683913" cy="1523497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662" y="4703873"/>
            <a:ext cx="7683914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34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0"/>
            <a:ext cx="8363938" cy="2000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644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2000548"/>
          </a:xfrm>
        </p:spPr>
        <p:txBody>
          <a:bodyPr/>
          <a:lstStyle>
            <a:lvl1pPr marL="460375" indent="-460375">
              <a:buFontTx/>
              <a:buBlip>
                <a:blip r:embed="rId2"/>
              </a:buBlip>
              <a:defRPr/>
            </a:lvl1pPr>
            <a:lvl2pPr marL="855663" indent="-395288">
              <a:buFontTx/>
              <a:buBlip>
                <a:blip r:embed="rId2"/>
              </a:buBlip>
              <a:defRPr/>
            </a:lvl2pPr>
            <a:lvl3pPr marL="1258888" indent="-403225">
              <a:buFontTx/>
              <a:buBlip>
                <a:blip r:embed="rId2"/>
              </a:buBlip>
              <a:defRPr/>
            </a:lvl3pPr>
            <a:lvl4pPr marL="1604963" indent="-346075">
              <a:buFontTx/>
              <a:buBlip>
                <a:blip r:embed="rId2"/>
              </a:buBlip>
              <a:defRPr/>
            </a:lvl4pPr>
            <a:lvl5pPr marL="1941513" indent="-3365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7420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799"/>
            <a:ext cx="8363938" cy="2000548"/>
          </a:xfrm>
        </p:spPr>
        <p:txBody>
          <a:bodyPr/>
          <a:lstStyle>
            <a:lvl1pPr marL="460375" indent="-460375">
              <a:lnSpc>
                <a:spcPct val="90000"/>
              </a:lnSpc>
              <a:buFontTx/>
              <a:buBlip>
                <a:blip r:embed="rId2"/>
              </a:buBlip>
              <a:defRPr/>
            </a:lvl1pPr>
            <a:lvl2pPr marL="855663" indent="-395288">
              <a:lnSpc>
                <a:spcPct val="90000"/>
              </a:lnSpc>
              <a:buFontTx/>
              <a:buBlip>
                <a:blip r:embed="rId2"/>
              </a:buBlip>
              <a:defRPr/>
            </a:lvl2pPr>
            <a:lvl3pPr marL="1258888" indent="-403225">
              <a:lnSpc>
                <a:spcPct val="90000"/>
              </a:lnSpc>
              <a:buFontTx/>
              <a:buBlip>
                <a:blip r:embed="rId2"/>
              </a:buBlip>
              <a:defRPr/>
            </a:lvl3pPr>
            <a:lvl4pPr marL="1604963" indent="-346075">
              <a:lnSpc>
                <a:spcPct val="90000"/>
              </a:lnSpc>
              <a:buFontTx/>
              <a:buBlip>
                <a:blip r:embed="rId2"/>
              </a:buBlip>
              <a:defRPr/>
            </a:lvl4pPr>
            <a:lvl5pPr marL="1941513" indent="-336550">
              <a:lnSpc>
                <a:spcPct val="90000"/>
              </a:lnSpc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0886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436" y="1447801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338" indent="-325424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53785" indent="-288384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618" indent="-273833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6002" indent="-280447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501" y="1447801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338" indent="-339976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61722" indent="-302936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618" indent="-265896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6002" indent="-273833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463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133600"/>
            <a:ext cx="4114800" cy="1855893"/>
          </a:xfrm>
        </p:spPr>
        <p:txBody>
          <a:bodyPr/>
          <a:lstStyle>
            <a:lvl1pPr marL="281770" indent="-281770">
              <a:buFontTx/>
              <a:buBlip>
                <a:blip r:embed="rId2"/>
              </a:buBlip>
              <a:defRPr sz="2300"/>
            </a:lvl1pPr>
            <a:lvl2pPr marL="562218" indent="-265896">
              <a:buFontTx/>
              <a:buBlip>
                <a:blip r:embed="rId2"/>
              </a:buBlip>
              <a:defRPr sz="2000"/>
            </a:lvl2pPr>
            <a:lvl3pPr marL="813562" indent="-243407">
              <a:buFontTx/>
              <a:buBlip>
                <a:blip r:embed="rId2"/>
              </a:buBlip>
              <a:defRPr sz="1800"/>
            </a:lvl3pPr>
            <a:lvl4pPr marL="1050354" indent="-228856">
              <a:buFontTx/>
              <a:buBlip>
                <a:blip r:embed="rId2"/>
              </a:buBlip>
              <a:defRPr sz="1700"/>
            </a:lvl4pPr>
            <a:lvl5pPr marL="1279210" indent="-206367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133601"/>
            <a:ext cx="4115872" cy="1855893"/>
          </a:xfrm>
        </p:spPr>
        <p:txBody>
          <a:bodyPr/>
          <a:lstStyle>
            <a:lvl1pPr marL="296321" indent="-296321">
              <a:buFontTx/>
              <a:buBlip>
                <a:blip r:embed="rId2"/>
              </a:buBlip>
              <a:defRPr sz="2300"/>
            </a:lvl1pPr>
            <a:lvl2pPr marL="570155" indent="-273833">
              <a:buFontTx/>
              <a:buBlip>
                <a:blip r:embed="rId2"/>
              </a:buBlip>
              <a:defRPr sz="2000"/>
            </a:lvl2pPr>
            <a:lvl3pPr marL="821499" indent="-244730">
              <a:buFontTx/>
              <a:buBlip>
                <a:blip r:embed="rId2"/>
              </a:buBlip>
              <a:defRPr sz="1800"/>
            </a:lvl3pPr>
            <a:lvl4pPr marL="1050354" indent="-236793">
              <a:buFontTx/>
              <a:buBlip>
                <a:blip r:embed="rId2"/>
              </a:buBlip>
              <a:defRPr sz="1700"/>
            </a:lvl4pPr>
            <a:lvl5pPr marL="1279210" indent="-220919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348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557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1/5/2013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1/5/2013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1/5/2013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8483DF2-31D8-4093-9C85-11B3A24D2258}" type="datetimeFigureOut">
              <a:rPr lang="en-US" smtClean="0"/>
              <a:t>1/5/2013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8483DF2-31D8-4093-9C85-11B3A24D2258}" type="datetimeFigureOut">
              <a:rPr lang="en-US" smtClean="0"/>
              <a:t>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8483DF2-31D8-4093-9C85-11B3A24D2258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1/5/2013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8F63A7B-8B13-492B-967C-729B096B1322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5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447800"/>
            <a:ext cx="8363937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96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9"/>
        </a:buBlip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9"/>
        </a:buBlip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9"/>
        </a:buBlip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9"/>
        </a:buBlip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9"/>
        </a:buBlip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Intermediate Xbox 360 Development with the XNA Framework</a:t>
            </a:r>
            <a:endParaRPr lang="en-US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5562600"/>
            <a:ext cx="2617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Chris Gardner</a:t>
            </a:r>
          </a:p>
          <a:p>
            <a:r>
              <a:rPr lang="en-US" dirty="0" smtClean="0">
                <a:solidFill>
                  <a:prstClr val="white"/>
                </a:solidFill>
              </a:rPr>
              <a:t>Senior Software Engineer</a:t>
            </a:r>
          </a:p>
          <a:p>
            <a:r>
              <a:rPr lang="en-US" dirty="0" smtClean="0">
                <a:solidFill>
                  <a:prstClr val="white"/>
                </a:solidFill>
              </a:rPr>
              <a:t>T &amp; W Operations, </a:t>
            </a:r>
            <a:r>
              <a:rPr lang="en-US" dirty="0" smtClean="0">
                <a:solidFill>
                  <a:prstClr val="white"/>
                </a:solidFill>
              </a:rPr>
              <a:t>Inc.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17890"/>
            <a:ext cx="2648415" cy="76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90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7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Cross-Platform Audio Creation Tool</a:t>
            </a:r>
          </a:p>
          <a:p>
            <a:r>
              <a:rPr lang="en-US" dirty="0" smtClean="0"/>
              <a:t>Imports multiple sounds into </a:t>
            </a:r>
            <a:r>
              <a:rPr lang="en-US" dirty="0" err="1" smtClean="0"/>
              <a:t>WaveBanks</a:t>
            </a:r>
            <a:endParaRPr lang="en-US" dirty="0" smtClean="0"/>
          </a:p>
          <a:p>
            <a:pPr lvl="1"/>
            <a:r>
              <a:rPr lang="en-US" dirty="0" smtClean="0"/>
              <a:t>Tweak global sound properties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WaveBanks</a:t>
            </a:r>
            <a:r>
              <a:rPr lang="en-US" dirty="0" smtClean="0"/>
              <a:t> to Create </a:t>
            </a:r>
            <a:r>
              <a:rPr lang="en-US" dirty="0" err="1" smtClean="0"/>
              <a:t>SoundBanks</a:t>
            </a:r>
            <a:endParaRPr lang="en-US" dirty="0" smtClean="0"/>
          </a:p>
          <a:p>
            <a:pPr lvl="1"/>
            <a:r>
              <a:rPr lang="en-US" dirty="0" smtClean="0"/>
              <a:t>A sound in the sound bank can use multiple waves</a:t>
            </a:r>
          </a:p>
          <a:p>
            <a:r>
              <a:rPr lang="en-US" dirty="0" smtClean="0"/>
              <a:t>Create Cues from the Sounds</a:t>
            </a:r>
          </a:p>
          <a:p>
            <a:r>
              <a:rPr lang="en-US" dirty="0" smtClean="0"/>
              <a:t>Compile into one sound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7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compiled XACT files into </a:t>
            </a:r>
            <a:r>
              <a:rPr lang="en-US" dirty="0" smtClean="0"/>
              <a:t>Project</a:t>
            </a:r>
            <a:endParaRPr lang="en-US" dirty="0"/>
          </a:p>
          <a:p>
            <a:r>
              <a:rPr lang="en-US" dirty="0"/>
              <a:t>Load XACT content to game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xgs</a:t>
            </a:r>
            <a:r>
              <a:rPr lang="en-US" dirty="0"/>
              <a:t> file to create </a:t>
            </a:r>
            <a:r>
              <a:rPr lang="en-US" dirty="0" err="1"/>
              <a:t>AudioEngine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xwb</a:t>
            </a:r>
            <a:r>
              <a:rPr lang="en-US" dirty="0"/>
              <a:t> and </a:t>
            </a:r>
            <a:r>
              <a:rPr lang="en-US" dirty="0" err="1"/>
              <a:t>AudioEngine</a:t>
            </a:r>
            <a:r>
              <a:rPr lang="en-US" dirty="0"/>
              <a:t> to create </a:t>
            </a:r>
            <a:r>
              <a:rPr lang="en-US" dirty="0" err="1"/>
              <a:t>WaveBank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xsb</a:t>
            </a:r>
            <a:r>
              <a:rPr lang="en-US" dirty="0"/>
              <a:t> and </a:t>
            </a:r>
            <a:r>
              <a:rPr lang="en-US" dirty="0" err="1"/>
              <a:t>AudioEngine</a:t>
            </a:r>
            <a:r>
              <a:rPr lang="en-US" dirty="0"/>
              <a:t> to create </a:t>
            </a:r>
            <a:r>
              <a:rPr lang="en-US" dirty="0" err="1"/>
              <a:t>SoundBank</a:t>
            </a:r>
            <a:endParaRPr lang="en-US" dirty="0"/>
          </a:p>
          <a:p>
            <a:r>
              <a:rPr lang="en-US" dirty="0"/>
              <a:t>Get Cue from engines and play</a:t>
            </a:r>
          </a:p>
          <a:p>
            <a:pPr marL="11887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6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AKA: Never let your left hand know what your right hand is doing</a:t>
            </a:r>
            <a:endParaRPr lang="en-US" dirty="0"/>
          </a:p>
        </p:txBody>
      </p:sp>
      <p:pic>
        <p:nvPicPr>
          <p:cNvPr id="1026" name="Picture 2" descr="http://geekandpoke.typepad.com/.a/6a00d8341d3df553ef0154385acedb970c-800w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743200"/>
            <a:ext cx="2816225" cy="399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07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System.Threading.Thread</a:t>
            </a:r>
            <a:endParaRPr lang="en-US" dirty="0" smtClean="0"/>
          </a:p>
          <a:p>
            <a:r>
              <a:rPr lang="en-US" dirty="0" smtClean="0"/>
              <a:t>Xbox 360 has 3 Duel-Core Processors</a:t>
            </a:r>
          </a:p>
          <a:p>
            <a:pPr lvl="1"/>
            <a:r>
              <a:rPr lang="en-US" dirty="0" smtClean="0"/>
              <a:t>Cores are “labeled” 0 – 5</a:t>
            </a:r>
          </a:p>
          <a:p>
            <a:pPr lvl="1"/>
            <a:r>
              <a:rPr lang="en-US" dirty="0" smtClean="0"/>
              <a:t>Cores 0 and 1 are on Processor 0,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System reserves Cores 0 and 2</a:t>
            </a:r>
          </a:p>
          <a:p>
            <a:pPr lvl="1"/>
            <a:r>
              <a:rPr lang="en-US" dirty="0" smtClean="0"/>
              <a:t>Microsoft won’t say why</a:t>
            </a:r>
          </a:p>
          <a:p>
            <a:r>
              <a:rPr lang="en-US" dirty="0" smtClean="0"/>
              <a:t>Your game starts on Core 1</a:t>
            </a:r>
          </a:p>
          <a:p>
            <a:pPr lvl="1"/>
            <a:r>
              <a:rPr lang="en-US" dirty="0" smtClean="0"/>
              <a:t>We think, Microsoft won’t say for sure</a:t>
            </a:r>
          </a:p>
          <a:p>
            <a:r>
              <a:rPr lang="en-US" dirty="0" err="1" smtClean="0"/>
              <a:t>Thread.SetProcessorAffinity</a:t>
            </a:r>
            <a:r>
              <a:rPr lang="en-US" dirty="0" smtClean="0"/>
              <a:t>( </a:t>
            </a:r>
            <a:r>
              <a:rPr lang="en-US" dirty="0" err="1" smtClean="0"/>
              <a:t>params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[]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1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486400"/>
            <a:ext cx="2510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Chris Gardner</a:t>
            </a:r>
          </a:p>
          <a:p>
            <a:r>
              <a:rPr lang="en-US" dirty="0" smtClean="0"/>
              <a:t>cgardner@tnwops.com</a:t>
            </a:r>
          </a:p>
          <a:p>
            <a:r>
              <a:rPr lang="en-US" dirty="0" smtClean="0"/>
              <a:t>http://www.tnwops.com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548640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freestylecoder</a:t>
            </a:r>
            <a:endParaRPr lang="en-US" dirty="0" smtClean="0"/>
          </a:p>
          <a:p>
            <a:r>
              <a:rPr lang="en-US" dirty="0" smtClean="0"/>
              <a:t>+Chris Gardner</a:t>
            </a:r>
          </a:p>
          <a:p>
            <a:r>
              <a:rPr lang="en-US" dirty="0" smtClean="0"/>
              <a:t>http://blog.freestylecoding.com</a:t>
            </a:r>
          </a:p>
        </p:txBody>
      </p:sp>
    </p:spTree>
    <p:extLst>
      <p:ext uri="{BB962C8B-B14F-4D97-AF65-F5344CB8AC3E}">
        <p14:creationId xmlns:p14="http://schemas.microsoft.com/office/powerpoint/2010/main" val="312961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Components</a:t>
            </a:r>
          </a:p>
          <a:p>
            <a:pPr lvl="1"/>
            <a:r>
              <a:rPr lang="en-US" dirty="0" err="1" smtClean="0"/>
              <a:t>Drawable</a:t>
            </a:r>
            <a:r>
              <a:rPr lang="en-US" dirty="0" smtClean="0"/>
              <a:t> Game Components</a:t>
            </a:r>
          </a:p>
          <a:p>
            <a:r>
              <a:rPr lang="en-US" dirty="0" smtClean="0"/>
              <a:t>Sprite Animation</a:t>
            </a:r>
          </a:p>
          <a:p>
            <a:r>
              <a:rPr lang="en-US" dirty="0" smtClean="0"/>
              <a:t>Sound Effects</a:t>
            </a:r>
          </a:p>
          <a:p>
            <a:pPr lvl="1"/>
            <a:r>
              <a:rPr lang="en-US" dirty="0" smtClean="0"/>
              <a:t>XACT</a:t>
            </a:r>
          </a:p>
          <a:p>
            <a:r>
              <a:rPr lang="en-US" dirty="0" smtClean="0"/>
              <a:t>Threading</a:t>
            </a:r>
          </a:p>
        </p:txBody>
      </p:sp>
    </p:spTree>
    <p:extLst>
      <p:ext uri="{BB962C8B-B14F-4D97-AF65-F5344CB8AC3E}">
        <p14:creationId xmlns:p14="http://schemas.microsoft.com/office/powerpoint/2010/main" val="346815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Components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AKA: Keeping your game loop to under 1,000,000 line of code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117" y="2819400"/>
            <a:ext cx="3815429" cy="381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5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Component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A class that gets its own Update</a:t>
            </a:r>
          </a:p>
          <a:p>
            <a:r>
              <a:rPr lang="en-US" dirty="0" smtClean="0"/>
              <a:t>Derived from </a:t>
            </a:r>
            <a:r>
              <a:rPr lang="en-US" dirty="0" err="1" smtClean="0"/>
              <a:t>GameComponent</a:t>
            </a:r>
            <a:endParaRPr lang="en-US" dirty="0" smtClean="0"/>
          </a:p>
          <a:p>
            <a:r>
              <a:rPr lang="en-US" dirty="0" smtClean="0"/>
              <a:t>Add to Components Collection of Game</a:t>
            </a:r>
          </a:p>
        </p:txBody>
      </p:sp>
    </p:spTree>
    <p:extLst>
      <p:ext uri="{BB962C8B-B14F-4D97-AF65-F5344CB8AC3E}">
        <p14:creationId xmlns:p14="http://schemas.microsoft.com/office/powerpoint/2010/main" val="16863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Drawable</a:t>
            </a:r>
            <a:r>
              <a:rPr lang="en-US" dirty="0" smtClean="0"/>
              <a:t> Game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with Update and Draw</a:t>
            </a:r>
            <a:endParaRPr lang="en-US" dirty="0"/>
          </a:p>
          <a:p>
            <a:r>
              <a:rPr lang="en-US" dirty="0" smtClean="0"/>
              <a:t>Derived from </a:t>
            </a:r>
            <a:r>
              <a:rPr lang="en-US" dirty="0" err="1" smtClean="0"/>
              <a:t>DrawableGameComponent</a:t>
            </a:r>
            <a:endParaRPr lang="en-US" dirty="0"/>
          </a:p>
          <a:p>
            <a:pPr lvl="1"/>
            <a:r>
              <a:rPr lang="en-US" dirty="0" err="1" smtClean="0"/>
              <a:t>GameComponent</a:t>
            </a:r>
            <a:r>
              <a:rPr lang="en-US" dirty="0" smtClean="0"/>
              <a:t> and </a:t>
            </a:r>
            <a:r>
              <a:rPr lang="en-US" dirty="0" err="1" smtClean="0"/>
              <a:t>IDrawable</a:t>
            </a:r>
            <a:endParaRPr lang="en-US" dirty="0"/>
          </a:p>
          <a:p>
            <a:r>
              <a:rPr lang="en-US" dirty="0" smtClean="0"/>
              <a:t>Also gets a </a:t>
            </a:r>
            <a:r>
              <a:rPr lang="en-US" dirty="0" err="1" smtClean="0"/>
              <a:t>LoadContent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51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Sprite Animation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AKA: How Nintendo got famous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3324225"/>
            <a:ext cx="445770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80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Sprite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Texture2D with entire sprite map</a:t>
            </a:r>
          </a:p>
          <a:p>
            <a:r>
              <a:rPr lang="en-US" dirty="0" smtClean="0"/>
              <a:t>Use overload of </a:t>
            </a:r>
            <a:r>
              <a:rPr lang="en-US" dirty="0" err="1" smtClean="0"/>
              <a:t>SpriteBatch.Draw</a:t>
            </a:r>
            <a:endParaRPr lang="en-US" dirty="0" smtClean="0"/>
          </a:p>
          <a:p>
            <a:pPr lvl="1"/>
            <a:r>
              <a:rPr lang="en-US" dirty="0" smtClean="0"/>
              <a:t>Draw</a:t>
            </a:r>
            <a:r>
              <a:rPr lang="en-US" dirty="0"/>
              <a:t>( </a:t>
            </a:r>
            <a:r>
              <a:rPr lang="en-US" dirty="0" smtClean="0"/>
              <a:t>Texture2D, Vector2, Rectangle, Color );</a:t>
            </a:r>
          </a:p>
          <a:p>
            <a:r>
              <a:rPr lang="en-US" dirty="0" smtClean="0"/>
              <a:t>The Rectangle is the Portion of the Texture2D to 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2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Effects and Audio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AKA: The groove to make your booty move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299" y="3429000"/>
            <a:ext cx="4325403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28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Natively add sounds to Content project</a:t>
            </a:r>
          </a:p>
          <a:p>
            <a:pPr lvl="1"/>
            <a:r>
              <a:rPr lang="en-US" dirty="0" smtClean="0"/>
              <a:t>Wav, mp3, wma</a:t>
            </a:r>
            <a:endParaRPr lang="en-US" dirty="0"/>
          </a:p>
          <a:p>
            <a:r>
              <a:rPr lang="en-US" dirty="0" err="1"/>
              <a:t>SoundEffect</a:t>
            </a:r>
            <a:r>
              <a:rPr lang="en-US" dirty="0"/>
              <a:t> class</a:t>
            </a:r>
          </a:p>
          <a:p>
            <a:pPr lvl="1"/>
            <a:r>
              <a:rPr lang="en-US" dirty="0" smtClean="0"/>
              <a:t>Play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NOTE: There is no stop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CreateInstance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SoundEffectInstance</a:t>
            </a:r>
            <a:endParaRPr lang="en-US" dirty="0" smtClean="0"/>
          </a:p>
          <a:p>
            <a:pPr lvl="1"/>
            <a:r>
              <a:rPr lang="en-US" dirty="0" smtClean="0"/>
              <a:t>The world is your pork chop…</a:t>
            </a:r>
            <a:endParaRPr lang="en-US" dirty="0"/>
          </a:p>
          <a:p>
            <a:pPr marL="11887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231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NA11_BreakoutSession_Template_16x9_Final_032411">
  <a:themeElements>
    <a:clrScheme name="MS_TechEd_NorthAmerica_2011">
      <a:dk1>
        <a:srgbClr val="000000"/>
      </a:dk1>
      <a:lt1>
        <a:srgbClr val="FFFFFF"/>
      </a:lt1>
      <a:dk2>
        <a:srgbClr val="03C2F1"/>
      </a:dk2>
      <a:lt2>
        <a:srgbClr val="005A84"/>
      </a:lt2>
      <a:accent1>
        <a:srgbClr val="FFC425"/>
      </a:accent1>
      <a:accent2>
        <a:srgbClr val="F15C44"/>
      </a:accent2>
      <a:accent3>
        <a:srgbClr val="ED1977"/>
      </a:accent3>
      <a:accent4>
        <a:srgbClr val="FAA634"/>
      </a:accent4>
      <a:accent5>
        <a:srgbClr val="59585A"/>
      </a:accent5>
      <a:accent6>
        <a:srgbClr val="777777"/>
      </a:accent6>
      <a:hlink>
        <a:srgbClr val="F0ED7B"/>
      </a:hlink>
      <a:folHlink>
        <a:srgbClr val="F3EB4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tx2">
                <a:lumMod val="50000"/>
              </a:schemeClr>
            </a:gs>
            <a:gs pos="80000">
              <a:schemeClr val="tx2"/>
            </a:gs>
            <a:gs pos="100000">
              <a:schemeClr val="tx2"/>
            </a:gs>
          </a:gsLst>
        </a:gradFill>
        <a:ln>
          <a:solidFill>
            <a:schemeClr val="tx2"/>
          </a:solidFill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200" dirty="0" smtClean="0">
            <a:solidFill>
              <a:schemeClr val="tx1">
                <a:alpha val="99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410</TotalTime>
  <Words>339</Words>
  <Application>Microsoft Office PowerPoint</Application>
  <PresentationFormat>On-screen Show (4:3)</PresentationFormat>
  <Paragraphs>77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1_Module</vt:lpstr>
      <vt:lpstr>TENA11_BreakoutSession_Template_16x9_Final_032411</vt:lpstr>
      <vt:lpstr>Intermediate Xbox 360 Development with the XNA Framework</vt:lpstr>
      <vt:lpstr>Road Map</vt:lpstr>
      <vt:lpstr>Game Components</vt:lpstr>
      <vt:lpstr>Game Component</vt:lpstr>
      <vt:lpstr>Drawable Game Components</vt:lpstr>
      <vt:lpstr>Sprite Animation</vt:lpstr>
      <vt:lpstr>Sprite Animation</vt:lpstr>
      <vt:lpstr>Sound Effects and Audio</vt:lpstr>
      <vt:lpstr>Sound Effects</vt:lpstr>
      <vt:lpstr>XACT</vt:lpstr>
      <vt:lpstr>XACT</vt:lpstr>
      <vt:lpstr>XACT</vt:lpstr>
      <vt:lpstr>Threading</vt:lpstr>
      <vt:lpstr>Threading</vt:lpstr>
      <vt:lpstr>Questions?</vt:lpstr>
    </vt:vector>
  </TitlesOfParts>
  <Company>T &amp; W Operations, L.L.C.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Xbox 360 Indie Game Design Using XNA</dc:title>
  <dc:creator>Chris Gardner</dc:creator>
  <cp:lastModifiedBy>Chris Gardner</cp:lastModifiedBy>
  <cp:revision>53</cp:revision>
  <dcterms:created xsi:type="dcterms:W3CDTF">2011-02-24T13:40:49Z</dcterms:created>
  <dcterms:modified xsi:type="dcterms:W3CDTF">2013-01-06T05:22:53Z</dcterms:modified>
</cp:coreProperties>
</file>