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59" r:id="rId6"/>
    <p:sldId id="262" r:id="rId7"/>
    <p:sldId id="261" r:id="rId8"/>
    <p:sldId id="260"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27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U:\OpenCLNoise\docs\PerformanceTesting.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OpenCLNoise\docs\PerformanceTest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Time to Evaluate 100</a:t>
            </a:r>
            <a:r>
              <a:rPr lang="en-US" baseline="0"/>
              <a:t> Million Points </a:t>
            </a:r>
            <a:endParaRPr lang="en-US"/>
          </a:p>
        </c:rich>
      </c:tx>
      <c:layout/>
    </c:title>
    <c:plotArea>
      <c:layout/>
      <c:barChart>
        <c:barDir val="col"/>
        <c:grouping val="clustered"/>
        <c:ser>
          <c:idx val="0"/>
          <c:order val="0"/>
          <c:tx>
            <c:strRef>
              <c:f>Sheet1!$B$3</c:f>
              <c:strCache>
                <c:ptCount val="1"/>
                <c:pt idx="0">
                  <c:v>GPU (s)</c:v>
                </c:pt>
              </c:strCache>
            </c:strRef>
          </c:tx>
          <c:cat>
            <c:strLit>
              <c:ptCount val="1"/>
              <c:pt idx="0">
                <c:v>GPU vs CPU</c:v>
              </c:pt>
            </c:strLit>
          </c:cat>
          <c:val>
            <c:numRef>
              <c:f>Sheet1!$F$9</c:f>
              <c:numCache>
                <c:formatCode>0.00</c:formatCode>
                <c:ptCount val="1"/>
                <c:pt idx="0">
                  <c:v>61.998095999999997</c:v>
                </c:pt>
              </c:numCache>
            </c:numRef>
          </c:val>
        </c:ser>
        <c:ser>
          <c:idx val="1"/>
          <c:order val="1"/>
          <c:tx>
            <c:strRef>
              <c:f>Sheet1!$C$3</c:f>
              <c:strCache>
                <c:ptCount val="1"/>
                <c:pt idx="0">
                  <c:v>CPU (s)</c:v>
                </c:pt>
              </c:strCache>
            </c:strRef>
          </c:tx>
          <c:cat>
            <c:strLit>
              <c:ptCount val="1"/>
              <c:pt idx="0">
                <c:v>GPU vs CPU</c:v>
              </c:pt>
            </c:strLit>
          </c:cat>
          <c:val>
            <c:numRef>
              <c:f>Sheet1!$C$9</c:f>
              <c:numCache>
                <c:formatCode>0.00</c:formatCode>
                <c:ptCount val="1"/>
                <c:pt idx="0">
                  <c:v>1244.5214120000001</c:v>
                </c:pt>
              </c:numCache>
            </c:numRef>
          </c:val>
        </c:ser>
        <c:axId val="73831552"/>
        <c:axId val="74258688"/>
      </c:barChart>
      <c:catAx>
        <c:axId val="73831552"/>
        <c:scaling>
          <c:orientation val="minMax"/>
        </c:scaling>
        <c:axPos val="b"/>
        <c:tickLblPos val="nextTo"/>
        <c:crossAx val="74258688"/>
        <c:crosses val="autoZero"/>
        <c:auto val="1"/>
        <c:lblAlgn val="ctr"/>
        <c:lblOffset val="100"/>
      </c:catAx>
      <c:valAx>
        <c:axId val="74258688"/>
        <c:scaling>
          <c:orientation val="minMax"/>
          <c:min val="0"/>
        </c:scaling>
        <c:axPos val="l"/>
        <c:majorGridlines/>
        <c:title>
          <c:tx>
            <c:rich>
              <a:bodyPr rot="-5400000" vert="horz"/>
              <a:lstStyle/>
              <a:p>
                <a:pPr>
                  <a:defRPr/>
                </a:pPr>
                <a:r>
                  <a:rPr lang="en-US"/>
                  <a:t>Seconds</a:t>
                </a:r>
              </a:p>
            </c:rich>
          </c:tx>
          <c:layout/>
        </c:title>
        <c:numFmt formatCode="0.00" sourceLinked="1"/>
        <c:tickLblPos val="nextTo"/>
        <c:crossAx val="7383155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Time to Evaluate 100</a:t>
            </a:r>
            <a:r>
              <a:rPr lang="en-US" baseline="0"/>
              <a:t> Million Points </a:t>
            </a:r>
            <a:endParaRPr lang="en-US"/>
          </a:p>
        </c:rich>
      </c:tx>
      <c:layout>
        <c:manualLayout>
          <c:xMode val="edge"/>
          <c:yMode val="edge"/>
          <c:x val="0.11545144356955382"/>
          <c:y val="3.2407407407407419E-2"/>
        </c:manualLayout>
      </c:layout>
    </c:title>
    <c:plotArea>
      <c:layout/>
      <c:barChart>
        <c:barDir val="col"/>
        <c:grouping val="clustered"/>
        <c:ser>
          <c:idx val="0"/>
          <c:order val="0"/>
          <c:tx>
            <c:strRef>
              <c:f>Sheet1!$B$3</c:f>
              <c:strCache>
                <c:ptCount val="1"/>
                <c:pt idx="0">
                  <c:v>GPU (s)</c:v>
                </c:pt>
              </c:strCache>
            </c:strRef>
          </c:tx>
          <c:cat>
            <c:strRef>
              <c:f>(Sheet1!$B$2,Sheet1!$D$2,Sheet1!$F$2)</c:f>
              <c:strCache>
                <c:ptCount val="3"/>
                <c:pt idx="0">
                  <c:v>Before Improvements</c:v>
                </c:pt>
                <c:pt idx="1">
                  <c:v>After Optimizing Work Size</c:v>
                </c:pt>
                <c:pt idx="2">
                  <c:v>After Switching to Byte Kernel</c:v>
                </c:pt>
              </c:strCache>
            </c:strRef>
          </c:cat>
          <c:val>
            <c:numRef>
              <c:f>(Sheet1!$B$9,Sheet1!$D$9,Sheet1!$F$9)</c:f>
              <c:numCache>
                <c:formatCode>0.00</c:formatCode>
                <c:ptCount val="3"/>
                <c:pt idx="0">
                  <c:v>130.306026</c:v>
                </c:pt>
                <c:pt idx="1">
                  <c:v>63.991622000000007</c:v>
                </c:pt>
                <c:pt idx="2">
                  <c:v>61.998095999999997</c:v>
                </c:pt>
              </c:numCache>
            </c:numRef>
          </c:val>
        </c:ser>
        <c:axId val="50544640"/>
        <c:axId val="50687360"/>
      </c:barChart>
      <c:catAx>
        <c:axId val="50544640"/>
        <c:scaling>
          <c:orientation val="minMax"/>
        </c:scaling>
        <c:axPos val="b"/>
        <c:tickLblPos val="nextTo"/>
        <c:crossAx val="50687360"/>
        <c:crosses val="autoZero"/>
        <c:auto val="1"/>
        <c:lblAlgn val="ctr"/>
        <c:lblOffset val="100"/>
      </c:catAx>
      <c:valAx>
        <c:axId val="50687360"/>
        <c:scaling>
          <c:orientation val="minMax"/>
          <c:min val="0"/>
        </c:scaling>
        <c:axPos val="l"/>
        <c:majorGridlines/>
        <c:title>
          <c:tx>
            <c:rich>
              <a:bodyPr rot="-5400000" vert="horz"/>
              <a:lstStyle/>
              <a:p>
                <a:pPr>
                  <a:defRPr/>
                </a:pPr>
                <a:r>
                  <a:rPr lang="en-US"/>
                  <a:t>Seconds</a:t>
                </a:r>
              </a:p>
            </c:rich>
          </c:tx>
          <c:layout/>
        </c:title>
        <c:numFmt formatCode="0.00" sourceLinked="1"/>
        <c:tickLblPos val="nextTo"/>
        <c:crossAx val="50544640"/>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5/24/2011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5/24/2011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5/24/2011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5/24/2011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u="sng" dirty="0" smtClean="0"/>
              <a:t>Team Members</a:t>
            </a:r>
          </a:p>
          <a:p>
            <a:r>
              <a:rPr lang="en-US" dirty="0" smtClean="0"/>
              <a:t>Richard Klafter</a:t>
            </a:r>
          </a:p>
          <a:p>
            <a:r>
              <a:rPr lang="en-US" dirty="0" smtClean="0"/>
              <a:t>Eric Swanson</a:t>
            </a:r>
          </a:p>
          <a:p>
            <a:r>
              <a:rPr lang="en-US" dirty="0" smtClean="0"/>
              <a:t>Eric Roth</a:t>
            </a:r>
            <a:endParaRPr lang="en-US" dirty="0"/>
          </a:p>
        </p:txBody>
      </p:sp>
      <p:sp>
        <p:nvSpPr>
          <p:cNvPr id="2" name="Title 1"/>
          <p:cNvSpPr>
            <a:spLocks noGrp="1"/>
          </p:cNvSpPr>
          <p:nvPr>
            <p:ph type="ctrTitle"/>
          </p:nvPr>
        </p:nvSpPr>
        <p:spPr/>
        <p:txBody>
          <a:bodyPr>
            <a:normAutofit/>
          </a:bodyPr>
          <a:lstStyle/>
          <a:p>
            <a:r>
              <a:rPr lang="en-US" b="1" dirty="0" smtClean="0"/>
              <a:t>OCLWN</a:t>
            </a:r>
            <a:r>
              <a:rPr lang="en-US" dirty="0" smtClean="0"/>
              <a:t/>
            </a:r>
            <a:br>
              <a:rPr lang="en-US" dirty="0" smtClean="0"/>
            </a:br>
            <a:r>
              <a:rPr lang="en-US" dirty="0" smtClean="0"/>
              <a:t>Coherent Noise Generator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smtClean="0"/>
              <a:t>Coherent </a:t>
            </a:r>
            <a:r>
              <a:rPr lang="en-US" dirty="0" smtClean="0"/>
              <a:t>noise used </a:t>
            </a:r>
            <a:r>
              <a:rPr lang="en-US" dirty="0" smtClean="0"/>
              <a:t>for a wide range of tasks including terrain generation and natural looking texture generation. </a:t>
            </a:r>
            <a:endParaRPr lang="en-US" dirty="0" smtClean="0"/>
          </a:p>
          <a:p>
            <a:r>
              <a:rPr lang="en-US" dirty="0" smtClean="0"/>
              <a:t>Generating </a:t>
            </a:r>
            <a:r>
              <a:rPr lang="en-US" dirty="0" smtClean="0"/>
              <a:t>coherent noise consists of many operations at thousands of points and is therefore computationally expensive. </a:t>
            </a:r>
            <a:endParaRPr lang="en-US" dirty="0" smtClean="0"/>
          </a:p>
          <a:p>
            <a:r>
              <a:rPr lang="en-US" dirty="0" smtClean="0"/>
              <a:t>There </a:t>
            </a:r>
            <a:r>
              <a:rPr lang="en-US" dirty="0" smtClean="0"/>
              <a:t>are several popular open source coherent noise generations targeting the CPU (http://libnoise.sourceforge.net/) but none targeting the GPU.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447800" y="2743200"/>
            <a:ext cx="3505200" cy="3505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Examples of 2D Coherent Noise</a:t>
            </a:r>
            <a:endParaRPr lang="en-US" dirty="0"/>
          </a:p>
        </p:txBody>
      </p:sp>
      <p:sp>
        <p:nvSpPr>
          <p:cNvPr id="3" name="Content Placeholder 2"/>
          <p:cNvSpPr>
            <a:spLocks noGrp="1"/>
          </p:cNvSpPr>
          <p:nvPr>
            <p:ph sz="quarter" idx="1"/>
          </p:nvPr>
        </p:nvSpPr>
        <p:spPr/>
        <p:txBody>
          <a:bodyPr>
            <a:normAutofit/>
          </a:bodyPr>
          <a:lstStyle/>
          <a:p>
            <a:r>
              <a:rPr lang="en-US" sz="2400" dirty="0" smtClean="0"/>
              <a:t>Below are examples of 2D coherent noise generated using our library.</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4495800" y="2209800"/>
            <a:ext cx="4343400" cy="4343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04800" y="2362200"/>
            <a:ext cx="2286000" cy="2286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We decided to use </a:t>
            </a:r>
            <a:r>
              <a:rPr lang="en-US" dirty="0" err="1" smtClean="0"/>
              <a:t>OpenCL</a:t>
            </a:r>
            <a:r>
              <a:rPr lang="en-US" dirty="0" smtClean="0"/>
              <a:t> rather than CUDA because </a:t>
            </a:r>
            <a:r>
              <a:rPr lang="en-US" dirty="0" err="1" smtClean="0"/>
              <a:t>OpenCL</a:t>
            </a:r>
            <a:r>
              <a:rPr lang="en-US" dirty="0" smtClean="0"/>
              <a:t> hardware is more readily available</a:t>
            </a:r>
          </a:p>
          <a:p>
            <a:r>
              <a:rPr lang="en-US" dirty="0" smtClean="0"/>
              <a:t>A directed graph with no cycles is the most flexible structure for combining different noise functions but is complex to construct and evaluate. Therefore, our library will restrict noise function graphs to directed trees.</a:t>
            </a:r>
          </a:p>
          <a:p>
            <a:r>
              <a:rPr lang="en-US" dirty="0" smtClean="0"/>
              <a:t> The </a:t>
            </a:r>
            <a:r>
              <a:rPr lang="en-US" dirty="0" smtClean="0"/>
              <a:t>code which evaluates the noise functions will be written in </a:t>
            </a:r>
            <a:r>
              <a:rPr lang="en-US" dirty="0" err="1" smtClean="0"/>
              <a:t>OpenCL</a:t>
            </a:r>
            <a:r>
              <a:rPr lang="en-US" dirty="0" smtClean="0"/>
              <a:t>. </a:t>
            </a:r>
            <a:r>
              <a:rPr lang="en-US" dirty="0" err="1" smtClean="0"/>
              <a:t>OpenCL</a:t>
            </a:r>
            <a:r>
              <a:rPr lang="en-US" dirty="0" smtClean="0"/>
              <a:t> does not have support for function pointers or anything similar so in order to enable different trees to be constructed the source code for the trees will have to be generated at runtime. This should not be an issue because </a:t>
            </a:r>
            <a:r>
              <a:rPr lang="en-US" dirty="0" err="1" smtClean="0"/>
              <a:t>OpenCL</a:t>
            </a:r>
            <a:r>
              <a:rPr lang="en-US" dirty="0" smtClean="0"/>
              <a:t> allows runtime compilation. Python will be used to construct, compile, and run graphs</a:t>
            </a:r>
            <a:r>
              <a:rPr lang="en-US" dirty="0" smtClean="0"/>
              <a:t>.</a:t>
            </a:r>
            <a:endParaRPr lang="en-US" dirty="0" smtClean="0"/>
          </a:p>
          <a:p>
            <a:r>
              <a:rPr lang="en-US" dirty="0" smtClean="0"/>
              <a:t>In order to best utilize Python’s interactive nature and allow users to interactively design noise trees, the trees will be created by populating a stack. This will allow users to easily design noise trees without a GUI using python code. For example the noise tree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Content Placeholder 4"/>
          <p:cNvSpPr>
            <a:spLocks noGrp="1"/>
          </p:cNvSpPr>
          <p:nvPr>
            <p:ph sz="quarter" idx="1"/>
          </p:nvPr>
        </p:nvSpPr>
        <p:spPr/>
        <p:txBody>
          <a:bodyPr/>
          <a:lstStyle/>
          <a:p>
            <a:r>
              <a:rPr lang="en-US" dirty="0" smtClean="0"/>
              <a:t>NVIDIA </a:t>
            </a:r>
            <a:r>
              <a:rPr lang="en-US" dirty="0" smtClean="0"/>
              <a:t>has written a driver that will allow </a:t>
            </a:r>
            <a:r>
              <a:rPr lang="en-US" dirty="0" err="1" smtClean="0"/>
              <a:t>OpenCL</a:t>
            </a:r>
            <a:r>
              <a:rPr lang="en-US" dirty="0" smtClean="0"/>
              <a:t> to run on the CPU. </a:t>
            </a:r>
            <a:endParaRPr lang="en-US" dirty="0" smtClean="0"/>
          </a:p>
          <a:p>
            <a:r>
              <a:rPr lang="en-US" dirty="0" smtClean="0"/>
              <a:t>We verified </a:t>
            </a:r>
            <a:r>
              <a:rPr lang="en-US" dirty="0" smtClean="0"/>
              <a:t>our performance improvement by running our code on the CPU using NVIDIA’s driver and comparing the results to our code running on the GPU.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5638800"/>
            <a:ext cx="8534400" cy="758952"/>
          </a:xfrm>
        </p:spPr>
        <p:txBody>
          <a:bodyPr/>
          <a:lstStyle/>
          <a:p>
            <a:r>
              <a:rPr lang="en-US" dirty="0" smtClean="0">
                <a:solidFill>
                  <a:schemeClr val="tx1"/>
                </a:solidFill>
              </a:rPr>
              <a:t>20x Speedup !</a:t>
            </a:r>
            <a:endParaRPr lang="en-US" dirty="0">
              <a:solidFill>
                <a:schemeClr val="tx1"/>
              </a:solidFill>
            </a:endParaRPr>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txBox="1">
            <a:spLocks/>
          </p:cNvSpPr>
          <p:nvPr/>
        </p:nvSpPr>
        <p:spPr>
          <a:xfrm>
            <a:off x="454152" y="381000"/>
            <a:ext cx="8534400" cy="75895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smtClean="0">
                <a:ln>
                  <a:noFill/>
                </a:ln>
                <a:solidFill>
                  <a:schemeClr val="accent3">
                    <a:shade val="75000"/>
                  </a:schemeClr>
                </a:solidFill>
                <a:effectLst/>
                <a:uLnTx/>
                <a:uFillTx/>
                <a:latin typeface="+mj-lt"/>
                <a:ea typeface="+mj-ea"/>
                <a:cs typeface="+mj-cs"/>
              </a:rPr>
              <a:t>Results</a:t>
            </a:r>
            <a:endParaRPr kumimoji="0" lang="en-U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5" name="Content Placeholder 4"/>
          <p:cNvSpPr>
            <a:spLocks noGrp="1"/>
          </p:cNvSpPr>
          <p:nvPr>
            <p:ph sz="quarter" idx="1"/>
          </p:nvPr>
        </p:nvSpPr>
        <p:spPr/>
        <p:txBody>
          <a:bodyPr/>
          <a:lstStyle/>
          <a:p>
            <a:r>
              <a:rPr lang="en-US" dirty="0" smtClean="0"/>
              <a:t>We implemented two improvements in an effort to improve performance</a:t>
            </a:r>
          </a:p>
          <a:p>
            <a:r>
              <a:rPr lang="en-US" dirty="0" smtClean="0"/>
              <a:t>The first improvement was to adjust the work size to maximum allowed. Work size is limited by the available memory.</a:t>
            </a:r>
          </a:p>
          <a:p>
            <a:r>
              <a:rPr lang="en-US" dirty="0" smtClean="0"/>
              <a:t>The second improvement was to optionally return byte4 rather than float4 from the GPU.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sz="quarter"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51</TotalTime>
  <Words>372</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OCLWN Coherent Noise Generator</vt:lpstr>
      <vt:lpstr>Problem Statement</vt:lpstr>
      <vt:lpstr>Examples of 2D Coherent Noise</vt:lpstr>
      <vt:lpstr>Approach</vt:lpstr>
      <vt:lpstr>Results</vt:lpstr>
      <vt:lpstr>20x Speedup !</vt:lpstr>
      <vt:lpstr>Improvements</vt:lpstr>
      <vt:lpstr>Improvements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OCLWN Coherent Noise Generator</dc:title>
  <dc:creator>Richard</dc:creator>
  <cp:lastModifiedBy>Richard</cp:lastModifiedBy>
  <cp:revision>23</cp:revision>
  <dcterms:created xsi:type="dcterms:W3CDTF">2006-08-16T00:00:00Z</dcterms:created>
  <dcterms:modified xsi:type="dcterms:W3CDTF">2011-05-25T02:00:44Z</dcterms:modified>
</cp:coreProperties>
</file>