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65" r:id="rId6"/>
    <p:sldId id="267" r:id="rId7"/>
    <p:sldId id="259" r:id="rId8"/>
    <p:sldId id="262" r:id="rId9"/>
    <p:sldId id="261" r:id="rId10"/>
    <p:sldId id="260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U:\OpenCLNoise\docs\PerformanceTest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U:\OpenCLNoise\docs\PerformanceTest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Time to Evaluate 100</a:t>
            </a:r>
            <a:r>
              <a:rPr lang="en-US" baseline="0"/>
              <a:t> Million Points 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Sheet1!$B$3</c:f>
              <c:strCache>
                <c:ptCount val="1"/>
                <c:pt idx="0">
                  <c:v>GPU (s)</c:v>
                </c:pt>
              </c:strCache>
            </c:strRef>
          </c:tx>
          <c:cat>
            <c:strLit>
              <c:ptCount val="1"/>
              <c:pt idx="0">
                <c:v>GPU vs CPU</c:v>
              </c:pt>
            </c:strLit>
          </c:cat>
          <c:val>
            <c:numRef>
              <c:f>Sheet1!$F$9</c:f>
              <c:numCache>
                <c:formatCode>0.00</c:formatCode>
                <c:ptCount val="1"/>
                <c:pt idx="0">
                  <c:v>61.998096000000011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CPU (s)</c:v>
                </c:pt>
              </c:strCache>
            </c:strRef>
          </c:tx>
          <c:cat>
            <c:strLit>
              <c:ptCount val="1"/>
              <c:pt idx="0">
                <c:v>GPU vs CPU</c:v>
              </c:pt>
            </c:strLit>
          </c:cat>
          <c:val>
            <c:numRef>
              <c:f>Sheet1!$C$9</c:f>
              <c:numCache>
                <c:formatCode>0.00</c:formatCode>
                <c:ptCount val="1"/>
                <c:pt idx="0">
                  <c:v>1244.5214119999998</c:v>
                </c:pt>
              </c:numCache>
            </c:numRef>
          </c:val>
        </c:ser>
        <c:axId val="60483840"/>
        <c:axId val="61870080"/>
      </c:barChart>
      <c:catAx>
        <c:axId val="60483840"/>
        <c:scaling>
          <c:orientation val="minMax"/>
        </c:scaling>
        <c:axPos val="b"/>
        <c:tickLblPos val="nextTo"/>
        <c:crossAx val="61870080"/>
        <c:crosses val="autoZero"/>
        <c:auto val="1"/>
        <c:lblAlgn val="ctr"/>
        <c:lblOffset val="100"/>
      </c:catAx>
      <c:valAx>
        <c:axId val="61870080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</c:title>
        <c:numFmt formatCode="0.00" sourceLinked="1"/>
        <c:tickLblPos val="nextTo"/>
        <c:crossAx val="604838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Time to Evaluate 100</a:t>
            </a:r>
            <a:r>
              <a:rPr lang="en-US" baseline="0"/>
              <a:t> Million Points </a:t>
            </a:r>
            <a:endParaRPr lang="en-US"/>
          </a:p>
        </c:rich>
      </c:tx>
      <c:layout>
        <c:manualLayout>
          <c:xMode val="edge"/>
          <c:yMode val="edge"/>
          <c:x val="0.11545144356955382"/>
          <c:y val="3.2407407407407447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Sheet1!$B$3</c:f>
              <c:strCache>
                <c:ptCount val="1"/>
                <c:pt idx="0">
                  <c:v>GPU (s)</c:v>
                </c:pt>
              </c:strCache>
            </c:strRef>
          </c:tx>
          <c:cat>
            <c:strRef>
              <c:f>(Sheet1!$B$2,Sheet1!$D$2,Sheet1!$F$2)</c:f>
              <c:strCache>
                <c:ptCount val="3"/>
                <c:pt idx="0">
                  <c:v>Before Improvements</c:v>
                </c:pt>
                <c:pt idx="1">
                  <c:v>After Optimizing Work Size</c:v>
                </c:pt>
                <c:pt idx="2">
                  <c:v>After Switching to Byte Kernel</c:v>
                </c:pt>
              </c:strCache>
            </c:strRef>
          </c:cat>
          <c:val>
            <c:numRef>
              <c:f>(Sheet1!$B$9,Sheet1!$D$9,Sheet1!$F$9)</c:f>
              <c:numCache>
                <c:formatCode>0.00</c:formatCode>
                <c:ptCount val="3"/>
                <c:pt idx="0">
                  <c:v>130.30602600000009</c:v>
                </c:pt>
                <c:pt idx="1">
                  <c:v>63.991622000000007</c:v>
                </c:pt>
                <c:pt idx="2">
                  <c:v>61.998096000000011</c:v>
                </c:pt>
              </c:numCache>
            </c:numRef>
          </c:val>
        </c:ser>
        <c:axId val="61887616"/>
        <c:axId val="61889152"/>
      </c:barChart>
      <c:catAx>
        <c:axId val="61887616"/>
        <c:scaling>
          <c:orientation val="minMax"/>
        </c:scaling>
        <c:axPos val="b"/>
        <c:tickLblPos val="nextTo"/>
        <c:crossAx val="61889152"/>
        <c:crosses val="autoZero"/>
        <c:auto val="1"/>
        <c:lblAlgn val="ctr"/>
        <c:lblOffset val="100"/>
      </c:catAx>
      <c:valAx>
        <c:axId val="61889152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</c:title>
        <c:numFmt formatCode="0.00" sourceLinked="1"/>
        <c:tickLblPos val="nextTo"/>
        <c:crossAx val="618876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Team Members</a:t>
            </a:r>
          </a:p>
          <a:p>
            <a:r>
              <a:rPr lang="en-US" dirty="0" smtClean="0"/>
              <a:t>Richard Klafter</a:t>
            </a:r>
          </a:p>
          <a:p>
            <a:r>
              <a:rPr lang="en-US" dirty="0" smtClean="0"/>
              <a:t>Eric Swanson</a:t>
            </a:r>
          </a:p>
          <a:p>
            <a:r>
              <a:rPr lang="en-US" dirty="0" smtClean="0"/>
              <a:t>Eric Roth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OCLWN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Coherent Noise Generator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3D Coherent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err="1" smtClean="0"/>
              <a:t>Minecraft</a:t>
            </a:r>
            <a:r>
              <a:rPr lang="en-US" sz="4000" dirty="0" smtClean="0"/>
              <a:t>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dirty="0" smtClean="0"/>
              <a:t>Log on to:</a:t>
            </a:r>
          </a:p>
          <a:p>
            <a:pPr algn="ctr">
              <a:buNone/>
            </a:pPr>
            <a:r>
              <a:rPr lang="en-US" sz="7200" dirty="0" smtClean="0"/>
              <a:t>aftbit.com</a:t>
            </a:r>
            <a:endParaRPr lang="en-US" sz="7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Impressive speedup</a:t>
            </a:r>
          </a:p>
          <a:p>
            <a:r>
              <a:rPr lang="en-US" dirty="0" smtClean="0"/>
              <a:t>Extremely parallel program</a:t>
            </a:r>
          </a:p>
          <a:p>
            <a:pPr lvl="1"/>
            <a:r>
              <a:rPr lang="en-US" dirty="0" smtClean="0"/>
              <a:t>Algorithms chosen to avoid any global operations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657600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Coherent noise used for a wide range of tasks including terrain generation and natural looking texture generation. </a:t>
            </a:r>
          </a:p>
          <a:p>
            <a:r>
              <a:rPr lang="en-US" dirty="0" smtClean="0"/>
              <a:t>Generating coherent noise consists of many operations at thousands of points and is therefore computationally expensive. </a:t>
            </a:r>
          </a:p>
          <a:p>
            <a:r>
              <a:rPr lang="en-US" dirty="0" smtClean="0"/>
              <a:t>There are several popular open source coherent noise generations targeting the CPU (http://libnoise.sourceforge.net/) but none targeting the GPU.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743200"/>
            <a:ext cx="3505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2D Coherent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Below are examples of 2D coherent noise generated using our library.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098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: hardware availability</a:t>
            </a:r>
          </a:p>
          <a:p>
            <a:r>
              <a:rPr lang="en-US" dirty="0" smtClean="0"/>
              <a:t>DAG most flexible, but hard to construct</a:t>
            </a:r>
          </a:p>
          <a:p>
            <a:pPr lvl="1"/>
            <a:r>
              <a:rPr lang="en-US" dirty="0" smtClean="0"/>
              <a:t>Solution: restrict to directed trees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code is compiled at runtime, so why not generate at runtime?</a:t>
            </a:r>
          </a:p>
          <a:p>
            <a:r>
              <a:rPr lang="en-US" dirty="0" smtClean="0"/>
              <a:t>Python used to construct, compile, and run graphs.</a:t>
            </a:r>
          </a:p>
          <a:p>
            <a:r>
              <a:rPr lang="en-US" dirty="0" smtClean="0"/>
              <a:t>Trees created by populating stack</a:t>
            </a:r>
          </a:p>
          <a:p>
            <a:pPr lvl="1"/>
            <a:r>
              <a:rPr lang="en-US" dirty="0" smtClean="0"/>
              <a:t>Easily design noise trees without a GUI</a:t>
            </a:r>
          </a:p>
          <a:p>
            <a:pPr lvl="1"/>
            <a:r>
              <a:rPr lang="en-US" dirty="0" smtClean="0"/>
              <a:t>Easy to save and load trees from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Chunk the input to get around memory limitations</a:t>
            </a:r>
          </a:p>
          <a:p>
            <a:r>
              <a:rPr lang="en-US" dirty="0" smtClean="0"/>
              <a:t>Multiple kernel invocations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PointColor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Point (x, y, z, unused) – calculated by kernel</a:t>
            </a:r>
          </a:p>
          <a:p>
            <a:pPr lvl="1"/>
            <a:r>
              <a:rPr lang="en-US" dirty="0" smtClean="0"/>
              <a:t>Color (r, g, b, a)</a:t>
            </a:r>
          </a:p>
          <a:p>
            <a:r>
              <a:rPr lang="en-US" dirty="0" smtClean="0"/>
              <a:t>Return array of RGBA vectors (float4) from GPU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(Worley(distance='</a:t>
            </a:r>
            <a:r>
              <a:rPr lang="en-US" dirty="0" err="1" smtClean="0"/>
              <a:t>manhattan</a:t>
            </a:r>
            <a:r>
              <a:rPr lang="en-US" dirty="0" smtClean="0"/>
              <a:t>', seed=809))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(Worley(distance='</a:t>
            </a:r>
            <a:r>
              <a:rPr lang="en-US" dirty="0" err="1" smtClean="0"/>
              <a:t>manhattan</a:t>
            </a:r>
            <a:r>
              <a:rPr lang="en-US" dirty="0" smtClean="0"/>
              <a:t>', seed=908))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(Worley(distance='</a:t>
            </a:r>
            <a:r>
              <a:rPr lang="en-US" dirty="0" err="1" smtClean="0"/>
              <a:t>manhattan</a:t>
            </a:r>
            <a:r>
              <a:rPr lang="en-US" dirty="0" smtClean="0"/>
              <a:t>'))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Perlin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(Worley(seed=666))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(Select())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Perlin</a:t>
            </a:r>
            <a:r>
              <a:rPr lang="en-US" dirty="0" smtClean="0"/>
              <a:t>(seed=897))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(Select())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(Worley(seed=234))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fs.push</a:t>
            </a:r>
            <a:r>
              <a:rPr lang="en-US" dirty="0" smtClean="0"/>
              <a:t>(Select())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AMD has drivers supporting </a:t>
            </a:r>
            <a:r>
              <a:rPr lang="en-US" dirty="0" err="1" smtClean="0"/>
              <a:t>OpenCL</a:t>
            </a:r>
            <a:r>
              <a:rPr lang="en-US" dirty="0" smtClean="0"/>
              <a:t> on </a:t>
            </a:r>
            <a:r>
              <a:rPr lang="en-US" dirty="0" err="1" smtClean="0"/>
              <a:t>Athlons</a:t>
            </a:r>
            <a:endParaRPr lang="en-US" dirty="0" smtClean="0"/>
          </a:p>
          <a:p>
            <a:r>
              <a:rPr lang="en-US" dirty="0" smtClean="0"/>
              <a:t>Best alternative implementation </a:t>
            </a:r>
            <a:r>
              <a:rPr lang="en-US" dirty="0" err="1" smtClean="0"/>
              <a:t>libnoise</a:t>
            </a:r>
            <a:r>
              <a:rPr lang="en-US" dirty="0" smtClean="0"/>
              <a:t> limited</a:t>
            </a:r>
          </a:p>
          <a:p>
            <a:r>
              <a:rPr lang="en-US" dirty="0" smtClean="0"/>
              <a:t>Therefore, compare our own code running on CPU to GPU run times</a:t>
            </a:r>
          </a:p>
          <a:p>
            <a:r>
              <a:rPr lang="en-US" dirty="0" smtClean="0"/>
              <a:t>Not true sequential – dual core CPU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5638800"/>
            <a:ext cx="8534400" cy="7589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20x Speedup !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Adjust global work size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Initially: used constant (2048)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Optimized: limited by the available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(optionally) byte4 rather than float4 from GPU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</TotalTime>
  <Words>373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OCLWN Coherent Noise Generator</vt:lpstr>
      <vt:lpstr>Problem Statement</vt:lpstr>
      <vt:lpstr>Examples of 2D Coherent Noise</vt:lpstr>
      <vt:lpstr>Approach</vt:lpstr>
      <vt:lpstr>Approach (Cont’d)</vt:lpstr>
      <vt:lpstr>Example Stack</vt:lpstr>
      <vt:lpstr>Results</vt:lpstr>
      <vt:lpstr>20x Speedup !</vt:lpstr>
      <vt:lpstr>Improvements</vt:lpstr>
      <vt:lpstr>Improvements</vt:lpstr>
      <vt:lpstr>Example of 3D Coherent Noise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OCLWN Coherent Noise Generator</dc:title>
  <dc:creator>Richard</dc:creator>
  <cp:lastModifiedBy>Richard</cp:lastModifiedBy>
  <cp:revision>30</cp:revision>
  <dcterms:created xsi:type="dcterms:W3CDTF">2006-08-16T00:00:00Z</dcterms:created>
  <dcterms:modified xsi:type="dcterms:W3CDTF">2011-05-26T15:15:52Z</dcterms:modified>
</cp:coreProperties>
</file>