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1">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1"/>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999"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999"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999"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999"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999"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999"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999"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999"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999"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999"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999"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999"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999"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999"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999"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999"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300" u="none" cap="none" strike="noStrike">
                <a:solidFill>
                  <a:schemeClr val="dk1"/>
                </a:solidFill>
                <a:latin typeface="Malgun Gothic"/>
                <a:ea typeface="Malgun Gothic"/>
                <a:cs typeface="Malgun Gothic"/>
                <a:sym typeface="Malgun Gothic"/>
              </a:defRPr>
            </a:lvl1pPr>
            <a:lvl2pPr indent="-228600" lvl="1" marL="914400" marR="0" rtl="0" algn="l">
              <a:spcBef>
                <a:spcPts val="0"/>
              </a:spcBef>
              <a:spcAft>
                <a:spcPts val="0"/>
              </a:spcAft>
              <a:buSzPts val="1400"/>
              <a:buNone/>
              <a:defRPr b="0" i="0" sz="1300" u="none" cap="none" strike="noStrike">
                <a:solidFill>
                  <a:schemeClr val="dk1"/>
                </a:solidFill>
                <a:latin typeface="Malgun Gothic"/>
                <a:ea typeface="Malgun Gothic"/>
                <a:cs typeface="Malgun Gothic"/>
                <a:sym typeface="Malgun Gothic"/>
              </a:defRPr>
            </a:lvl2pPr>
            <a:lvl3pPr indent="-228600" lvl="2" marL="1371600" marR="0" rtl="0" algn="l">
              <a:spcBef>
                <a:spcPts val="0"/>
              </a:spcBef>
              <a:spcAft>
                <a:spcPts val="0"/>
              </a:spcAft>
              <a:buSzPts val="1400"/>
              <a:buNone/>
              <a:defRPr b="0" i="0" sz="1300" u="none" cap="none" strike="noStrike">
                <a:solidFill>
                  <a:schemeClr val="dk1"/>
                </a:solidFill>
                <a:latin typeface="Malgun Gothic"/>
                <a:ea typeface="Malgun Gothic"/>
                <a:cs typeface="Malgun Gothic"/>
                <a:sym typeface="Malgun Gothic"/>
              </a:defRPr>
            </a:lvl3pPr>
            <a:lvl4pPr indent="-228600" lvl="3" marL="1828800" marR="0" rtl="0" algn="l">
              <a:spcBef>
                <a:spcPts val="0"/>
              </a:spcBef>
              <a:spcAft>
                <a:spcPts val="0"/>
              </a:spcAft>
              <a:buSzPts val="1400"/>
              <a:buNone/>
              <a:defRPr b="0" i="0" sz="1300" u="none" cap="none" strike="noStrike">
                <a:solidFill>
                  <a:schemeClr val="dk1"/>
                </a:solidFill>
                <a:latin typeface="Malgun Gothic"/>
                <a:ea typeface="Malgun Gothic"/>
                <a:cs typeface="Malgun Gothic"/>
                <a:sym typeface="Malgun Gothic"/>
              </a:defRPr>
            </a:lvl4pPr>
            <a:lvl5pPr indent="-228600" lvl="4" marL="2286000" marR="0" rtl="0" algn="l">
              <a:spcBef>
                <a:spcPts val="0"/>
              </a:spcBef>
              <a:spcAft>
                <a:spcPts val="0"/>
              </a:spcAft>
              <a:buSzPts val="1400"/>
              <a:buNone/>
              <a:defRPr b="0" i="0" sz="1300" u="none" cap="none" strike="noStrike">
                <a:solidFill>
                  <a:schemeClr val="dk1"/>
                </a:solidFill>
                <a:latin typeface="Malgun Gothic"/>
                <a:ea typeface="Malgun Gothic"/>
                <a:cs typeface="Malgun Gothic"/>
                <a:sym typeface="Malgun Gothic"/>
              </a:defRPr>
            </a:lvl5pPr>
            <a:lvl6pPr indent="-228600" lvl="5" marL="2743200" marR="0" rtl="0" algn="l">
              <a:spcBef>
                <a:spcPts val="0"/>
              </a:spcBef>
              <a:spcAft>
                <a:spcPts val="0"/>
              </a:spcAft>
              <a:buSzPts val="1400"/>
              <a:buNone/>
              <a:defRPr b="0" i="0" sz="1300" u="none" cap="none" strike="noStrike">
                <a:solidFill>
                  <a:schemeClr val="dk1"/>
                </a:solidFill>
                <a:latin typeface="Malgun Gothic"/>
                <a:ea typeface="Malgun Gothic"/>
                <a:cs typeface="Malgun Gothic"/>
                <a:sym typeface="Malgun Gothic"/>
              </a:defRPr>
            </a:lvl6pPr>
            <a:lvl7pPr indent="-228600" lvl="6" marL="3200400" marR="0" rtl="0" algn="l">
              <a:spcBef>
                <a:spcPts val="0"/>
              </a:spcBef>
              <a:spcAft>
                <a:spcPts val="0"/>
              </a:spcAft>
              <a:buSzPts val="1400"/>
              <a:buNone/>
              <a:defRPr b="0" i="0" sz="1300" u="none" cap="none" strike="noStrike">
                <a:solidFill>
                  <a:schemeClr val="dk1"/>
                </a:solidFill>
                <a:latin typeface="Malgun Gothic"/>
                <a:ea typeface="Malgun Gothic"/>
                <a:cs typeface="Malgun Gothic"/>
                <a:sym typeface="Malgun Gothic"/>
              </a:defRPr>
            </a:lvl7pPr>
            <a:lvl8pPr indent="-228600" lvl="7" marL="3657600" marR="0" rtl="0" algn="l">
              <a:spcBef>
                <a:spcPts val="0"/>
              </a:spcBef>
              <a:spcAft>
                <a:spcPts val="0"/>
              </a:spcAft>
              <a:buSzPts val="1400"/>
              <a:buNone/>
              <a:defRPr b="0" i="0" sz="1300" u="none" cap="none" strike="noStrike">
                <a:solidFill>
                  <a:schemeClr val="dk1"/>
                </a:solidFill>
                <a:latin typeface="Malgun Gothic"/>
                <a:ea typeface="Malgun Gothic"/>
                <a:cs typeface="Malgun Gothic"/>
                <a:sym typeface="Malgun Gothic"/>
              </a:defRPr>
            </a:lvl8pPr>
            <a:lvl9pPr indent="-228600" lvl="8" marL="4114800" marR="0" rtl="0" algn="l">
              <a:spcBef>
                <a:spcPts val="0"/>
              </a:spcBef>
              <a:spcAft>
                <a:spcPts val="0"/>
              </a:spcAft>
              <a:buSzPts val="1400"/>
              <a:buNone/>
              <a:defRPr b="0" i="0" sz="13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999"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999"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999"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999"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999"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999"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999"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999"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02848d70bc_0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02848d70bc_0_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202848d70bc_0_6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02848d70bc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02848d70bc_0_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202848d70bc_0_7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02848d70bc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02848d70bc_0_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202848d70bc_0_8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02848d70bc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02848d70bc_0_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202848d70bc_0_9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02848d70bc_0_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02848d70bc_0_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202848d70bc_0_9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02848d70bc_0_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02848d70bc_0_1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202848d70bc_0_10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02848d70bc_0_1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02848d70bc_0_1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202848d70bc_0_1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02848d70bc_0_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02848d70bc_0_1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202848d70bc_0_12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032943e3af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032943e3af_0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2032943e3af_0_1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02848d70bc_0_1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202848d70bc_0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 name="Google Shape;6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 name="Google Shape;6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02848d70bc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g202848d70bc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02848d70bc_0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g202848d70bc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02848d70bc_0_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g202848d70bc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02848d70bc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02848d70bc_0_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g202848d70bc_0_3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02848d70bc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02848d70bc_0_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202848d70bc_0_5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p:cSld name="제목 슬라이드">
    <p:spTree>
      <p:nvGrpSpPr>
        <p:cNvPr id="15" name="Shape 15"/>
        <p:cNvGrpSpPr/>
        <p:nvPr/>
      </p:nvGrpSpPr>
      <p:grpSpPr>
        <a:xfrm>
          <a:off x="0" y="0"/>
          <a:ext cx="0" cy="0"/>
          <a:chOff x="0" y="0"/>
          <a:chExt cx="0" cy="0"/>
        </a:xfrm>
      </p:grpSpPr>
      <p:pic>
        <p:nvPicPr>
          <p:cNvPr id="16" name="Google Shape;16;p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7" name="Google Shape;17;p2"/>
          <p:cNvSpPr txBox="1"/>
          <p:nvPr>
            <p:ph idx="10" type="dt"/>
          </p:nvPr>
        </p:nvSpPr>
        <p:spPr>
          <a:xfrm>
            <a:off x="609601" y="6429400"/>
            <a:ext cx="2844800" cy="292079"/>
          </a:xfrm>
          <a:prstGeom prst="rect">
            <a:avLst/>
          </a:prstGeom>
          <a:noFill/>
          <a:ln>
            <a:noFill/>
          </a:ln>
        </p:spPr>
        <p:txBody>
          <a:bodyPr anchorCtr="0" anchor="ctr" bIns="49775" lIns="99550" spcFirstLastPara="1" rIns="99550" wrap="square" tIns="497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4165602" y="6429400"/>
            <a:ext cx="3860800" cy="292079"/>
          </a:xfrm>
          <a:prstGeom prst="rect">
            <a:avLst/>
          </a:prstGeom>
          <a:noFill/>
          <a:ln>
            <a:noFill/>
          </a:ln>
        </p:spPr>
        <p:txBody>
          <a:bodyPr anchorCtr="0" anchor="ctr" bIns="49775" lIns="99550" spcFirstLastPara="1" rIns="99550" wrap="square" tIns="497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8737601" y="6429400"/>
            <a:ext cx="2844800" cy="292079"/>
          </a:xfrm>
          <a:prstGeom prst="rect">
            <a:avLst/>
          </a:prstGeom>
          <a:noFill/>
          <a:ln>
            <a:noFill/>
          </a:ln>
        </p:spPr>
        <p:txBody>
          <a:bodyPr anchorCtr="0" anchor="ctr" bIns="49775" lIns="99550" spcFirstLastPara="1" rIns="99550" wrap="square" tIns="497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0" name="Google Shape;20;p2"/>
          <p:cNvSpPr txBox="1"/>
          <p:nvPr>
            <p:ph type="ctrTitle"/>
          </p:nvPr>
        </p:nvSpPr>
        <p:spPr>
          <a:xfrm>
            <a:off x="6600056" y="2132856"/>
            <a:ext cx="4752528" cy="2304256"/>
          </a:xfrm>
          <a:prstGeom prst="rect">
            <a:avLst/>
          </a:prstGeom>
          <a:noFill/>
          <a:ln>
            <a:noFill/>
          </a:ln>
        </p:spPr>
        <p:txBody>
          <a:bodyPr anchorCtr="0" anchor="t" bIns="49775" lIns="99550" spcFirstLastPara="1" rIns="99550" wrap="square" tIns="49775">
            <a:noAutofit/>
          </a:bodyPr>
          <a:lstStyle>
            <a:lvl1pPr lvl="0" algn="ctr">
              <a:lnSpc>
                <a:spcPct val="100000"/>
              </a:lnSpc>
              <a:spcBef>
                <a:spcPts val="0"/>
              </a:spcBef>
              <a:spcAft>
                <a:spcPts val="0"/>
              </a:spcAft>
              <a:buClr>
                <a:schemeClr val="hlink"/>
              </a:buClr>
              <a:buSzPts val="5800"/>
              <a:buFont typeface="Gulimche"/>
              <a:buNone/>
              <a:defRPr sz="58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bg>
      <p:bgPr>
        <a:solidFill>
          <a:schemeClr val="lt1"/>
        </a:solidFill>
      </p:bgPr>
    </p:bg>
    <p:spTree>
      <p:nvGrpSpPr>
        <p:cNvPr id="21" name="Shape 21"/>
        <p:cNvGrpSpPr/>
        <p:nvPr/>
      </p:nvGrpSpPr>
      <p:grpSpPr>
        <a:xfrm>
          <a:off x="0" y="0"/>
          <a:ext cx="0" cy="0"/>
          <a:chOff x="0" y="0"/>
          <a:chExt cx="0" cy="0"/>
        </a:xfrm>
      </p:grpSpPr>
      <p:pic>
        <p:nvPicPr>
          <p:cNvPr id="22" name="Google Shape;22;p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3" name="Google Shape;23;p3"/>
          <p:cNvSpPr txBox="1"/>
          <p:nvPr>
            <p:ph idx="10" type="dt"/>
          </p:nvPr>
        </p:nvSpPr>
        <p:spPr>
          <a:xfrm>
            <a:off x="609601" y="6429400"/>
            <a:ext cx="2844800" cy="292079"/>
          </a:xfrm>
          <a:prstGeom prst="rect">
            <a:avLst/>
          </a:prstGeom>
          <a:noFill/>
          <a:ln>
            <a:noFill/>
          </a:ln>
        </p:spPr>
        <p:txBody>
          <a:bodyPr anchorCtr="0" anchor="ctr" bIns="49775" lIns="99550" spcFirstLastPara="1" rIns="99550" wrap="square" tIns="497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4165602" y="6429400"/>
            <a:ext cx="3860800" cy="292079"/>
          </a:xfrm>
          <a:prstGeom prst="rect">
            <a:avLst/>
          </a:prstGeom>
          <a:noFill/>
          <a:ln>
            <a:noFill/>
          </a:ln>
        </p:spPr>
        <p:txBody>
          <a:bodyPr anchorCtr="0" anchor="ctr" bIns="49775" lIns="99550" spcFirstLastPara="1" rIns="99550" wrap="square" tIns="497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737601" y="6429400"/>
            <a:ext cx="2844800" cy="292079"/>
          </a:xfrm>
          <a:prstGeom prst="rect">
            <a:avLst/>
          </a:prstGeom>
          <a:noFill/>
          <a:ln>
            <a:noFill/>
          </a:ln>
        </p:spPr>
        <p:txBody>
          <a:bodyPr anchorCtr="0" anchor="ctr" bIns="49775" lIns="99550" spcFirstLastPara="1" rIns="99550" wrap="square" tIns="497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p:cSld name="구역 머리글">
    <p:bg>
      <p:bgPr>
        <a:solidFill>
          <a:schemeClr val="lt1"/>
        </a:solidFill>
      </p:bgPr>
    </p:bg>
    <p:spTree>
      <p:nvGrpSpPr>
        <p:cNvPr id="26" name="Shape 26"/>
        <p:cNvGrpSpPr/>
        <p:nvPr/>
      </p:nvGrpSpPr>
      <p:grpSpPr>
        <a:xfrm>
          <a:off x="0" y="0"/>
          <a:ext cx="0" cy="0"/>
          <a:chOff x="0" y="0"/>
          <a:chExt cx="0" cy="0"/>
        </a:xfrm>
      </p:grpSpPr>
      <p:pic>
        <p:nvPicPr>
          <p:cNvPr id="27" name="Google Shape;27;p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8" name="Google Shape;28;p4"/>
          <p:cNvSpPr txBox="1"/>
          <p:nvPr>
            <p:ph idx="10" type="dt"/>
          </p:nvPr>
        </p:nvSpPr>
        <p:spPr>
          <a:xfrm>
            <a:off x="609601" y="6429400"/>
            <a:ext cx="2844800" cy="292079"/>
          </a:xfrm>
          <a:prstGeom prst="rect">
            <a:avLst/>
          </a:prstGeom>
          <a:noFill/>
          <a:ln>
            <a:noFill/>
          </a:ln>
        </p:spPr>
        <p:txBody>
          <a:bodyPr anchorCtr="0" anchor="ctr" bIns="49775" lIns="99550" spcFirstLastPara="1" rIns="99550" wrap="square" tIns="497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165602" y="6429400"/>
            <a:ext cx="3860800" cy="292079"/>
          </a:xfrm>
          <a:prstGeom prst="rect">
            <a:avLst/>
          </a:prstGeom>
          <a:noFill/>
          <a:ln>
            <a:noFill/>
          </a:ln>
        </p:spPr>
        <p:txBody>
          <a:bodyPr anchorCtr="0" anchor="ctr" bIns="49775" lIns="99550" spcFirstLastPara="1" rIns="99550" wrap="square" tIns="497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737601" y="6429400"/>
            <a:ext cx="2844800" cy="292079"/>
          </a:xfrm>
          <a:prstGeom prst="rect">
            <a:avLst/>
          </a:prstGeom>
          <a:noFill/>
          <a:ln>
            <a:noFill/>
          </a:ln>
        </p:spPr>
        <p:txBody>
          <a:bodyPr anchorCtr="0" anchor="ctr" bIns="49775" lIns="99550" spcFirstLastPara="1" rIns="99550" wrap="square" tIns="497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사용자 지정 레이아웃">
  <p:cSld name="사용자 지정 레이아웃">
    <p:bg>
      <p:bgPr>
        <a:solidFill>
          <a:schemeClr val="lt1"/>
        </a:solidFill>
      </p:bgPr>
    </p:bg>
    <p:spTree>
      <p:nvGrpSpPr>
        <p:cNvPr id="31" name="Shape 31"/>
        <p:cNvGrpSpPr/>
        <p:nvPr/>
      </p:nvGrpSpPr>
      <p:grpSpPr>
        <a:xfrm>
          <a:off x="0" y="0"/>
          <a:ext cx="0" cy="0"/>
          <a:chOff x="0" y="0"/>
          <a:chExt cx="0" cy="0"/>
        </a:xfrm>
      </p:grpSpPr>
      <p:pic>
        <p:nvPicPr>
          <p:cNvPr id="32" name="Google Shape;32;p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3" name="Google Shape;33;p5"/>
          <p:cNvSpPr txBox="1"/>
          <p:nvPr>
            <p:ph idx="10" type="dt"/>
          </p:nvPr>
        </p:nvSpPr>
        <p:spPr>
          <a:xfrm>
            <a:off x="609601" y="6429400"/>
            <a:ext cx="2844800" cy="292079"/>
          </a:xfrm>
          <a:prstGeom prst="rect">
            <a:avLst/>
          </a:prstGeom>
          <a:noFill/>
          <a:ln>
            <a:noFill/>
          </a:ln>
        </p:spPr>
        <p:txBody>
          <a:bodyPr anchorCtr="0" anchor="ctr" bIns="49775" lIns="99550" spcFirstLastPara="1" rIns="99550" wrap="square" tIns="497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165602" y="6429400"/>
            <a:ext cx="3860800" cy="292079"/>
          </a:xfrm>
          <a:prstGeom prst="rect">
            <a:avLst/>
          </a:prstGeom>
          <a:noFill/>
          <a:ln>
            <a:noFill/>
          </a:ln>
        </p:spPr>
        <p:txBody>
          <a:bodyPr anchorCtr="0" anchor="ctr" bIns="49775" lIns="99550" spcFirstLastPara="1" rIns="99550" wrap="square" tIns="497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737601" y="6429400"/>
            <a:ext cx="2844800" cy="292079"/>
          </a:xfrm>
          <a:prstGeom prst="rect">
            <a:avLst/>
          </a:prstGeom>
          <a:noFill/>
          <a:ln>
            <a:noFill/>
          </a:ln>
        </p:spPr>
        <p:txBody>
          <a:bodyPr anchorCtr="0" anchor="ctr" bIns="49775" lIns="99550" spcFirstLastPara="1" rIns="99550" wrap="square" tIns="497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5"/>
          <p:cNvSpPr txBox="1"/>
          <p:nvPr>
            <p:ph type="title"/>
          </p:nvPr>
        </p:nvSpPr>
        <p:spPr>
          <a:xfrm>
            <a:off x="262593" y="254168"/>
            <a:ext cx="8175943" cy="798568"/>
          </a:xfrm>
          <a:prstGeom prst="rect">
            <a:avLst/>
          </a:prstGeom>
          <a:noFill/>
          <a:ln>
            <a:noFill/>
          </a:ln>
        </p:spPr>
        <p:txBody>
          <a:bodyPr anchorCtr="0" anchor="ctr" bIns="49775" lIns="99550" spcFirstLastPara="1" rIns="99550" wrap="square" tIns="49775">
            <a:normAutofit/>
          </a:bodyPr>
          <a:lstStyle>
            <a:lvl1pPr lvl="0" algn="l">
              <a:spcBef>
                <a:spcPts val="0"/>
              </a:spcBef>
              <a:spcAft>
                <a:spcPts val="0"/>
              </a:spcAft>
              <a:buClr>
                <a:schemeClr val="lt1"/>
              </a:buClr>
              <a:buSzPts val="4000"/>
              <a:buFont typeface="Calibri"/>
              <a:buNone/>
              <a:defRPr b="1" sz="40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idx="1" type="body"/>
          </p:nvPr>
        </p:nvSpPr>
        <p:spPr>
          <a:xfrm>
            <a:off x="262593" y="1413243"/>
            <a:ext cx="11522779" cy="4823421"/>
          </a:xfrm>
          <a:prstGeom prst="rect">
            <a:avLst/>
          </a:prstGeom>
          <a:noFill/>
          <a:ln>
            <a:noFill/>
          </a:ln>
        </p:spPr>
        <p:txBody>
          <a:bodyPr anchorCtr="0" anchor="t" bIns="49775" lIns="99550" spcFirstLastPara="1" rIns="99550" wrap="square" tIns="49775">
            <a:normAutofit/>
          </a:bodyPr>
          <a:lstStyle>
            <a:lvl1pPr indent="-228600" lvl="0" marL="457200" algn="l">
              <a:spcBef>
                <a:spcPts val="400"/>
              </a:spcBef>
              <a:spcAft>
                <a:spcPts val="0"/>
              </a:spcAft>
              <a:buClr>
                <a:schemeClr val="dk1"/>
              </a:buClr>
              <a:buSzPts val="2001"/>
              <a:buNone/>
              <a:defRPr i="1" sz="2001">
                <a:solidFill>
                  <a:schemeClr val="dk1"/>
                </a:solidFill>
                <a:latin typeface="Calibri"/>
                <a:ea typeface="Calibri"/>
                <a:cs typeface="Calibri"/>
                <a:sym typeface="Calibri"/>
              </a:defRPr>
            </a:lvl1pPr>
            <a:lvl2pPr indent="-228600" lvl="1" marL="914400" algn="l">
              <a:spcBef>
                <a:spcPts val="400"/>
              </a:spcBef>
              <a:spcAft>
                <a:spcPts val="0"/>
              </a:spcAft>
              <a:buClr>
                <a:schemeClr val="dk1"/>
              </a:buClr>
              <a:buSzPts val="2001"/>
              <a:buNone/>
              <a:defRPr i="1" sz="2001">
                <a:solidFill>
                  <a:schemeClr val="dk1"/>
                </a:solidFill>
                <a:latin typeface="Calibri"/>
                <a:ea typeface="Calibri"/>
                <a:cs typeface="Calibri"/>
                <a:sym typeface="Calibri"/>
              </a:defRPr>
            </a:lvl2pPr>
            <a:lvl3pPr indent="-228600" lvl="2" marL="1371600" algn="l">
              <a:spcBef>
                <a:spcPts val="400"/>
              </a:spcBef>
              <a:spcAft>
                <a:spcPts val="0"/>
              </a:spcAft>
              <a:buClr>
                <a:schemeClr val="dk1"/>
              </a:buClr>
              <a:buSzPts val="2001"/>
              <a:buNone/>
              <a:defRPr i="1" sz="2001">
                <a:solidFill>
                  <a:schemeClr val="dk1"/>
                </a:solidFill>
                <a:latin typeface="Calibri"/>
                <a:ea typeface="Calibri"/>
                <a:cs typeface="Calibri"/>
                <a:sym typeface="Calibri"/>
              </a:defRPr>
            </a:lvl3pPr>
            <a:lvl4pPr indent="-228600" lvl="3" marL="1828800" algn="l">
              <a:spcBef>
                <a:spcPts val="400"/>
              </a:spcBef>
              <a:spcAft>
                <a:spcPts val="0"/>
              </a:spcAft>
              <a:buClr>
                <a:schemeClr val="dk1"/>
              </a:buClr>
              <a:buSzPts val="2001"/>
              <a:buNone/>
              <a:defRPr i="1" sz="2001">
                <a:solidFill>
                  <a:schemeClr val="dk1"/>
                </a:solidFill>
                <a:latin typeface="Calibri"/>
                <a:ea typeface="Calibri"/>
                <a:cs typeface="Calibri"/>
                <a:sym typeface="Calibri"/>
              </a:defRPr>
            </a:lvl4pPr>
            <a:lvl5pPr indent="-228600" lvl="4" marL="2286000" algn="l">
              <a:spcBef>
                <a:spcPts val="400"/>
              </a:spcBef>
              <a:spcAft>
                <a:spcPts val="0"/>
              </a:spcAft>
              <a:buClr>
                <a:schemeClr val="dk1"/>
              </a:buClr>
              <a:buSzPts val="2001"/>
              <a:buNone/>
              <a:defRPr i="1" sz="2001">
                <a:solidFill>
                  <a:schemeClr val="dk1"/>
                </a:solidFill>
                <a:latin typeface="Calibri"/>
                <a:ea typeface="Calibri"/>
                <a:cs typeface="Calibri"/>
                <a:sym typeface="Calibri"/>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p:cSld name="제목 및 내용">
    <p:bg>
      <p:bgPr>
        <a:solidFill>
          <a:schemeClr val="lt1"/>
        </a:solidFill>
      </p:bgPr>
    </p:bg>
    <p:spTree>
      <p:nvGrpSpPr>
        <p:cNvPr id="38" name="Shape 38"/>
        <p:cNvGrpSpPr/>
        <p:nvPr/>
      </p:nvGrpSpPr>
      <p:grpSpPr>
        <a:xfrm>
          <a:off x="0" y="0"/>
          <a:ext cx="0" cy="0"/>
          <a:chOff x="0" y="0"/>
          <a:chExt cx="0" cy="0"/>
        </a:xfrm>
      </p:grpSpPr>
      <p:pic>
        <p:nvPicPr>
          <p:cNvPr id="39" name="Google Shape;39;p6"/>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40" name="Google Shape;40;p6"/>
          <p:cNvSpPr txBox="1"/>
          <p:nvPr>
            <p:ph idx="10" type="dt"/>
          </p:nvPr>
        </p:nvSpPr>
        <p:spPr>
          <a:xfrm>
            <a:off x="609601" y="6500837"/>
            <a:ext cx="2844800" cy="220641"/>
          </a:xfrm>
          <a:prstGeom prst="rect">
            <a:avLst/>
          </a:prstGeom>
          <a:noFill/>
          <a:ln>
            <a:noFill/>
          </a:ln>
        </p:spPr>
        <p:txBody>
          <a:bodyPr anchorCtr="0" anchor="ctr" bIns="49775" lIns="99550" spcFirstLastPara="1" rIns="99550" wrap="square" tIns="497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1" type="ftr"/>
          </p:nvPr>
        </p:nvSpPr>
        <p:spPr>
          <a:xfrm>
            <a:off x="4165602" y="6500837"/>
            <a:ext cx="3860800" cy="220641"/>
          </a:xfrm>
          <a:prstGeom prst="rect">
            <a:avLst/>
          </a:prstGeom>
          <a:noFill/>
          <a:ln>
            <a:noFill/>
          </a:ln>
        </p:spPr>
        <p:txBody>
          <a:bodyPr anchorCtr="0" anchor="ctr" bIns="49775" lIns="99550" spcFirstLastPara="1" rIns="99550" wrap="square" tIns="497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2" type="sldNum"/>
          </p:nvPr>
        </p:nvSpPr>
        <p:spPr>
          <a:xfrm>
            <a:off x="8737601" y="6500837"/>
            <a:ext cx="2844800" cy="220641"/>
          </a:xfrm>
          <a:prstGeom prst="rect">
            <a:avLst/>
          </a:prstGeom>
          <a:noFill/>
          <a:ln>
            <a:noFill/>
          </a:ln>
        </p:spPr>
        <p:txBody>
          <a:bodyPr anchorCtr="0" anchor="ctr" bIns="49775" lIns="99550" spcFirstLastPara="1" rIns="99550" wrap="square" tIns="497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6"/>
          <p:cNvSpPr txBox="1"/>
          <p:nvPr>
            <p:ph type="title"/>
          </p:nvPr>
        </p:nvSpPr>
        <p:spPr>
          <a:xfrm>
            <a:off x="262593" y="117400"/>
            <a:ext cx="8785736" cy="798568"/>
          </a:xfrm>
          <a:prstGeom prst="rect">
            <a:avLst/>
          </a:prstGeom>
          <a:noFill/>
          <a:ln>
            <a:noFill/>
          </a:ln>
        </p:spPr>
        <p:txBody>
          <a:bodyPr anchorCtr="0" anchor="ctr" bIns="49775" lIns="99550" spcFirstLastPara="1" rIns="99550" wrap="square" tIns="49775">
            <a:normAutofit/>
          </a:bodyPr>
          <a:lstStyle>
            <a:lvl1pPr lvl="0" algn="l">
              <a:spcBef>
                <a:spcPts val="0"/>
              </a:spcBef>
              <a:spcAft>
                <a:spcPts val="0"/>
              </a:spcAft>
              <a:buClr>
                <a:srgbClr val="1D5B96"/>
              </a:buClr>
              <a:buSzPts val="4000"/>
              <a:buFont typeface="Calibri"/>
              <a:buNone/>
              <a:defRPr b="1" sz="4000">
                <a:solidFill>
                  <a:srgbClr val="1D5B96"/>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
          <p:cNvSpPr txBox="1"/>
          <p:nvPr>
            <p:ph idx="1" type="body"/>
          </p:nvPr>
        </p:nvSpPr>
        <p:spPr>
          <a:xfrm>
            <a:off x="262592" y="1413243"/>
            <a:ext cx="11522780" cy="4823421"/>
          </a:xfrm>
          <a:prstGeom prst="rect">
            <a:avLst/>
          </a:prstGeom>
          <a:noFill/>
          <a:ln>
            <a:noFill/>
          </a:ln>
        </p:spPr>
        <p:txBody>
          <a:bodyPr anchorCtr="0" anchor="t" bIns="49775" lIns="99550" spcFirstLastPara="1" rIns="99550" wrap="square" tIns="49775">
            <a:normAutofit/>
          </a:bodyPr>
          <a:lstStyle>
            <a:lvl1pPr indent="-228600" lvl="0" marL="457200" algn="l">
              <a:spcBef>
                <a:spcPts val="400"/>
              </a:spcBef>
              <a:spcAft>
                <a:spcPts val="0"/>
              </a:spcAft>
              <a:buClr>
                <a:srgbClr val="3F3F3F"/>
              </a:buClr>
              <a:buSzPts val="2001"/>
              <a:buNone/>
              <a:defRPr i="1" sz="2001">
                <a:solidFill>
                  <a:srgbClr val="3F3F3F"/>
                </a:solidFill>
                <a:latin typeface="Calibri"/>
                <a:ea typeface="Calibri"/>
                <a:cs typeface="Calibri"/>
                <a:sym typeface="Calibri"/>
              </a:defRPr>
            </a:lvl1pPr>
            <a:lvl2pPr indent="-228600" lvl="1" marL="914400" algn="l">
              <a:spcBef>
                <a:spcPts val="400"/>
              </a:spcBef>
              <a:spcAft>
                <a:spcPts val="0"/>
              </a:spcAft>
              <a:buClr>
                <a:srgbClr val="3F3F3F"/>
              </a:buClr>
              <a:buSzPts val="2001"/>
              <a:buNone/>
              <a:defRPr i="1" sz="2001">
                <a:solidFill>
                  <a:srgbClr val="3F3F3F"/>
                </a:solidFill>
                <a:latin typeface="Calibri"/>
                <a:ea typeface="Calibri"/>
                <a:cs typeface="Calibri"/>
                <a:sym typeface="Calibri"/>
              </a:defRPr>
            </a:lvl2pPr>
            <a:lvl3pPr indent="-228600" lvl="2" marL="1371600" algn="l">
              <a:spcBef>
                <a:spcPts val="400"/>
              </a:spcBef>
              <a:spcAft>
                <a:spcPts val="0"/>
              </a:spcAft>
              <a:buClr>
                <a:srgbClr val="3F3F3F"/>
              </a:buClr>
              <a:buSzPts val="2001"/>
              <a:buNone/>
              <a:defRPr i="1" sz="2001">
                <a:solidFill>
                  <a:srgbClr val="3F3F3F"/>
                </a:solidFill>
                <a:latin typeface="Calibri"/>
                <a:ea typeface="Calibri"/>
                <a:cs typeface="Calibri"/>
                <a:sym typeface="Calibri"/>
              </a:defRPr>
            </a:lvl3pPr>
            <a:lvl4pPr indent="-228600" lvl="3" marL="1828800" algn="l">
              <a:spcBef>
                <a:spcPts val="400"/>
              </a:spcBef>
              <a:spcAft>
                <a:spcPts val="0"/>
              </a:spcAft>
              <a:buClr>
                <a:srgbClr val="3F3F3F"/>
              </a:buClr>
              <a:buSzPts val="2001"/>
              <a:buNone/>
              <a:defRPr i="1" sz="2001">
                <a:solidFill>
                  <a:srgbClr val="3F3F3F"/>
                </a:solidFill>
                <a:latin typeface="Calibri"/>
                <a:ea typeface="Calibri"/>
                <a:cs typeface="Calibri"/>
                <a:sym typeface="Calibri"/>
              </a:defRPr>
            </a:lvl4pPr>
            <a:lvl5pPr indent="-228600" lvl="4" marL="2286000" algn="l">
              <a:spcBef>
                <a:spcPts val="400"/>
              </a:spcBef>
              <a:spcAft>
                <a:spcPts val="0"/>
              </a:spcAft>
              <a:buClr>
                <a:srgbClr val="3F3F3F"/>
              </a:buClr>
              <a:buSzPts val="2001"/>
              <a:buNone/>
              <a:defRPr i="1" sz="2001">
                <a:solidFill>
                  <a:srgbClr val="3F3F3F"/>
                </a:solidFill>
                <a:latin typeface="Calibri"/>
                <a:ea typeface="Calibri"/>
                <a:cs typeface="Calibri"/>
                <a:sym typeface="Calibri"/>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사용자 지정 레이아웃">
  <p:cSld name="1_사용자 지정 레이아웃">
    <p:bg>
      <p:bgPr>
        <a:solidFill>
          <a:schemeClr val="lt1"/>
        </a:solidFill>
      </p:bgPr>
    </p:bg>
    <p:spTree>
      <p:nvGrpSpPr>
        <p:cNvPr id="45" name="Shape 45"/>
        <p:cNvGrpSpPr/>
        <p:nvPr/>
      </p:nvGrpSpPr>
      <p:grpSpPr>
        <a:xfrm>
          <a:off x="0" y="0"/>
          <a:ext cx="0" cy="0"/>
          <a:chOff x="0" y="0"/>
          <a:chExt cx="0" cy="0"/>
        </a:xfrm>
      </p:grpSpPr>
      <p:pic>
        <p:nvPicPr>
          <p:cNvPr id="46" name="Google Shape;46;p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47" name="Google Shape;47;p7"/>
          <p:cNvSpPr txBox="1"/>
          <p:nvPr>
            <p:ph idx="10" type="dt"/>
          </p:nvPr>
        </p:nvSpPr>
        <p:spPr>
          <a:xfrm>
            <a:off x="609601" y="6429400"/>
            <a:ext cx="2844800" cy="292079"/>
          </a:xfrm>
          <a:prstGeom prst="rect">
            <a:avLst/>
          </a:prstGeom>
          <a:noFill/>
          <a:ln>
            <a:noFill/>
          </a:ln>
        </p:spPr>
        <p:txBody>
          <a:bodyPr anchorCtr="0" anchor="ctr" bIns="49775" lIns="99550" spcFirstLastPara="1" rIns="99550" wrap="square" tIns="497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165602" y="6429400"/>
            <a:ext cx="3860800" cy="292079"/>
          </a:xfrm>
          <a:prstGeom prst="rect">
            <a:avLst/>
          </a:prstGeom>
          <a:noFill/>
          <a:ln>
            <a:noFill/>
          </a:ln>
        </p:spPr>
        <p:txBody>
          <a:bodyPr anchorCtr="0" anchor="ctr" bIns="49775" lIns="99550" spcFirstLastPara="1" rIns="99550" wrap="square" tIns="497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737601" y="6429400"/>
            <a:ext cx="2844800" cy="292079"/>
          </a:xfrm>
          <a:prstGeom prst="rect">
            <a:avLst/>
          </a:prstGeom>
          <a:noFill/>
          <a:ln>
            <a:noFill/>
          </a:ln>
        </p:spPr>
        <p:txBody>
          <a:bodyPr anchorCtr="0" anchor="ctr" bIns="49775" lIns="99550" spcFirstLastPara="1" rIns="99550" wrap="square" tIns="497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7"/>
          <p:cNvSpPr txBox="1"/>
          <p:nvPr>
            <p:ph type="ctrTitle"/>
          </p:nvPr>
        </p:nvSpPr>
        <p:spPr>
          <a:xfrm>
            <a:off x="5809410" y="1659280"/>
            <a:ext cx="5894481" cy="2375714"/>
          </a:xfrm>
          <a:prstGeom prst="rect">
            <a:avLst/>
          </a:prstGeom>
          <a:noFill/>
          <a:ln>
            <a:noFill/>
          </a:ln>
        </p:spPr>
        <p:txBody>
          <a:bodyPr anchorCtr="0" anchor="t" bIns="49775" lIns="99550" spcFirstLastPara="1" rIns="99550" wrap="square" tIns="49775">
            <a:noAutofit/>
          </a:bodyPr>
          <a:lstStyle>
            <a:lvl1pPr lvl="0" algn="r">
              <a:lnSpc>
                <a:spcPct val="100000"/>
              </a:lnSpc>
              <a:spcBef>
                <a:spcPts val="0"/>
              </a:spcBef>
              <a:spcAft>
                <a:spcPts val="0"/>
              </a:spcAft>
              <a:buClr>
                <a:schemeClr val="hlink"/>
              </a:buClr>
              <a:buSzPts val="7200"/>
              <a:buFont typeface="Gulimche"/>
              <a:buNone/>
              <a:defRPr sz="72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09600" y="19027"/>
            <a:ext cx="10972800" cy="796908"/>
          </a:xfrm>
          <a:prstGeom prst="rect">
            <a:avLst/>
          </a:prstGeom>
          <a:noFill/>
          <a:ln>
            <a:noFill/>
          </a:ln>
        </p:spPr>
        <p:txBody>
          <a:bodyPr anchorCtr="0" anchor="ctr" bIns="49775" lIns="99550" spcFirstLastPara="1" rIns="99550" wrap="square" tIns="49775">
            <a:normAutofit/>
          </a:bodyPr>
          <a:lstStyle>
            <a:lvl1pPr lvl="0" marR="0" rtl="0" algn="l">
              <a:spcBef>
                <a:spcPts val="0"/>
              </a:spcBef>
              <a:spcAft>
                <a:spcPts val="0"/>
              </a:spcAft>
              <a:buClr>
                <a:srgbClr val="000000"/>
              </a:buClr>
              <a:buSzPts val="3802"/>
              <a:buFont typeface="Malgun Gothic"/>
              <a:buNone/>
              <a:defRPr b="0" i="0" sz="3802" u="none" cap="none" strike="noStrike">
                <a:solidFill>
                  <a:srgbClr val="000000"/>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09600" y="1062021"/>
            <a:ext cx="10972800" cy="5286412"/>
          </a:xfrm>
          <a:prstGeom prst="rect">
            <a:avLst/>
          </a:prstGeom>
          <a:noFill/>
          <a:ln>
            <a:noFill/>
          </a:ln>
        </p:spPr>
        <p:txBody>
          <a:bodyPr anchorCtr="0" anchor="t" bIns="49775" lIns="99550" spcFirstLastPara="1" rIns="99550" wrap="square" tIns="49775">
            <a:normAutofit/>
          </a:bodyPr>
          <a:lstStyle>
            <a:lvl1pPr indent="-400113" lvl="0" marL="457200" marR="0" rtl="0" algn="l">
              <a:spcBef>
                <a:spcPts val="540"/>
              </a:spcBef>
              <a:spcAft>
                <a:spcPts val="0"/>
              </a:spcAft>
              <a:buClr>
                <a:schemeClr val="dk1"/>
              </a:buClr>
              <a:buSzPts val="2701"/>
              <a:buFont typeface="Arial"/>
              <a:buChar char="•"/>
              <a:defRPr b="0" i="0" sz="2701" u="none" cap="none" strike="noStrike">
                <a:solidFill>
                  <a:schemeClr val="dk1"/>
                </a:solidFill>
                <a:latin typeface="Malgun Gothic"/>
                <a:ea typeface="Malgun Gothic"/>
                <a:cs typeface="Malgun Gothic"/>
                <a:sym typeface="Malgun Gothic"/>
              </a:defRPr>
            </a:lvl1pPr>
            <a:lvl2pPr indent="-355663" lvl="1" marL="914400" marR="0" rtl="0" algn="l">
              <a:spcBef>
                <a:spcPts val="400"/>
              </a:spcBef>
              <a:spcAft>
                <a:spcPts val="0"/>
              </a:spcAft>
              <a:buClr>
                <a:schemeClr val="dk1"/>
              </a:buClr>
              <a:buSzPts val="2001"/>
              <a:buFont typeface="Arial"/>
              <a:buChar char="–"/>
              <a:defRPr b="0" i="0" sz="2001" u="none" cap="none" strike="noStrike">
                <a:solidFill>
                  <a:schemeClr val="dk1"/>
                </a:solidFill>
                <a:latin typeface="Malgun Gothic"/>
                <a:ea typeface="Malgun Gothic"/>
                <a:cs typeface="Malgun Gothic"/>
                <a:sym typeface="Malgun Gothic"/>
              </a:defRPr>
            </a:lvl2pPr>
            <a:lvl3pPr indent="-355663" lvl="2" marL="1371600" marR="0" rtl="0" algn="l">
              <a:spcBef>
                <a:spcPts val="400"/>
              </a:spcBef>
              <a:spcAft>
                <a:spcPts val="0"/>
              </a:spcAft>
              <a:buClr>
                <a:schemeClr val="dk1"/>
              </a:buClr>
              <a:buSzPts val="2001"/>
              <a:buFont typeface="Arial"/>
              <a:buChar char="•"/>
              <a:defRPr b="0" i="0" sz="2001" u="none" cap="none" strike="noStrike">
                <a:solidFill>
                  <a:schemeClr val="dk1"/>
                </a:solidFill>
                <a:latin typeface="Malgun Gothic"/>
                <a:ea typeface="Malgun Gothic"/>
                <a:cs typeface="Malgun Gothic"/>
                <a:sym typeface="Malgun Gothic"/>
              </a:defRPr>
            </a:lvl3pPr>
            <a:lvl4pPr indent="-355663" lvl="3" marL="1828800" marR="0" rtl="0" algn="l">
              <a:spcBef>
                <a:spcPts val="400"/>
              </a:spcBef>
              <a:spcAft>
                <a:spcPts val="0"/>
              </a:spcAft>
              <a:buClr>
                <a:schemeClr val="dk1"/>
              </a:buClr>
              <a:buSzPts val="2001"/>
              <a:buFont typeface="Arial"/>
              <a:buChar char="–"/>
              <a:defRPr b="0" i="0" sz="2001" u="none" cap="none" strike="noStrike">
                <a:solidFill>
                  <a:schemeClr val="dk1"/>
                </a:solidFill>
                <a:latin typeface="Malgun Gothic"/>
                <a:ea typeface="Malgun Gothic"/>
                <a:cs typeface="Malgun Gothic"/>
                <a:sym typeface="Malgun Gothic"/>
              </a:defRPr>
            </a:lvl4pPr>
            <a:lvl5pPr indent="-355663" lvl="4" marL="2286000" marR="0" rtl="0" algn="l">
              <a:spcBef>
                <a:spcPts val="400"/>
              </a:spcBef>
              <a:spcAft>
                <a:spcPts val="0"/>
              </a:spcAft>
              <a:buClr>
                <a:schemeClr val="dk1"/>
              </a:buClr>
              <a:buSzPts val="2001"/>
              <a:buFont typeface="Arial"/>
              <a:buChar char="»"/>
              <a:defRPr b="0" i="0" sz="2001" u="none" cap="none" strike="noStrike">
                <a:solidFill>
                  <a:schemeClr val="dk1"/>
                </a:solidFill>
                <a:latin typeface="Malgun Gothic"/>
                <a:ea typeface="Malgun Gothic"/>
                <a:cs typeface="Malgun Gothic"/>
                <a:sym typeface="Malgun Gothic"/>
              </a:defRPr>
            </a:lvl5pPr>
            <a:lvl6pPr indent="-368363" lvl="5" marL="2743200" marR="0" rtl="0" algn="l">
              <a:spcBef>
                <a:spcPts val="440"/>
              </a:spcBef>
              <a:spcAft>
                <a:spcPts val="0"/>
              </a:spcAft>
              <a:buClr>
                <a:schemeClr val="dk1"/>
              </a:buClr>
              <a:buSzPts val="2201"/>
              <a:buFont typeface="Arial"/>
              <a:buChar char="•"/>
              <a:defRPr b="0" i="0" sz="2201" u="none" cap="none" strike="noStrike">
                <a:solidFill>
                  <a:schemeClr val="dk1"/>
                </a:solidFill>
                <a:latin typeface="Calibri"/>
                <a:ea typeface="Calibri"/>
                <a:cs typeface="Calibri"/>
                <a:sym typeface="Calibri"/>
              </a:defRPr>
            </a:lvl6pPr>
            <a:lvl7pPr indent="-368363" lvl="6" marL="3200400" marR="0" rtl="0" algn="l">
              <a:spcBef>
                <a:spcPts val="440"/>
              </a:spcBef>
              <a:spcAft>
                <a:spcPts val="0"/>
              </a:spcAft>
              <a:buClr>
                <a:schemeClr val="dk1"/>
              </a:buClr>
              <a:buSzPts val="2201"/>
              <a:buFont typeface="Arial"/>
              <a:buChar char="•"/>
              <a:defRPr b="0" i="0" sz="2201" u="none" cap="none" strike="noStrike">
                <a:solidFill>
                  <a:schemeClr val="dk1"/>
                </a:solidFill>
                <a:latin typeface="Calibri"/>
                <a:ea typeface="Calibri"/>
                <a:cs typeface="Calibri"/>
                <a:sym typeface="Calibri"/>
              </a:defRPr>
            </a:lvl7pPr>
            <a:lvl8pPr indent="-368363" lvl="7" marL="3657600" marR="0" rtl="0" algn="l">
              <a:spcBef>
                <a:spcPts val="440"/>
              </a:spcBef>
              <a:spcAft>
                <a:spcPts val="0"/>
              </a:spcAft>
              <a:buClr>
                <a:schemeClr val="dk1"/>
              </a:buClr>
              <a:buSzPts val="2201"/>
              <a:buFont typeface="Arial"/>
              <a:buChar char="•"/>
              <a:defRPr b="0" i="0" sz="2201" u="none" cap="none" strike="noStrike">
                <a:solidFill>
                  <a:schemeClr val="dk1"/>
                </a:solidFill>
                <a:latin typeface="Calibri"/>
                <a:ea typeface="Calibri"/>
                <a:cs typeface="Calibri"/>
                <a:sym typeface="Calibri"/>
              </a:defRPr>
            </a:lvl8pPr>
            <a:lvl9pPr indent="-368363" lvl="8" marL="4114800" marR="0" rtl="0" algn="l">
              <a:spcBef>
                <a:spcPts val="440"/>
              </a:spcBef>
              <a:spcAft>
                <a:spcPts val="0"/>
              </a:spcAft>
              <a:buClr>
                <a:schemeClr val="dk1"/>
              </a:buClr>
              <a:buSzPts val="2201"/>
              <a:buFont typeface="Arial"/>
              <a:buChar char="•"/>
              <a:defRPr b="0" i="0" sz="2201"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09601" y="6429400"/>
            <a:ext cx="2844800" cy="292079"/>
          </a:xfrm>
          <a:prstGeom prst="rect">
            <a:avLst/>
          </a:prstGeom>
          <a:noFill/>
          <a:ln>
            <a:noFill/>
          </a:ln>
        </p:spPr>
        <p:txBody>
          <a:bodyPr anchorCtr="0" anchor="ctr" bIns="49775" lIns="99550" spcFirstLastPara="1" rIns="99550" wrap="square" tIns="49775">
            <a:noAutofit/>
          </a:bodyPr>
          <a:lstStyle>
            <a:lvl1pPr lvl="0" marR="0" rtl="0" algn="l">
              <a:spcBef>
                <a:spcPts val="0"/>
              </a:spcBef>
              <a:spcAft>
                <a:spcPts val="0"/>
              </a:spcAft>
              <a:buSzPts val="1400"/>
              <a:buNone/>
              <a:defRPr b="0" i="0" sz="1301"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999"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999"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999"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999"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999"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999"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999"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999"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165602" y="6429400"/>
            <a:ext cx="3860800" cy="292079"/>
          </a:xfrm>
          <a:prstGeom prst="rect">
            <a:avLst/>
          </a:prstGeom>
          <a:noFill/>
          <a:ln>
            <a:noFill/>
          </a:ln>
        </p:spPr>
        <p:txBody>
          <a:bodyPr anchorCtr="0" anchor="ctr" bIns="49775" lIns="99550" spcFirstLastPara="1" rIns="99550" wrap="square" tIns="49775">
            <a:noAutofit/>
          </a:bodyPr>
          <a:lstStyle>
            <a:lvl1pPr lvl="0" marR="0" rtl="0" algn="ctr">
              <a:spcBef>
                <a:spcPts val="0"/>
              </a:spcBef>
              <a:spcAft>
                <a:spcPts val="0"/>
              </a:spcAft>
              <a:buSzPts val="1400"/>
              <a:buNone/>
              <a:defRPr b="0" i="0" sz="1301"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999"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999"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999"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999"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999"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999"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999"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999"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737601" y="6429400"/>
            <a:ext cx="2844800" cy="292079"/>
          </a:xfrm>
          <a:prstGeom prst="rect">
            <a:avLst/>
          </a:prstGeom>
          <a:noFill/>
          <a:ln>
            <a:noFill/>
          </a:ln>
        </p:spPr>
        <p:txBody>
          <a:bodyPr anchorCtr="0" anchor="ctr" bIns="49775" lIns="99550" spcFirstLastPara="1" rIns="99550" wrap="square" tIns="49775">
            <a:noAutofit/>
          </a:bodyPr>
          <a:lstStyle>
            <a:lvl1pPr indent="0" lvl="0" marL="0" marR="0" rtl="0" algn="r">
              <a:spcBef>
                <a:spcPts val="0"/>
              </a:spcBef>
              <a:buNone/>
              <a:defRPr b="0" i="0" sz="1301" u="none" cap="none" strike="noStrike">
                <a:solidFill>
                  <a:srgbClr val="888888"/>
                </a:solidFill>
                <a:latin typeface="Calibri"/>
                <a:ea typeface="Calibri"/>
                <a:cs typeface="Calibri"/>
                <a:sym typeface="Calibri"/>
              </a:defRPr>
            </a:lvl1pPr>
            <a:lvl2pPr indent="0" lvl="1" marL="0" marR="0" rtl="0" algn="r">
              <a:spcBef>
                <a:spcPts val="0"/>
              </a:spcBef>
              <a:buNone/>
              <a:defRPr b="0" i="0" sz="1301" u="none" cap="none" strike="noStrike">
                <a:solidFill>
                  <a:srgbClr val="888888"/>
                </a:solidFill>
                <a:latin typeface="Calibri"/>
                <a:ea typeface="Calibri"/>
                <a:cs typeface="Calibri"/>
                <a:sym typeface="Calibri"/>
              </a:defRPr>
            </a:lvl2pPr>
            <a:lvl3pPr indent="0" lvl="2" marL="0" marR="0" rtl="0" algn="r">
              <a:spcBef>
                <a:spcPts val="0"/>
              </a:spcBef>
              <a:buNone/>
              <a:defRPr b="0" i="0" sz="1301" u="none" cap="none" strike="noStrike">
                <a:solidFill>
                  <a:srgbClr val="888888"/>
                </a:solidFill>
                <a:latin typeface="Calibri"/>
                <a:ea typeface="Calibri"/>
                <a:cs typeface="Calibri"/>
                <a:sym typeface="Calibri"/>
              </a:defRPr>
            </a:lvl3pPr>
            <a:lvl4pPr indent="0" lvl="3" marL="0" marR="0" rtl="0" algn="r">
              <a:spcBef>
                <a:spcPts val="0"/>
              </a:spcBef>
              <a:buNone/>
              <a:defRPr b="0" i="0" sz="1301" u="none" cap="none" strike="noStrike">
                <a:solidFill>
                  <a:srgbClr val="888888"/>
                </a:solidFill>
                <a:latin typeface="Calibri"/>
                <a:ea typeface="Calibri"/>
                <a:cs typeface="Calibri"/>
                <a:sym typeface="Calibri"/>
              </a:defRPr>
            </a:lvl4pPr>
            <a:lvl5pPr indent="0" lvl="4" marL="0" marR="0" rtl="0" algn="r">
              <a:spcBef>
                <a:spcPts val="0"/>
              </a:spcBef>
              <a:buNone/>
              <a:defRPr b="0" i="0" sz="1301" u="none" cap="none" strike="noStrike">
                <a:solidFill>
                  <a:srgbClr val="888888"/>
                </a:solidFill>
                <a:latin typeface="Calibri"/>
                <a:ea typeface="Calibri"/>
                <a:cs typeface="Calibri"/>
                <a:sym typeface="Calibri"/>
              </a:defRPr>
            </a:lvl5pPr>
            <a:lvl6pPr indent="0" lvl="5" marL="0" marR="0" rtl="0" algn="r">
              <a:spcBef>
                <a:spcPts val="0"/>
              </a:spcBef>
              <a:buNone/>
              <a:defRPr b="0" i="0" sz="1301" u="none" cap="none" strike="noStrike">
                <a:solidFill>
                  <a:srgbClr val="888888"/>
                </a:solidFill>
                <a:latin typeface="Calibri"/>
                <a:ea typeface="Calibri"/>
                <a:cs typeface="Calibri"/>
                <a:sym typeface="Calibri"/>
              </a:defRPr>
            </a:lvl6pPr>
            <a:lvl7pPr indent="0" lvl="6" marL="0" marR="0" rtl="0" algn="r">
              <a:spcBef>
                <a:spcPts val="0"/>
              </a:spcBef>
              <a:buNone/>
              <a:defRPr b="0" i="0" sz="1301" u="none" cap="none" strike="noStrike">
                <a:solidFill>
                  <a:srgbClr val="888888"/>
                </a:solidFill>
                <a:latin typeface="Calibri"/>
                <a:ea typeface="Calibri"/>
                <a:cs typeface="Calibri"/>
                <a:sym typeface="Calibri"/>
              </a:defRPr>
            </a:lvl7pPr>
            <a:lvl8pPr indent="0" lvl="7" marL="0" marR="0" rtl="0" algn="r">
              <a:spcBef>
                <a:spcPts val="0"/>
              </a:spcBef>
              <a:buNone/>
              <a:defRPr b="0" i="0" sz="1301" u="none" cap="none" strike="noStrike">
                <a:solidFill>
                  <a:srgbClr val="888888"/>
                </a:solidFill>
                <a:latin typeface="Calibri"/>
                <a:ea typeface="Calibri"/>
                <a:cs typeface="Calibri"/>
                <a:sym typeface="Calibri"/>
              </a:defRPr>
            </a:lvl8pPr>
            <a:lvl9pPr indent="0" lvl="8" marL="0" marR="0" rtl="0" algn="r">
              <a:spcBef>
                <a:spcPts val="0"/>
              </a:spcBef>
              <a:buNone/>
              <a:defRPr b="0" i="0" sz="1301"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3.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20.png"/><Relationship Id="rId5"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8"/>
          <p:cNvSpPr txBox="1"/>
          <p:nvPr>
            <p:ph type="ctrTitle"/>
          </p:nvPr>
        </p:nvSpPr>
        <p:spPr>
          <a:xfrm>
            <a:off x="6600050" y="2132848"/>
            <a:ext cx="4752600" cy="3227400"/>
          </a:xfrm>
          <a:prstGeom prst="rect">
            <a:avLst/>
          </a:prstGeom>
          <a:noFill/>
          <a:ln>
            <a:noFill/>
          </a:ln>
        </p:spPr>
        <p:txBody>
          <a:bodyPr anchorCtr="0" anchor="t" bIns="49775" lIns="99550" spcFirstLastPara="1" rIns="99550" wrap="square" tIns="49775">
            <a:noAutofit/>
          </a:bodyPr>
          <a:lstStyle/>
          <a:p>
            <a:pPr indent="0" lvl="0" marL="0" rtl="0" algn="ctr">
              <a:lnSpc>
                <a:spcPct val="100000"/>
              </a:lnSpc>
              <a:spcBef>
                <a:spcPts val="0"/>
              </a:spcBef>
              <a:spcAft>
                <a:spcPts val="0"/>
              </a:spcAft>
              <a:buClr>
                <a:schemeClr val="hlink"/>
              </a:buClr>
              <a:buSzPts val="5800"/>
              <a:buFont typeface="Gulimche"/>
              <a:buNone/>
            </a:pPr>
            <a:r>
              <a:rPr b="1" lang="en-US" sz="4800"/>
              <a:t>CREDIT CARDHOLDERS CLUSTERING</a:t>
            </a:r>
            <a:r>
              <a:rPr b="1" lang="en-US" sz="4300"/>
              <a:t> </a:t>
            </a:r>
            <a:endParaRPr b="1" sz="4300"/>
          </a:p>
          <a:p>
            <a:pPr indent="0" lvl="0" marL="0" rtl="0" algn="ctr">
              <a:lnSpc>
                <a:spcPct val="100000"/>
              </a:lnSpc>
              <a:spcBef>
                <a:spcPts val="0"/>
              </a:spcBef>
              <a:spcAft>
                <a:spcPts val="0"/>
              </a:spcAft>
              <a:buClr>
                <a:schemeClr val="hlink"/>
              </a:buClr>
              <a:buSzPts val="5800"/>
              <a:buFont typeface="Gulimche"/>
              <a:buNone/>
            </a:pPr>
            <a:r>
              <a:rPr b="1" lang="en-US" sz="3200"/>
              <a:t>USING K-MEANS CLUSTERING</a:t>
            </a:r>
            <a:endParaRPr b="1" sz="3200"/>
          </a:p>
        </p:txBody>
      </p:sp>
      <p:pic>
        <p:nvPicPr>
          <p:cNvPr id="57" name="Google Shape;57;p8"/>
          <p:cNvPicPr preferRelativeResize="0"/>
          <p:nvPr/>
        </p:nvPicPr>
        <p:blipFill rotWithShape="1">
          <a:blip r:embed="rId3">
            <a:alphaModFix/>
          </a:blip>
          <a:srcRect b="0" l="0" r="0" t="0"/>
          <a:stretch/>
        </p:blipFill>
        <p:spPr>
          <a:xfrm>
            <a:off x="8727630" y="1270473"/>
            <a:ext cx="752746" cy="53592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ph type="title"/>
          </p:nvPr>
        </p:nvSpPr>
        <p:spPr>
          <a:xfrm>
            <a:off x="262601" y="254175"/>
            <a:ext cx="8855100" cy="798600"/>
          </a:xfrm>
          <a:prstGeom prst="rect">
            <a:avLst/>
          </a:prstGeom>
        </p:spPr>
        <p:txBody>
          <a:bodyPr anchorCtr="0" anchor="ctr" bIns="49775" lIns="99550" spcFirstLastPara="1" rIns="99550" wrap="square" tIns="49775">
            <a:noAutofit/>
          </a:bodyPr>
          <a:lstStyle/>
          <a:p>
            <a:pPr indent="0" lvl="0" marL="0" rtl="0" algn="l">
              <a:spcBef>
                <a:spcPts val="0"/>
              </a:spcBef>
              <a:spcAft>
                <a:spcPts val="0"/>
              </a:spcAft>
              <a:buSzPts val="990"/>
              <a:buNone/>
            </a:pPr>
            <a:r>
              <a:rPr lang="en-US" sz="3000">
                <a:solidFill>
                  <a:srgbClr val="BF73AB"/>
                </a:solidFill>
              </a:rPr>
              <a:t>EXPLORATORY DATA ANALYSIS - Univariate analysis</a:t>
            </a:r>
            <a:endParaRPr sz="3000">
              <a:solidFill>
                <a:srgbClr val="BF73AB"/>
              </a:solidFill>
            </a:endParaRPr>
          </a:p>
        </p:txBody>
      </p:sp>
      <p:pic>
        <p:nvPicPr>
          <p:cNvPr id="136" name="Google Shape;136;p17"/>
          <p:cNvPicPr preferRelativeResize="0"/>
          <p:nvPr/>
        </p:nvPicPr>
        <p:blipFill>
          <a:blip r:embed="rId3">
            <a:alphaModFix/>
          </a:blip>
          <a:stretch>
            <a:fillRect/>
          </a:stretch>
        </p:blipFill>
        <p:spPr>
          <a:xfrm>
            <a:off x="152400" y="1205175"/>
            <a:ext cx="3352800" cy="3505200"/>
          </a:xfrm>
          <a:prstGeom prst="rect">
            <a:avLst/>
          </a:prstGeom>
          <a:noFill/>
          <a:ln>
            <a:noFill/>
          </a:ln>
        </p:spPr>
      </p:pic>
      <p:pic>
        <p:nvPicPr>
          <p:cNvPr id="137" name="Google Shape;137;p17"/>
          <p:cNvPicPr preferRelativeResize="0"/>
          <p:nvPr/>
        </p:nvPicPr>
        <p:blipFill>
          <a:blip r:embed="rId4">
            <a:alphaModFix/>
          </a:blip>
          <a:stretch>
            <a:fillRect/>
          </a:stretch>
        </p:blipFill>
        <p:spPr>
          <a:xfrm>
            <a:off x="3657600" y="1205175"/>
            <a:ext cx="3352800" cy="3505200"/>
          </a:xfrm>
          <a:prstGeom prst="rect">
            <a:avLst/>
          </a:prstGeom>
          <a:noFill/>
          <a:ln>
            <a:noFill/>
          </a:ln>
        </p:spPr>
      </p:pic>
      <p:pic>
        <p:nvPicPr>
          <p:cNvPr id="138" name="Google Shape;138;p17"/>
          <p:cNvPicPr preferRelativeResize="0"/>
          <p:nvPr/>
        </p:nvPicPr>
        <p:blipFill>
          <a:blip r:embed="rId5">
            <a:alphaModFix/>
          </a:blip>
          <a:stretch>
            <a:fillRect/>
          </a:stretch>
        </p:blipFill>
        <p:spPr>
          <a:xfrm>
            <a:off x="7162800" y="1205175"/>
            <a:ext cx="3352800" cy="3505200"/>
          </a:xfrm>
          <a:prstGeom prst="rect">
            <a:avLst/>
          </a:prstGeom>
          <a:noFill/>
          <a:ln>
            <a:noFill/>
          </a:ln>
        </p:spPr>
      </p:pic>
      <p:sp>
        <p:nvSpPr>
          <p:cNvPr id="139" name="Google Shape;139;p17"/>
          <p:cNvSpPr txBox="1"/>
          <p:nvPr/>
        </p:nvSpPr>
        <p:spPr>
          <a:xfrm>
            <a:off x="639600" y="5247150"/>
            <a:ext cx="80781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Calibri"/>
              <a:buChar char="●"/>
            </a:pPr>
            <a:r>
              <a:rPr b="1" lang="en-US" sz="1600">
                <a:latin typeface="Calibri"/>
                <a:ea typeface="Calibri"/>
                <a:cs typeface="Calibri"/>
                <a:sym typeface="Calibri"/>
              </a:rPr>
              <a:t>Majority of the credit card holders had a purchase frequency of  1.0</a:t>
            </a:r>
            <a:endParaRPr b="1"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b="1" lang="en-US" sz="1600">
                <a:latin typeface="Calibri"/>
                <a:ea typeface="Calibri"/>
                <a:cs typeface="Calibri"/>
                <a:sym typeface="Calibri"/>
              </a:rPr>
              <a:t>Majority of the credit card holders have a one-off purchase frequency of 0.1 </a:t>
            </a:r>
            <a:endParaRPr b="1"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b="1" lang="en-US" sz="1600">
                <a:solidFill>
                  <a:schemeClr val="dk1"/>
                </a:solidFill>
                <a:latin typeface="Calibri"/>
                <a:ea typeface="Calibri"/>
                <a:cs typeface="Calibri"/>
                <a:sym typeface="Calibri"/>
              </a:rPr>
              <a:t>Majority of the credit card holders have installments </a:t>
            </a:r>
            <a:r>
              <a:rPr b="1" lang="en-US" sz="1600">
                <a:solidFill>
                  <a:schemeClr val="dk1"/>
                </a:solidFill>
                <a:latin typeface="Calibri"/>
                <a:ea typeface="Calibri"/>
                <a:cs typeface="Calibri"/>
                <a:sym typeface="Calibri"/>
              </a:rPr>
              <a:t>frequency</a:t>
            </a:r>
            <a:r>
              <a:rPr b="1" lang="en-US" sz="1600">
                <a:solidFill>
                  <a:schemeClr val="dk1"/>
                </a:solidFill>
                <a:latin typeface="Calibri"/>
                <a:ea typeface="Calibri"/>
                <a:cs typeface="Calibri"/>
                <a:sym typeface="Calibri"/>
              </a:rPr>
              <a:t> of 0.1   </a:t>
            </a:r>
            <a:endParaRPr b="1" sz="16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8"/>
          <p:cNvSpPr txBox="1"/>
          <p:nvPr>
            <p:ph type="title"/>
          </p:nvPr>
        </p:nvSpPr>
        <p:spPr>
          <a:xfrm>
            <a:off x="262601" y="254175"/>
            <a:ext cx="8855100" cy="798600"/>
          </a:xfrm>
          <a:prstGeom prst="rect">
            <a:avLst/>
          </a:prstGeom>
        </p:spPr>
        <p:txBody>
          <a:bodyPr anchorCtr="0" anchor="ctr" bIns="49775" lIns="99550" spcFirstLastPara="1" rIns="99550" wrap="square" tIns="49775">
            <a:noAutofit/>
          </a:bodyPr>
          <a:lstStyle/>
          <a:p>
            <a:pPr indent="0" lvl="0" marL="0" rtl="0" algn="l">
              <a:spcBef>
                <a:spcPts val="0"/>
              </a:spcBef>
              <a:spcAft>
                <a:spcPts val="0"/>
              </a:spcAft>
              <a:buSzPts val="990"/>
              <a:buNone/>
            </a:pPr>
            <a:r>
              <a:rPr lang="en-US" sz="3000">
                <a:solidFill>
                  <a:srgbClr val="BF73AB"/>
                </a:solidFill>
              </a:rPr>
              <a:t>EXPLORATORY DATA ANALYSIS -Bivariate analysis</a:t>
            </a:r>
            <a:endParaRPr sz="3000">
              <a:solidFill>
                <a:srgbClr val="BF73AB"/>
              </a:solidFill>
            </a:endParaRPr>
          </a:p>
        </p:txBody>
      </p:sp>
      <p:pic>
        <p:nvPicPr>
          <p:cNvPr id="146" name="Google Shape;146;p18"/>
          <p:cNvPicPr preferRelativeResize="0"/>
          <p:nvPr/>
        </p:nvPicPr>
        <p:blipFill>
          <a:blip r:embed="rId3">
            <a:alphaModFix/>
          </a:blip>
          <a:stretch>
            <a:fillRect/>
          </a:stretch>
        </p:blipFill>
        <p:spPr>
          <a:xfrm>
            <a:off x="2911375" y="1126350"/>
            <a:ext cx="6279999" cy="55004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9"/>
          <p:cNvSpPr txBox="1"/>
          <p:nvPr>
            <p:ph type="title"/>
          </p:nvPr>
        </p:nvSpPr>
        <p:spPr>
          <a:xfrm>
            <a:off x="262601" y="254175"/>
            <a:ext cx="8855100" cy="798600"/>
          </a:xfrm>
          <a:prstGeom prst="rect">
            <a:avLst/>
          </a:prstGeom>
        </p:spPr>
        <p:txBody>
          <a:bodyPr anchorCtr="0" anchor="ctr" bIns="49775" lIns="99550" spcFirstLastPara="1" rIns="99550" wrap="square" tIns="49775">
            <a:noAutofit/>
          </a:bodyPr>
          <a:lstStyle/>
          <a:p>
            <a:pPr indent="0" lvl="0" marL="0" rtl="0" algn="l">
              <a:spcBef>
                <a:spcPts val="0"/>
              </a:spcBef>
              <a:spcAft>
                <a:spcPts val="0"/>
              </a:spcAft>
              <a:buSzPts val="990"/>
              <a:buNone/>
            </a:pPr>
            <a:r>
              <a:rPr lang="en-US" sz="3000">
                <a:solidFill>
                  <a:srgbClr val="BF73AB"/>
                </a:solidFill>
              </a:rPr>
              <a:t>CORRELATION MATRIX PLOT - Heat map</a:t>
            </a:r>
            <a:endParaRPr sz="3000">
              <a:solidFill>
                <a:srgbClr val="BF73AB"/>
              </a:solidFill>
            </a:endParaRPr>
          </a:p>
        </p:txBody>
      </p:sp>
      <p:pic>
        <p:nvPicPr>
          <p:cNvPr id="153" name="Google Shape;153;p19"/>
          <p:cNvPicPr preferRelativeResize="0"/>
          <p:nvPr/>
        </p:nvPicPr>
        <p:blipFill>
          <a:blip r:embed="rId3">
            <a:alphaModFix/>
          </a:blip>
          <a:stretch>
            <a:fillRect/>
          </a:stretch>
        </p:blipFill>
        <p:spPr>
          <a:xfrm>
            <a:off x="666900" y="1357575"/>
            <a:ext cx="5650097" cy="5500425"/>
          </a:xfrm>
          <a:prstGeom prst="rect">
            <a:avLst/>
          </a:prstGeom>
          <a:noFill/>
          <a:ln>
            <a:noFill/>
          </a:ln>
        </p:spPr>
      </p:pic>
      <p:sp>
        <p:nvSpPr>
          <p:cNvPr id="154" name="Google Shape;154;p19"/>
          <p:cNvSpPr txBox="1"/>
          <p:nvPr/>
        </p:nvSpPr>
        <p:spPr>
          <a:xfrm>
            <a:off x="7602650" y="1656650"/>
            <a:ext cx="4265700" cy="443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US" sz="1700">
                <a:solidFill>
                  <a:schemeClr val="dk1"/>
                </a:solidFill>
                <a:latin typeface="Roboto"/>
                <a:ea typeface="Roboto"/>
                <a:cs typeface="Roboto"/>
                <a:sym typeface="Roboto"/>
              </a:rPr>
              <a:t>Observation</a:t>
            </a:r>
            <a:endParaRPr b="1" sz="1700">
              <a:solidFill>
                <a:schemeClr val="dk1"/>
              </a:solidFill>
              <a:latin typeface="Roboto"/>
              <a:ea typeface="Roboto"/>
              <a:cs typeface="Roboto"/>
              <a:sym typeface="Roboto"/>
            </a:endParaRPr>
          </a:p>
          <a:p>
            <a:pPr indent="-336550" lvl="0" marL="457200" rtl="0" algn="l">
              <a:lnSpc>
                <a:spcPct val="115000"/>
              </a:lnSpc>
              <a:spcBef>
                <a:spcPts val="600"/>
              </a:spcBef>
              <a:spcAft>
                <a:spcPts val="0"/>
              </a:spcAft>
              <a:buClr>
                <a:schemeClr val="dk1"/>
              </a:buClr>
              <a:buSzPts val="1700"/>
              <a:buFont typeface="Roboto"/>
              <a:buChar char="●"/>
            </a:pPr>
            <a:r>
              <a:rPr lang="en-US" sz="1700">
                <a:solidFill>
                  <a:schemeClr val="dk1"/>
                </a:solidFill>
                <a:latin typeface="Roboto"/>
                <a:ea typeface="Roboto"/>
                <a:cs typeface="Roboto"/>
                <a:sym typeface="Roboto"/>
              </a:rPr>
              <a:t>There is a strong correlation between some variables from the data, such as between PURCHASES and ONEOFF_PURCHASES, PURCHASES_FREQUENCY and ONEOFF_PURCHASES_FREQUENCY, etc.</a:t>
            </a:r>
            <a:endParaRPr sz="1700">
              <a:solidFill>
                <a:schemeClr val="dk1"/>
              </a:solidFill>
              <a:latin typeface="Roboto"/>
              <a:ea typeface="Roboto"/>
              <a:cs typeface="Roboto"/>
              <a:sym typeface="Roboto"/>
            </a:endParaRPr>
          </a:p>
          <a:p>
            <a:pPr indent="-336550" lvl="0" marL="457200" rtl="0" algn="l">
              <a:lnSpc>
                <a:spcPct val="115000"/>
              </a:lnSpc>
              <a:spcBef>
                <a:spcPts val="0"/>
              </a:spcBef>
              <a:spcAft>
                <a:spcPts val="0"/>
              </a:spcAft>
              <a:buClr>
                <a:schemeClr val="dk1"/>
              </a:buClr>
              <a:buSzPts val="1700"/>
              <a:buFont typeface="Roboto"/>
              <a:buChar char="●"/>
            </a:pPr>
            <a:r>
              <a:rPr lang="en-US" sz="1700">
                <a:solidFill>
                  <a:schemeClr val="dk1"/>
                </a:solidFill>
                <a:latin typeface="Roboto"/>
                <a:ea typeface="Roboto"/>
                <a:cs typeface="Roboto"/>
                <a:sym typeface="Roboto"/>
              </a:rPr>
              <a:t>This result indicates that this dataset has multicollinearity and might not be suitable for various classification algorithms that have non-multicollinearity as their assumption.</a:t>
            </a:r>
            <a:endParaRPr sz="1700">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0"/>
          <p:cNvSpPr txBox="1"/>
          <p:nvPr>
            <p:ph type="title"/>
          </p:nvPr>
        </p:nvSpPr>
        <p:spPr>
          <a:xfrm>
            <a:off x="262601" y="254175"/>
            <a:ext cx="8855100" cy="798600"/>
          </a:xfrm>
          <a:prstGeom prst="rect">
            <a:avLst/>
          </a:prstGeom>
        </p:spPr>
        <p:txBody>
          <a:bodyPr anchorCtr="0" anchor="ctr" bIns="49775" lIns="99550" spcFirstLastPara="1" rIns="99550" wrap="square" tIns="49775">
            <a:noAutofit/>
          </a:bodyPr>
          <a:lstStyle/>
          <a:p>
            <a:pPr indent="0" lvl="0" marL="0" rtl="0" algn="l">
              <a:spcBef>
                <a:spcPts val="0"/>
              </a:spcBef>
              <a:spcAft>
                <a:spcPts val="0"/>
              </a:spcAft>
              <a:buSzPts val="990"/>
              <a:buNone/>
            </a:pPr>
            <a:r>
              <a:rPr lang="en-US" sz="3000">
                <a:solidFill>
                  <a:srgbClr val="BF73AB"/>
                </a:solidFill>
              </a:rPr>
              <a:t>PLOTTING</a:t>
            </a:r>
            <a:r>
              <a:rPr lang="en-US" sz="3000">
                <a:solidFill>
                  <a:srgbClr val="BF73AB"/>
                </a:solidFill>
              </a:rPr>
              <a:t> CLUSTER </a:t>
            </a:r>
            <a:endParaRPr sz="3000">
              <a:solidFill>
                <a:srgbClr val="BF73AB"/>
              </a:solidFill>
            </a:endParaRPr>
          </a:p>
        </p:txBody>
      </p:sp>
      <p:pic>
        <p:nvPicPr>
          <p:cNvPr id="161" name="Google Shape;161;p20"/>
          <p:cNvPicPr preferRelativeResize="0"/>
          <p:nvPr/>
        </p:nvPicPr>
        <p:blipFill>
          <a:blip r:embed="rId3">
            <a:alphaModFix/>
          </a:blip>
          <a:stretch>
            <a:fillRect/>
          </a:stretch>
        </p:blipFill>
        <p:spPr>
          <a:xfrm>
            <a:off x="1869850" y="1759550"/>
            <a:ext cx="5496900" cy="3932300"/>
          </a:xfrm>
          <a:prstGeom prst="rect">
            <a:avLst/>
          </a:prstGeom>
          <a:noFill/>
          <a:ln>
            <a:noFill/>
          </a:ln>
        </p:spPr>
      </p:pic>
      <p:sp>
        <p:nvSpPr>
          <p:cNvPr id="162" name="Google Shape;162;p20"/>
          <p:cNvSpPr txBox="1"/>
          <p:nvPr/>
        </p:nvSpPr>
        <p:spPr>
          <a:xfrm>
            <a:off x="7829250" y="1986600"/>
            <a:ext cx="3000000" cy="107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US" sz="1800">
                <a:solidFill>
                  <a:schemeClr val="dk1"/>
                </a:solidFill>
                <a:latin typeface="Roboto"/>
                <a:ea typeface="Roboto"/>
                <a:cs typeface="Roboto"/>
                <a:sym typeface="Roboto"/>
              </a:rPr>
              <a:t>Observation</a:t>
            </a:r>
            <a:r>
              <a:rPr b="1" lang="en-US" sz="1500">
                <a:solidFill>
                  <a:schemeClr val="dk1"/>
                </a:solidFill>
                <a:latin typeface="Roboto"/>
                <a:ea typeface="Roboto"/>
                <a:cs typeface="Roboto"/>
                <a:sym typeface="Roboto"/>
              </a:rPr>
              <a:t>:</a:t>
            </a:r>
            <a:endParaRPr b="1" sz="1500">
              <a:solidFill>
                <a:schemeClr val="dk1"/>
              </a:solidFill>
              <a:latin typeface="Roboto"/>
              <a:ea typeface="Roboto"/>
              <a:cs typeface="Roboto"/>
              <a:sym typeface="Roboto"/>
            </a:endParaRPr>
          </a:p>
          <a:p>
            <a:pPr indent="0" lvl="0" marL="0" rtl="0" algn="l">
              <a:lnSpc>
                <a:spcPct val="115000"/>
              </a:lnSpc>
              <a:spcBef>
                <a:spcPts val="600"/>
              </a:spcBef>
              <a:spcAft>
                <a:spcPts val="500"/>
              </a:spcAft>
              <a:buNone/>
            </a:pPr>
            <a:r>
              <a:rPr b="1" lang="en-US" sz="1500">
                <a:solidFill>
                  <a:schemeClr val="dk1"/>
                </a:solidFill>
                <a:latin typeface="Roboto"/>
                <a:ea typeface="Roboto"/>
                <a:cs typeface="Roboto"/>
                <a:sym typeface="Roboto"/>
              </a:rPr>
              <a:t>We can see that the optimum value of k=3</a:t>
            </a:r>
            <a:endParaRPr b="1" sz="1500">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txBox="1"/>
          <p:nvPr>
            <p:ph type="title"/>
          </p:nvPr>
        </p:nvSpPr>
        <p:spPr>
          <a:xfrm>
            <a:off x="262601" y="254175"/>
            <a:ext cx="8855100" cy="798600"/>
          </a:xfrm>
          <a:prstGeom prst="rect">
            <a:avLst/>
          </a:prstGeom>
        </p:spPr>
        <p:txBody>
          <a:bodyPr anchorCtr="0" anchor="ctr" bIns="49775" lIns="99550" spcFirstLastPara="1" rIns="99550" wrap="square" tIns="49775">
            <a:noAutofit/>
          </a:bodyPr>
          <a:lstStyle/>
          <a:p>
            <a:pPr indent="0" lvl="0" marL="0" rtl="0" algn="l">
              <a:spcBef>
                <a:spcPts val="0"/>
              </a:spcBef>
              <a:spcAft>
                <a:spcPts val="0"/>
              </a:spcAft>
              <a:buSzPts val="990"/>
              <a:buNone/>
            </a:pPr>
            <a:r>
              <a:rPr lang="en-US" sz="3000">
                <a:solidFill>
                  <a:srgbClr val="BF73AB"/>
                </a:solidFill>
              </a:rPr>
              <a:t>VISUALIZING USING ELBOW METHOD</a:t>
            </a:r>
            <a:endParaRPr sz="3000">
              <a:solidFill>
                <a:srgbClr val="BF73AB"/>
              </a:solidFill>
            </a:endParaRPr>
          </a:p>
        </p:txBody>
      </p:sp>
      <p:pic>
        <p:nvPicPr>
          <p:cNvPr id="169" name="Google Shape;169;p21"/>
          <p:cNvPicPr preferRelativeResize="0"/>
          <p:nvPr/>
        </p:nvPicPr>
        <p:blipFill>
          <a:blip r:embed="rId3">
            <a:alphaModFix/>
          </a:blip>
          <a:stretch>
            <a:fillRect/>
          </a:stretch>
        </p:blipFill>
        <p:spPr>
          <a:xfrm>
            <a:off x="771500" y="1373350"/>
            <a:ext cx="6335226" cy="4357000"/>
          </a:xfrm>
          <a:prstGeom prst="rect">
            <a:avLst/>
          </a:prstGeom>
          <a:noFill/>
          <a:ln>
            <a:noFill/>
          </a:ln>
        </p:spPr>
      </p:pic>
      <p:sp>
        <p:nvSpPr>
          <p:cNvPr id="170" name="Google Shape;170;p21"/>
          <p:cNvSpPr txBox="1"/>
          <p:nvPr/>
        </p:nvSpPr>
        <p:spPr>
          <a:xfrm>
            <a:off x="7817400" y="1951075"/>
            <a:ext cx="3000000" cy="107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US" sz="1800">
                <a:solidFill>
                  <a:schemeClr val="dk1"/>
                </a:solidFill>
                <a:latin typeface="Roboto"/>
                <a:ea typeface="Roboto"/>
                <a:cs typeface="Roboto"/>
                <a:sym typeface="Roboto"/>
              </a:rPr>
              <a:t>Observation</a:t>
            </a:r>
            <a:r>
              <a:rPr b="1" lang="en-US" sz="1500">
                <a:solidFill>
                  <a:schemeClr val="dk1"/>
                </a:solidFill>
                <a:latin typeface="Roboto"/>
                <a:ea typeface="Roboto"/>
                <a:cs typeface="Roboto"/>
                <a:sym typeface="Roboto"/>
              </a:rPr>
              <a:t>:</a:t>
            </a:r>
            <a:endParaRPr b="1" sz="1500">
              <a:solidFill>
                <a:schemeClr val="dk1"/>
              </a:solidFill>
              <a:latin typeface="Roboto"/>
              <a:ea typeface="Roboto"/>
              <a:cs typeface="Roboto"/>
              <a:sym typeface="Roboto"/>
            </a:endParaRPr>
          </a:p>
          <a:p>
            <a:pPr indent="0" lvl="0" marL="0" rtl="0" algn="l">
              <a:lnSpc>
                <a:spcPct val="115000"/>
              </a:lnSpc>
              <a:spcBef>
                <a:spcPts val="600"/>
              </a:spcBef>
              <a:spcAft>
                <a:spcPts val="500"/>
              </a:spcAft>
              <a:buNone/>
            </a:pPr>
            <a:r>
              <a:rPr b="1" lang="en-US" sz="1500">
                <a:solidFill>
                  <a:schemeClr val="dk1"/>
                </a:solidFill>
                <a:latin typeface="Roboto"/>
                <a:ea typeface="Roboto"/>
                <a:cs typeface="Roboto"/>
                <a:sym typeface="Roboto"/>
              </a:rPr>
              <a:t>We can see that the optimum value of k=3</a:t>
            </a:r>
            <a:endParaRPr b="1" sz="1500">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2"/>
          <p:cNvSpPr txBox="1"/>
          <p:nvPr>
            <p:ph type="title"/>
          </p:nvPr>
        </p:nvSpPr>
        <p:spPr>
          <a:xfrm>
            <a:off x="262601" y="254175"/>
            <a:ext cx="8855100" cy="798600"/>
          </a:xfrm>
          <a:prstGeom prst="rect">
            <a:avLst/>
          </a:prstGeom>
        </p:spPr>
        <p:txBody>
          <a:bodyPr anchorCtr="0" anchor="ctr" bIns="49775" lIns="99550" spcFirstLastPara="1" rIns="99550" wrap="square" tIns="49775">
            <a:noAutofit/>
          </a:bodyPr>
          <a:lstStyle/>
          <a:p>
            <a:pPr indent="0" lvl="0" marL="0" rtl="0" algn="l">
              <a:spcBef>
                <a:spcPts val="0"/>
              </a:spcBef>
              <a:spcAft>
                <a:spcPts val="0"/>
              </a:spcAft>
              <a:buSzPts val="990"/>
              <a:buNone/>
            </a:pPr>
            <a:r>
              <a:rPr lang="en-US" sz="3000">
                <a:solidFill>
                  <a:srgbClr val="BF73AB"/>
                </a:solidFill>
              </a:rPr>
              <a:t>PRINCIPAL COMPONENT ANALYSIS</a:t>
            </a:r>
            <a:endParaRPr sz="3000">
              <a:solidFill>
                <a:srgbClr val="BF73AB"/>
              </a:solidFill>
            </a:endParaRPr>
          </a:p>
        </p:txBody>
      </p:sp>
      <p:pic>
        <p:nvPicPr>
          <p:cNvPr id="177" name="Google Shape;177;p22"/>
          <p:cNvPicPr preferRelativeResize="0"/>
          <p:nvPr/>
        </p:nvPicPr>
        <p:blipFill>
          <a:blip r:embed="rId3">
            <a:alphaModFix/>
          </a:blip>
          <a:stretch>
            <a:fillRect/>
          </a:stretch>
        </p:blipFill>
        <p:spPr>
          <a:xfrm>
            <a:off x="515575" y="1497700"/>
            <a:ext cx="7728250" cy="3698476"/>
          </a:xfrm>
          <a:prstGeom prst="rect">
            <a:avLst/>
          </a:prstGeom>
          <a:noFill/>
          <a:ln>
            <a:noFill/>
          </a:ln>
        </p:spPr>
      </p:pic>
      <p:sp>
        <p:nvSpPr>
          <p:cNvPr id="178" name="Google Shape;178;p22"/>
          <p:cNvSpPr txBox="1"/>
          <p:nvPr/>
        </p:nvSpPr>
        <p:spPr>
          <a:xfrm>
            <a:off x="515575" y="5458400"/>
            <a:ext cx="94164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solidFill>
                  <a:schemeClr val="dk1"/>
                </a:solidFill>
                <a:latin typeface="Roboto"/>
                <a:ea typeface="Roboto"/>
                <a:cs typeface="Roboto"/>
                <a:sym typeface="Roboto"/>
              </a:rPr>
              <a:t>Based from the above results, if we want to retain a variance of almost  100% information of the data set, using 7 dimensions to do so is enough. This means that we can reduce the number of dimensions on our data set from 17 to 7 dimensions.</a:t>
            </a:r>
            <a:endParaRPr b="1" sz="17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3"/>
          <p:cNvSpPr txBox="1"/>
          <p:nvPr>
            <p:ph type="title"/>
          </p:nvPr>
        </p:nvSpPr>
        <p:spPr>
          <a:xfrm>
            <a:off x="262601" y="254175"/>
            <a:ext cx="8855100" cy="798600"/>
          </a:xfrm>
          <a:prstGeom prst="rect">
            <a:avLst/>
          </a:prstGeom>
        </p:spPr>
        <p:txBody>
          <a:bodyPr anchorCtr="0" anchor="ctr" bIns="49775" lIns="99550" spcFirstLastPara="1" rIns="99550" wrap="square" tIns="49775">
            <a:noAutofit/>
          </a:bodyPr>
          <a:lstStyle/>
          <a:p>
            <a:pPr indent="0" lvl="0" marL="0" rtl="0" algn="l">
              <a:spcBef>
                <a:spcPts val="0"/>
              </a:spcBef>
              <a:spcAft>
                <a:spcPts val="0"/>
              </a:spcAft>
              <a:buSzPts val="990"/>
              <a:buNone/>
            </a:pPr>
            <a:r>
              <a:rPr lang="en-US" sz="3000">
                <a:solidFill>
                  <a:srgbClr val="BF73AB"/>
                </a:solidFill>
              </a:rPr>
              <a:t>CORRELATION MATRIX OF THE PCA COMPONENTS</a:t>
            </a:r>
            <a:endParaRPr sz="3000">
              <a:solidFill>
                <a:srgbClr val="BF73AB"/>
              </a:solidFill>
            </a:endParaRPr>
          </a:p>
        </p:txBody>
      </p:sp>
      <p:pic>
        <p:nvPicPr>
          <p:cNvPr id="185" name="Google Shape;185;p23"/>
          <p:cNvPicPr preferRelativeResize="0"/>
          <p:nvPr/>
        </p:nvPicPr>
        <p:blipFill>
          <a:blip r:embed="rId3">
            <a:alphaModFix/>
          </a:blip>
          <a:stretch>
            <a:fillRect/>
          </a:stretch>
        </p:blipFill>
        <p:spPr>
          <a:xfrm>
            <a:off x="610475" y="1222200"/>
            <a:ext cx="6232649" cy="5210175"/>
          </a:xfrm>
          <a:prstGeom prst="rect">
            <a:avLst/>
          </a:prstGeom>
          <a:noFill/>
          <a:ln>
            <a:noFill/>
          </a:ln>
        </p:spPr>
      </p:pic>
      <p:sp>
        <p:nvSpPr>
          <p:cNvPr id="186" name="Google Shape;186;p23"/>
          <p:cNvSpPr txBox="1"/>
          <p:nvPr/>
        </p:nvSpPr>
        <p:spPr>
          <a:xfrm>
            <a:off x="7106725" y="2001725"/>
            <a:ext cx="4737900" cy="384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n-US" sz="1200">
                <a:solidFill>
                  <a:srgbClr val="D5D5D5"/>
                </a:solidFill>
                <a:latin typeface="Roboto"/>
                <a:ea typeface="Roboto"/>
                <a:cs typeface="Roboto"/>
                <a:sym typeface="Roboto"/>
              </a:rPr>
              <a:t>Observation:</a:t>
            </a:r>
            <a:endParaRPr sz="1200">
              <a:solidFill>
                <a:srgbClr val="D5D5D5"/>
              </a:solidFill>
              <a:latin typeface="Roboto"/>
              <a:ea typeface="Roboto"/>
              <a:cs typeface="Roboto"/>
              <a:sym typeface="Roboto"/>
            </a:endParaRPr>
          </a:p>
          <a:p>
            <a:pPr indent="-304800" lvl="0" marL="457200" rtl="0" algn="l">
              <a:lnSpc>
                <a:spcPct val="115000"/>
              </a:lnSpc>
              <a:spcBef>
                <a:spcPts val="600"/>
              </a:spcBef>
              <a:spcAft>
                <a:spcPts val="0"/>
              </a:spcAft>
              <a:buClr>
                <a:srgbClr val="D5D5D5"/>
              </a:buClr>
              <a:buSzPts val="1200"/>
              <a:buFont typeface="Roboto"/>
              <a:buAutoNum type="arabicPeriod"/>
            </a:pPr>
            <a:r>
              <a:rPr lang="en-US" sz="1200">
                <a:solidFill>
                  <a:srgbClr val="D5D5D5"/>
                </a:solidFill>
                <a:latin typeface="Roboto"/>
                <a:ea typeface="Roboto"/>
                <a:cs typeface="Roboto"/>
                <a:sym typeface="Roboto"/>
              </a:rPr>
              <a:t>Component 1 has a positive correlation with Balance ,credit limit and payments</a:t>
            </a:r>
            <a:endParaRPr sz="1200">
              <a:solidFill>
                <a:srgbClr val="D5D5D5"/>
              </a:solidFill>
              <a:latin typeface="Roboto"/>
              <a:ea typeface="Roboto"/>
              <a:cs typeface="Roboto"/>
              <a:sym typeface="Roboto"/>
            </a:endParaRPr>
          </a:p>
          <a:p>
            <a:pPr indent="-304800" lvl="0" marL="457200" rtl="0" algn="l">
              <a:lnSpc>
                <a:spcPct val="115000"/>
              </a:lnSpc>
              <a:spcBef>
                <a:spcPts val="0"/>
              </a:spcBef>
              <a:spcAft>
                <a:spcPts val="0"/>
              </a:spcAft>
              <a:buClr>
                <a:srgbClr val="D5D5D5"/>
              </a:buClr>
              <a:buSzPts val="1200"/>
              <a:buFont typeface="Roboto"/>
              <a:buAutoNum type="arabicPeriod"/>
            </a:pPr>
            <a:r>
              <a:rPr lang="en-US" sz="1200">
                <a:solidFill>
                  <a:srgbClr val="D5D5D5"/>
                </a:solidFill>
                <a:latin typeface="Roboto"/>
                <a:ea typeface="Roboto"/>
                <a:cs typeface="Roboto"/>
                <a:sym typeface="Roboto"/>
              </a:rPr>
              <a:t>Component 2: has a positive corrlation with balance, cash advance and minimum payments</a:t>
            </a:r>
            <a:endParaRPr sz="1200">
              <a:solidFill>
                <a:srgbClr val="D5D5D5"/>
              </a:solidFill>
              <a:latin typeface="Roboto"/>
              <a:ea typeface="Roboto"/>
              <a:cs typeface="Roboto"/>
              <a:sym typeface="Roboto"/>
            </a:endParaRPr>
          </a:p>
          <a:p>
            <a:pPr indent="-304800" lvl="0" marL="457200" rtl="0" algn="l">
              <a:lnSpc>
                <a:spcPct val="115000"/>
              </a:lnSpc>
              <a:spcBef>
                <a:spcPts val="0"/>
              </a:spcBef>
              <a:spcAft>
                <a:spcPts val="0"/>
              </a:spcAft>
              <a:buClr>
                <a:srgbClr val="D5D5D5"/>
              </a:buClr>
              <a:buSzPts val="1200"/>
              <a:buFont typeface="Roboto"/>
              <a:buAutoNum type="arabicPeriod"/>
            </a:pPr>
            <a:r>
              <a:rPr lang="en-US" sz="1200">
                <a:solidFill>
                  <a:srgbClr val="D5D5D5"/>
                </a:solidFill>
                <a:latin typeface="Roboto"/>
                <a:ea typeface="Roboto"/>
                <a:cs typeface="Roboto"/>
                <a:sym typeface="Roboto"/>
              </a:rPr>
              <a:t>Component 3: has a positve correlation with purchases, one off purchases, payments and installment purchases</a:t>
            </a:r>
            <a:endParaRPr sz="1200">
              <a:solidFill>
                <a:srgbClr val="D5D5D5"/>
              </a:solidFill>
              <a:latin typeface="Roboto"/>
              <a:ea typeface="Roboto"/>
              <a:cs typeface="Roboto"/>
              <a:sym typeface="Roboto"/>
            </a:endParaRPr>
          </a:p>
          <a:p>
            <a:pPr indent="-304800" lvl="0" marL="457200" rtl="0" algn="l">
              <a:lnSpc>
                <a:spcPct val="115000"/>
              </a:lnSpc>
              <a:spcBef>
                <a:spcPts val="0"/>
              </a:spcBef>
              <a:spcAft>
                <a:spcPts val="0"/>
              </a:spcAft>
              <a:buClr>
                <a:srgbClr val="D5D5D5"/>
              </a:buClr>
              <a:buSzPts val="1200"/>
              <a:buFont typeface="Roboto"/>
              <a:buAutoNum type="arabicPeriod"/>
            </a:pPr>
            <a:r>
              <a:rPr lang="en-US" sz="1200">
                <a:solidFill>
                  <a:srgbClr val="D5D5D5"/>
                </a:solidFill>
                <a:latin typeface="Roboto"/>
                <a:ea typeface="Roboto"/>
                <a:cs typeface="Roboto"/>
                <a:sym typeface="Roboto"/>
              </a:rPr>
              <a:t>Component 4: has a psotive correlatio with Cash advance, payments and credit limit</a:t>
            </a:r>
            <a:endParaRPr sz="1200">
              <a:solidFill>
                <a:srgbClr val="D5D5D5"/>
              </a:solidFill>
              <a:latin typeface="Roboto"/>
              <a:ea typeface="Roboto"/>
              <a:cs typeface="Roboto"/>
              <a:sym typeface="Roboto"/>
            </a:endParaRPr>
          </a:p>
          <a:p>
            <a:pPr indent="-304800" lvl="0" marL="457200" rtl="0" algn="l">
              <a:lnSpc>
                <a:spcPct val="115000"/>
              </a:lnSpc>
              <a:spcBef>
                <a:spcPts val="0"/>
              </a:spcBef>
              <a:spcAft>
                <a:spcPts val="0"/>
              </a:spcAft>
              <a:buClr>
                <a:srgbClr val="D5D5D5"/>
              </a:buClr>
              <a:buSzPts val="1200"/>
              <a:buFont typeface="Roboto"/>
              <a:buAutoNum type="arabicPeriod"/>
            </a:pPr>
            <a:r>
              <a:rPr lang="en-US" sz="1200">
                <a:solidFill>
                  <a:srgbClr val="D5D5D5"/>
                </a:solidFill>
                <a:latin typeface="Roboto"/>
                <a:ea typeface="Roboto"/>
                <a:cs typeface="Roboto"/>
                <a:sym typeface="Roboto"/>
              </a:rPr>
              <a:t>Component 5: Has a positve correlation with purchases, one-off purchases, installment purchases, cash advance and purchases_ frequency</a:t>
            </a:r>
            <a:endParaRPr sz="1200">
              <a:solidFill>
                <a:srgbClr val="D5D5D5"/>
              </a:solidFill>
              <a:latin typeface="Roboto"/>
              <a:ea typeface="Roboto"/>
              <a:cs typeface="Roboto"/>
              <a:sym typeface="Roboto"/>
            </a:endParaRPr>
          </a:p>
          <a:p>
            <a:pPr indent="-304800" lvl="0" marL="457200" rtl="0" algn="l">
              <a:lnSpc>
                <a:spcPct val="115000"/>
              </a:lnSpc>
              <a:spcBef>
                <a:spcPts val="0"/>
              </a:spcBef>
              <a:spcAft>
                <a:spcPts val="0"/>
              </a:spcAft>
              <a:buClr>
                <a:srgbClr val="D5D5D5"/>
              </a:buClr>
              <a:buSzPts val="1200"/>
              <a:buFont typeface="Roboto"/>
              <a:buAutoNum type="arabicPeriod"/>
            </a:pPr>
            <a:r>
              <a:rPr lang="en-US" sz="1200">
                <a:solidFill>
                  <a:srgbClr val="D5D5D5"/>
                </a:solidFill>
                <a:latin typeface="Roboto"/>
                <a:ea typeface="Roboto"/>
                <a:cs typeface="Roboto"/>
                <a:sym typeface="Roboto"/>
              </a:rPr>
              <a:t>Component 6: has a postive correlation with purchases, oneoff purchases, installments_purchases and cash advance</a:t>
            </a:r>
            <a:endParaRPr sz="1200">
              <a:solidFill>
                <a:srgbClr val="D5D5D5"/>
              </a:solidFill>
              <a:latin typeface="Roboto"/>
              <a:ea typeface="Roboto"/>
              <a:cs typeface="Roboto"/>
              <a:sym typeface="Roboto"/>
            </a:endParaRPr>
          </a:p>
          <a:p>
            <a:pPr indent="-304800" lvl="0" marL="457200" rtl="0" algn="l">
              <a:lnSpc>
                <a:spcPct val="115000"/>
              </a:lnSpc>
              <a:spcBef>
                <a:spcPts val="0"/>
              </a:spcBef>
              <a:spcAft>
                <a:spcPts val="0"/>
              </a:spcAft>
              <a:buClr>
                <a:srgbClr val="D5D5D5"/>
              </a:buClr>
              <a:buSzPts val="1200"/>
              <a:buFont typeface="Roboto"/>
              <a:buAutoNum type="arabicPeriod"/>
            </a:pPr>
            <a:r>
              <a:rPr lang="en-US" sz="1200">
                <a:solidFill>
                  <a:srgbClr val="D5D5D5"/>
                </a:solidFill>
                <a:latin typeface="Roboto"/>
                <a:ea typeface="Roboto"/>
                <a:cs typeface="Roboto"/>
                <a:sym typeface="Roboto"/>
              </a:rPr>
              <a:t>Component 7: has a positive correlation with minumu payments, one-off payment and csh advance</a:t>
            </a:r>
            <a:endParaRPr sz="1200">
              <a:solidFill>
                <a:srgbClr val="D5D5D5"/>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ph type="title"/>
          </p:nvPr>
        </p:nvSpPr>
        <p:spPr>
          <a:xfrm>
            <a:off x="262601" y="254175"/>
            <a:ext cx="8855100" cy="798600"/>
          </a:xfrm>
          <a:prstGeom prst="rect">
            <a:avLst/>
          </a:prstGeom>
        </p:spPr>
        <p:txBody>
          <a:bodyPr anchorCtr="0" anchor="ctr" bIns="49775" lIns="99550" spcFirstLastPara="1" rIns="99550" wrap="square" tIns="49775">
            <a:noAutofit/>
          </a:bodyPr>
          <a:lstStyle/>
          <a:p>
            <a:pPr indent="0" lvl="0" marL="0" rtl="0" algn="l">
              <a:spcBef>
                <a:spcPts val="0"/>
              </a:spcBef>
              <a:spcAft>
                <a:spcPts val="0"/>
              </a:spcAft>
              <a:buSzPts val="990"/>
              <a:buNone/>
            </a:pPr>
            <a:r>
              <a:rPr lang="en-US" sz="3000">
                <a:solidFill>
                  <a:srgbClr val="BF73AB"/>
                </a:solidFill>
              </a:rPr>
              <a:t>OBSERVATIONS</a:t>
            </a:r>
            <a:endParaRPr sz="3000">
              <a:solidFill>
                <a:srgbClr val="BF73AB"/>
              </a:solidFill>
            </a:endParaRPr>
          </a:p>
        </p:txBody>
      </p:sp>
      <p:sp>
        <p:nvSpPr>
          <p:cNvPr id="193" name="Google Shape;193;p24"/>
          <p:cNvSpPr txBox="1"/>
          <p:nvPr/>
        </p:nvSpPr>
        <p:spPr>
          <a:xfrm>
            <a:off x="2837800" y="2338550"/>
            <a:ext cx="756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algun Gothic"/>
              <a:ea typeface="Malgun Gothic"/>
              <a:cs typeface="Malgun Gothic"/>
              <a:sym typeface="Malgun Gothic"/>
            </a:endParaRPr>
          </a:p>
        </p:txBody>
      </p:sp>
      <p:sp>
        <p:nvSpPr>
          <p:cNvPr id="194" name="Google Shape;194;p24"/>
          <p:cNvSpPr txBox="1"/>
          <p:nvPr/>
        </p:nvSpPr>
        <p:spPr>
          <a:xfrm>
            <a:off x="637200" y="1236525"/>
            <a:ext cx="10917600" cy="421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t/>
            </a:r>
            <a:endParaRPr b="1" sz="1800">
              <a:solidFill>
                <a:srgbClr val="212121"/>
              </a:solidFill>
              <a:latin typeface="Calibri"/>
              <a:ea typeface="Calibri"/>
              <a:cs typeface="Calibri"/>
              <a:sym typeface="Calibri"/>
            </a:endParaRPr>
          </a:p>
          <a:p>
            <a:pPr indent="-342900" lvl="0" marL="457200" rtl="0" algn="l">
              <a:lnSpc>
                <a:spcPct val="115000"/>
              </a:lnSpc>
              <a:spcBef>
                <a:spcPts val="600"/>
              </a:spcBef>
              <a:spcAft>
                <a:spcPts val="0"/>
              </a:spcAft>
              <a:buClr>
                <a:srgbClr val="212121"/>
              </a:buClr>
              <a:buSzPts val="1800"/>
              <a:buFont typeface="Calibri"/>
              <a:buAutoNum type="arabicPeriod"/>
            </a:pPr>
            <a:r>
              <a:rPr b="1" lang="en-US" sz="1800">
                <a:solidFill>
                  <a:srgbClr val="212121"/>
                </a:solidFill>
                <a:latin typeface="Calibri"/>
                <a:ea typeface="Calibri"/>
                <a:cs typeface="Calibri"/>
                <a:sym typeface="Calibri"/>
              </a:rPr>
              <a:t>Component 1 has a positive correlation with Balance ,credit limit and payments</a:t>
            </a:r>
            <a:endParaRPr b="1" sz="1800">
              <a:solidFill>
                <a:srgbClr val="212121"/>
              </a:solidFill>
              <a:latin typeface="Calibri"/>
              <a:ea typeface="Calibri"/>
              <a:cs typeface="Calibri"/>
              <a:sym typeface="Calibri"/>
            </a:endParaRPr>
          </a:p>
          <a:p>
            <a:pPr indent="-342900" lvl="0" marL="457200" rtl="0" algn="l">
              <a:lnSpc>
                <a:spcPct val="115000"/>
              </a:lnSpc>
              <a:spcBef>
                <a:spcPts val="0"/>
              </a:spcBef>
              <a:spcAft>
                <a:spcPts val="0"/>
              </a:spcAft>
              <a:buClr>
                <a:srgbClr val="212121"/>
              </a:buClr>
              <a:buSzPts val="1800"/>
              <a:buFont typeface="Calibri"/>
              <a:buAutoNum type="arabicPeriod"/>
            </a:pPr>
            <a:r>
              <a:rPr b="1" lang="en-US" sz="1800">
                <a:solidFill>
                  <a:srgbClr val="212121"/>
                </a:solidFill>
                <a:latin typeface="Calibri"/>
                <a:ea typeface="Calibri"/>
                <a:cs typeface="Calibri"/>
                <a:sym typeface="Calibri"/>
              </a:rPr>
              <a:t>Component 2: has a positive correlation with balance, cash advance and minimum payments</a:t>
            </a:r>
            <a:endParaRPr b="1" sz="1800">
              <a:solidFill>
                <a:srgbClr val="212121"/>
              </a:solidFill>
              <a:latin typeface="Calibri"/>
              <a:ea typeface="Calibri"/>
              <a:cs typeface="Calibri"/>
              <a:sym typeface="Calibri"/>
            </a:endParaRPr>
          </a:p>
          <a:p>
            <a:pPr indent="-342900" lvl="0" marL="457200" rtl="0" algn="l">
              <a:lnSpc>
                <a:spcPct val="115000"/>
              </a:lnSpc>
              <a:spcBef>
                <a:spcPts val="0"/>
              </a:spcBef>
              <a:spcAft>
                <a:spcPts val="0"/>
              </a:spcAft>
              <a:buClr>
                <a:srgbClr val="212121"/>
              </a:buClr>
              <a:buSzPts val="1800"/>
              <a:buFont typeface="Calibri"/>
              <a:buAutoNum type="arabicPeriod"/>
            </a:pPr>
            <a:r>
              <a:rPr b="1" lang="en-US" sz="1800">
                <a:solidFill>
                  <a:srgbClr val="212121"/>
                </a:solidFill>
                <a:latin typeface="Calibri"/>
                <a:ea typeface="Calibri"/>
                <a:cs typeface="Calibri"/>
                <a:sym typeface="Calibri"/>
              </a:rPr>
              <a:t>Component 3: has a positive correlation with purchases, one off purchases, payments and installment purchases</a:t>
            </a:r>
            <a:endParaRPr b="1" sz="1800">
              <a:solidFill>
                <a:srgbClr val="212121"/>
              </a:solidFill>
              <a:latin typeface="Calibri"/>
              <a:ea typeface="Calibri"/>
              <a:cs typeface="Calibri"/>
              <a:sym typeface="Calibri"/>
            </a:endParaRPr>
          </a:p>
          <a:p>
            <a:pPr indent="-342900" lvl="0" marL="457200" rtl="0" algn="l">
              <a:lnSpc>
                <a:spcPct val="115000"/>
              </a:lnSpc>
              <a:spcBef>
                <a:spcPts val="0"/>
              </a:spcBef>
              <a:spcAft>
                <a:spcPts val="0"/>
              </a:spcAft>
              <a:buClr>
                <a:srgbClr val="212121"/>
              </a:buClr>
              <a:buSzPts val="1800"/>
              <a:buFont typeface="Calibri"/>
              <a:buAutoNum type="arabicPeriod"/>
            </a:pPr>
            <a:r>
              <a:rPr b="1" lang="en-US" sz="1800">
                <a:solidFill>
                  <a:srgbClr val="212121"/>
                </a:solidFill>
                <a:latin typeface="Calibri"/>
                <a:ea typeface="Calibri"/>
                <a:cs typeface="Calibri"/>
                <a:sym typeface="Calibri"/>
              </a:rPr>
              <a:t>Component 4: has a positive correlation with Cash advance, payments and credit limit</a:t>
            </a:r>
            <a:endParaRPr b="1" sz="1800">
              <a:solidFill>
                <a:srgbClr val="212121"/>
              </a:solidFill>
              <a:latin typeface="Calibri"/>
              <a:ea typeface="Calibri"/>
              <a:cs typeface="Calibri"/>
              <a:sym typeface="Calibri"/>
            </a:endParaRPr>
          </a:p>
          <a:p>
            <a:pPr indent="-342900" lvl="0" marL="457200" rtl="0" algn="l">
              <a:lnSpc>
                <a:spcPct val="115000"/>
              </a:lnSpc>
              <a:spcBef>
                <a:spcPts val="0"/>
              </a:spcBef>
              <a:spcAft>
                <a:spcPts val="0"/>
              </a:spcAft>
              <a:buClr>
                <a:srgbClr val="212121"/>
              </a:buClr>
              <a:buSzPts val="1800"/>
              <a:buFont typeface="Calibri"/>
              <a:buAutoNum type="arabicPeriod"/>
            </a:pPr>
            <a:r>
              <a:rPr b="1" lang="en-US" sz="1800">
                <a:solidFill>
                  <a:srgbClr val="212121"/>
                </a:solidFill>
                <a:latin typeface="Calibri"/>
                <a:ea typeface="Calibri"/>
                <a:cs typeface="Calibri"/>
                <a:sym typeface="Calibri"/>
              </a:rPr>
              <a:t>Component 5: Has a positive correlation with purchases, one-off purchases, installment purchases, cash advance and purchases_ frequency</a:t>
            </a:r>
            <a:endParaRPr b="1" sz="1800">
              <a:solidFill>
                <a:srgbClr val="212121"/>
              </a:solidFill>
              <a:latin typeface="Calibri"/>
              <a:ea typeface="Calibri"/>
              <a:cs typeface="Calibri"/>
              <a:sym typeface="Calibri"/>
            </a:endParaRPr>
          </a:p>
          <a:p>
            <a:pPr indent="-342900" lvl="0" marL="457200" rtl="0" algn="l">
              <a:lnSpc>
                <a:spcPct val="115000"/>
              </a:lnSpc>
              <a:spcBef>
                <a:spcPts val="0"/>
              </a:spcBef>
              <a:spcAft>
                <a:spcPts val="0"/>
              </a:spcAft>
              <a:buClr>
                <a:srgbClr val="212121"/>
              </a:buClr>
              <a:buSzPts val="1800"/>
              <a:buFont typeface="Calibri"/>
              <a:buAutoNum type="arabicPeriod"/>
            </a:pPr>
            <a:r>
              <a:rPr b="1" lang="en-US" sz="1800">
                <a:solidFill>
                  <a:srgbClr val="212121"/>
                </a:solidFill>
                <a:latin typeface="Calibri"/>
                <a:ea typeface="Calibri"/>
                <a:cs typeface="Calibri"/>
                <a:sym typeface="Calibri"/>
              </a:rPr>
              <a:t>Component 6: has a positive correlation with purchases, one-off purchases, installments_purchases and cash advance</a:t>
            </a:r>
            <a:endParaRPr b="1" sz="1800">
              <a:solidFill>
                <a:srgbClr val="212121"/>
              </a:solidFill>
              <a:latin typeface="Calibri"/>
              <a:ea typeface="Calibri"/>
              <a:cs typeface="Calibri"/>
              <a:sym typeface="Calibri"/>
            </a:endParaRPr>
          </a:p>
          <a:p>
            <a:pPr indent="-342900" lvl="0" marL="457200" rtl="0" algn="l">
              <a:lnSpc>
                <a:spcPct val="115000"/>
              </a:lnSpc>
              <a:spcBef>
                <a:spcPts val="0"/>
              </a:spcBef>
              <a:spcAft>
                <a:spcPts val="0"/>
              </a:spcAft>
              <a:buClr>
                <a:srgbClr val="212121"/>
              </a:buClr>
              <a:buSzPts val="1800"/>
              <a:buFont typeface="Calibri"/>
              <a:buAutoNum type="arabicPeriod"/>
            </a:pPr>
            <a:r>
              <a:rPr b="1" lang="en-US" sz="1800">
                <a:solidFill>
                  <a:srgbClr val="212121"/>
                </a:solidFill>
                <a:latin typeface="Calibri"/>
                <a:ea typeface="Calibri"/>
                <a:cs typeface="Calibri"/>
                <a:sym typeface="Calibri"/>
              </a:rPr>
              <a:t>Component 7: has a positive correlation with minimum payments, one-off payment and csh advance</a:t>
            </a:r>
            <a:endParaRPr b="1" sz="1800">
              <a:solidFill>
                <a:srgbClr val="212121"/>
              </a:solidFill>
              <a:latin typeface="Calibri"/>
              <a:ea typeface="Calibri"/>
              <a:cs typeface="Calibri"/>
              <a:sym typeface="Calibri"/>
            </a:endParaRPr>
          </a:p>
          <a:p>
            <a:pPr indent="0" lvl="0" marL="0" rtl="0" algn="l">
              <a:lnSpc>
                <a:spcPct val="115000"/>
              </a:lnSpc>
              <a:spcBef>
                <a:spcPts val="1200"/>
              </a:spcBef>
              <a:spcAft>
                <a:spcPts val="1200"/>
              </a:spcAft>
              <a:buNone/>
            </a:pPr>
            <a:r>
              <a:t/>
            </a:r>
            <a:endParaRPr b="1" sz="1900">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262601" y="254175"/>
            <a:ext cx="8855100" cy="798600"/>
          </a:xfrm>
          <a:prstGeom prst="rect">
            <a:avLst/>
          </a:prstGeom>
        </p:spPr>
        <p:txBody>
          <a:bodyPr anchorCtr="0" anchor="ctr" bIns="49775" lIns="99550" spcFirstLastPara="1" rIns="99550" wrap="square" tIns="49775">
            <a:noAutofit/>
          </a:bodyPr>
          <a:lstStyle/>
          <a:p>
            <a:pPr indent="0" lvl="0" marL="0" rtl="0" algn="l">
              <a:spcBef>
                <a:spcPts val="0"/>
              </a:spcBef>
              <a:spcAft>
                <a:spcPts val="0"/>
              </a:spcAft>
              <a:buSzPts val="990"/>
              <a:buNone/>
            </a:pPr>
            <a:r>
              <a:rPr lang="en-US" sz="3000">
                <a:solidFill>
                  <a:srgbClr val="BF73AB"/>
                </a:solidFill>
              </a:rPr>
              <a:t>K-MEANS CLUSTERING USING PCA </a:t>
            </a:r>
            <a:endParaRPr sz="3000">
              <a:solidFill>
                <a:srgbClr val="BF73AB"/>
              </a:solidFill>
            </a:endParaRPr>
          </a:p>
        </p:txBody>
      </p:sp>
      <p:sp>
        <p:nvSpPr>
          <p:cNvPr id="201" name="Google Shape;201;p25"/>
          <p:cNvSpPr txBox="1"/>
          <p:nvPr/>
        </p:nvSpPr>
        <p:spPr>
          <a:xfrm>
            <a:off x="2837800" y="2338550"/>
            <a:ext cx="756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algun Gothic"/>
              <a:ea typeface="Malgun Gothic"/>
              <a:cs typeface="Malgun Gothic"/>
              <a:sym typeface="Malgun Gothic"/>
            </a:endParaRPr>
          </a:p>
        </p:txBody>
      </p:sp>
      <p:sp>
        <p:nvSpPr>
          <p:cNvPr id="202" name="Google Shape;202;p25"/>
          <p:cNvSpPr txBox="1"/>
          <p:nvPr/>
        </p:nvSpPr>
        <p:spPr>
          <a:xfrm>
            <a:off x="656900" y="1852450"/>
            <a:ext cx="10917600" cy="360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US" sz="1900">
                <a:solidFill>
                  <a:srgbClr val="212121"/>
                </a:solidFill>
                <a:latin typeface="Calibri"/>
                <a:ea typeface="Calibri"/>
                <a:cs typeface="Calibri"/>
                <a:sym typeface="Calibri"/>
              </a:rPr>
              <a:t>Based on the data used in this report and the K_Means Clustering process that has been done, we can conclude that:</a:t>
            </a:r>
            <a:endParaRPr b="1" sz="1900">
              <a:solidFill>
                <a:srgbClr val="212121"/>
              </a:solidFill>
              <a:latin typeface="Calibri"/>
              <a:ea typeface="Calibri"/>
              <a:cs typeface="Calibri"/>
              <a:sym typeface="Calibri"/>
            </a:endParaRPr>
          </a:p>
          <a:p>
            <a:pPr indent="-336550" lvl="0" marL="457200" rtl="0" algn="l">
              <a:lnSpc>
                <a:spcPct val="115000"/>
              </a:lnSpc>
              <a:spcBef>
                <a:spcPts val="600"/>
              </a:spcBef>
              <a:spcAft>
                <a:spcPts val="0"/>
              </a:spcAft>
              <a:buClr>
                <a:srgbClr val="212121"/>
              </a:buClr>
              <a:buSzPts val="1700"/>
              <a:buFont typeface="Calibri"/>
              <a:buAutoNum type="arabicPeriod"/>
            </a:pPr>
            <a:r>
              <a:rPr lang="en-US" sz="1700">
                <a:solidFill>
                  <a:srgbClr val="212121"/>
                </a:solidFill>
                <a:latin typeface="Calibri"/>
                <a:ea typeface="Calibri"/>
                <a:cs typeface="Calibri"/>
                <a:sym typeface="Calibri"/>
              </a:rPr>
              <a:t>Cluster 1: Customers with lowest amount of all purchases, not much withdrawals, indicates not many transactions of the credit card compared to the other clusters.</a:t>
            </a:r>
            <a:endParaRPr sz="1700">
              <a:solidFill>
                <a:srgbClr val="212121"/>
              </a:solidFill>
              <a:latin typeface="Calibri"/>
              <a:ea typeface="Calibri"/>
              <a:cs typeface="Calibri"/>
              <a:sym typeface="Calibri"/>
            </a:endParaRPr>
          </a:p>
          <a:p>
            <a:pPr indent="-336550" lvl="0" marL="457200" rtl="0" algn="l">
              <a:lnSpc>
                <a:spcPct val="115000"/>
              </a:lnSpc>
              <a:spcBef>
                <a:spcPts val="0"/>
              </a:spcBef>
              <a:spcAft>
                <a:spcPts val="0"/>
              </a:spcAft>
              <a:buClr>
                <a:srgbClr val="212121"/>
              </a:buClr>
              <a:buSzPts val="1700"/>
              <a:buFont typeface="Calibri"/>
              <a:buAutoNum type="arabicPeriod"/>
            </a:pPr>
            <a:r>
              <a:rPr lang="en-US" sz="1700">
                <a:solidFill>
                  <a:srgbClr val="212121"/>
                </a:solidFill>
                <a:latin typeface="Calibri"/>
                <a:ea typeface="Calibri"/>
                <a:cs typeface="Calibri"/>
                <a:sym typeface="Calibri"/>
              </a:rPr>
              <a:t>Cluster 2: Customers with lowest amount of withdrawal and frequency, however, have the highest amount of all purchases. They have the longest tenure and highest percent of full payments paid, indicating that they are aware of their credits.</a:t>
            </a:r>
            <a:endParaRPr sz="1700">
              <a:solidFill>
                <a:srgbClr val="212121"/>
              </a:solidFill>
              <a:latin typeface="Calibri"/>
              <a:ea typeface="Calibri"/>
              <a:cs typeface="Calibri"/>
              <a:sym typeface="Calibri"/>
            </a:endParaRPr>
          </a:p>
          <a:p>
            <a:pPr indent="-336550" lvl="0" marL="457200" rtl="0" algn="l">
              <a:lnSpc>
                <a:spcPct val="115000"/>
              </a:lnSpc>
              <a:spcBef>
                <a:spcPts val="0"/>
              </a:spcBef>
              <a:spcAft>
                <a:spcPts val="0"/>
              </a:spcAft>
              <a:buClr>
                <a:srgbClr val="212121"/>
              </a:buClr>
              <a:buSzPts val="1700"/>
              <a:buFont typeface="Calibri"/>
              <a:buAutoNum type="arabicPeriod"/>
            </a:pPr>
            <a:r>
              <a:rPr lang="en-US" sz="1700">
                <a:solidFill>
                  <a:srgbClr val="212121"/>
                </a:solidFill>
                <a:latin typeface="Calibri"/>
                <a:ea typeface="Calibri"/>
                <a:cs typeface="Calibri"/>
                <a:sym typeface="Calibri"/>
              </a:rPr>
              <a:t>Cluster 3: Customers with high amount of balance, high cash advance and high credit limit. Their balance also seemed to be updated frequently, indicates many transactions of the credit card. The customers of this cluster also have lowest amount of minimum payments, highest percent of full payments paid, indicating higher loans amount and often like to withdraw a lot of money from the credit card.</a:t>
            </a:r>
            <a:endParaRPr sz="1700">
              <a:solidFill>
                <a:srgbClr val="212121"/>
              </a:solidFill>
              <a:latin typeface="Calibri"/>
              <a:ea typeface="Calibri"/>
              <a:cs typeface="Calibri"/>
              <a:sym typeface="Calibri"/>
            </a:endParaRPr>
          </a:p>
        </p:txBody>
      </p:sp>
      <p:sp>
        <p:nvSpPr>
          <p:cNvPr id="203" name="Google Shape;203;p25"/>
          <p:cNvSpPr txBox="1"/>
          <p:nvPr/>
        </p:nvSpPr>
        <p:spPr>
          <a:xfrm>
            <a:off x="656900" y="1205950"/>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rgbClr val="BF73AB"/>
                </a:solidFill>
                <a:latin typeface="Calibri"/>
                <a:ea typeface="Calibri"/>
                <a:cs typeface="Calibri"/>
                <a:sym typeface="Calibri"/>
              </a:rPr>
              <a:t>OBSERVATIONS</a:t>
            </a:r>
            <a:endParaRPr b="1" sz="3000">
              <a:solidFill>
                <a:srgbClr val="BF73AB"/>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nvSpPr>
        <p:spPr>
          <a:xfrm>
            <a:off x="8040216" y="2564904"/>
            <a:ext cx="1864500" cy="307800"/>
          </a:xfrm>
          <a:prstGeom prst="rect">
            <a:avLst/>
          </a:prstGeom>
          <a:noFill/>
          <a:ln>
            <a:noFill/>
          </a:ln>
        </p:spPr>
        <p:txBody>
          <a:bodyPr anchorCtr="0" anchor="t" bIns="45725" lIns="91475" spcFirstLastPara="1" rIns="91475" wrap="square" tIns="45725">
            <a:spAutoFit/>
          </a:bodyPr>
          <a:lstStyle/>
          <a:p>
            <a:pPr indent="0" lvl="0" marL="457200" marR="0" rtl="0" algn="l">
              <a:lnSpc>
                <a:spcPct val="200000"/>
              </a:lnSpc>
              <a:spcBef>
                <a:spcPts val="0"/>
              </a:spcBef>
              <a:spcAft>
                <a:spcPts val="0"/>
              </a:spcAft>
              <a:buNone/>
            </a:pPr>
            <a:r>
              <a:t/>
            </a:r>
            <a:endParaRPr/>
          </a:p>
        </p:txBody>
      </p:sp>
      <p:grpSp>
        <p:nvGrpSpPr>
          <p:cNvPr id="209" name="Google Shape;209;p26"/>
          <p:cNvGrpSpPr/>
          <p:nvPr/>
        </p:nvGrpSpPr>
        <p:grpSpPr>
          <a:xfrm>
            <a:off x="2207575" y="2708920"/>
            <a:ext cx="3164400" cy="1094755"/>
            <a:chOff x="2139432" y="2323759"/>
            <a:chExt cx="3164400" cy="1094755"/>
          </a:xfrm>
        </p:grpSpPr>
        <p:sp>
          <p:nvSpPr>
            <p:cNvPr id="210" name="Google Shape;210;p26"/>
            <p:cNvSpPr txBox="1"/>
            <p:nvPr/>
          </p:nvSpPr>
          <p:spPr>
            <a:xfrm>
              <a:off x="3298736" y="2323759"/>
              <a:ext cx="987600" cy="5850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t/>
              </a:r>
              <a:endParaRPr b="1" sz="3200">
                <a:solidFill>
                  <a:srgbClr val="6281B6"/>
                </a:solidFill>
                <a:latin typeface="Calibri"/>
                <a:ea typeface="Calibri"/>
                <a:cs typeface="Calibri"/>
                <a:sym typeface="Calibri"/>
              </a:endParaRPr>
            </a:p>
          </p:txBody>
        </p:sp>
        <p:sp>
          <p:nvSpPr>
            <p:cNvPr id="211" name="Google Shape;211;p26"/>
            <p:cNvSpPr txBox="1"/>
            <p:nvPr/>
          </p:nvSpPr>
          <p:spPr>
            <a:xfrm>
              <a:off x="2139432" y="2956814"/>
              <a:ext cx="31644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6281B6"/>
                  </a:solidFill>
                  <a:latin typeface="Calibri"/>
                  <a:ea typeface="Calibri"/>
                  <a:cs typeface="Calibri"/>
                  <a:sym typeface="Calibri"/>
                </a:rPr>
                <a:t>RECOMMENDATIONS</a:t>
              </a:r>
              <a:endParaRPr/>
            </a:p>
          </p:txBody>
        </p:sp>
        <p:pic>
          <p:nvPicPr>
            <p:cNvPr id="212" name="Google Shape;212;p26"/>
            <p:cNvPicPr preferRelativeResize="0"/>
            <p:nvPr/>
          </p:nvPicPr>
          <p:blipFill rotWithShape="1">
            <a:blip r:embed="rId3">
              <a:alphaModFix/>
            </a:blip>
            <a:srcRect b="0" l="0" r="0" t="0"/>
            <a:stretch/>
          </p:blipFill>
          <p:spPr>
            <a:xfrm>
              <a:off x="4339007" y="2420888"/>
              <a:ext cx="752746" cy="535922"/>
            </a:xfrm>
            <a:prstGeom prst="rect">
              <a:avLst/>
            </a:prstGeom>
            <a:noFill/>
            <a:ln>
              <a:noFill/>
            </a:ln>
          </p:spPr>
        </p:pic>
      </p:grpSp>
      <p:sp>
        <p:nvSpPr>
          <p:cNvPr id="213" name="Google Shape;213;p26"/>
          <p:cNvSpPr txBox="1"/>
          <p:nvPr/>
        </p:nvSpPr>
        <p:spPr>
          <a:xfrm>
            <a:off x="6674075" y="1366350"/>
            <a:ext cx="5307600" cy="5983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Clr>
                <a:schemeClr val="dk1"/>
              </a:buClr>
              <a:buSzPts val="1100"/>
              <a:buFont typeface="Arial"/>
              <a:buNone/>
            </a:pPr>
            <a:r>
              <a:rPr b="1" lang="en-US" sz="1900">
                <a:solidFill>
                  <a:srgbClr val="212121"/>
                </a:solidFill>
                <a:latin typeface="Calibri"/>
                <a:ea typeface="Calibri"/>
                <a:cs typeface="Calibri"/>
                <a:sym typeface="Calibri"/>
              </a:rPr>
              <a:t>Based on the clusters that have been produced, a few business suggestions can be made to profit the industry, such as:</a:t>
            </a:r>
            <a:endParaRPr b="1" sz="1900">
              <a:solidFill>
                <a:srgbClr val="212121"/>
              </a:solidFill>
              <a:latin typeface="Calibri"/>
              <a:ea typeface="Calibri"/>
              <a:cs typeface="Calibri"/>
              <a:sym typeface="Calibri"/>
            </a:endParaRPr>
          </a:p>
          <a:p>
            <a:pPr indent="-349250" lvl="0" marL="457200" rtl="0" algn="l">
              <a:lnSpc>
                <a:spcPct val="115000"/>
              </a:lnSpc>
              <a:spcBef>
                <a:spcPts val="600"/>
              </a:spcBef>
              <a:spcAft>
                <a:spcPts val="0"/>
              </a:spcAft>
              <a:buClr>
                <a:srgbClr val="212121"/>
              </a:buClr>
              <a:buSzPts val="1900"/>
              <a:buFont typeface="Calibri"/>
              <a:buAutoNum type="arabicPeriod"/>
            </a:pPr>
            <a:r>
              <a:rPr b="1" lang="en-US" sz="1900">
                <a:solidFill>
                  <a:srgbClr val="212121"/>
                </a:solidFill>
                <a:latin typeface="Calibri"/>
                <a:ea typeface="Calibri"/>
                <a:cs typeface="Calibri"/>
                <a:sym typeface="Calibri"/>
              </a:rPr>
              <a:t>Cluster 1 have the lowest amount of purchases compared with the other clusters, hence if there are offers such as reward programs, discounts using credit card, they could be the best target.</a:t>
            </a:r>
            <a:endParaRPr b="1" sz="1900">
              <a:solidFill>
                <a:srgbClr val="212121"/>
              </a:solidFill>
              <a:latin typeface="Calibri"/>
              <a:ea typeface="Calibri"/>
              <a:cs typeface="Calibri"/>
              <a:sym typeface="Calibri"/>
            </a:endParaRPr>
          </a:p>
          <a:p>
            <a:pPr indent="-349250" lvl="0" marL="457200" rtl="0" algn="l">
              <a:lnSpc>
                <a:spcPct val="115000"/>
              </a:lnSpc>
              <a:spcBef>
                <a:spcPts val="0"/>
              </a:spcBef>
              <a:spcAft>
                <a:spcPts val="0"/>
              </a:spcAft>
              <a:buClr>
                <a:srgbClr val="212121"/>
              </a:buClr>
              <a:buSzPts val="1900"/>
              <a:buFont typeface="Calibri"/>
              <a:buAutoNum type="arabicPeriod"/>
            </a:pPr>
            <a:r>
              <a:rPr b="1" lang="en-US" sz="1900">
                <a:solidFill>
                  <a:srgbClr val="212121"/>
                </a:solidFill>
                <a:latin typeface="Calibri"/>
                <a:ea typeface="Calibri"/>
                <a:cs typeface="Calibri"/>
                <a:sym typeface="Calibri"/>
              </a:rPr>
              <a:t>Cluster 2 &amp; 3 has the highest amount of payments compared with the other clusters, indicating how aware they are of their credits. Hence, if there are offers such as loyalty points, they could be the best target.</a:t>
            </a:r>
            <a:endParaRPr b="1" sz="1900">
              <a:solidFill>
                <a:srgbClr val="212121"/>
              </a:solidFill>
              <a:latin typeface="Calibri"/>
              <a:ea typeface="Calibri"/>
              <a:cs typeface="Calibri"/>
              <a:sym typeface="Calibri"/>
            </a:endParaRPr>
          </a:p>
          <a:p>
            <a:pPr indent="0" lvl="0" marL="457200" rtl="0" algn="l">
              <a:lnSpc>
                <a:spcPct val="115000"/>
              </a:lnSpc>
              <a:spcBef>
                <a:spcPts val="1200"/>
              </a:spcBef>
              <a:spcAft>
                <a:spcPts val="0"/>
              </a:spcAft>
              <a:buNone/>
            </a:pPr>
            <a:r>
              <a:t/>
            </a:r>
            <a:endParaRPr b="1" sz="1700">
              <a:solidFill>
                <a:srgbClr val="212121"/>
              </a:solidFill>
              <a:latin typeface="Calibri"/>
              <a:ea typeface="Calibri"/>
              <a:cs typeface="Calibri"/>
              <a:sym typeface="Calibri"/>
            </a:endParaRPr>
          </a:p>
          <a:p>
            <a:pPr indent="0" lvl="0" marL="457200" rtl="0" algn="l">
              <a:lnSpc>
                <a:spcPct val="115000"/>
              </a:lnSpc>
              <a:spcBef>
                <a:spcPts val="1200"/>
              </a:spcBef>
              <a:spcAft>
                <a:spcPts val="0"/>
              </a:spcAft>
              <a:buNone/>
            </a:pPr>
            <a:r>
              <a:t/>
            </a:r>
            <a:endParaRPr b="1" sz="2100">
              <a:solidFill>
                <a:srgbClr val="212121"/>
              </a:solidFill>
              <a:latin typeface="Calibri"/>
              <a:ea typeface="Calibri"/>
              <a:cs typeface="Calibri"/>
              <a:sym typeface="Calibri"/>
            </a:endParaRPr>
          </a:p>
          <a:p>
            <a:pPr indent="0" lvl="0" marL="0" rtl="0" algn="l">
              <a:spcBef>
                <a:spcPts val="1200"/>
              </a:spcBef>
              <a:spcAft>
                <a:spcPts val="0"/>
              </a:spcAft>
              <a:buNone/>
            </a:pPr>
            <a:r>
              <a:t/>
            </a:r>
            <a:endParaRPr>
              <a:latin typeface="Malgun Gothic"/>
              <a:ea typeface="Malgun Gothic"/>
              <a:cs typeface="Malgun Gothic"/>
              <a:sym typeface="Malgun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9"/>
          <p:cNvSpPr txBox="1"/>
          <p:nvPr/>
        </p:nvSpPr>
        <p:spPr>
          <a:xfrm>
            <a:off x="1757754" y="822987"/>
            <a:ext cx="2304300" cy="1016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001">
                <a:solidFill>
                  <a:srgbClr val="3C78D8"/>
                </a:solidFill>
                <a:latin typeface="Calibri"/>
                <a:ea typeface="Calibri"/>
                <a:cs typeface="Calibri"/>
                <a:sym typeface="Calibri"/>
              </a:rPr>
              <a:t>TEAM MEMBERS</a:t>
            </a:r>
            <a:endParaRPr b="1" sz="3001">
              <a:solidFill>
                <a:srgbClr val="3C78D8"/>
              </a:solidFill>
              <a:latin typeface="Calibri"/>
              <a:ea typeface="Calibri"/>
              <a:cs typeface="Calibri"/>
              <a:sym typeface="Calibri"/>
            </a:endParaRPr>
          </a:p>
          <a:p>
            <a:pPr indent="0" lvl="0" marL="0" marR="0" rtl="0" algn="ctr">
              <a:spcBef>
                <a:spcPts val="0"/>
              </a:spcBef>
              <a:spcAft>
                <a:spcPts val="0"/>
              </a:spcAft>
              <a:buNone/>
            </a:pPr>
            <a:r>
              <a:t/>
            </a:r>
            <a:endParaRPr b="1" sz="3001">
              <a:solidFill>
                <a:srgbClr val="3C78D8"/>
              </a:solidFill>
              <a:latin typeface="Calibri"/>
              <a:ea typeface="Calibri"/>
              <a:cs typeface="Calibri"/>
              <a:sym typeface="Calibri"/>
            </a:endParaRPr>
          </a:p>
        </p:txBody>
      </p:sp>
      <p:sp>
        <p:nvSpPr>
          <p:cNvPr id="63" name="Google Shape;63;p9"/>
          <p:cNvSpPr txBox="1"/>
          <p:nvPr/>
        </p:nvSpPr>
        <p:spPr>
          <a:xfrm>
            <a:off x="433550" y="2640700"/>
            <a:ext cx="7567500" cy="1339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Clr>
                <a:srgbClr val="666666"/>
              </a:buClr>
              <a:buSzPts val="2500"/>
              <a:buFont typeface="Calibri"/>
              <a:buAutoNum type="arabicPeriod"/>
            </a:pPr>
            <a:r>
              <a:rPr b="1" lang="en-US" sz="2500">
                <a:solidFill>
                  <a:srgbClr val="666666"/>
                </a:solidFill>
                <a:latin typeface="Calibri"/>
                <a:ea typeface="Calibri"/>
                <a:cs typeface="Calibri"/>
                <a:sym typeface="Calibri"/>
              </a:rPr>
              <a:t>JANET CHESEREM</a:t>
            </a:r>
            <a:endParaRPr b="1" sz="2500">
              <a:solidFill>
                <a:srgbClr val="666666"/>
              </a:solidFill>
              <a:latin typeface="Calibri"/>
              <a:ea typeface="Calibri"/>
              <a:cs typeface="Calibri"/>
              <a:sym typeface="Calibri"/>
            </a:endParaRPr>
          </a:p>
          <a:p>
            <a:pPr indent="-387350" lvl="0" marL="457200" rtl="0" algn="l">
              <a:spcBef>
                <a:spcPts val="0"/>
              </a:spcBef>
              <a:spcAft>
                <a:spcPts val="0"/>
              </a:spcAft>
              <a:buClr>
                <a:srgbClr val="666666"/>
              </a:buClr>
              <a:buSzPts val="2500"/>
              <a:buFont typeface="Calibri"/>
              <a:buAutoNum type="arabicPeriod"/>
            </a:pPr>
            <a:r>
              <a:rPr b="1" lang="en-US" sz="2500">
                <a:solidFill>
                  <a:srgbClr val="666666"/>
                </a:solidFill>
                <a:latin typeface="Calibri"/>
                <a:ea typeface="Calibri"/>
                <a:cs typeface="Calibri"/>
                <a:sym typeface="Calibri"/>
              </a:rPr>
              <a:t>MAGDALINE ALUKHAVA</a:t>
            </a:r>
            <a:endParaRPr b="1" sz="2500">
              <a:solidFill>
                <a:srgbClr val="666666"/>
              </a:solidFill>
              <a:latin typeface="Calibri"/>
              <a:ea typeface="Calibri"/>
              <a:cs typeface="Calibri"/>
              <a:sym typeface="Calibri"/>
            </a:endParaRPr>
          </a:p>
          <a:p>
            <a:pPr indent="-387350" lvl="0" marL="457200" rtl="0" algn="l">
              <a:spcBef>
                <a:spcPts val="0"/>
              </a:spcBef>
              <a:spcAft>
                <a:spcPts val="0"/>
              </a:spcAft>
              <a:buClr>
                <a:srgbClr val="666666"/>
              </a:buClr>
              <a:buSzPts val="2500"/>
              <a:buFont typeface="Calibri"/>
              <a:buAutoNum type="arabicPeriod"/>
            </a:pPr>
            <a:r>
              <a:rPr b="1" lang="en-US" sz="2500">
                <a:solidFill>
                  <a:srgbClr val="666666"/>
                </a:solidFill>
                <a:latin typeface="Calibri"/>
                <a:ea typeface="Calibri"/>
                <a:cs typeface="Calibri"/>
                <a:sym typeface="Calibri"/>
              </a:rPr>
              <a:t>POLYCARP OMBOGA</a:t>
            </a:r>
            <a:endParaRPr b="1" sz="2500">
              <a:solidFill>
                <a:srgbClr val="666666"/>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ctrTitle"/>
          </p:nvPr>
        </p:nvSpPr>
        <p:spPr>
          <a:xfrm>
            <a:off x="8266725" y="1905000"/>
            <a:ext cx="3441600" cy="2113500"/>
          </a:xfrm>
          <a:prstGeom prst="rect">
            <a:avLst/>
          </a:prstGeom>
          <a:noFill/>
          <a:ln>
            <a:noFill/>
          </a:ln>
        </p:spPr>
        <p:txBody>
          <a:bodyPr anchorCtr="0" anchor="t" bIns="49775" lIns="99550" spcFirstLastPara="1" rIns="99550" wrap="square" tIns="49775">
            <a:noAutofit/>
          </a:bodyPr>
          <a:lstStyle/>
          <a:p>
            <a:pPr indent="0" lvl="0" marL="0" rtl="0" algn="l">
              <a:lnSpc>
                <a:spcPct val="115000"/>
              </a:lnSpc>
              <a:spcBef>
                <a:spcPts val="1200"/>
              </a:spcBef>
              <a:spcAft>
                <a:spcPts val="1200"/>
              </a:spcAft>
              <a:buSzPts val="1100"/>
              <a:buNone/>
            </a:pPr>
            <a:r>
              <a:rPr lang="en-US"/>
              <a:t>    </a:t>
            </a:r>
            <a:r>
              <a:rPr lang="en-US">
                <a:solidFill>
                  <a:srgbClr val="6281B6"/>
                </a:solidFill>
              </a:rPr>
              <a:t>END</a:t>
            </a:r>
            <a:endParaRPr>
              <a:solidFill>
                <a:srgbClr val="6281B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0"/>
          <p:cNvSpPr txBox="1"/>
          <p:nvPr/>
        </p:nvSpPr>
        <p:spPr>
          <a:xfrm>
            <a:off x="8040216" y="2564904"/>
            <a:ext cx="1864500" cy="307800"/>
          </a:xfrm>
          <a:prstGeom prst="rect">
            <a:avLst/>
          </a:prstGeom>
          <a:noFill/>
          <a:ln>
            <a:noFill/>
          </a:ln>
        </p:spPr>
        <p:txBody>
          <a:bodyPr anchorCtr="0" anchor="t" bIns="45725" lIns="91475" spcFirstLastPara="1" rIns="91475" wrap="square" tIns="45725">
            <a:spAutoFit/>
          </a:bodyPr>
          <a:lstStyle/>
          <a:p>
            <a:pPr indent="0" lvl="0" marL="457200" marR="0" rtl="0" algn="l">
              <a:lnSpc>
                <a:spcPct val="200000"/>
              </a:lnSpc>
              <a:spcBef>
                <a:spcPts val="0"/>
              </a:spcBef>
              <a:spcAft>
                <a:spcPts val="0"/>
              </a:spcAft>
              <a:buNone/>
            </a:pPr>
            <a:r>
              <a:t/>
            </a:r>
            <a:endParaRPr/>
          </a:p>
        </p:txBody>
      </p:sp>
      <p:grpSp>
        <p:nvGrpSpPr>
          <p:cNvPr id="69" name="Google Shape;69;p10"/>
          <p:cNvGrpSpPr/>
          <p:nvPr/>
        </p:nvGrpSpPr>
        <p:grpSpPr>
          <a:xfrm>
            <a:off x="2207575" y="2708920"/>
            <a:ext cx="3164400" cy="1094755"/>
            <a:chOff x="2139432" y="2323759"/>
            <a:chExt cx="3164400" cy="1094755"/>
          </a:xfrm>
        </p:grpSpPr>
        <p:sp>
          <p:nvSpPr>
            <p:cNvPr id="70" name="Google Shape;70;p10"/>
            <p:cNvSpPr txBox="1"/>
            <p:nvPr/>
          </p:nvSpPr>
          <p:spPr>
            <a:xfrm>
              <a:off x="3298736" y="2323759"/>
              <a:ext cx="987600" cy="5850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t/>
              </a:r>
              <a:endParaRPr b="1" sz="3200">
                <a:solidFill>
                  <a:srgbClr val="6281B6"/>
                </a:solidFill>
                <a:latin typeface="Calibri"/>
                <a:ea typeface="Calibri"/>
                <a:cs typeface="Calibri"/>
                <a:sym typeface="Calibri"/>
              </a:endParaRPr>
            </a:p>
          </p:txBody>
        </p:sp>
        <p:sp>
          <p:nvSpPr>
            <p:cNvPr id="71" name="Google Shape;71;p10"/>
            <p:cNvSpPr txBox="1"/>
            <p:nvPr/>
          </p:nvSpPr>
          <p:spPr>
            <a:xfrm>
              <a:off x="2139432" y="2956814"/>
              <a:ext cx="31644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6281B6"/>
                  </a:solidFill>
                  <a:latin typeface="Calibri"/>
                  <a:ea typeface="Calibri"/>
                  <a:cs typeface="Calibri"/>
                  <a:sym typeface="Calibri"/>
                </a:rPr>
                <a:t>RESEARCH OBJECTIVE</a:t>
              </a:r>
              <a:endParaRPr/>
            </a:p>
          </p:txBody>
        </p:sp>
        <p:pic>
          <p:nvPicPr>
            <p:cNvPr id="72" name="Google Shape;72;p10"/>
            <p:cNvPicPr preferRelativeResize="0"/>
            <p:nvPr/>
          </p:nvPicPr>
          <p:blipFill rotWithShape="1">
            <a:blip r:embed="rId3">
              <a:alphaModFix/>
            </a:blip>
            <a:srcRect b="0" l="0" r="0" t="0"/>
            <a:stretch/>
          </p:blipFill>
          <p:spPr>
            <a:xfrm>
              <a:off x="4339007" y="2420888"/>
              <a:ext cx="752746" cy="535922"/>
            </a:xfrm>
            <a:prstGeom prst="rect">
              <a:avLst/>
            </a:prstGeom>
            <a:noFill/>
            <a:ln>
              <a:noFill/>
            </a:ln>
          </p:spPr>
        </p:pic>
      </p:grpSp>
      <p:sp>
        <p:nvSpPr>
          <p:cNvPr id="73" name="Google Shape;73;p10"/>
          <p:cNvSpPr txBox="1"/>
          <p:nvPr/>
        </p:nvSpPr>
        <p:spPr>
          <a:xfrm>
            <a:off x="6674075" y="2660650"/>
            <a:ext cx="4966200" cy="1669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600"/>
              </a:spcBef>
              <a:spcAft>
                <a:spcPts val="0"/>
              </a:spcAft>
              <a:buNone/>
            </a:pPr>
            <a:r>
              <a:rPr b="1" lang="en-US" sz="2100">
                <a:solidFill>
                  <a:srgbClr val="212121"/>
                </a:solidFill>
                <a:latin typeface="Calibri"/>
                <a:ea typeface="Calibri"/>
                <a:cs typeface="Calibri"/>
                <a:sym typeface="Calibri"/>
              </a:rPr>
              <a:t>To develop a customer segmentation model for a credit card company to help define marketing strategies.</a:t>
            </a:r>
            <a:endParaRPr b="1" sz="3300">
              <a:solidFill>
                <a:srgbClr val="212121"/>
              </a:solidFill>
              <a:latin typeface="Calibri"/>
              <a:ea typeface="Calibri"/>
              <a:cs typeface="Calibri"/>
              <a:sym typeface="Calibri"/>
            </a:endParaRPr>
          </a:p>
          <a:p>
            <a:pPr indent="0" lvl="0" marL="0" rtl="0" algn="l">
              <a:spcBef>
                <a:spcPts val="1200"/>
              </a:spcBef>
              <a:spcAft>
                <a:spcPts val="0"/>
              </a:spcAft>
              <a:buNone/>
            </a:pPr>
            <a:r>
              <a:t/>
            </a:r>
            <a:endParaRPr>
              <a:latin typeface="Malgun Gothic"/>
              <a:ea typeface="Malgun Gothic"/>
              <a:cs typeface="Malgun Gothic"/>
              <a:sym typeface="Malgun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1"/>
          <p:cNvSpPr txBox="1"/>
          <p:nvPr/>
        </p:nvSpPr>
        <p:spPr>
          <a:xfrm>
            <a:off x="8040216" y="2564904"/>
            <a:ext cx="1864500" cy="307800"/>
          </a:xfrm>
          <a:prstGeom prst="rect">
            <a:avLst/>
          </a:prstGeom>
          <a:noFill/>
          <a:ln>
            <a:noFill/>
          </a:ln>
        </p:spPr>
        <p:txBody>
          <a:bodyPr anchorCtr="0" anchor="t" bIns="45725" lIns="91475" spcFirstLastPara="1" rIns="91475" wrap="square" tIns="45725">
            <a:spAutoFit/>
          </a:bodyPr>
          <a:lstStyle/>
          <a:p>
            <a:pPr indent="0" lvl="0" marL="457200" marR="0" rtl="0" algn="l">
              <a:lnSpc>
                <a:spcPct val="200000"/>
              </a:lnSpc>
              <a:spcBef>
                <a:spcPts val="0"/>
              </a:spcBef>
              <a:spcAft>
                <a:spcPts val="0"/>
              </a:spcAft>
              <a:buNone/>
            </a:pPr>
            <a:r>
              <a:t/>
            </a:r>
            <a:endParaRPr/>
          </a:p>
        </p:txBody>
      </p:sp>
      <p:grpSp>
        <p:nvGrpSpPr>
          <p:cNvPr id="79" name="Google Shape;79;p11"/>
          <p:cNvGrpSpPr/>
          <p:nvPr/>
        </p:nvGrpSpPr>
        <p:grpSpPr>
          <a:xfrm>
            <a:off x="2207575" y="2708920"/>
            <a:ext cx="3164400" cy="1094755"/>
            <a:chOff x="2139432" y="2323759"/>
            <a:chExt cx="3164400" cy="1094755"/>
          </a:xfrm>
        </p:grpSpPr>
        <p:sp>
          <p:nvSpPr>
            <p:cNvPr id="80" name="Google Shape;80;p11"/>
            <p:cNvSpPr txBox="1"/>
            <p:nvPr/>
          </p:nvSpPr>
          <p:spPr>
            <a:xfrm>
              <a:off x="3298736" y="2323759"/>
              <a:ext cx="987600" cy="5850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t/>
              </a:r>
              <a:endParaRPr b="1" sz="3200">
                <a:solidFill>
                  <a:srgbClr val="6281B6"/>
                </a:solidFill>
                <a:latin typeface="Calibri"/>
                <a:ea typeface="Calibri"/>
                <a:cs typeface="Calibri"/>
                <a:sym typeface="Calibri"/>
              </a:endParaRPr>
            </a:p>
          </p:txBody>
        </p:sp>
        <p:sp>
          <p:nvSpPr>
            <p:cNvPr id="81" name="Google Shape;81;p11"/>
            <p:cNvSpPr txBox="1"/>
            <p:nvPr/>
          </p:nvSpPr>
          <p:spPr>
            <a:xfrm>
              <a:off x="2139432" y="2956814"/>
              <a:ext cx="31644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6281B6"/>
                  </a:solidFill>
                  <a:latin typeface="Calibri"/>
                  <a:ea typeface="Calibri"/>
                  <a:cs typeface="Calibri"/>
                  <a:sym typeface="Calibri"/>
                </a:rPr>
                <a:t>SPECIFIC</a:t>
              </a:r>
              <a:r>
                <a:rPr b="1" lang="en-US" sz="2400">
                  <a:solidFill>
                    <a:srgbClr val="6281B6"/>
                  </a:solidFill>
                  <a:latin typeface="Calibri"/>
                  <a:ea typeface="Calibri"/>
                  <a:cs typeface="Calibri"/>
                  <a:sym typeface="Calibri"/>
                </a:rPr>
                <a:t> OBJECTIVES</a:t>
              </a:r>
              <a:endParaRPr/>
            </a:p>
          </p:txBody>
        </p:sp>
        <p:pic>
          <p:nvPicPr>
            <p:cNvPr id="82" name="Google Shape;82;p11"/>
            <p:cNvPicPr preferRelativeResize="0"/>
            <p:nvPr/>
          </p:nvPicPr>
          <p:blipFill rotWithShape="1">
            <a:blip r:embed="rId3">
              <a:alphaModFix/>
            </a:blip>
            <a:srcRect b="0" l="0" r="0" t="0"/>
            <a:stretch/>
          </p:blipFill>
          <p:spPr>
            <a:xfrm>
              <a:off x="4339007" y="2420888"/>
              <a:ext cx="752746" cy="535922"/>
            </a:xfrm>
            <a:prstGeom prst="rect">
              <a:avLst/>
            </a:prstGeom>
            <a:noFill/>
            <a:ln>
              <a:noFill/>
            </a:ln>
          </p:spPr>
        </p:pic>
      </p:grpSp>
      <p:sp>
        <p:nvSpPr>
          <p:cNvPr id="83" name="Google Shape;83;p11"/>
          <p:cNvSpPr txBox="1"/>
          <p:nvPr/>
        </p:nvSpPr>
        <p:spPr>
          <a:xfrm>
            <a:off x="6674075" y="1366350"/>
            <a:ext cx="5307600" cy="49917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600"/>
              </a:spcBef>
              <a:spcAft>
                <a:spcPts val="0"/>
              </a:spcAft>
              <a:buClr>
                <a:srgbClr val="212121"/>
              </a:buClr>
              <a:buSzPts val="1700"/>
              <a:buFont typeface="Calibri"/>
              <a:buAutoNum type="arabicPeriod"/>
            </a:pPr>
            <a:r>
              <a:rPr b="1" lang="en-US" sz="1700">
                <a:solidFill>
                  <a:srgbClr val="212121"/>
                </a:solidFill>
                <a:latin typeface="Calibri"/>
                <a:ea typeface="Calibri"/>
                <a:cs typeface="Calibri"/>
                <a:sym typeface="Calibri"/>
              </a:rPr>
              <a:t>To segment credit cardholders into distinct groups based on their spending patterns and demographics.</a:t>
            </a:r>
            <a:endParaRPr b="1" sz="1700">
              <a:solidFill>
                <a:srgbClr val="212121"/>
              </a:solidFill>
              <a:latin typeface="Calibri"/>
              <a:ea typeface="Calibri"/>
              <a:cs typeface="Calibri"/>
              <a:sym typeface="Calibri"/>
            </a:endParaRPr>
          </a:p>
          <a:p>
            <a:pPr indent="-336550" lvl="0" marL="457200" rtl="0" algn="l">
              <a:lnSpc>
                <a:spcPct val="115000"/>
              </a:lnSpc>
              <a:spcBef>
                <a:spcPts val="0"/>
              </a:spcBef>
              <a:spcAft>
                <a:spcPts val="0"/>
              </a:spcAft>
              <a:buClr>
                <a:srgbClr val="212121"/>
              </a:buClr>
              <a:buSzPts val="1700"/>
              <a:buFont typeface="Calibri"/>
              <a:buAutoNum type="arabicPeriod"/>
            </a:pPr>
            <a:r>
              <a:rPr b="1" lang="en-US" sz="1700">
                <a:solidFill>
                  <a:srgbClr val="212121"/>
                </a:solidFill>
                <a:latin typeface="Calibri"/>
                <a:ea typeface="Calibri"/>
                <a:cs typeface="Calibri"/>
                <a:sym typeface="Calibri"/>
              </a:rPr>
              <a:t>To identify the characteristics of each group of credit cardholders.</a:t>
            </a:r>
            <a:endParaRPr b="1" sz="1700">
              <a:solidFill>
                <a:srgbClr val="212121"/>
              </a:solidFill>
              <a:latin typeface="Calibri"/>
              <a:ea typeface="Calibri"/>
              <a:cs typeface="Calibri"/>
              <a:sym typeface="Calibri"/>
            </a:endParaRPr>
          </a:p>
          <a:p>
            <a:pPr indent="-336550" lvl="0" marL="457200" rtl="0" algn="l">
              <a:lnSpc>
                <a:spcPct val="115000"/>
              </a:lnSpc>
              <a:spcBef>
                <a:spcPts val="0"/>
              </a:spcBef>
              <a:spcAft>
                <a:spcPts val="0"/>
              </a:spcAft>
              <a:buClr>
                <a:srgbClr val="212121"/>
              </a:buClr>
              <a:buSzPts val="1700"/>
              <a:buFont typeface="Calibri"/>
              <a:buAutoNum type="arabicPeriod"/>
            </a:pPr>
            <a:r>
              <a:rPr b="1" lang="en-US" sz="1700">
                <a:solidFill>
                  <a:srgbClr val="212121"/>
                </a:solidFill>
                <a:latin typeface="Calibri"/>
                <a:ea typeface="Calibri"/>
                <a:cs typeface="Calibri"/>
                <a:sym typeface="Calibri"/>
              </a:rPr>
              <a:t>To determine the optimal number of clusters for the credit cardholder data using the elbow method.</a:t>
            </a:r>
            <a:endParaRPr b="1" sz="1700">
              <a:solidFill>
                <a:srgbClr val="212121"/>
              </a:solidFill>
              <a:latin typeface="Calibri"/>
              <a:ea typeface="Calibri"/>
              <a:cs typeface="Calibri"/>
              <a:sym typeface="Calibri"/>
            </a:endParaRPr>
          </a:p>
          <a:p>
            <a:pPr indent="-336550" lvl="0" marL="457200" rtl="0" algn="l">
              <a:lnSpc>
                <a:spcPct val="115000"/>
              </a:lnSpc>
              <a:spcBef>
                <a:spcPts val="0"/>
              </a:spcBef>
              <a:spcAft>
                <a:spcPts val="0"/>
              </a:spcAft>
              <a:buClr>
                <a:srgbClr val="212121"/>
              </a:buClr>
              <a:buSzPts val="1700"/>
              <a:buFont typeface="Calibri"/>
              <a:buAutoNum type="arabicPeriod"/>
            </a:pPr>
            <a:r>
              <a:rPr b="1" lang="en-US" sz="1700">
                <a:solidFill>
                  <a:srgbClr val="212121"/>
                </a:solidFill>
                <a:latin typeface="Calibri"/>
                <a:ea typeface="Calibri"/>
                <a:cs typeface="Calibri"/>
                <a:sym typeface="Calibri"/>
              </a:rPr>
              <a:t>To visualize the clusters and interpret the results in terms of the characteristics of each group of credit cardholders.</a:t>
            </a:r>
            <a:endParaRPr b="1" sz="1700">
              <a:solidFill>
                <a:srgbClr val="212121"/>
              </a:solidFill>
              <a:latin typeface="Calibri"/>
              <a:ea typeface="Calibri"/>
              <a:cs typeface="Calibri"/>
              <a:sym typeface="Calibri"/>
            </a:endParaRPr>
          </a:p>
          <a:p>
            <a:pPr indent="-336550" lvl="0" marL="457200" rtl="0" algn="l">
              <a:lnSpc>
                <a:spcPct val="115000"/>
              </a:lnSpc>
              <a:spcBef>
                <a:spcPts val="0"/>
              </a:spcBef>
              <a:spcAft>
                <a:spcPts val="0"/>
              </a:spcAft>
              <a:buClr>
                <a:srgbClr val="212121"/>
              </a:buClr>
              <a:buSzPts val="1700"/>
              <a:buFont typeface="Calibri"/>
              <a:buAutoNum type="arabicPeriod"/>
            </a:pPr>
            <a:r>
              <a:rPr b="1" lang="en-US" sz="1700">
                <a:solidFill>
                  <a:srgbClr val="212121"/>
                </a:solidFill>
                <a:latin typeface="Calibri"/>
                <a:ea typeface="Calibri"/>
                <a:cs typeface="Calibri"/>
                <a:sym typeface="Calibri"/>
              </a:rPr>
              <a:t>To provide insights and recommendations to credit card issuers on how to target and retain their cardholders based on their clustering.</a:t>
            </a:r>
            <a:endParaRPr b="1" sz="1700">
              <a:solidFill>
                <a:srgbClr val="212121"/>
              </a:solidFill>
              <a:latin typeface="Calibri"/>
              <a:ea typeface="Calibri"/>
              <a:cs typeface="Calibri"/>
              <a:sym typeface="Calibri"/>
            </a:endParaRPr>
          </a:p>
          <a:p>
            <a:pPr indent="0" lvl="0" marL="457200" rtl="0" algn="l">
              <a:lnSpc>
                <a:spcPct val="115000"/>
              </a:lnSpc>
              <a:spcBef>
                <a:spcPts val="1200"/>
              </a:spcBef>
              <a:spcAft>
                <a:spcPts val="0"/>
              </a:spcAft>
              <a:buNone/>
            </a:pPr>
            <a:r>
              <a:t/>
            </a:r>
            <a:endParaRPr b="1" sz="2100">
              <a:solidFill>
                <a:srgbClr val="212121"/>
              </a:solidFill>
              <a:latin typeface="Calibri"/>
              <a:ea typeface="Calibri"/>
              <a:cs typeface="Calibri"/>
              <a:sym typeface="Calibri"/>
            </a:endParaRPr>
          </a:p>
          <a:p>
            <a:pPr indent="0" lvl="0" marL="0" rtl="0" algn="l">
              <a:spcBef>
                <a:spcPts val="1200"/>
              </a:spcBef>
              <a:spcAft>
                <a:spcPts val="0"/>
              </a:spcAft>
              <a:buNone/>
            </a:pPr>
            <a:r>
              <a:t/>
            </a:r>
            <a:endParaRPr>
              <a:latin typeface="Malgun Gothic"/>
              <a:ea typeface="Malgun Gothic"/>
              <a:cs typeface="Malgun Gothic"/>
              <a:sym typeface="Malgun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2"/>
          <p:cNvSpPr txBox="1"/>
          <p:nvPr/>
        </p:nvSpPr>
        <p:spPr>
          <a:xfrm>
            <a:off x="8040216" y="2564904"/>
            <a:ext cx="1864500" cy="307800"/>
          </a:xfrm>
          <a:prstGeom prst="rect">
            <a:avLst/>
          </a:prstGeom>
          <a:noFill/>
          <a:ln>
            <a:noFill/>
          </a:ln>
        </p:spPr>
        <p:txBody>
          <a:bodyPr anchorCtr="0" anchor="t" bIns="45725" lIns="91475" spcFirstLastPara="1" rIns="91475" wrap="square" tIns="45725">
            <a:spAutoFit/>
          </a:bodyPr>
          <a:lstStyle/>
          <a:p>
            <a:pPr indent="0" lvl="0" marL="457200" marR="0" rtl="0" algn="l">
              <a:lnSpc>
                <a:spcPct val="200000"/>
              </a:lnSpc>
              <a:spcBef>
                <a:spcPts val="0"/>
              </a:spcBef>
              <a:spcAft>
                <a:spcPts val="0"/>
              </a:spcAft>
              <a:buNone/>
            </a:pPr>
            <a:r>
              <a:t/>
            </a:r>
            <a:endParaRPr/>
          </a:p>
        </p:txBody>
      </p:sp>
      <p:grpSp>
        <p:nvGrpSpPr>
          <p:cNvPr id="89" name="Google Shape;89;p12"/>
          <p:cNvGrpSpPr/>
          <p:nvPr/>
        </p:nvGrpSpPr>
        <p:grpSpPr>
          <a:xfrm>
            <a:off x="1576550" y="2708920"/>
            <a:ext cx="4164600" cy="1094755"/>
            <a:chOff x="1508407" y="2323759"/>
            <a:chExt cx="4164600" cy="1094755"/>
          </a:xfrm>
        </p:grpSpPr>
        <p:sp>
          <p:nvSpPr>
            <p:cNvPr id="90" name="Google Shape;90;p12"/>
            <p:cNvSpPr txBox="1"/>
            <p:nvPr/>
          </p:nvSpPr>
          <p:spPr>
            <a:xfrm>
              <a:off x="3298736" y="2323759"/>
              <a:ext cx="987600" cy="5850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t/>
              </a:r>
              <a:endParaRPr b="1" sz="3200">
                <a:solidFill>
                  <a:srgbClr val="6281B6"/>
                </a:solidFill>
                <a:latin typeface="Calibri"/>
                <a:ea typeface="Calibri"/>
                <a:cs typeface="Calibri"/>
                <a:sym typeface="Calibri"/>
              </a:endParaRPr>
            </a:p>
          </p:txBody>
        </p:sp>
        <p:sp>
          <p:nvSpPr>
            <p:cNvPr id="91" name="Google Shape;91;p12"/>
            <p:cNvSpPr txBox="1"/>
            <p:nvPr/>
          </p:nvSpPr>
          <p:spPr>
            <a:xfrm>
              <a:off x="1508407" y="2956814"/>
              <a:ext cx="41646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6281B6"/>
                  </a:solidFill>
                  <a:latin typeface="Calibri"/>
                  <a:ea typeface="Calibri"/>
                  <a:cs typeface="Calibri"/>
                  <a:sym typeface="Calibri"/>
                </a:rPr>
                <a:t>EXPERIMENTAL DESIGN TAKEN</a:t>
              </a:r>
              <a:endParaRPr/>
            </a:p>
          </p:txBody>
        </p:sp>
        <p:pic>
          <p:nvPicPr>
            <p:cNvPr id="92" name="Google Shape;92;p12"/>
            <p:cNvPicPr preferRelativeResize="0"/>
            <p:nvPr/>
          </p:nvPicPr>
          <p:blipFill rotWithShape="1">
            <a:blip r:embed="rId3">
              <a:alphaModFix/>
            </a:blip>
            <a:srcRect b="0" l="0" r="0" t="0"/>
            <a:stretch/>
          </p:blipFill>
          <p:spPr>
            <a:xfrm>
              <a:off x="4339007" y="2420888"/>
              <a:ext cx="752746" cy="535922"/>
            </a:xfrm>
            <a:prstGeom prst="rect">
              <a:avLst/>
            </a:prstGeom>
            <a:noFill/>
            <a:ln>
              <a:noFill/>
            </a:ln>
          </p:spPr>
        </p:pic>
      </p:grpSp>
      <p:sp>
        <p:nvSpPr>
          <p:cNvPr id="93" name="Google Shape;93;p12"/>
          <p:cNvSpPr txBox="1"/>
          <p:nvPr/>
        </p:nvSpPr>
        <p:spPr>
          <a:xfrm>
            <a:off x="6674075" y="1707925"/>
            <a:ext cx="5307600" cy="35742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600"/>
              </a:spcBef>
              <a:spcAft>
                <a:spcPts val="0"/>
              </a:spcAft>
              <a:buClr>
                <a:srgbClr val="212121"/>
              </a:buClr>
              <a:buSzPts val="2400"/>
              <a:buFont typeface="Calibri"/>
              <a:buAutoNum type="arabicPeriod"/>
            </a:pPr>
            <a:r>
              <a:rPr b="1" lang="en-US" sz="2400">
                <a:solidFill>
                  <a:srgbClr val="212121"/>
                </a:solidFill>
                <a:latin typeface="Calibri"/>
                <a:ea typeface="Calibri"/>
                <a:cs typeface="Calibri"/>
                <a:sym typeface="Calibri"/>
              </a:rPr>
              <a:t>Loading the relevant libraries</a:t>
            </a:r>
            <a:endParaRPr b="1" sz="2400">
              <a:solidFill>
                <a:srgbClr val="212121"/>
              </a:solidFill>
              <a:latin typeface="Calibri"/>
              <a:ea typeface="Calibri"/>
              <a:cs typeface="Calibri"/>
              <a:sym typeface="Calibri"/>
            </a:endParaRPr>
          </a:p>
          <a:p>
            <a:pPr indent="-381000" lvl="0" marL="457200" rtl="0" algn="l">
              <a:lnSpc>
                <a:spcPct val="115000"/>
              </a:lnSpc>
              <a:spcBef>
                <a:spcPts val="0"/>
              </a:spcBef>
              <a:spcAft>
                <a:spcPts val="0"/>
              </a:spcAft>
              <a:buClr>
                <a:srgbClr val="212121"/>
              </a:buClr>
              <a:buSzPts val="2400"/>
              <a:buFont typeface="Calibri"/>
              <a:buAutoNum type="arabicPeriod"/>
            </a:pPr>
            <a:r>
              <a:rPr b="1" lang="en-US" sz="2400">
                <a:solidFill>
                  <a:srgbClr val="212121"/>
                </a:solidFill>
                <a:latin typeface="Calibri"/>
                <a:ea typeface="Calibri"/>
                <a:cs typeface="Calibri"/>
                <a:sym typeface="Calibri"/>
              </a:rPr>
              <a:t>Reading and previewing dataset</a:t>
            </a:r>
            <a:endParaRPr b="1" sz="2400">
              <a:solidFill>
                <a:srgbClr val="212121"/>
              </a:solidFill>
              <a:latin typeface="Calibri"/>
              <a:ea typeface="Calibri"/>
              <a:cs typeface="Calibri"/>
              <a:sym typeface="Calibri"/>
            </a:endParaRPr>
          </a:p>
          <a:p>
            <a:pPr indent="-381000" lvl="0" marL="457200" rtl="0" algn="l">
              <a:lnSpc>
                <a:spcPct val="115000"/>
              </a:lnSpc>
              <a:spcBef>
                <a:spcPts val="0"/>
              </a:spcBef>
              <a:spcAft>
                <a:spcPts val="0"/>
              </a:spcAft>
              <a:buClr>
                <a:srgbClr val="212121"/>
              </a:buClr>
              <a:buSzPts val="2400"/>
              <a:buFont typeface="Calibri"/>
              <a:buAutoNum type="arabicPeriod"/>
            </a:pPr>
            <a:r>
              <a:rPr b="1" lang="en-US" sz="2400">
                <a:solidFill>
                  <a:srgbClr val="212121"/>
                </a:solidFill>
                <a:latin typeface="Calibri"/>
                <a:ea typeface="Calibri"/>
                <a:cs typeface="Calibri"/>
                <a:sym typeface="Calibri"/>
              </a:rPr>
              <a:t>Tidying the data</a:t>
            </a:r>
            <a:endParaRPr b="1" sz="2400">
              <a:solidFill>
                <a:srgbClr val="212121"/>
              </a:solidFill>
              <a:latin typeface="Calibri"/>
              <a:ea typeface="Calibri"/>
              <a:cs typeface="Calibri"/>
              <a:sym typeface="Calibri"/>
            </a:endParaRPr>
          </a:p>
          <a:p>
            <a:pPr indent="-381000" lvl="0" marL="457200" rtl="0" algn="l">
              <a:lnSpc>
                <a:spcPct val="115000"/>
              </a:lnSpc>
              <a:spcBef>
                <a:spcPts val="0"/>
              </a:spcBef>
              <a:spcAft>
                <a:spcPts val="0"/>
              </a:spcAft>
              <a:buClr>
                <a:srgbClr val="212121"/>
              </a:buClr>
              <a:buSzPts val="2400"/>
              <a:buFont typeface="Calibri"/>
              <a:buAutoNum type="arabicPeriod"/>
            </a:pPr>
            <a:r>
              <a:rPr b="1" lang="en-US" sz="2400">
                <a:solidFill>
                  <a:srgbClr val="212121"/>
                </a:solidFill>
                <a:latin typeface="Calibri"/>
                <a:ea typeface="Calibri"/>
                <a:cs typeface="Calibri"/>
                <a:sym typeface="Calibri"/>
              </a:rPr>
              <a:t>Exploratory data analysis</a:t>
            </a:r>
            <a:endParaRPr b="1" sz="2400">
              <a:solidFill>
                <a:srgbClr val="212121"/>
              </a:solidFill>
              <a:latin typeface="Calibri"/>
              <a:ea typeface="Calibri"/>
              <a:cs typeface="Calibri"/>
              <a:sym typeface="Calibri"/>
            </a:endParaRPr>
          </a:p>
          <a:p>
            <a:pPr indent="-381000" lvl="0" marL="457200" rtl="0" algn="l">
              <a:lnSpc>
                <a:spcPct val="115000"/>
              </a:lnSpc>
              <a:spcBef>
                <a:spcPts val="0"/>
              </a:spcBef>
              <a:spcAft>
                <a:spcPts val="0"/>
              </a:spcAft>
              <a:buClr>
                <a:srgbClr val="212121"/>
              </a:buClr>
              <a:buSzPts val="2400"/>
              <a:buFont typeface="Calibri"/>
              <a:buAutoNum type="arabicPeriod"/>
            </a:pPr>
            <a:r>
              <a:rPr b="1" lang="en-US" sz="2400">
                <a:solidFill>
                  <a:srgbClr val="212121"/>
                </a:solidFill>
                <a:latin typeface="Calibri"/>
                <a:ea typeface="Calibri"/>
                <a:cs typeface="Calibri"/>
                <a:sym typeface="Calibri"/>
              </a:rPr>
              <a:t>Data pre-processing</a:t>
            </a:r>
            <a:endParaRPr b="1" sz="2400">
              <a:solidFill>
                <a:srgbClr val="212121"/>
              </a:solidFill>
              <a:latin typeface="Calibri"/>
              <a:ea typeface="Calibri"/>
              <a:cs typeface="Calibri"/>
              <a:sym typeface="Calibri"/>
            </a:endParaRPr>
          </a:p>
          <a:p>
            <a:pPr indent="-381000" lvl="0" marL="457200" rtl="0" algn="l">
              <a:lnSpc>
                <a:spcPct val="115000"/>
              </a:lnSpc>
              <a:spcBef>
                <a:spcPts val="0"/>
              </a:spcBef>
              <a:spcAft>
                <a:spcPts val="0"/>
              </a:spcAft>
              <a:buClr>
                <a:srgbClr val="212121"/>
              </a:buClr>
              <a:buSzPts val="2400"/>
              <a:buFont typeface="Calibri"/>
              <a:buAutoNum type="arabicPeriod"/>
            </a:pPr>
            <a:r>
              <a:rPr b="1" lang="en-US" sz="2400">
                <a:solidFill>
                  <a:srgbClr val="212121"/>
                </a:solidFill>
                <a:latin typeface="Calibri"/>
                <a:ea typeface="Calibri"/>
                <a:cs typeface="Calibri"/>
                <a:sym typeface="Calibri"/>
              </a:rPr>
              <a:t>Implementing the solution </a:t>
            </a:r>
            <a:endParaRPr b="1" sz="2400">
              <a:solidFill>
                <a:srgbClr val="212121"/>
              </a:solidFill>
              <a:latin typeface="Calibri"/>
              <a:ea typeface="Calibri"/>
              <a:cs typeface="Calibri"/>
              <a:sym typeface="Calibri"/>
            </a:endParaRPr>
          </a:p>
          <a:p>
            <a:pPr indent="-381000" lvl="0" marL="457200" rtl="0" algn="l">
              <a:lnSpc>
                <a:spcPct val="115000"/>
              </a:lnSpc>
              <a:spcBef>
                <a:spcPts val="0"/>
              </a:spcBef>
              <a:spcAft>
                <a:spcPts val="0"/>
              </a:spcAft>
              <a:buClr>
                <a:srgbClr val="212121"/>
              </a:buClr>
              <a:buSzPts val="2400"/>
              <a:buFont typeface="Calibri"/>
              <a:buAutoNum type="arabicPeriod"/>
            </a:pPr>
            <a:r>
              <a:rPr b="1" lang="en-US" sz="2400">
                <a:solidFill>
                  <a:srgbClr val="212121"/>
                </a:solidFill>
                <a:latin typeface="Calibri"/>
                <a:ea typeface="Calibri"/>
                <a:cs typeface="Calibri"/>
                <a:sym typeface="Calibri"/>
              </a:rPr>
              <a:t>Giving Recommendations</a:t>
            </a:r>
            <a:endParaRPr b="1" sz="2400">
              <a:solidFill>
                <a:srgbClr val="212121"/>
              </a:solidFill>
              <a:latin typeface="Calibri"/>
              <a:ea typeface="Calibri"/>
              <a:cs typeface="Calibri"/>
              <a:sym typeface="Calibri"/>
            </a:endParaRPr>
          </a:p>
          <a:p>
            <a:pPr indent="0" lvl="0" marL="0" rtl="0" algn="l">
              <a:spcBef>
                <a:spcPts val="1200"/>
              </a:spcBef>
              <a:spcAft>
                <a:spcPts val="0"/>
              </a:spcAft>
              <a:buNone/>
            </a:pPr>
            <a:r>
              <a:t/>
            </a:r>
            <a:endParaRPr b="1" sz="1700">
              <a:solidFill>
                <a:srgbClr val="21212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3"/>
          <p:cNvSpPr txBox="1"/>
          <p:nvPr>
            <p:ph type="title"/>
          </p:nvPr>
        </p:nvSpPr>
        <p:spPr>
          <a:xfrm>
            <a:off x="262593" y="254168"/>
            <a:ext cx="8175900" cy="798600"/>
          </a:xfrm>
          <a:prstGeom prst="rect">
            <a:avLst/>
          </a:prstGeom>
          <a:noFill/>
          <a:ln>
            <a:noFill/>
          </a:ln>
        </p:spPr>
        <p:txBody>
          <a:bodyPr anchorCtr="0" anchor="ctr" bIns="49775" lIns="99550" spcFirstLastPara="1" rIns="99550" wrap="square" tIns="49775">
            <a:normAutofit/>
          </a:bodyPr>
          <a:lstStyle/>
          <a:p>
            <a:pPr indent="0" lvl="0" marL="0" rtl="0" algn="l">
              <a:lnSpc>
                <a:spcPct val="115000"/>
              </a:lnSpc>
              <a:spcBef>
                <a:spcPts val="900"/>
              </a:spcBef>
              <a:spcAft>
                <a:spcPts val="900"/>
              </a:spcAft>
              <a:buClr>
                <a:schemeClr val="dk1"/>
              </a:buClr>
              <a:buSzPts val="1100"/>
              <a:buFont typeface="Arial"/>
              <a:buNone/>
            </a:pPr>
            <a:r>
              <a:rPr b="0" lang="en-US" sz="3138">
                <a:solidFill>
                  <a:srgbClr val="BF73AB"/>
                </a:solidFill>
              </a:rPr>
              <a:t>Plots to check for outliers per variable</a:t>
            </a:r>
            <a:endParaRPr sz="3438">
              <a:solidFill>
                <a:srgbClr val="BF73AB"/>
              </a:solidFill>
            </a:endParaRPr>
          </a:p>
        </p:txBody>
      </p:sp>
      <p:pic>
        <p:nvPicPr>
          <p:cNvPr id="99" name="Google Shape;99;p13"/>
          <p:cNvPicPr preferRelativeResize="0"/>
          <p:nvPr/>
        </p:nvPicPr>
        <p:blipFill>
          <a:blip r:embed="rId3">
            <a:alphaModFix/>
          </a:blip>
          <a:stretch>
            <a:fillRect/>
          </a:stretch>
        </p:blipFill>
        <p:spPr>
          <a:xfrm>
            <a:off x="649025" y="1971025"/>
            <a:ext cx="4121975" cy="3068061"/>
          </a:xfrm>
          <a:prstGeom prst="rect">
            <a:avLst/>
          </a:prstGeom>
          <a:noFill/>
          <a:ln>
            <a:noFill/>
          </a:ln>
        </p:spPr>
      </p:pic>
      <p:pic>
        <p:nvPicPr>
          <p:cNvPr id="100" name="Google Shape;100;p13"/>
          <p:cNvPicPr preferRelativeResize="0"/>
          <p:nvPr/>
        </p:nvPicPr>
        <p:blipFill>
          <a:blip r:embed="rId4">
            <a:alphaModFix/>
          </a:blip>
          <a:stretch>
            <a:fillRect/>
          </a:stretch>
        </p:blipFill>
        <p:spPr>
          <a:xfrm>
            <a:off x="6575053" y="1971025"/>
            <a:ext cx="4121975" cy="3008250"/>
          </a:xfrm>
          <a:prstGeom prst="rect">
            <a:avLst/>
          </a:prstGeom>
          <a:noFill/>
          <a:ln>
            <a:noFill/>
          </a:ln>
        </p:spPr>
      </p:pic>
      <p:sp>
        <p:nvSpPr>
          <p:cNvPr id="101" name="Google Shape;101;p13"/>
          <p:cNvSpPr txBox="1"/>
          <p:nvPr/>
        </p:nvSpPr>
        <p:spPr>
          <a:xfrm>
            <a:off x="734375" y="5436650"/>
            <a:ext cx="10683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Calibri"/>
                <a:ea typeface="Calibri"/>
                <a:cs typeface="Calibri"/>
                <a:sym typeface="Calibri"/>
              </a:rPr>
              <a:t>We can observe that variables balance and purchases have  outliers</a:t>
            </a:r>
            <a:endParaRPr b="1"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4"/>
          <p:cNvSpPr txBox="1"/>
          <p:nvPr>
            <p:ph type="title"/>
          </p:nvPr>
        </p:nvSpPr>
        <p:spPr>
          <a:xfrm>
            <a:off x="262593" y="254168"/>
            <a:ext cx="8175900" cy="798600"/>
          </a:xfrm>
          <a:prstGeom prst="rect">
            <a:avLst/>
          </a:prstGeom>
          <a:noFill/>
          <a:ln>
            <a:noFill/>
          </a:ln>
        </p:spPr>
        <p:txBody>
          <a:bodyPr anchorCtr="0" anchor="ctr" bIns="49775" lIns="99550" spcFirstLastPara="1" rIns="99550" wrap="square" tIns="49775">
            <a:normAutofit/>
          </a:bodyPr>
          <a:lstStyle/>
          <a:p>
            <a:pPr indent="0" lvl="0" marL="0" rtl="0" algn="l">
              <a:lnSpc>
                <a:spcPct val="115000"/>
              </a:lnSpc>
              <a:spcBef>
                <a:spcPts val="900"/>
              </a:spcBef>
              <a:spcAft>
                <a:spcPts val="900"/>
              </a:spcAft>
              <a:buClr>
                <a:schemeClr val="dk1"/>
              </a:buClr>
              <a:buSzPts val="1100"/>
              <a:buFont typeface="Arial"/>
              <a:buNone/>
            </a:pPr>
            <a:r>
              <a:rPr b="0" lang="en-US" sz="3138">
                <a:solidFill>
                  <a:srgbClr val="BF73AB"/>
                </a:solidFill>
              </a:rPr>
              <a:t>Plots after removing outliers</a:t>
            </a:r>
            <a:endParaRPr sz="3438">
              <a:solidFill>
                <a:srgbClr val="BF73AB"/>
              </a:solidFill>
            </a:endParaRPr>
          </a:p>
        </p:txBody>
      </p:sp>
      <p:pic>
        <p:nvPicPr>
          <p:cNvPr id="107" name="Google Shape;107;p14"/>
          <p:cNvPicPr preferRelativeResize="0"/>
          <p:nvPr/>
        </p:nvPicPr>
        <p:blipFill>
          <a:blip r:embed="rId3">
            <a:alphaModFix/>
          </a:blip>
          <a:stretch>
            <a:fillRect/>
          </a:stretch>
        </p:blipFill>
        <p:spPr>
          <a:xfrm>
            <a:off x="454575" y="2019727"/>
            <a:ext cx="4182225" cy="3104075"/>
          </a:xfrm>
          <a:prstGeom prst="rect">
            <a:avLst/>
          </a:prstGeom>
          <a:noFill/>
          <a:ln>
            <a:noFill/>
          </a:ln>
        </p:spPr>
      </p:pic>
      <p:pic>
        <p:nvPicPr>
          <p:cNvPr id="108" name="Google Shape;108;p14"/>
          <p:cNvPicPr preferRelativeResize="0"/>
          <p:nvPr/>
        </p:nvPicPr>
        <p:blipFill>
          <a:blip r:embed="rId4">
            <a:alphaModFix/>
          </a:blip>
          <a:stretch>
            <a:fillRect/>
          </a:stretch>
        </p:blipFill>
        <p:spPr>
          <a:xfrm>
            <a:off x="6097600" y="2015314"/>
            <a:ext cx="4182225" cy="3112906"/>
          </a:xfrm>
          <a:prstGeom prst="rect">
            <a:avLst/>
          </a:prstGeom>
          <a:noFill/>
          <a:ln>
            <a:noFill/>
          </a:ln>
        </p:spPr>
      </p:pic>
      <p:sp>
        <p:nvSpPr>
          <p:cNvPr id="109" name="Google Shape;109;p14"/>
          <p:cNvSpPr txBox="1"/>
          <p:nvPr/>
        </p:nvSpPr>
        <p:spPr>
          <a:xfrm>
            <a:off x="544850" y="5424825"/>
            <a:ext cx="7639800" cy="446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Calibri"/>
              <a:buChar char="●"/>
            </a:pPr>
            <a:r>
              <a:rPr b="1" lang="en-US" sz="1700">
                <a:solidFill>
                  <a:schemeClr val="dk1"/>
                </a:solidFill>
                <a:latin typeface="Calibri"/>
                <a:ea typeface="Calibri"/>
                <a:cs typeface="Calibri"/>
                <a:sym typeface="Calibri"/>
              </a:rPr>
              <a:t>We can observe that variables balance and purchases have no outliers</a:t>
            </a:r>
            <a:endParaRPr b="1" sz="17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5"/>
          <p:cNvSpPr txBox="1"/>
          <p:nvPr>
            <p:ph type="title"/>
          </p:nvPr>
        </p:nvSpPr>
        <p:spPr>
          <a:xfrm>
            <a:off x="262601" y="254175"/>
            <a:ext cx="8855100" cy="798600"/>
          </a:xfrm>
          <a:prstGeom prst="rect">
            <a:avLst/>
          </a:prstGeom>
        </p:spPr>
        <p:txBody>
          <a:bodyPr anchorCtr="0" anchor="ctr" bIns="49775" lIns="99550" spcFirstLastPara="1" rIns="99550" wrap="square" tIns="49775">
            <a:noAutofit/>
          </a:bodyPr>
          <a:lstStyle/>
          <a:p>
            <a:pPr indent="0" lvl="0" marL="0" rtl="0" algn="l">
              <a:spcBef>
                <a:spcPts val="0"/>
              </a:spcBef>
              <a:spcAft>
                <a:spcPts val="0"/>
              </a:spcAft>
              <a:buSzPts val="990"/>
              <a:buNone/>
            </a:pPr>
            <a:r>
              <a:rPr lang="en-US" sz="3000">
                <a:solidFill>
                  <a:srgbClr val="BF73AB"/>
                </a:solidFill>
              </a:rPr>
              <a:t>EXPLORATORY DATA ANALYSIS - Univariate analysis</a:t>
            </a:r>
            <a:endParaRPr sz="3000">
              <a:solidFill>
                <a:srgbClr val="BF73AB"/>
              </a:solidFill>
            </a:endParaRPr>
          </a:p>
        </p:txBody>
      </p:sp>
      <p:pic>
        <p:nvPicPr>
          <p:cNvPr id="116" name="Google Shape;116;p15"/>
          <p:cNvPicPr preferRelativeResize="0"/>
          <p:nvPr/>
        </p:nvPicPr>
        <p:blipFill>
          <a:blip r:embed="rId3">
            <a:alphaModFix/>
          </a:blip>
          <a:stretch>
            <a:fillRect/>
          </a:stretch>
        </p:blipFill>
        <p:spPr>
          <a:xfrm>
            <a:off x="152400" y="1205168"/>
            <a:ext cx="3362325" cy="3505200"/>
          </a:xfrm>
          <a:prstGeom prst="rect">
            <a:avLst/>
          </a:prstGeom>
          <a:noFill/>
          <a:ln>
            <a:noFill/>
          </a:ln>
        </p:spPr>
      </p:pic>
      <p:pic>
        <p:nvPicPr>
          <p:cNvPr id="117" name="Google Shape;117;p15"/>
          <p:cNvPicPr preferRelativeResize="0"/>
          <p:nvPr/>
        </p:nvPicPr>
        <p:blipFill>
          <a:blip r:embed="rId4">
            <a:alphaModFix/>
          </a:blip>
          <a:stretch>
            <a:fillRect/>
          </a:stretch>
        </p:blipFill>
        <p:spPr>
          <a:xfrm>
            <a:off x="3667125" y="1205175"/>
            <a:ext cx="3352800" cy="3505200"/>
          </a:xfrm>
          <a:prstGeom prst="rect">
            <a:avLst/>
          </a:prstGeom>
          <a:noFill/>
          <a:ln>
            <a:noFill/>
          </a:ln>
        </p:spPr>
      </p:pic>
      <p:pic>
        <p:nvPicPr>
          <p:cNvPr id="118" name="Google Shape;118;p15"/>
          <p:cNvPicPr preferRelativeResize="0"/>
          <p:nvPr/>
        </p:nvPicPr>
        <p:blipFill>
          <a:blip r:embed="rId5">
            <a:alphaModFix/>
          </a:blip>
          <a:stretch>
            <a:fillRect/>
          </a:stretch>
        </p:blipFill>
        <p:spPr>
          <a:xfrm>
            <a:off x="7172325" y="1205175"/>
            <a:ext cx="3352800" cy="3505200"/>
          </a:xfrm>
          <a:prstGeom prst="rect">
            <a:avLst/>
          </a:prstGeom>
          <a:noFill/>
          <a:ln>
            <a:noFill/>
          </a:ln>
        </p:spPr>
      </p:pic>
      <p:sp>
        <p:nvSpPr>
          <p:cNvPr id="119" name="Google Shape;119;p15"/>
          <p:cNvSpPr txBox="1"/>
          <p:nvPr/>
        </p:nvSpPr>
        <p:spPr>
          <a:xfrm>
            <a:off x="639600" y="5247150"/>
            <a:ext cx="80781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Calibri"/>
              <a:buChar char="●"/>
            </a:pPr>
            <a:r>
              <a:rPr b="1" lang="en-US" sz="1600">
                <a:latin typeface="Calibri"/>
                <a:ea typeface="Calibri"/>
                <a:cs typeface="Calibri"/>
                <a:sym typeface="Calibri"/>
              </a:rPr>
              <a:t>Majority of the </a:t>
            </a:r>
            <a:r>
              <a:rPr b="1" lang="en-US" sz="1600">
                <a:latin typeface="Calibri"/>
                <a:ea typeface="Calibri"/>
                <a:cs typeface="Calibri"/>
                <a:sym typeface="Calibri"/>
              </a:rPr>
              <a:t>credit</a:t>
            </a:r>
            <a:r>
              <a:rPr b="1" lang="en-US" sz="1600">
                <a:latin typeface="Calibri"/>
                <a:ea typeface="Calibri"/>
                <a:cs typeface="Calibri"/>
                <a:sym typeface="Calibri"/>
              </a:rPr>
              <a:t> card holders had a balance below 1000</a:t>
            </a:r>
            <a:endParaRPr b="1"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b="1" lang="en-US" sz="1600">
                <a:latin typeface="Calibri"/>
                <a:ea typeface="Calibri"/>
                <a:cs typeface="Calibri"/>
                <a:sym typeface="Calibri"/>
              </a:rPr>
              <a:t>Majority of the </a:t>
            </a:r>
            <a:r>
              <a:rPr b="1" lang="en-US" sz="1600">
                <a:latin typeface="Calibri"/>
                <a:ea typeface="Calibri"/>
                <a:cs typeface="Calibri"/>
                <a:sym typeface="Calibri"/>
              </a:rPr>
              <a:t>credit</a:t>
            </a:r>
            <a:r>
              <a:rPr b="1" lang="en-US" sz="1600">
                <a:latin typeface="Calibri"/>
                <a:ea typeface="Calibri"/>
                <a:cs typeface="Calibri"/>
                <a:sym typeface="Calibri"/>
              </a:rPr>
              <a:t> card holders have a balance  </a:t>
            </a:r>
            <a:r>
              <a:rPr b="1" lang="en-US" sz="1600">
                <a:latin typeface="Calibri"/>
                <a:ea typeface="Calibri"/>
                <a:cs typeface="Calibri"/>
                <a:sym typeface="Calibri"/>
              </a:rPr>
              <a:t>frequency</a:t>
            </a:r>
            <a:r>
              <a:rPr b="1" lang="en-US" sz="1600">
                <a:latin typeface="Calibri"/>
                <a:ea typeface="Calibri"/>
                <a:cs typeface="Calibri"/>
                <a:sym typeface="Calibri"/>
              </a:rPr>
              <a:t> of 1.00</a:t>
            </a:r>
            <a:endParaRPr b="1"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b="1" lang="en-US" sz="1600">
                <a:solidFill>
                  <a:schemeClr val="dk1"/>
                </a:solidFill>
                <a:latin typeface="Calibri"/>
                <a:ea typeface="Calibri"/>
                <a:cs typeface="Calibri"/>
                <a:sym typeface="Calibri"/>
              </a:rPr>
              <a:t>Majority of the credit card holders have purchases  of less than 500</a:t>
            </a:r>
            <a:endParaRPr b="1" sz="16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6"/>
          <p:cNvSpPr txBox="1"/>
          <p:nvPr>
            <p:ph type="title"/>
          </p:nvPr>
        </p:nvSpPr>
        <p:spPr>
          <a:xfrm>
            <a:off x="262601" y="254175"/>
            <a:ext cx="8855100" cy="798600"/>
          </a:xfrm>
          <a:prstGeom prst="rect">
            <a:avLst/>
          </a:prstGeom>
        </p:spPr>
        <p:txBody>
          <a:bodyPr anchorCtr="0" anchor="ctr" bIns="49775" lIns="99550" spcFirstLastPara="1" rIns="99550" wrap="square" tIns="49775">
            <a:noAutofit/>
          </a:bodyPr>
          <a:lstStyle/>
          <a:p>
            <a:pPr indent="0" lvl="0" marL="0" rtl="0" algn="l">
              <a:spcBef>
                <a:spcPts val="0"/>
              </a:spcBef>
              <a:spcAft>
                <a:spcPts val="0"/>
              </a:spcAft>
              <a:buSzPts val="990"/>
              <a:buNone/>
            </a:pPr>
            <a:r>
              <a:rPr lang="en-US" sz="3000">
                <a:solidFill>
                  <a:srgbClr val="BF73AB"/>
                </a:solidFill>
              </a:rPr>
              <a:t>EXPLORATORY DATA ANALYSIS - Univariate analysis</a:t>
            </a:r>
            <a:endParaRPr sz="3000">
              <a:solidFill>
                <a:srgbClr val="BF73AB"/>
              </a:solidFill>
            </a:endParaRPr>
          </a:p>
        </p:txBody>
      </p:sp>
      <p:pic>
        <p:nvPicPr>
          <p:cNvPr id="126" name="Google Shape;126;p16"/>
          <p:cNvPicPr preferRelativeResize="0"/>
          <p:nvPr/>
        </p:nvPicPr>
        <p:blipFill>
          <a:blip r:embed="rId3">
            <a:alphaModFix/>
          </a:blip>
          <a:stretch>
            <a:fillRect/>
          </a:stretch>
        </p:blipFill>
        <p:spPr>
          <a:xfrm>
            <a:off x="152400" y="1205175"/>
            <a:ext cx="3352800" cy="3505200"/>
          </a:xfrm>
          <a:prstGeom prst="rect">
            <a:avLst/>
          </a:prstGeom>
          <a:noFill/>
          <a:ln>
            <a:noFill/>
          </a:ln>
        </p:spPr>
      </p:pic>
      <p:pic>
        <p:nvPicPr>
          <p:cNvPr id="127" name="Google Shape;127;p16"/>
          <p:cNvPicPr preferRelativeResize="0"/>
          <p:nvPr/>
        </p:nvPicPr>
        <p:blipFill>
          <a:blip r:embed="rId4">
            <a:alphaModFix/>
          </a:blip>
          <a:stretch>
            <a:fillRect/>
          </a:stretch>
        </p:blipFill>
        <p:spPr>
          <a:xfrm>
            <a:off x="3657600" y="1205175"/>
            <a:ext cx="3362325" cy="3505200"/>
          </a:xfrm>
          <a:prstGeom prst="rect">
            <a:avLst/>
          </a:prstGeom>
          <a:noFill/>
          <a:ln>
            <a:noFill/>
          </a:ln>
        </p:spPr>
      </p:pic>
      <p:pic>
        <p:nvPicPr>
          <p:cNvPr id="128" name="Google Shape;128;p16"/>
          <p:cNvPicPr preferRelativeResize="0"/>
          <p:nvPr/>
        </p:nvPicPr>
        <p:blipFill>
          <a:blip r:embed="rId5">
            <a:alphaModFix/>
          </a:blip>
          <a:stretch>
            <a:fillRect/>
          </a:stretch>
        </p:blipFill>
        <p:spPr>
          <a:xfrm>
            <a:off x="7172325" y="1205175"/>
            <a:ext cx="3352800" cy="3505200"/>
          </a:xfrm>
          <a:prstGeom prst="rect">
            <a:avLst/>
          </a:prstGeom>
          <a:noFill/>
          <a:ln>
            <a:noFill/>
          </a:ln>
        </p:spPr>
      </p:pic>
      <p:sp>
        <p:nvSpPr>
          <p:cNvPr id="129" name="Google Shape;129;p16"/>
          <p:cNvSpPr txBox="1"/>
          <p:nvPr/>
        </p:nvSpPr>
        <p:spPr>
          <a:xfrm>
            <a:off x="639600" y="5247150"/>
            <a:ext cx="80781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Calibri"/>
              <a:buChar char="●"/>
            </a:pPr>
            <a:r>
              <a:rPr b="1" lang="en-US" sz="1600">
                <a:latin typeface="Calibri"/>
                <a:ea typeface="Calibri"/>
                <a:cs typeface="Calibri"/>
                <a:sym typeface="Calibri"/>
              </a:rPr>
              <a:t>Majority of the credit card holders had a one-off purchase  below 200</a:t>
            </a:r>
            <a:endParaRPr b="1"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b="1" lang="en-US" sz="1600">
                <a:latin typeface="Calibri"/>
                <a:ea typeface="Calibri"/>
                <a:cs typeface="Calibri"/>
                <a:sym typeface="Calibri"/>
              </a:rPr>
              <a:t>Majority of the credit card holders have installment purchases of less than 200  </a:t>
            </a:r>
            <a:endParaRPr b="1"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b="1" lang="en-US" sz="1600">
                <a:solidFill>
                  <a:schemeClr val="dk1"/>
                </a:solidFill>
                <a:latin typeface="Calibri"/>
                <a:ea typeface="Calibri"/>
                <a:cs typeface="Calibri"/>
                <a:sym typeface="Calibri"/>
              </a:rPr>
              <a:t>Majority of the credit card holders have a cash advance  of less than 500 </a:t>
            </a:r>
            <a:endParaRPr b="1" sz="16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