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03"/>
  </p:notesMasterIdLst>
  <p:sldIdLst>
    <p:sldId id="396" r:id="rId2"/>
    <p:sldId id="397" r:id="rId3"/>
    <p:sldId id="398" r:id="rId4"/>
    <p:sldId id="400" r:id="rId5"/>
    <p:sldId id="399" r:id="rId6"/>
    <p:sldId id="258" r:id="rId7"/>
    <p:sldId id="282" r:id="rId8"/>
    <p:sldId id="281" r:id="rId9"/>
    <p:sldId id="290" r:id="rId10"/>
    <p:sldId id="294" r:id="rId11"/>
    <p:sldId id="267" r:id="rId12"/>
    <p:sldId id="295" r:id="rId13"/>
    <p:sldId id="269" r:id="rId14"/>
    <p:sldId id="385" r:id="rId15"/>
    <p:sldId id="386" r:id="rId16"/>
    <p:sldId id="387" r:id="rId17"/>
    <p:sldId id="271" r:id="rId18"/>
    <p:sldId id="270" r:id="rId19"/>
    <p:sldId id="274" r:id="rId20"/>
    <p:sldId id="293" r:id="rId21"/>
    <p:sldId id="275" r:id="rId22"/>
    <p:sldId id="276" r:id="rId23"/>
    <p:sldId id="277" r:id="rId24"/>
    <p:sldId id="278" r:id="rId25"/>
    <p:sldId id="389" r:id="rId26"/>
    <p:sldId id="280" r:id="rId27"/>
    <p:sldId id="283" r:id="rId28"/>
    <p:sldId id="390" r:id="rId29"/>
    <p:sldId id="391" r:id="rId30"/>
    <p:sldId id="392" r:id="rId31"/>
    <p:sldId id="393" r:id="rId32"/>
    <p:sldId id="394" r:id="rId33"/>
    <p:sldId id="28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287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4" r:id="rId73"/>
    <p:sldId id="333" r:id="rId74"/>
    <p:sldId id="335" r:id="rId75"/>
    <p:sldId id="288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289" r:id="rId84"/>
    <p:sldId id="343" r:id="rId85"/>
    <p:sldId id="346" r:id="rId86"/>
    <p:sldId id="401" r:id="rId87"/>
    <p:sldId id="291" r:id="rId88"/>
    <p:sldId id="402" r:id="rId89"/>
    <p:sldId id="403" r:id="rId90"/>
    <p:sldId id="404" r:id="rId91"/>
    <p:sldId id="405" r:id="rId92"/>
    <p:sldId id="406" r:id="rId93"/>
    <p:sldId id="407" r:id="rId94"/>
    <p:sldId id="408" r:id="rId95"/>
    <p:sldId id="409" r:id="rId96"/>
    <p:sldId id="410" r:id="rId97"/>
    <p:sldId id="411" r:id="rId98"/>
    <p:sldId id="412" r:id="rId99"/>
    <p:sldId id="413" r:id="rId100"/>
    <p:sldId id="379" r:id="rId101"/>
    <p:sldId id="414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DCFD2"/>
    <a:srgbClr val="D8D6FF"/>
    <a:srgbClr val="B6B3FF"/>
    <a:srgbClr val="FEA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4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notesMaster" Target="notesMasters/notesMaster1.xml"/><Relationship Id="rId104" Type="http://schemas.openxmlformats.org/officeDocument/2006/relationships/printerSettings" Target="printerSettings/printerSettings1.bin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A7693-4EE3-1548-B46A-293BE2F3DD8F}" type="datetimeFigureOut">
              <a:rPr lang="en-US" smtClean="0"/>
              <a:t>5/05/2014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4AFFA-0FB8-5549-8C0D-CAB2B09B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7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4AFFA-0FB8-5549-8C0D-CAB2B09BDC9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2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5/05/2014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E36636D-D922-432D-A958-524484B5923D}" type="datetimeFigureOut">
              <a:rPr lang="en-US" smtClean="0"/>
              <a:pPr/>
              <a:t>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kenbot/free-yowlj.g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588083"/>
          </a:xfrm>
        </p:spPr>
        <p:txBody>
          <a:bodyPr>
            <a:normAutofit/>
          </a:bodyPr>
          <a:lstStyle/>
          <a:p>
            <a:r>
              <a:rPr lang="en-US" dirty="0" smtClean="0"/>
              <a:t>Run free with the monads!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04632"/>
            <a:ext cx="6400800" cy="1867568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@</a:t>
            </a:r>
            <a:r>
              <a:rPr lang="en-US" sz="4000" dirty="0" err="1" smtClean="0"/>
              <a:t>KenScambler</a:t>
            </a:r>
            <a:endParaRPr lang="en-US" sz="4000" dirty="0" smtClean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22" y="5758112"/>
            <a:ext cx="2247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5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called “Free”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9238" y="3371787"/>
            <a:ext cx="74595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Suspend(</a:t>
            </a:r>
            <a:r>
              <a:rPr lang="en-US" sz="4400" dirty="0" smtClean="0">
                <a:solidFill>
                  <a:srgbClr val="0000FF"/>
                </a:solidFill>
                <a:latin typeface="Lucida Console"/>
                <a:cs typeface="Lucida Console"/>
              </a:rPr>
              <a:t>F[Free[F,A]]</a:t>
            </a:r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endParaRPr lang="en-US" sz="4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5870" y="4566929"/>
            <a:ext cx="74595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Return(</a:t>
            </a:r>
            <a:r>
              <a:rPr lang="en-US" sz="4400" dirty="0">
                <a:latin typeface="Lucida Console"/>
                <a:cs typeface="Lucida Console"/>
              </a:rPr>
              <a:t>A</a:t>
            </a:r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endParaRPr lang="en-US" sz="4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2013872"/>
            <a:ext cx="8037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Lucida Console"/>
                <a:cs typeface="Lucida Console"/>
              </a:rPr>
              <a:t>Free[</a:t>
            </a:r>
            <a:r>
              <a:rPr lang="en-US" sz="5400" dirty="0">
                <a:solidFill>
                  <a:srgbClr val="3366FF"/>
                </a:solidFill>
                <a:latin typeface="Lucida Console"/>
                <a:cs typeface="Lucida Console"/>
              </a:rPr>
              <a:t>F[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Lucida Console"/>
                <a:cs typeface="Lucida Console"/>
              </a:rPr>
              <a:t>_</a:t>
            </a:r>
            <a:r>
              <a:rPr lang="en-US" sz="5400" dirty="0">
                <a:solidFill>
                  <a:srgbClr val="3366FF"/>
                </a:solidFill>
                <a:latin typeface="Lucida Console"/>
                <a:cs typeface="Lucida Console"/>
              </a:rPr>
              <a:t>]</a:t>
            </a:r>
            <a:r>
              <a:rPr lang="en-US" sz="5400" dirty="0">
                <a:latin typeface="Lucida Console"/>
                <a:cs typeface="Lucida Console"/>
              </a:rPr>
              <a:t>, A</a:t>
            </a:r>
            <a:r>
              <a:rPr lang="en-US" sz="5400" dirty="0">
                <a:solidFill>
                  <a:srgbClr val="FF0000"/>
                </a:solidFill>
                <a:latin typeface="Lucida Console"/>
                <a:cs typeface="Lucida Console"/>
              </a:rPr>
              <a:t>]</a:t>
            </a:r>
          </a:p>
          <a:p>
            <a:endParaRPr lang="en-US" dirty="0"/>
          </a:p>
        </p:txBody>
      </p:sp>
      <p:sp>
        <p:nvSpPr>
          <p:cNvPr id="7" name="Bent Arrow 6"/>
          <p:cNvSpPr/>
          <p:nvPr/>
        </p:nvSpPr>
        <p:spPr>
          <a:xfrm flipH="1">
            <a:off x="5895473" y="2171458"/>
            <a:ext cx="1283368" cy="1200329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flipV="1">
            <a:off x="470568" y="2922924"/>
            <a:ext cx="518670" cy="1069473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V="1">
            <a:off x="470568" y="4059826"/>
            <a:ext cx="518670" cy="1069473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1678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Key Value Store DSL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0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4: Looping and if/else</a:t>
            </a:r>
            <a:endParaRPr lang="en-US" dirty="0"/>
          </a:p>
        </p:txBody>
      </p:sp>
      <p:pic>
        <p:nvPicPr>
          <p:cNvPr id="4" name="Content Placeholder 3" descr="tankgam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1" b="8271"/>
          <a:stretch>
            <a:fillRect/>
          </a:stretch>
        </p:blipFill>
        <p:spPr>
          <a:xfrm>
            <a:off x="457200" y="1737895"/>
            <a:ext cx="8229600" cy="4575426"/>
          </a:xfrm>
        </p:spPr>
      </p:pic>
    </p:spTree>
    <p:extLst>
      <p:ext uri="{BB962C8B-B14F-4D97-AF65-F5344CB8AC3E}">
        <p14:creationId xmlns:p14="http://schemas.microsoft.com/office/powerpoint/2010/main" val="91807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“free monads”?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32" y="166704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If F[_] is a </a:t>
            </a:r>
            <a:r>
              <a:rPr lang="en-US" sz="3600" dirty="0" err="1" smtClean="0"/>
              <a:t>functor</a:t>
            </a:r>
            <a:r>
              <a:rPr lang="en-US" sz="3600" dirty="0" smtClean="0"/>
              <a:t>, Free is a monad…… for free!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buys us a whole world of existing functionality</a:t>
            </a:r>
          </a:p>
          <a:p>
            <a:r>
              <a:rPr lang="en-US" dirty="0" smtClean="0"/>
              <a:t>Better abstraction</a:t>
            </a:r>
          </a:p>
          <a:p>
            <a:r>
              <a:rPr lang="en-US" dirty="0" smtClean="0"/>
              <a:t>Sequential computations</a:t>
            </a:r>
          </a:p>
          <a:p>
            <a:r>
              <a:rPr lang="en-US" dirty="0" smtClean="0"/>
              <a:t>Elegant imperative-style syntax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3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Remedial interlude</a:t>
            </a:r>
            <a:endParaRPr lang="en-US" dirty="0"/>
          </a:p>
        </p:txBody>
      </p:sp>
      <p:pic>
        <p:nvPicPr>
          <p:cNvPr id="4" name="Content Placeholder 3" descr="jackblackboar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7" b="156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6515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Functor</a:t>
            </a:r>
            <a:r>
              <a:rPr lang="en-US" dirty="0" err="1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33905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Functors</a:t>
            </a:r>
            <a:r>
              <a:rPr lang="en-US" dirty="0" smtClean="0"/>
              <a:t> are things you can map over</a:t>
            </a:r>
          </a:p>
          <a:p>
            <a:r>
              <a:rPr lang="en-US" dirty="0" smtClean="0"/>
              <a:t>F[A] =&gt; </a:t>
            </a:r>
            <a:r>
              <a:rPr lang="en-US" dirty="0"/>
              <a:t>(A =&gt; B) </a:t>
            </a:r>
            <a:r>
              <a:rPr lang="en-US" dirty="0" smtClean="0"/>
              <a:t>=&gt; F[B]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579" y="2947148"/>
            <a:ext cx="8515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trait </a:t>
            </a:r>
            <a:r>
              <a:rPr lang="en-US" sz="4000" dirty="0" smtClean="0">
                <a:latin typeface="Lucida Console"/>
                <a:cs typeface="Lucida Console"/>
              </a:rPr>
              <a:t>F[A] {</a:t>
            </a:r>
          </a:p>
          <a:p>
            <a:r>
              <a:rPr lang="en-US" sz="4000" dirty="0" smtClean="0">
                <a:latin typeface="Lucida Console"/>
                <a:cs typeface="Lucida Console"/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smtClean="0">
                <a:latin typeface="Lucida Console"/>
                <a:cs typeface="Lucida Console"/>
              </a:rPr>
              <a:t>map(f: A =&gt; B): F[B]</a:t>
            </a:r>
            <a:endParaRPr lang="en-US" sz="4000" dirty="0">
              <a:latin typeface="Lucida Console"/>
              <a:cs typeface="Lucida Console"/>
            </a:endParaRPr>
          </a:p>
          <a:p>
            <a:r>
              <a:rPr lang="en-US" sz="4000" dirty="0" smtClean="0">
                <a:latin typeface="Lucida Console"/>
                <a:cs typeface="Lucida Console"/>
              </a:rPr>
              <a:t>}</a:t>
            </a:r>
            <a:endParaRPr lang="en-US" sz="4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644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Functor</a:t>
            </a:r>
            <a:r>
              <a:rPr lang="en-US" dirty="0" err="1"/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158" y="1606296"/>
            <a:ext cx="8783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trait </a:t>
            </a:r>
            <a:r>
              <a:rPr lang="en-US" sz="4000" dirty="0" smtClean="0">
                <a:solidFill>
                  <a:srgbClr val="FF0000"/>
                </a:solidFill>
                <a:latin typeface="Lucida Console"/>
                <a:cs typeface="Lucida Console"/>
              </a:rPr>
              <a:t>F[A]</a:t>
            </a:r>
            <a:r>
              <a:rPr lang="en-US" sz="4000" dirty="0" smtClean="0">
                <a:latin typeface="Lucida Console"/>
                <a:cs typeface="Lucida Console"/>
              </a:rPr>
              <a:t> { </a:t>
            </a:r>
            <a:endParaRPr lang="en-US" sz="4000" dirty="0" smtClean="0">
              <a:solidFill>
                <a:srgbClr val="008000"/>
              </a:solidFill>
              <a:latin typeface="Lucida Console"/>
              <a:cs typeface="Lucida Console"/>
            </a:endParaRPr>
          </a:p>
          <a:p>
            <a:r>
              <a:rPr lang="en-US" sz="4000" dirty="0" smtClean="0">
                <a:latin typeface="Lucida Console"/>
                <a:cs typeface="Lucida Console"/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smtClean="0">
                <a:latin typeface="Lucida Console"/>
                <a:cs typeface="Lucida Console"/>
              </a:rPr>
              <a:t>map(f: A =&gt; B): F[B]</a:t>
            </a:r>
            <a:endParaRPr lang="en-US" sz="4000" dirty="0">
              <a:latin typeface="Lucida Console"/>
              <a:cs typeface="Lucida Console"/>
            </a:endParaRPr>
          </a:p>
          <a:p>
            <a:r>
              <a:rPr lang="en-US" sz="4000" dirty="0" smtClean="0">
                <a:latin typeface="Lucida Console"/>
                <a:cs typeface="Lucida Console"/>
              </a:rPr>
              <a:t>}</a:t>
            </a:r>
            <a:endParaRPr lang="en-US" sz="4000" dirty="0">
              <a:latin typeface="Lucida Console"/>
              <a:cs typeface="Lucida Console"/>
            </a:endParaRPr>
          </a:p>
        </p:txBody>
      </p:sp>
      <p:pic>
        <p:nvPicPr>
          <p:cNvPr id="7" name="Picture 6" descr="hors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6" y="3584826"/>
            <a:ext cx="3598277" cy="266079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844842" y="2299371"/>
            <a:ext cx="15373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844842" y="2299371"/>
            <a:ext cx="401053" cy="12854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Functor</a:t>
            </a:r>
            <a:r>
              <a:rPr lang="en-US" dirty="0" err="1"/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158" y="1606296"/>
            <a:ext cx="8783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trait </a:t>
            </a:r>
            <a:r>
              <a:rPr lang="en-US" sz="4000" dirty="0" smtClean="0">
                <a:latin typeface="Lucida Console"/>
                <a:cs typeface="Lucida Console"/>
              </a:rPr>
              <a:t>F[A] { </a:t>
            </a:r>
            <a:endParaRPr lang="en-US" sz="4000" dirty="0" smtClean="0">
              <a:solidFill>
                <a:srgbClr val="008000"/>
              </a:solidFill>
              <a:latin typeface="Lucida Console"/>
              <a:cs typeface="Lucida Console"/>
            </a:endParaRPr>
          </a:p>
          <a:p>
            <a:r>
              <a:rPr lang="en-US" sz="4000" dirty="0" smtClean="0">
                <a:latin typeface="Lucida Console"/>
                <a:cs typeface="Lucida Console"/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smtClean="0">
                <a:latin typeface="Lucida Console"/>
                <a:cs typeface="Lucida Console"/>
              </a:rPr>
              <a:t>map(</a:t>
            </a:r>
            <a:r>
              <a:rPr lang="en-US" sz="4000" dirty="0" smtClean="0">
                <a:solidFill>
                  <a:srgbClr val="FF0000"/>
                </a:solidFill>
                <a:latin typeface="Lucida Console"/>
                <a:cs typeface="Lucida Console"/>
              </a:rPr>
              <a:t>f: A =&gt; B</a:t>
            </a:r>
            <a:r>
              <a:rPr lang="en-US" sz="4000" dirty="0" smtClean="0">
                <a:latin typeface="Lucida Console"/>
                <a:cs typeface="Lucida Console"/>
              </a:rPr>
              <a:t>): F[B]</a:t>
            </a:r>
            <a:endParaRPr lang="en-US" sz="4000" dirty="0">
              <a:latin typeface="Lucida Console"/>
              <a:cs typeface="Lucida Console"/>
            </a:endParaRPr>
          </a:p>
          <a:p>
            <a:r>
              <a:rPr lang="en-US" sz="4000" dirty="0" smtClean="0">
                <a:latin typeface="Lucida Console"/>
                <a:cs typeface="Lucida Console"/>
              </a:rPr>
              <a:t>}</a:t>
            </a:r>
            <a:endParaRPr lang="en-US" sz="4000" dirty="0">
              <a:latin typeface="Lucida Console"/>
              <a:cs typeface="Lucida Console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382211" y="2874214"/>
            <a:ext cx="26469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515895" y="2874214"/>
            <a:ext cx="868948" cy="6710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blen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935" y="3545288"/>
            <a:ext cx="2431381" cy="243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7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Functor</a:t>
            </a:r>
            <a:r>
              <a:rPr lang="en-US" dirty="0" err="1"/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158" y="1606296"/>
            <a:ext cx="8783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trait </a:t>
            </a:r>
            <a:r>
              <a:rPr lang="en-US" sz="4000" dirty="0" smtClean="0">
                <a:latin typeface="Lucida Console"/>
                <a:cs typeface="Lucida Console"/>
              </a:rPr>
              <a:t>F[A] { </a:t>
            </a:r>
            <a:endParaRPr lang="en-US" sz="4000" dirty="0" smtClean="0">
              <a:solidFill>
                <a:srgbClr val="008000"/>
              </a:solidFill>
              <a:latin typeface="Lucida Console"/>
              <a:cs typeface="Lucida Console"/>
            </a:endParaRPr>
          </a:p>
          <a:p>
            <a:r>
              <a:rPr lang="en-US" sz="4000" dirty="0" smtClean="0">
                <a:latin typeface="Lucida Console"/>
                <a:cs typeface="Lucida Console"/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smtClean="0">
                <a:latin typeface="Lucida Console"/>
                <a:cs typeface="Lucida Console"/>
              </a:rPr>
              <a:t>map(f: A =&gt; B): </a:t>
            </a:r>
            <a:r>
              <a:rPr lang="en-US" sz="4000" dirty="0" smtClean="0">
                <a:solidFill>
                  <a:srgbClr val="FF0000"/>
                </a:solidFill>
                <a:latin typeface="Lucida Console"/>
                <a:cs typeface="Lucida Console"/>
              </a:rPr>
              <a:t>F[B]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4000" dirty="0" smtClean="0">
                <a:latin typeface="Lucida Console"/>
                <a:cs typeface="Lucida Console"/>
              </a:rPr>
              <a:t>}</a:t>
            </a:r>
            <a:endParaRPr lang="en-US" sz="4000" dirty="0">
              <a:latin typeface="Lucida Console"/>
              <a:cs typeface="Lucida Console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964947" y="3007899"/>
            <a:ext cx="12833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964947" y="3007899"/>
            <a:ext cx="868948" cy="6710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glu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5" t="3105" r="27416" b="3020"/>
          <a:stretch/>
        </p:blipFill>
        <p:spPr>
          <a:xfrm>
            <a:off x="3195701" y="3545288"/>
            <a:ext cx="1225296" cy="2825496"/>
          </a:xfrm>
          <a:prstGeom prst="rect">
            <a:avLst/>
          </a:prstGeom>
        </p:spPr>
      </p:pic>
      <p:pic>
        <p:nvPicPr>
          <p:cNvPr id="12" name="Picture 11" descr="glu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5" t="3105" r="27416" b="3020"/>
          <a:stretch/>
        </p:blipFill>
        <p:spPr>
          <a:xfrm>
            <a:off x="4570476" y="3662763"/>
            <a:ext cx="1225296" cy="2825496"/>
          </a:xfrm>
          <a:prstGeom prst="rect">
            <a:avLst/>
          </a:prstGeom>
        </p:spPr>
      </p:pic>
      <p:pic>
        <p:nvPicPr>
          <p:cNvPr id="13" name="Picture 12" descr="glu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5" t="3105" r="27416" b="3020"/>
          <a:stretch/>
        </p:blipFill>
        <p:spPr>
          <a:xfrm>
            <a:off x="5870702" y="3545288"/>
            <a:ext cx="1225296" cy="2825496"/>
          </a:xfrm>
          <a:prstGeom prst="rect">
            <a:avLst/>
          </a:prstGeom>
        </p:spPr>
      </p:pic>
      <p:pic>
        <p:nvPicPr>
          <p:cNvPr id="14" name="Picture 13" descr="glu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5" t="3105" r="27416" b="3020"/>
          <a:stretch/>
        </p:blipFill>
        <p:spPr>
          <a:xfrm>
            <a:off x="7095998" y="3545288"/>
            <a:ext cx="1225296" cy="28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Monads have a </a:t>
            </a:r>
            <a:r>
              <a:rPr lang="en-US" dirty="0" err="1" smtClean="0"/>
              <a:t>flatMap</a:t>
            </a:r>
            <a:r>
              <a:rPr lang="en-US" dirty="0" smtClean="0"/>
              <a:t> method that allows you to chain computations together sequentially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0779" y="2981158"/>
            <a:ext cx="82884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Lucida Console"/>
                <a:cs typeface="Lucida Console"/>
              </a:rPr>
              <a:t>class</a:t>
            </a:r>
            <a:r>
              <a:rPr lang="en-US" sz="3200" dirty="0" smtClean="0">
                <a:latin typeface="Lucida Console"/>
                <a:cs typeface="Lucida Console"/>
              </a:rPr>
              <a:t> M[A] {</a:t>
            </a:r>
          </a:p>
          <a:p>
            <a:r>
              <a:rPr lang="en-US" sz="3200" dirty="0">
                <a:latin typeface="Lucida Console"/>
                <a:cs typeface="Lucida Console"/>
              </a:rPr>
              <a:t> </a:t>
            </a:r>
            <a:r>
              <a:rPr lang="en-US" sz="3200" dirty="0" smtClean="0">
                <a:latin typeface="Lucida Console"/>
                <a:cs typeface="Lucida Console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32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200" dirty="0" smtClean="0">
                <a:latin typeface="Lucida Console"/>
                <a:cs typeface="Lucida Console"/>
              </a:rPr>
              <a:t>map(f: A =&gt; B): M[B]</a:t>
            </a:r>
          </a:p>
          <a:p>
            <a:r>
              <a:rPr lang="en-US" sz="3200" dirty="0" smtClean="0">
                <a:latin typeface="Lucida Console"/>
                <a:cs typeface="Lucida Console"/>
              </a:rPr>
              <a:t>  </a:t>
            </a:r>
            <a:r>
              <a:rPr lang="en-US" sz="32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32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200" dirty="0" err="1" smtClean="0">
                <a:latin typeface="Lucida Console"/>
                <a:cs typeface="Lucida Console"/>
              </a:rPr>
              <a:t>flatMap</a:t>
            </a:r>
            <a:r>
              <a:rPr lang="en-US" sz="3200" dirty="0" smtClean="0">
                <a:latin typeface="Lucida Console"/>
                <a:cs typeface="Lucida Console"/>
              </a:rPr>
              <a:t>(f: A =&gt; M[B]): M[B]</a:t>
            </a:r>
            <a:endParaRPr lang="en-US" sz="3200" dirty="0">
              <a:latin typeface="Lucida Console"/>
              <a:cs typeface="Lucida Console"/>
            </a:endParaRPr>
          </a:p>
          <a:p>
            <a:r>
              <a:rPr lang="en-US" sz="3200" dirty="0" smtClean="0">
                <a:latin typeface="Lucida Console"/>
                <a:cs typeface="Lucida Console"/>
              </a:rPr>
              <a:t>}</a:t>
            </a:r>
            <a:endParaRPr lang="en-US" sz="32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14957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Nesting </a:t>
            </a:r>
            <a:r>
              <a:rPr lang="en-US" dirty="0" err="1" smtClean="0"/>
              <a:t>flatmaps</a:t>
            </a:r>
            <a:r>
              <a:rPr lang="en-US" dirty="0" smtClean="0"/>
              <a:t> allows sequential actions, ignoring the specific context!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42" y="2701329"/>
            <a:ext cx="8464884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 smtClean="0">
                <a:latin typeface="Lucida Console"/>
                <a:cs typeface="Lucida Console"/>
              </a:rPr>
              <a:t>nbaTeams.flatMap</a:t>
            </a:r>
            <a:r>
              <a:rPr lang="en-US" sz="2700" dirty="0" smtClean="0">
                <a:latin typeface="Lucida Console"/>
                <a:cs typeface="Lucida Console"/>
              </a:rPr>
              <a:t> { team =&gt; </a:t>
            </a:r>
          </a:p>
          <a:p>
            <a:r>
              <a:rPr lang="en-US" sz="2700" dirty="0">
                <a:latin typeface="Lucida Console"/>
                <a:cs typeface="Lucida Console"/>
              </a:rPr>
              <a:t> </a:t>
            </a:r>
            <a:r>
              <a:rPr lang="en-US" sz="2700" dirty="0" smtClean="0">
                <a:latin typeface="Lucida Console"/>
                <a:cs typeface="Lucida Console"/>
              </a:rPr>
              <a:t> </a:t>
            </a:r>
            <a:r>
              <a:rPr lang="en-US" sz="2700" dirty="0" err="1" smtClean="0">
                <a:latin typeface="Lucida Console"/>
                <a:cs typeface="Lucida Console"/>
              </a:rPr>
              <a:t>team.players.flatMap</a:t>
            </a:r>
            <a:r>
              <a:rPr lang="en-US" sz="2700" dirty="0" smtClean="0">
                <a:latin typeface="Lucida Console"/>
                <a:cs typeface="Lucida Console"/>
              </a:rPr>
              <a:t> { player =&gt; </a:t>
            </a:r>
          </a:p>
          <a:p>
            <a:r>
              <a:rPr lang="en-US" sz="2700" dirty="0">
                <a:latin typeface="Lucida Console"/>
                <a:cs typeface="Lucida Console"/>
              </a:rPr>
              <a:t> </a:t>
            </a:r>
            <a:r>
              <a:rPr lang="en-US" sz="2700" dirty="0" smtClean="0">
                <a:latin typeface="Lucida Console"/>
                <a:cs typeface="Lucida Console"/>
              </a:rPr>
              <a:t>   </a:t>
            </a:r>
            <a:r>
              <a:rPr lang="en-US" sz="2700" dirty="0" err="1" smtClean="0">
                <a:latin typeface="Lucida Console"/>
                <a:cs typeface="Lucida Console"/>
              </a:rPr>
              <a:t>player.gamesPlayed.map</a:t>
            </a:r>
            <a:r>
              <a:rPr lang="en-US" sz="2700" dirty="0" smtClean="0">
                <a:latin typeface="Lucida Console"/>
                <a:cs typeface="Lucida Console"/>
              </a:rPr>
              <a:t> { game =&gt; </a:t>
            </a:r>
          </a:p>
          <a:p>
            <a:r>
              <a:rPr lang="en-US" sz="2700" dirty="0">
                <a:latin typeface="Lucida Console"/>
                <a:cs typeface="Lucida Console"/>
              </a:rPr>
              <a:t> </a:t>
            </a:r>
            <a:r>
              <a:rPr lang="en-US" sz="2700" dirty="0" smtClean="0">
                <a:latin typeface="Lucida Console"/>
                <a:cs typeface="Lucida Console"/>
              </a:rPr>
              <a:t>     </a:t>
            </a:r>
            <a:r>
              <a:rPr lang="en-US" sz="2700" dirty="0" err="1" smtClean="0">
                <a:latin typeface="Lucida Console"/>
                <a:cs typeface="Lucida Console"/>
              </a:rPr>
              <a:t>BasketballCard</a:t>
            </a:r>
            <a:r>
              <a:rPr lang="en-US" sz="2700" dirty="0" smtClean="0">
                <a:latin typeface="Lucida Console"/>
                <a:cs typeface="Lucida Console"/>
              </a:rPr>
              <a:t>(team, player, game)</a:t>
            </a:r>
          </a:p>
          <a:p>
            <a:r>
              <a:rPr lang="en-US" sz="2700" dirty="0">
                <a:latin typeface="Lucida Console"/>
                <a:cs typeface="Lucida Console"/>
              </a:rPr>
              <a:t> </a:t>
            </a:r>
            <a:r>
              <a:rPr lang="en-US" sz="2700" dirty="0" smtClean="0">
                <a:latin typeface="Lucida Console"/>
                <a:cs typeface="Lucida Console"/>
              </a:rPr>
              <a:t>   }</a:t>
            </a:r>
          </a:p>
          <a:p>
            <a:r>
              <a:rPr lang="en-US" sz="2700" dirty="0">
                <a:latin typeface="Lucida Console"/>
                <a:cs typeface="Lucida Console"/>
              </a:rPr>
              <a:t> </a:t>
            </a:r>
            <a:r>
              <a:rPr lang="en-US" sz="2700" dirty="0" smtClean="0">
                <a:latin typeface="Lucida Console"/>
                <a:cs typeface="Lucida Console"/>
              </a:rPr>
              <a:t> }</a:t>
            </a:r>
          </a:p>
          <a:p>
            <a:r>
              <a:rPr lang="en-US" sz="2700" dirty="0">
                <a:latin typeface="Lucida Console"/>
                <a:cs typeface="Lucida Console"/>
              </a:rPr>
              <a:t>}</a:t>
            </a:r>
            <a:endParaRPr lang="en-US" sz="2700" dirty="0" smtClean="0">
              <a:latin typeface="Lucida Console"/>
              <a:cs typeface="Lucida Console"/>
            </a:endParaRPr>
          </a:p>
          <a:p>
            <a:r>
              <a:rPr lang="en-US" sz="2700" dirty="0">
                <a:latin typeface="Lucida Console"/>
                <a:cs typeface="Lucida Console"/>
              </a:rPr>
              <a:t> </a:t>
            </a:r>
            <a:r>
              <a:rPr lang="en-US" sz="2700" dirty="0" smtClean="0">
                <a:latin typeface="Lucida Console"/>
                <a:cs typeface="Lucida Console"/>
              </a:rPr>
              <a:t>     </a:t>
            </a:r>
            <a:endParaRPr lang="en-US" sz="27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4739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Neat comprehension syntax in </a:t>
            </a:r>
            <a:r>
              <a:rPr lang="en-US" dirty="0" err="1" smtClean="0"/>
              <a:t>Scala</a:t>
            </a:r>
            <a:r>
              <a:rPr lang="en-US" dirty="0" smtClean="0"/>
              <a:t> and Haskell</a:t>
            </a:r>
            <a:endParaRPr lang="en-US" dirty="0"/>
          </a:p>
          <a:p>
            <a:r>
              <a:rPr lang="en-US" dirty="0" smtClean="0"/>
              <a:t>Makes it look like a regular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368" y="3048908"/>
            <a:ext cx="87696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rgbClr val="0000FF"/>
                </a:solidFill>
                <a:latin typeface="Lucida Console"/>
                <a:cs typeface="Lucida Console"/>
              </a:rPr>
              <a:t>for</a:t>
            </a:r>
            <a:r>
              <a:rPr lang="en-US" sz="2700" dirty="0" smtClean="0">
                <a:latin typeface="Lucida Console"/>
                <a:cs typeface="Lucida Console"/>
              </a:rPr>
              <a:t> {</a:t>
            </a:r>
          </a:p>
          <a:p>
            <a:r>
              <a:rPr lang="en-US" sz="2700" dirty="0">
                <a:latin typeface="Lucida Console"/>
                <a:cs typeface="Lucida Console"/>
              </a:rPr>
              <a:t> </a:t>
            </a:r>
            <a:r>
              <a:rPr lang="en-US" sz="2700" dirty="0" smtClean="0">
                <a:latin typeface="Lucida Console"/>
                <a:cs typeface="Lucida Console"/>
              </a:rPr>
              <a:t> team &lt;- </a:t>
            </a:r>
            <a:r>
              <a:rPr lang="en-US" sz="2700" dirty="0" err="1" smtClean="0">
                <a:latin typeface="Lucida Console"/>
                <a:cs typeface="Lucida Console"/>
              </a:rPr>
              <a:t>nbaTeams</a:t>
            </a:r>
            <a:r>
              <a:rPr lang="en-US" sz="2700" dirty="0" smtClean="0">
                <a:latin typeface="Lucida Console"/>
                <a:cs typeface="Lucida Console"/>
              </a:rPr>
              <a:t> </a:t>
            </a:r>
          </a:p>
          <a:p>
            <a:r>
              <a:rPr lang="en-US" sz="2700" dirty="0">
                <a:latin typeface="Lucida Console"/>
                <a:cs typeface="Lucida Console"/>
              </a:rPr>
              <a:t> </a:t>
            </a:r>
            <a:r>
              <a:rPr lang="en-US" sz="2700" dirty="0" smtClean="0">
                <a:latin typeface="Lucida Console"/>
                <a:cs typeface="Lucida Console"/>
              </a:rPr>
              <a:t> player &lt;- </a:t>
            </a:r>
            <a:r>
              <a:rPr lang="en-US" sz="2700" dirty="0" err="1" smtClean="0">
                <a:latin typeface="Lucida Console"/>
                <a:cs typeface="Lucida Console"/>
              </a:rPr>
              <a:t>team.players</a:t>
            </a:r>
            <a:endParaRPr lang="en-US" sz="2700" dirty="0">
              <a:latin typeface="Lucida Console"/>
              <a:cs typeface="Lucida Console"/>
            </a:endParaRPr>
          </a:p>
          <a:p>
            <a:r>
              <a:rPr lang="en-US" sz="2700" dirty="0" smtClean="0">
                <a:latin typeface="Lucida Console"/>
                <a:cs typeface="Lucida Console"/>
              </a:rPr>
              <a:t>  game &lt;- </a:t>
            </a:r>
            <a:r>
              <a:rPr lang="en-US" sz="2700" dirty="0" err="1" smtClean="0">
                <a:latin typeface="Lucida Console"/>
                <a:cs typeface="Lucida Console"/>
              </a:rPr>
              <a:t>player.gamesPlayed</a:t>
            </a:r>
            <a:endParaRPr lang="en-US" sz="2700" dirty="0" smtClean="0">
              <a:latin typeface="Lucida Console"/>
              <a:cs typeface="Lucida Console"/>
            </a:endParaRPr>
          </a:p>
          <a:p>
            <a:r>
              <a:rPr lang="en-US" sz="2700" dirty="0" smtClean="0">
                <a:latin typeface="Lucida Console"/>
                <a:cs typeface="Lucida Console"/>
              </a:rPr>
              <a:t>} </a:t>
            </a:r>
          </a:p>
          <a:p>
            <a:r>
              <a:rPr lang="en-US" sz="2700" dirty="0" smtClean="0">
                <a:solidFill>
                  <a:srgbClr val="0000FF"/>
                </a:solidFill>
                <a:latin typeface="Lucida Console"/>
                <a:cs typeface="Lucida Console"/>
              </a:rPr>
              <a:t>yield</a:t>
            </a:r>
            <a:r>
              <a:rPr lang="en-US" sz="2700" dirty="0" smtClean="0">
                <a:latin typeface="Lucida Console"/>
                <a:cs typeface="Lucida Console"/>
              </a:rPr>
              <a:t> </a:t>
            </a:r>
            <a:r>
              <a:rPr lang="en-US" sz="2700" dirty="0" err="1">
                <a:latin typeface="Lucida Console"/>
                <a:cs typeface="Lucida Console"/>
              </a:rPr>
              <a:t>BasketballCard</a:t>
            </a:r>
            <a:r>
              <a:rPr lang="en-US" sz="2700" dirty="0">
                <a:latin typeface="Lucida Console"/>
                <a:cs typeface="Lucida Console"/>
              </a:rPr>
              <a:t>(team, player, game</a:t>
            </a:r>
            <a:r>
              <a:rPr lang="en-US" sz="2700" dirty="0" smtClean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58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157" y="2008092"/>
            <a:ext cx="8168105" cy="1631216"/>
          </a:xfrm>
          <a:prstGeom prst="rect">
            <a:avLst/>
          </a:prstGeom>
          <a:solidFill>
            <a:schemeClr val="bg1">
              <a:alpha val="1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ucida Console"/>
                <a:cs typeface="Lucida Console"/>
              </a:rPr>
              <a:t>$ </a:t>
            </a:r>
            <a:r>
              <a:rPr lang="en-US" sz="2000" dirty="0" err="1">
                <a:latin typeface="Lucida Console"/>
                <a:cs typeface="Lucida Console"/>
              </a:rPr>
              <a:t>g</a:t>
            </a:r>
            <a:r>
              <a:rPr lang="en-US" sz="2000" dirty="0" err="1" smtClean="0">
                <a:latin typeface="Lucida Console"/>
                <a:cs typeface="Lucida Console"/>
              </a:rPr>
              <a:t>it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clone </a:t>
            </a:r>
            <a:r>
              <a:rPr lang="en-US" sz="2000" dirty="0">
                <a:latin typeface="Lucida Console"/>
                <a:cs typeface="Lucida Console"/>
                <a:hlinkClick r:id="rId2"/>
              </a:rPr>
              <a:t>git@github.com:kenbot/free-</a:t>
            </a:r>
            <a:r>
              <a:rPr lang="en-US" sz="2000" dirty="0" smtClean="0">
                <a:latin typeface="Lucida Console"/>
                <a:cs typeface="Lucida Console"/>
                <a:hlinkClick r:id="rId2"/>
              </a:rPr>
              <a:t>yowlj.git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$ ./</a:t>
            </a:r>
            <a:r>
              <a:rPr lang="en-US" sz="2000" dirty="0" err="1" smtClean="0">
                <a:latin typeface="Lucida Console"/>
                <a:cs typeface="Lucida Console"/>
              </a:rPr>
              <a:t>sbt</a:t>
            </a:r>
            <a:endParaRPr lang="en-US" sz="2000" dirty="0" smtClean="0">
              <a:latin typeface="Lucida Console"/>
              <a:cs typeface="Lucida Console"/>
            </a:endParaRPr>
          </a:p>
          <a:p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&gt; test</a:t>
            </a: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3435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our regularly scheduled program…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55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“Free objects” in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concept in </a:t>
            </a:r>
            <a:r>
              <a:rPr lang="en-US" dirty="0" err="1"/>
              <a:t>maths</a:t>
            </a:r>
            <a:r>
              <a:rPr lang="en-US" dirty="0" smtClean="0"/>
              <a:t>!</a:t>
            </a:r>
          </a:p>
          <a:p>
            <a:r>
              <a:rPr lang="en-US" dirty="0" smtClean="0"/>
              <a:t>Many free structures in Category Theory</a:t>
            </a:r>
          </a:p>
          <a:p>
            <a:r>
              <a:rPr lang="en-US" dirty="0" smtClean="0"/>
              <a:t>Free </a:t>
            </a:r>
            <a:r>
              <a:rPr lang="en-US" dirty="0" err="1" smtClean="0"/>
              <a:t>Monoids</a:t>
            </a:r>
            <a:r>
              <a:rPr lang="en-US" dirty="0" smtClean="0"/>
              <a:t>, Free Monads, Free Categories, Free Groups,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It only counts as “free” if the </a:t>
            </a:r>
            <a:r>
              <a:rPr lang="en-US" dirty="0" smtClean="0"/>
              <a:t>free thing gets </a:t>
            </a:r>
            <a:r>
              <a:rPr lang="en-US" dirty="0"/>
              <a:t>generated in the simplest possible way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3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</a:t>
            </a:r>
            <a:r>
              <a:rPr lang="en-US" dirty="0" err="1" smtClean="0"/>
              <a:t>Blargles</a:t>
            </a:r>
            <a:r>
              <a:rPr lang="en-US" dirty="0" smtClean="0"/>
              <a:t> from </a:t>
            </a:r>
            <a:r>
              <a:rPr lang="en-US" dirty="0" err="1" smtClean="0"/>
              <a:t>Fraxblatts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Fraxblatt</a:t>
            </a:r>
            <a:r>
              <a:rPr lang="en-US" dirty="0" smtClean="0"/>
              <a:t> is said to generate a Free </a:t>
            </a:r>
            <a:r>
              <a:rPr lang="en-US" dirty="0" err="1" smtClean="0"/>
              <a:t>Blargle</a:t>
            </a:r>
            <a:r>
              <a:rPr lang="en-US" dirty="0" smtClean="0"/>
              <a:t> if: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Blargle</a:t>
            </a:r>
            <a:r>
              <a:rPr lang="en-US" dirty="0" smtClean="0"/>
              <a:t> doesn’t contain anything not directly produced from a </a:t>
            </a:r>
            <a:r>
              <a:rPr lang="en-US" dirty="0" err="1" smtClean="0"/>
              <a:t>Fraxblatt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Blargle</a:t>
            </a:r>
            <a:r>
              <a:rPr lang="en-US" dirty="0" smtClean="0"/>
              <a:t> doesn’t contain anything beyond what it needs to be a </a:t>
            </a:r>
            <a:r>
              <a:rPr lang="en-US" dirty="0" err="1" smtClean="0"/>
              <a:t>Blargle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2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</a:t>
            </a:r>
            <a:r>
              <a:rPr lang="en-US" dirty="0" err="1" smtClean="0"/>
              <a:t>Blargles</a:t>
            </a:r>
            <a:r>
              <a:rPr lang="en-US" dirty="0" smtClean="0"/>
              <a:t> from </a:t>
            </a:r>
            <a:r>
              <a:rPr lang="en-US" dirty="0" err="1" smtClean="0"/>
              <a:t>Fraxblatts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Fraxblatt</a:t>
            </a:r>
            <a:r>
              <a:rPr lang="en-US" dirty="0" smtClean="0"/>
              <a:t> is said to generate a Free </a:t>
            </a:r>
            <a:r>
              <a:rPr lang="en-US" dirty="0" err="1" smtClean="0"/>
              <a:t>Blargle</a:t>
            </a:r>
            <a:r>
              <a:rPr lang="en-US" dirty="0" smtClean="0"/>
              <a:t> if: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 JUNK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 NOISE</a:t>
            </a:r>
          </a:p>
          <a:p>
            <a:endParaRPr lang="en-US" dirty="0"/>
          </a:p>
        </p:txBody>
      </p:sp>
      <p:pic>
        <p:nvPicPr>
          <p:cNvPr id="4" name="Picture 3" descr="garbagec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20" y="2073442"/>
            <a:ext cx="1192464" cy="1633427"/>
          </a:xfrm>
          <a:prstGeom prst="rect">
            <a:avLst/>
          </a:prstGeom>
        </p:spPr>
      </p:pic>
      <p:pic>
        <p:nvPicPr>
          <p:cNvPr id="5" name="Picture 4" descr="hor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21" y="3985795"/>
            <a:ext cx="2328779" cy="1583912"/>
          </a:xfrm>
          <a:prstGeom prst="rect">
            <a:avLst/>
          </a:prstGeom>
        </p:spPr>
      </p:pic>
      <p:sp>
        <p:nvSpPr>
          <p:cNvPr id="6" name="&quot;No&quot; Symbol 5"/>
          <p:cNvSpPr/>
          <p:nvPr/>
        </p:nvSpPr>
        <p:spPr>
          <a:xfrm>
            <a:off x="3513220" y="2419684"/>
            <a:ext cx="1192464" cy="1109579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&quot; Symbol 7"/>
          <p:cNvSpPr/>
          <p:nvPr/>
        </p:nvSpPr>
        <p:spPr>
          <a:xfrm>
            <a:off x="3665620" y="3985795"/>
            <a:ext cx="1192464" cy="1109579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54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579" y="2861750"/>
            <a:ext cx="83392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000" dirty="0" smtClean="0">
                <a:latin typeface="Lucida Console"/>
                <a:cs typeface="Lucida Console"/>
              </a:rPr>
              <a:t>Return[F[_], A](a: A)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000" dirty="0" smtClean="0">
                <a:latin typeface="Lucida Console"/>
                <a:cs typeface="Lucida Console"/>
              </a:rPr>
              <a:t> Free[F, A] {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latin typeface="Lucida Console"/>
                <a:cs typeface="Lucida Console"/>
              </a:rPr>
              <a:t>flatMap</a:t>
            </a:r>
            <a:r>
              <a:rPr lang="en-US" sz="2000" dirty="0">
                <a:latin typeface="Lucida Console"/>
                <a:cs typeface="Lucida Console"/>
              </a:rPr>
              <a:t>(f: A =&gt; Free[F, B]): Free[F, B] = ???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map(f: A =&gt; B): Free[F, B] = ???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}      </a:t>
            </a:r>
            <a:endParaRPr lang="en-US" sz="2000" dirty="0">
              <a:latin typeface="Lucida Console"/>
              <a:cs typeface="Lucida Console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92747"/>
          </a:xfrm>
        </p:spPr>
        <p:txBody>
          <a:bodyPr>
            <a:normAutofit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flatMap</a:t>
            </a:r>
            <a:r>
              <a:rPr lang="en-US" dirty="0" smtClean="0"/>
              <a:t> </a:t>
            </a:r>
            <a:r>
              <a:rPr lang="en-US" dirty="0" smtClean="0"/>
              <a:t>and map for Return</a:t>
            </a:r>
          </a:p>
        </p:txBody>
      </p:sp>
    </p:spTree>
    <p:extLst>
      <p:ext uri="{BB962C8B-B14F-4D97-AF65-F5344CB8AC3E}">
        <p14:creationId xmlns:p14="http://schemas.microsoft.com/office/powerpoint/2010/main" val="29162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1a: Answers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579" y="2861750"/>
            <a:ext cx="83392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000" dirty="0" smtClean="0">
                <a:latin typeface="Lucida Console"/>
                <a:cs typeface="Lucida Console"/>
              </a:rPr>
              <a:t>Return[F[_], A](a: A)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000" dirty="0" smtClean="0">
                <a:latin typeface="Lucida Console"/>
                <a:cs typeface="Lucida Console"/>
              </a:rPr>
              <a:t> Free[F, A] {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flatMap</a:t>
            </a:r>
            <a:r>
              <a:rPr lang="en-US" sz="2000" dirty="0" smtClean="0">
                <a:latin typeface="Lucida Console"/>
                <a:cs typeface="Lucida Console"/>
              </a:rPr>
              <a:t>(f: A =&gt; Free[F, B]): Free[F, B] = </a:t>
            </a:r>
            <a:r>
              <a:rPr lang="en-US" sz="2000" dirty="0" smtClean="0">
                <a:solidFill>
                  <a:srgbClr val="FF0000"/>
                </a:solidFill>
                <a:latin typeface="Lucida Console"/>
                <a:cs typeface="Lucida Console"/>
              </a:rPr>
              <a:t>f(a)</a:t>
            </a:r>
          </a:p>
          <a:p>
            <a:endParaRPr lang="en-US" sz="20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map(f: A =&gt; B): Free[F, B] = </a:t>
            </a:r>
            <a:r>
              <a:rPr lang="en-US" sz="2000" dirty="0" smtClean="0">
                <a:solidFill>
                  <a:srgbClr val="FF0000"/>
                </a:solidFill>
                <a:latin typeface="Lucida Console"/>
                <a:cs typeface="Lucida Console"/>
              </a:rPr>
              <a:t>Return(f(a))</a:t>
            </a:r>
            <a:endParaRPr lang="en-US" sz="20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}      </a:t>
            </a: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1026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92747"/>
          </a:xfrm>
        </p:spPr>
        <p:txBody>
          <a:bodyPr>
            <a:normAutofit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flatMap</a:t>
            </a:r>
            <a:r>
              <a:rPr lang="en-US" dirty="0" smtClean="0"/>
              <a:t> </a:t>
            </a:r>
            <a:r>
              <a:rPr lang="en-US" dirty="0" smtClean="0"/>
              <a:t>and map for Suspend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946" y="2848381"/>
            <a:ext cx="85825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000" dirty="0" smtClean="0">
                <a:latin typeface="Lucida Console"/>
                <a:cs typeface="Lucida Console"/>
              </a:rPr>
              <a:t>Suspend[F[_], A](next: F[Free[F,A]]) </a:t>
            </a:r>
          </a:p>
          <a:p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                                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000" dirty="0" smtClean="0">
                <a:latin typeface="Lucida Console"/>
                <a:cs typeface="Lucida Console"/>
              </a:rPr>
              <a:t> Free[F, A] {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flatMap</a:t>
            </a:r>
            <a:r>
              <a:rPr lang="en-US" sz="2000" dirty="0" smtClean="0">
                <a:latin typeface="Lucida Console"/>
                <a:cs typeface="Lucida Console"/>
              </a:rPr>
              <a:t>(f: A =&gt; Free[F, B]): Free[F, B] = ???</a:t>
            </a:r>
          </a:p>
          <a:p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map(f: A =&gt; B): Free[F, B] = ???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}</a:t>
            </a:r>
            <a:r>
              <a:rPr lang="en-US" sz="2000" dirty="0" smtClean="0">
                <a:latin typeface="Lucida Console"/>
                <a:cs typeface="Lucida Console"/>
              </a:rPr>
              <a:t>      </a:t>
            </a: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89294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1b: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2537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map over the </a:t>
            </a:r>
            <a:r>
              <a:rPr lang="en-US" dirty="0" err="1" smtClean="0"/>
              <a:t>functor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60946" y="2848381"/>
            <a:ext cx="85825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000" dirty="0" smtClean="0">
                <a:latin typeface="Lucida Console"/>
                <a:cs typeface="Lucida Console"/>
              </a:rPr>
              <a:t>Suspend[F[_], A](next: F[Free[F,A]]) </a:t>
            </a:r>
          </a:p>
          <a:p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                                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000" dirty="0" smtClean="0">
                <a:latin typeface="Lucida Console"/>
                <a:cs typeface="Lucida Console"/>
              </a:rPr>
              <a:t> Free[F, A] {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flatMap</a:t>
            </a:r>
            <a:r>
              <a:rPr lang="en-US" sz="2000" dirty="0" smtClean="0">
                <a:latin typeface="Lucida Console"/>
                <a:cs typeface="Lucida Console"/>
              </a:rPr>
              <a:t>(f: A =&gt; Free[F, B]): Free[F, B] = </a:t>
            </a:r>
          </a:p>
          <a:p>
            <a:r>
              <a:rPr lang="en-US" sz="2000" dirty="0" smtClean="0">
                <a:latin typeface="Lucida Console"/>
                <a:cs typeface="Lucida Console"/>
              </a:rPr>
              <a:t>    F??? </a:t>
            </a:r>
            <a:r>
              <a:rPr lang="en-US" sz="2000" dirty="0">
                <a:latin typeface="Lucida Console"/>
                <a:cs typeface="Lucida Console"/>
              </a:rPr>
              <a:t>map </a:t>
            </a:r>
            <a:r>
              <a:rPr lang="en-US" sz="2000" dirty="0" smtClean="0">
                <a:latin typeface="Lucida Console"/>
                <a:cs typeface="Lucida Console"/>
              </a:rPr>
              <a:t>???</a:t>
            </a:r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  </a:t>
            </a:r>
          </a:p>
          <a:p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map(f: A =&gt; B): Free[F, B] = ???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}</a:t>
            </a:r>
            <a:r>
              <a:rPr lang="en-US" sz="2000" dirty="0" smtClean="0">
                <a:latin typeface="Lucida Console"/>
                <a:cs typeface="Lucida Console"/>
              </a:rPr>
              <a:t>      </a:t>
            </a:r>
            <a:endParaRPr lang="en-US" sz="2000" dirty="0"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8715" y="5720892"/>
            <a:ext cx="300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F[???]</a:t>
            </a:r>
            <a:endParaRPr lang="en-US" sz="24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069474" y="4491788"/>
            <a:ext cx="21122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834107" y="4491788"/>
            <a:ext cx="1256630" cy="1229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47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1b: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253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“next”</a:t>
            </a:r>
            <a:r>
              <a:rPr lang="en-US" dirty="0" smtClean="0"/>
              <a:t> is the only F we have lying around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946" y="2848381"/>
            <a:ext cx="85825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000" dirty="0" smtClean="0">
                <a:latin typeface="Lucida Console"/>
                <a:cs typeface="Lucida Console"/>
              </a:rPr>
              <a:t>Suspend[F[_], A](next: F[Free[F,A]]) </a:t>
            </a:r>
          </a:p>
          <a:p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                                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000" dirty="0" smtClean="0">
                <a:latin typeface="Lucida Console"/>
                <a:cs typeface="Lucida Console"/>
              </a:rPr>
              <a:t> Free[F, A] {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flatMap</a:t>
            </a:r>
            <a:r>
              <a:rPr lang="en-US" sz="2000" dirty="0" smtClean="0">
                <a:latin typeface="Lucida Console"/>
                <a:cs typeface="Lucida Console"/>
              </a:rPr>
              <a:t>(f: A =&gt; Free[F, B]): Free[F, B] = </a:t>
            </a:r>
          </a:p>
          <a:p>
            <a:r>
              <a:rPr lang="en-US" sz="2000" dirty="0" smtClean="0">
                <a:latin typeface="Lucida Console"/>
                <a:cs typeface="Lucida Console"/>
              </a:rPr>
              <a:t>    next map {free =&gt; ???}</a:t>
            </a:r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  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map(f: A =&gt; B): Free[F, B] = ???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}</a:t>
            </a:r>
            <a:r>
              <a:rPr lang="en-US" sz="2000" dirty="0" smtClean="0">
                <a:latin typeface="Lucida Console"/>
                <a:cs typeface="Lucida Console"/>
              </a:rPr>
              <a:t>      </a:t>
            </a:r>
            <a:endParaRPr lang="en-US" sz="2000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715" y="5720892"/>
            <a:ext cx="300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F[Free[F, ???]]</a:t>
            </a:r>
            <a:endParaRPr lang="en-US" sz="24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069474" y="4491788"/>
            <a:ext cx="35693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834106" y="4491788"/>
            <a:ext cx="1256631" cy="1229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977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1b: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2537"/>
          </a:xfrm>
        </p:spPr>
        <p:txBody>
          <a:bodyPr>
            <a:norm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latMap</a:t>
            </a:r>
            <a:r>
              <a:rPr lang="en-US" dirty="0" smtClean="0"/>
              <a:t> is almost the only thing we can do to a Free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946" y="2848381"/>
            <a:ext cx="85825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000" dirty="0" smtClean="0">
                <a:latin typeface="Lucida Console"/>
                <a:cs typeface="Lucida Console"/>
              </a:rPr>
              <a:t>Suspend[F[_], A](next: F[Free[F,A]]) </a:t>
            </a:r>
          </a:p>
          <a:p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                                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000" dirty="0" smtClean="0">
                <a:latin typeface="Lucida Console"/>
                <a:cs typeface="Lucida Console"/>
              </a:rPr>
              <a:t> Free[F, A] {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flatMap</a:t>
            </a:r>
            <a:r>
              <a:rPr lang="en-US" sz="2000" dirty="0" smtClean="0">
                <a:latin typeface="Lucida Console"/>
                <a:cs typeface="Lucida Console"/>
              </a:rPr>
              <a:t>(f: A =&gt; Free[F, B]): Free[F, B] = </a:t>
            </a:r>
          </a:p>
          <a:p>
            <a:r>
              <a:rPr lang="en-US" sz="2000" dirty="0" smtClean="0">
                <a:latin typeface="Lucida Console"/>
                <a:cs typeface="Lucida Console"/>
              </a:rPr>
              <a:t>    next map {free =&gt; </a:t>
            </a:r>
            <a:r>
              <a:rPr lang="en-US" sz="2000" dirty="0" err="1" smtClean="0">
                <a:latin typeface="Lucida Console"/>
                <a:cs typeface="Lucida Console"/>
              </a:rPr>
              <a:t>free.flatMap</a:t>
            </a:r>
            <a:r>
              <a:rPr lang="en-US" sz="2000" dirty="0" smtClean="0">
                <a:latin typeface="Lucida Console"/>
                <a:cs typeface="Lucida Console"/>
              </a:rPr>
              <a:t>(???)}</a:t>
            </a:r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  </a:t>
            </a:r>
          </a:p>
          <a:p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map(f: A =&gt; B): Free[F, B] = ???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}</a:t>
            </a:r>
            <a:r>
              <a:rPr lang="en-US" sz="2000" dirty="0" smtClean="0">
                <a:latin typeface="Lucida Console"/>
                <a:cs typeface="Lucida Console"/>
              </a:rPr>
              <a:t>      </a:t>
            </a:r>
            <a:endParaRPr lang="en-US" sz="2000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715" y="5720892"/>
            <a:ext cx="300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F[Free[F, ???]]</a:t>
            </a:r>
            <a:endParaRPr lang="en-US" sz="24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069474" y="4491788"/>
            <a:ext cx="57617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834106" y="4491788"/>
            <a:ext cx="1256631" cy="1229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07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concerns</a:t>
            </a:r>
          </a:p>
          <a:p>
            <a:r>
              <a:rPr lang="en-US" dirty="0" smtClean="0"/>
              <a:t>Separate declaration from interpretation</a:t>
            </a:r>
          </a:p>
          <a:p>
            <a:r>
              <a:rPr lang="en-US" dirty="0" smtClean="0"/>
              <a:t>Write a program as a declarative script, and interpret it </a:t>
            </a:r>
            <a:r>
              <a:rPr lang="en-US" dirty="0" smtClean="0"/>
              <a:t>later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6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1b: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2537"/>
          </a:xfrm>
        </p:spPr>
        <p:txBody>
          <a:bodyPr>
            <a:normAutofit/>
          </a:bodyPr>
          <a:lstStyle/>
          <a:p>
            <a:r>
              <a:rPr lang="en-US" dirty="0" smtClean="0"/>
              <a:t>Mapping function </a:t>
            </a:r>
            <a:r>
              <a:rPr lang="en-US" dirty="0" smtClean="0">
                <a:latin typeface="Lucida Console"/>
                <a:cs typeface="Lucida Console"/>
              </a:rPr>
              <a:t>f</a:t>
            </a:r>
            <a:r>
              <a:rPr lang="en-US" dirty="0" smtClean="0"/>
              <a:t> will turn our As into Free[F, B]s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946" y="2848381"/>
            <a:ext cx="85825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000" dirty="0" smtClean="0">
                <a:latin typeface="Lucida Console"/>
                <a:cs typeface="Lucida Console"/>
              </a:rPr>
              <a:t>Suspend[F[_], A](next: F[Free[F,A]]) </a:t>
            </a:r>
          </a:p>
          <a:p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                                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000" dirty="0" smtClean="0">
                <a:latin typeface="Lucida Console"/>
                <a:cs typeface="Lucida Console"/>
              </a:rPr>
              <a:t> Free[F, A] {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flatMap</a:t>
            </a:r>
            <a:r>
              <a:rPr lang="en-US" sz="2000" dirty="0" smtClean="0">
                <a:latin typeface="Lucida Console"/>
                <a:cs typeface="Lucida Console"/>
              </a:rPr>
              <a:t>(f: A =&gt; Free[F, B]): Free[F, B] = </a:t>
            </a:r>
          </a:p>
          <a:p>
            <a:r>
              <a:rPr lang="en-US" sz="2000" dirty="0" smtClean="0">
                <a:latin typeface="Lucida Console"/>
                <a:cs typeface="Lucida Console"/>
              </a:rPr>
              <a:t>    next map {free =&gt; </a:t>
            </a:r>
            <a:r>
              <a:rPr lang="en-US" sz="2000" dirty="0" err="1" smtClean="0">
                <a:latin typeface="Lucida Console"/>
                <a:cs typeface="Lucida Console"/>
              </a:rPr>
              <a:t>free.flatMap</a:t>
            </a:r>
            <a:r>
              <a:rPr lang="en-US" sz="2000" dirty="0" smtClean="0">
                <a:latin typeface="Lucida Console"/>
                <a:cs typeface="Lucida Console"/>
              </a:rPr>
              <a:t>(f)}</a:t>
            </a:r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  </a:t>
            </a:r>
          </a:p>
          <a:p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map(f: A =&gt; B): Free[F, B] = ???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}</a:t>
            </a:r>
            <a:r>
              <a:rPr lang="en-US" sz="2000" dirty="0" smtClean="0">
                <a:latin typeface="Lucida Console"/>
                <a:cs typeface="Lucida Console"/>
              </a:rPr>
              <a:t>      </a:t>
            </a:r>
            <a:endParaRPr lang="en-US" sz="2000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715" y="5720892"/>
            <a:ext cx="300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F[Free[F, B]]</a:t>
            </a:r>
            <a:endParaRPr lang="en-US" sz="24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069475" y="4491788"/>
            <a:ext cx="53072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834106" y="4491788"/>
            <a:ext cx="1256631" cy="1229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581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1b: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2537"/>
          </a:xfrm>
        </p:spPr>
        <p:txBody>
          <a:bodyPr>
            <a:normAutofit/>
          </a:bodyPr>
          <a:lstStyle/>
          <a:p>
            <a:r>
              <a:rPr lang="en-US" dirty="0" smtClean="0"/>
              <a:t>Wrapping in Suspend matches the type signature!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946" y="2848381"/>
            <a:ext cx="85825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000" dirty="0" smtClean="0">
                <a:latin typeface="Lucida Console"/>
                <a:cs typeface="Lucida Console"/>
              </a:rPr>
              <a:t>Suspend[F[_], A](next: F[Free[F,A]]) </a:t>
            </a:r>
          </a:p>
          <a:p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                                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000" dirty="0" smtClean="0">
                <a:latin typeface="Lucida Console"/>
                <a:cs typeface="Lucida Console"/>
              </a:rPr>
              <a:t> Free[F, A] {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flatMap</a:t>
            </a:r>
            <a:r>
              <a:rPr lang="en-US" sz="2000" dirty="0" smtClean="0">
                <a:latin typeface="Lucida Console"/>
                <a:cs typeface="Lucida Console"/>
              </a:rPr>
              <a:t>(f: A =&gt; Free[F, B]): </a:t>
            </a:r>
            <a:r>
              <a:rPr lang="en-US" sz="2000" dirty="0" smtClean="0">
                <a:solidFill>
                  <a:srgbClr val="008000"/>
                </a:solidFill>
                <a:latin typeface="Lucida Console"/>
                <a:cs typeface="Lucida Console"/>
              </a:rPr>
              <a:t>Free[F, B]</a:t>
            </a:r>
            <a:r>
              <a:rPr lang="en-US" sz="2000" dirty="0" smtClean="0">
                <a:latin typeface="Lucida Console"/>
                <a:cs typeface="Lucida Console"/>
              </a:rPr>
              <a:t> = </a:t>
            </a:r>
          </a:p>
          <a:p>
            <a:r>
              <a:rPr lang="en-US" sz="2000" dirty="0" smtClean="0">
                <a:latin typeface="Lucida Console"/>
                <a:cs typeface="Lucida Console"/>
              </a:rPr>
              <a:t>    Suspend(next map {free =&gt; </a:t>
            </a:r>
            <a:r>
              <a:rPr lang="en-US" sz="2000" dirty="0" err="1" smtClean="0">
                <a:latin typeface="Lucida Console"/>
                <a:cs typeface="Lucida Console"/>
              </a:rPr>
              <a:t>free.flatMap</a:t>
            </a:r>
            <a:r>
              <a:rPr lang="en-US" sz="2000" dirty="0" smtClean="0">
                <a:latin typeface="Lucida Console"/>
                <a:cs typeface="Lucida Console"/>
              </a:rPr>
              <a:t>(f)})</a:t>
            </a:r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  </a:t>
            </a:r>
          </a:p>
          <a:p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map(f: A =&gt; B): Free[F, B] = ???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}</a:t>
            </a:r>
            <a:r>
              <a:rPr lang="en-US" sz="2000" dirty="0" smtClean="0">
                <a:latin typeface="Lucida Console"/>
                <a:cs typeface="Lucida Console"/>
              </a:rPr>
              <a:t>      </a:t>
            </a:r>
            <a:endParaRPr lang="en-US" sz="2000" dirty="0">
              <a:latin typeface="Lucida Console"/>
              <a:cs typeface="Lucida Conso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715" y="5720892"/>
            <a:ext cx="3002548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Lucida Console"/>
                <a:cs typeface="Lucida Console"/>
              </a:rPr>
              <a:t>Free[F, B]</a:t>
            </a:r>
            <a:endParaRPr lang="en-US" sz="2400" dirty="0">
              <a:solidFill>
                <a:srgbClr val="008000"/>
              </a:solidFill>
              <a:latin typeface="Lucida Console"/>
              <a:cs typeface="Lucida Console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069475" y="4491788"/>
            <a:ext cx="649705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834106" y="4491788"/>
            <a:ext cx="1256631" cy="1229104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12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1b: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2537"/>
          </a:xfrm>
        </p:spPr>
        <p:txBody>
          <a:bodyPr>
            <a:normAutofit/>
          </a:bodyPr>
          <a:lstStyle/>
          <a:p>
            <a:r>
              <a:rPr lang="en-US" dirty="0" smtClean="0"/>
              <a:t>Cleaning up the syntax a bit…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946" y="2848381"/>
            <a:ext cx="85825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000" dirty="0" smtClean="0">
                <a:latin typeface="Lucida Console"/>
                <a:cs typeface="Lucida Console"/>
              </a:rPr>
              <a:t>Suspend[F[_], A](next: F[Free[F,A]]) </a:t>
            </a:r>
          </a:p>
          <a:p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                                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000" dirty="0" smtClean="0">
                <a:latin typeface="Lucida Console"/>
                <a:cs typeface="Lucida Console"/>
              </a:rPr>
              <a:t> Free[F, A] {</a:t>
            </a:r>
          </a:p>
          <a:p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flatMap</a:t>
            </a:r>
            <a:r>
              <a:rPr lang="en-US" sz="2000" dirty="0" smtClean="0">
                <a:latin typeface="Lucida Console"/>
                <a:cs typeface="Lucida Console"/>
              </a:rPr>
              <a:t>(f: A =&gt; Free[F, B]): Free[F, B] = </a:t>
            </a:r>
          </a:p>
          <a:p>
            <a:r>
              <a:rPr lang="en-US" sz="2000" dirty="0" smtClean="0">
                <a:latin typeface="Lucida Console"/>
                <a:cs typeface="Lucida Console"/>
              </a:rPr>
              <a:t>    Suspend(next map (_ </a:t>
            </a:r>
            <a:r>
              <a:rPr lang="en-US" sz="2000" dirty="0" err="1" smtClean="0">
                <a:latin typeface="Lucida Console"/>
                <a:cs typeface="Lucida Console"/>
              </a:rPr>
              <a:t>flatMap</a:t>
            </a:r>
            <a:r>
              <a:rPr lang="en-US" sz="2000" dirty="0" smtClean="0">
                <a:latin typeface="Lucida Console"/>
                <a:cs typeface="Lucida Console"/>
              </a:rPr>
              <a:t> f))</a:t>
            </a:r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  </a:t>
            </a:r>
          </a:p>
          <a:p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map(f: A =&gt; B): Free[F, B] </a:t>
            </a:r>
            <a:r>
              <a:rPr lang="en-US" sz="2000" dirty="0" smtClean="0">
                <a:latin typeface="Lucida Console"/>
                <a:cs typeface="Lucida Console"/>
              </a:rPr>
              <a:t>=</a:t>
            </a:r>
          </a:p>
          <a:p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   </a:t>
            </a:r>
            <a:r>
              <a:rPr lang="en-US" sz="2000" dirty="0">
                <a:latin typeface="Lucida Console"/>
                <a:cs typeface="Lucida Console"/>
              </a:rPr>
              <a:t>Suspend</a:t>
            </a:r>
            <a:r>
              <a:rPr lang="en-US" sz="2000" dirty="0" smtClean="0">
                <a:latin typeface="Lucida Console"/>
                <a:cs typeface="Lucida Console"/>
              </a:rPr>
              <a:t>(next map </a:t>
            </a:r>
            <a:r>
              <a:rPr lang="en-US" sz="2000" dirty="0">
                <a:latin typeface="Lucida Console"/>
                <a:cs typeface="Lucida Console"/>
              </a:rPr>
              <a:t>(_ map f))</a:t>
            </a:r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   </a:t>
            </a:r>
          </a:p>
          <a:p>
            <a:r>
              <a:rPr lang="en-US" sz="2000" dirty="0">
                <a:latin typeface="Lucida Console"/>
                <a:cs typeface="Lucida Console"/>
              </a:rPr>
              <a:t>}</a:t>
            </a:r>
            <a:r>
              <a:rPr lang="en-US" sz="2000" dirty="0" smtClean="0">
                <a:latin typeface="Lucida Console"/>
                <a:cs typeface="Lucida Console"/>
              </a:rPr>
              <a:t>      </a:t>
            </a: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43663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 through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Let’s plug in a really simple </a:t>
            </a:r>
            <a:r>
              <a:rPr lang="en-US" dirty="0" err="1"/>
              <a:t>functor</a:t>
            </a:r>
            <a:r>
              <a:rPr lang="en-US" dirty="0"/>
              <a:t> and see what happens.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5474" y="2728066"/>
            <a:ext cx="78713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3200" dirty="0" smtClean="0">
                <a:latin typeface="Lucida Console"/>
                <a:cs typeface="Lucida Console"/>
              </a:rPr>
              <a:t>Box[A](a: A)</a:t>
            </a:r>
            <a:endParaRPr lang="en-US" sz="32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1059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 through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Let’s plug in a really simple </a:t>
            </a:r>
            <a:r>
              <a:rPr lang="en-US" dirty="0" err="1"/>
              <a:t>f</a:t>
            </a:r>
            <a:r>
              <a:rPr lang="en-US" dirty="0" err="1" smtClean="0"/>
              <a:t>unctor</a:t>
            </a:r>
            <a:r>
              <a:rPr lang="en-US" dirty="0" smtClean="0"/>
              <a:t> and see what happens.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2728066"/>
            <a:ext cx="83926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800" dirty="0" smtClean="0">
                <a:latin typeface="Lucida Console"/>
                <a:cs typeface="Lucida Console"/>
              </a:rPr>
              <a:t>Box[A](a: A) {</a:t>
            </a:r>
          </a:p>
          <a:p>
            <a:r>
              <a:rPr lang="en-US" sz="2800" dirty="0" smtClean="0">
                <a:latin typeface="Lucida Console"/>
                <a:cs typeface="Lucida Console"/>
              </a:rPr>
              <a:t>  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map[B](f: A =&gt; B) = Box(f(a))</a:t>
            </a:r>
            <a:endParaRPr lang="en-US" sz="2800" dirty="0">
              <a:latin typeface="Lucida Console"/>
              <a:cs typeface="Lucida Console"/>
            </a:endParaRPr>
          </a:p>
          <a:p>
            <a:r>
              <a:rPr lang="en-US" sz="2800" dirty="0" smtClean="0">
                <a:latin typeface="Lucida Console"/>
                <a:cs typeface="Lucida Console"/>
              </a:rPr>
              <a:t>}</a:t>
            </a:r>
            <a:endParaRPr lang="en-US" sz="2800" dirty="0">
              <a:latin typeface="Lucida Console"/>
              <a:cs typeface="Lucida Consol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3579" y="4113061"/>
            <a:ext cx="2165684" cy="216568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ana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58" y="4358105"/>
            <a:ext cx="1960702" cy="147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4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12534" y="670237"/>
            <a:ext cx="2256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Console"/>
                <a:cs typeface="Lucida Console"/>
              </a:rPr>
              <a:t>banana</a:t>
            </a:r>
            <a:endParaRPr lang="en-US" sz="4000" dirty="0">
              <a:latin typeface="Lucida Console"/>
              <a:cs typeface="Lucida Console"/>
            </a:endParaRPr>
          </a:p>
        </p:txBody>
      </p:sp>
      <p:pic>
        <p:nvPicPr>
          <p:cNvPr id="10" name="Picture 9" descr="bana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1" y="2967790"/>
            <a:ext cx="1960702" cy="147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1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088112" y="2660583"/>
            <a:ext cx="2281537" cy="1991629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14358" y="669329"/>
            <a:ext cx="8392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Lucida Console"/>
                <a:cs typeface="Lucida Console"/>
              </a:rPr>
              <a:t>Return(</a:t>
            </a:r>
            <a:r>
              <a:rPr lang="en-US" sz="4000" dirty="0" smtClean="0">
                <a:latin typeface="Lucida Console"/>
                <a:cs typeface="Lucida Console"/>
              </a:rPr>
              <a:t>banana</a:t>
            </a:r>
            <a:r>
              <a:rPr lang="en-US" sz="40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pic>
        <p:nvPicPr>
          <p:cNvPr id="6" name="Picture 5" descr="bana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1" y="2967790"/>
            <a:ext cx="1960702" cy="147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4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7470" y="2459786"/>
            <a:ext cx="2687060" cy="243659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4358" y="669329"/>
            <a:ext cx="8392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Box(</a:t>
            </a:r>
            <a:r>
              <a:rPr lang="en-US" sz="4000" dirty="0" smtClean="0">
                <a:latin typeface="Lucida Console"/>
                <a:cs typeface="Lucida Console"/>
              </a:rPr>
              <a:t>Return(banana)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  <a:endParaRPr lang="en-US" sz="4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088112" y="2660583"/>
            <a:ext cx="2281537" cy="1991629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ana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1" y="2967790"/>
            <a:ext cx="1960702" cy="147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1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 12"/>
          <p:cNvSpPr/>
          <p:nvPr/>
        </p:nvSpPr>
        <p:spPr>
          <a:xfrm>
            <a:off x="2112211" y="1991894"/>
            <a:ext cx="4090739" cy="3455681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0147" y="669329"/>
            <a:ext cx="9061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Lucida Console"/>
                <a:cs typeface="Lucida Console"/>
              </a:rPr>
              <a:t>Suspend(</a:t>
            </a:r>
            <a:r>
              <a:rPr lang="en-US" sz="4000" dirty="0" smtClean="0">
                <a:latin typeface="Lucida Console"/>
                <a:cs typeface="Lucida Console"/>
              </a:rPr>
              <a:t>Box(Return(banana))</a:t>
            </a:r>
            <a:r>
              <a:rPr lang="en-US" sz="40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47470" y="2459786"/>
            <a:ext cx="2687060" cy="243659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088112" y="2660583"/>
            <a:ext cx="2281537" cy="1991629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bana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1" y="2967790"/>
            <a:ext cx="1960702" cy="147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9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0147" y="308381"/>
            <a:ext cx="9061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Lucida Console"/>
                <a:cs typeface="Lucida Console"/>
              </a:rPr>
              <a:t>that.</a:t>
            </a:r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flatMap</a:t>
            </a:r>
            <a:r>
              <a:rPr lang="en-US" sz="4000" dirty="0" smtClean="0">
                <a:latin typeface="Lucida Console"/>
                <a:cs typeface="Lucida Console"/>
              </a:rPr>
              <a:t>(banana =&gt; </a:t>
            </a:r>
          </a:p>
          <a:p>
            <a:r>
              <a:rPr lang="en-US" sz="4000" dirty="0" smtClean="0">
                <a:latin typeface="Lucida Console"/>
                <a:cs typeface="Lucida Console"/>
              </a:rPr>
              <a:t>   Return(</a:t>
            </a:r>
            <a:r>
              <a:rPr lang="en-US" sz="4000" dirty="0" err="1" smtClean="0">
                <a:latin typeface="Lucida Console"/>
                <a:cs typeface="Lucida Console"/>
              </a:rPr>
              <a:t>banana.peel</a:t>
            </a:r>
            <a:r>
              <a:rPr lang="en-US" sz="4000" dirty="0" smtClean="0">
                <a:latin typeface="Lucida Console"/>
                <a:cs typeface="Lucida Console"/>
              </a:rPr>
              <a:t>)) </a:t>
            </a:r>
            <a:endParaRPr lang="en-US" sz="4000" dirty="0"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 rot="20003828">
            <a:off x="6050549" y="2306640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flatMap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2112211" y="1991894"/>
            <a:ext cx="4090739" cy="3455681"/>
          </a:xfrm>
          <a:prstGeom prst="hexagon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7470" y="2459786"/>
            <a:ext cx="2687060" cy="243659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088112" y="2660583"/>
            <a:ext cx="2281537" cy="1991629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bana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1" y="2967790"/>
            <a:ext cx="1960702" cy="147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3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Tank game</a:t>
            </a:r>
            <a:endParaRPr lang="en-US" dirty="0"/>
          </a:p>
        </p:txBody>
      </p:sp>
      <p:pic>
        <p:nvPicPr>
          <p:cNvPr id="4" name="Content Placeholder 3" descr="tankgam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1" b="8271"/>
          <a:stretch>
            <a:fillRect/>
          </a:stretch>
        </p:blipFill>
        <p:spPr>
          <a:xfrm>
            <a:off x="457200" y="1737895"/>
            <a:ext cx="8229600" cy="4575426"/>
          </a:xfrm>
        </p:spPr>
      </p:pic>
    </p:spTree>
    <p:extLst>
      <p:ext uri="{BB962C8B-B14F-4D97-AF65-F5344CB8AC3E}">
        <p14:creationId xmlns:p14="http://schemas.microsoft.com/office/powerpoint/2010/main" val="2845264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0147" y="308381"/>
            <a:ext cx="9061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Lucida Console"/>
                <a:cs typeface="Lucida Console"/>
              </a:rPr>
              <a:t>that.</a:t>
            </a:r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flatMap</a:t>
            </a:r>
            <a:r>
              <a:rPr lang="en-US" sz="4000" dirty="0" smtClean="0">
                <a:latin typeface="Lucida Console"/>
                <a:cs typeface="Lucida Console"/>
              </a:rPr>
              <a:t>(banana =&gt; </a:t>
            </a:r>
          </a:p>
          <a:p>
            <a:r>
              <a:rPr lang="en-US" sz="4000" dirty="0" smtClean="0">
                <a:latin typeface="Lucida Console"/>
                <a:cs typeface="Lucida Console"/>
              </a:rPr>
              <a:t>   Return(</a:t>
            </a:r>
            <a:r>
              <a:rPr lang="en-US" sz="4000" dirty="0" err="1" smtClean="0">
                <a:latin typeface="Lucida Console"/>
                <a:cs typeface="Lucida Console"/>
              </a:rPr>
              <a:t>banana.peel</a:t>
            </a:r>
            <a:r>
              <a:rPr lang="en-US" sz="4000" dirty="0" smtClean="0">
                <a:latin typeface="Lucida Console"/>
                <a:cs typeface="Lucida Console"/>
              </a:rPr>
              <a:t>)) </a:t>
            </a:r>
            <a:endParaRPr lang="en-US" sz="4000" dirty="0"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 rot="20210936">
            <a:off x="6013118" y="2087910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map</a:t>
            </a:r>
            <a:endParaRPr lang="en-US" sz="4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2112211" y="1991894"/>
            <a:ext cx="4090739" cy="3455681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47470" y="2459786"/>
            <a:ext cx="2687060" cy="2436594"/>
          </a:xfrm>
          <a:prstGeom prst="rect">
            <a:avLst/>
          </a:prstGeom>
          <a:solidFill>
            <a:srgbClr val="0000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088112" y="2660583"/>
            <a:ext cx="2281537" cy="1991629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bana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1" y="2967790"/>
            <a:ext cx="1960702" cy="147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4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0147" y="308381"/>
            <a:ext cx="9061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Lucida Console"/>
                <a:cs typeface="Lucida Console"/>
              </a:rPr>
              <a:t>that.</a:t>
            </a:r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flatMap</a:t>
            </a:r>
            <a:r>
              <a:rPr lang="en-US" sz="4000" dirty="0" smtClean="0">
                <a:latin typeface="Lucida Console"/>
                <a:cs typeface="Lucida Console"/>
              </a:rPr>
              <a:t>(banana =&gt; </a:t>
            </a:r>
          </a:p>
          <a:p>
            <a:r>
              <a:rPr lang="en-US" sz="4000" dirty="0" smtClean="0">
                <a:latin typeface="Lucida Console"/>
                <a:cs typeface="Lucida Console"/>
              </a:rPr>
              <a:t>   Return(</a:t>
            </a:r>
            <a:r>
              <a:rPr lang="en-US" sz="4000" dirty="0" err="1" smtClean="0">
                <a:latin typeface="Lucida Console"/>
                <a:cs typeface="Lucida Console"/>
              </a:rPr>
              <a:t>banana.peel</a:t>
            </a:r>
            <a:r>
              <a:rPr lang="en-US" sz="4000" dirty="0" smtClean="0">
                <a:latin typeface="Lucida Console"/>
                <a:cs typeface="Lucida Console"/>
              </a:rPr>
              <a:t>)) </a:t>
            </a:r>
            <a:endParaRPr lang="en-US" sz="4000" dirty="0">
              <a:latin typeface="Lucida Console"/>
              <a:cs typeface="Lucida Console"/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2112211" y="1991894"/>
            <a:ext cx="4090739" cy="3455681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7470" y="2459786"/>
            <a:ext cx="2687060" cy="243659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088112" y="2660583"/>
            <a:ext cx="2281537" cy="1991629"/>
          </a:xfrm>
          <a:prstGeom prst="ellipse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bana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1" y="2967790"/>
            <a:ext cx="1960702" cy="14705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758959">
            <a:off x="5818829" y="4852739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flatMap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4663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0147" y="308381"/>
            <a:ext cx="9061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Lucida Console"/>
                <a:cs typeface="Lucida Console"/>
              </a:rPr>
              <a:t>that.flatMap</a:t>
            </a:r>
            <a:r>
              <a:rPr lang="en-US" sz="4000" dirty="0" smtClean="0">
                <a:latin typeface="Lucida Console"/>
                <a:cs typeface="Lucida Console"/>
              </a:rPr>
              <a:t>(</a:t>
            </a:r>
            <a:r>
              <a:rPr lang="en-US" sz="4000" dirty="0" smtClean="0">
                <a:solidFill>
                  <a:srgbClr val="FF0000"/>
                </a:solidFill>
                <a:latin typeface="Lucida Console"/>
                <a:cs typeface="Lucida Console"/>
              </a:rPr>
              <a:t>banana =&gt; </a:t>
            </a:r>
          </a:p>
          <a:p>
            <a:r>
              <a:rPr lang="en-US" sz="4000" dirty="0" smtClean="0">
                <a:solidFill>
                  <a:srgbClr val="FF0000"/>
                </a:solidFill>
                <a:latin typeface="Lucida Console"/>
                <a:cs typeface="Lucida Console"/>
              </a:rPr>
              <a:t>   Return(</a:t>
            </a:r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banana.peel</a:t>
            </a:r>
            <a:r>
              <a:rPr lang="en-US" sz="40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r>
              <a:rPr lang="en-US" sz="4000" dirty="0" smtClean="0">
                <a:latin typeface="Lucida Console"/>
                <a:cs typeface="Lucida Console"/>
              </a:rPr>
              <a:t>) </a:t>
            </a:r>
            <a:endParaRPr lang="en-US" sz="4000" dirty="0">
              <a:latin typeface="Lucida Console"/>
              <a:cs typeface="Lucida Console"/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2121123" y="1991894"/>
            <a:ext cx="4090739" cy="3455681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6382" y="2459786"/>
            <a:ext cx="2687060" cy="243659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097024" y="2660583"/>
            <a:ext cx="2281537" cy="1991629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nanape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68" y="3005221"/>
            <a:ext cx="3425662" cy="113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9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1c: </a:t>
            </a:r>
            <a:r>
              <a:rPr lang="en-US" dirty="0" err="1" smtClean="0"/>
              <a:t>liftF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63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Let’s automate creating the Suspend cell!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7832" y="2473159"/>
            <a:ext cx="6160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Lucida Console"/>
                <a:cs typeface="Lucida Console"/>
              </a:rPr>
              <a:t>F[A] =&gt; Free[F, A]</a:t>
            </a:r>
            <a:endParaRPr lang="en-US" sz="4000" dirty="0">
              <a:latin typeface="Lucida Console"/>
              <a:cs typeface="Lucida Consol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2947" y="3591693"/>
            <a:ext cx="2165684" cy="216568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na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26" y="3836737"/>
            <a:ext cx="1960702" cy="14705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3052" y="4050632"/>
            <a:ext cx="1818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Lucida Console"/>
                <a:cs typeface="Lucida Console"/>
              </a:rPr>
              <a:t>=&gt;</a:t>
            </a:r>
            <a:endParaRPr lang="en-US" sz="6000" dirty="0">
              <a:latin typeface="Lucida Console"/>
              <a:cs typeface="Lucida Console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5045643" y="3489878"/>
            <a:ext cx="3614448" cy="282067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08315" y="3836736"/>
            <a:ext cx="2232527" cy="205873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850682" y="3983791"/>
            <a:ext cx="1922422" cy="1706746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bana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16" y="4291264"/>
            <a:ext cx="1675508" cy="125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1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flatmapping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473" y="2160699"/>
            <a:ext cx="68446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for</a:t>
            </a:r>
            <a:r>
              <a:rPr lang="en-US" sz="3600" dirty="0" smtClean="0">
                <a:latin typeface="Lucida Console"/>
                <a:cs typeface="Lucida Console"/>
              </a:rPr>
              <a:t> {</a:t>
            </a:r>
          </a:p>
          <a:p>
            <a:r>
              <a:rPr lang="en-US" sz="3600" dirty="0" smtClean="0">
                <a:latin typeface="Lucida Console"/>
                <a:cs typeface="Lucida Console"/>
              </a:rPr>
              <a:t>  a &lt;- </a:t>
            </a:r>
            <a:r>
              <a:rPr lang="en-US" sz="3600" dirty="0" err="1" smtClean="0">
                <a:latin typeface="Lucida Console"/>
                <a:cs typeface="Lucida Console"/>
              </a:rPr>
              <a:t>liftF</a:t>
            </a:r>
            <a:r>
              <a:rPr lang="en-US" sz="3600" dirty="0" smtClean="0">
                <a:latin typeface="Lucida Console"/>
                <a:cs typeface="Lucida Console"/>
              </a:rPr>
              <a:t>( Box(1) )</a:t>
            </a:r>
          </a:p>
          <a:p>
            <a:r>
              <a:rPr lang="en-US" sz="3600" dirty="0">
                <a:latin typeface="Lucida Console"/>
                <a:cs typeface="Lucida Console"/>
              </a:rPr>
              <a:t> </a:t>
            </a:r>
            <a:r>
              <a:rPr lang="en-US" sz="3600" dirty="0" smtClean="0">
                <a:latin typeface="Lucida Console"/>
                <a:cs typeface="Lucida Console"/>
              </a:rPr>
              <a:t> b &lt;- </a:t>
            </a:r>
            <a:r>
              <a:rPr lang="en-US" sz="3600" dirty="0" err="1" smtClean="0">
                <a:latin typeface="Lucida Console"/>
                <a:cs typeface="Lucida Console"/>
              </a:rPr>
              <a:t>liftF</a:t>
            </a:r>
            <a:r>
              <a:rPr lang="en-US" sz="3600" dirty="0" smtClean="0">
                <a:latin typeface="Lucida Console"/>
                <a:cs typeface="Lucida Console"/>
              </a:rPr>
              <a:t>( Box(2) )</a:t>
            </a:r>
          </a:p>
          <a:p>
            <a:r>
              <a:rPr lang="en-US" sz="3600" dirty="0">
                <a:latin typeface="Lucida Console"/>
                <a:cs typeface="Lucida Console"/>
              </a:rPr>
              <a:t> </a:t>
            </a:r>
            <a:r>
              <a:rPr lang="en-US" sz="3600" dirty="0" smtClean="0">
                <a:latin typeface="Lucida Console"/>
                <a:cs typeface="Lucida Console"/>
              </a:rPr>
              <a:t> c &lt;- </a:t>
            </a:r>
            <a:r>
              <a:rPr lang="en-US" sz="3600" dirty="0" err="1" smtClean="0">
                <a:latin typeface="Lucida Console"/>
                <a:cs typeface="Lucida Console"/>
              </a:rPr>
              <a:t>liftF</a:t>
            </a:r>
            <a:r>
              <a:rPr lang="en-US" sz="3600" dirty="0" smtClean="0">
                <a:latin typeface="Lucida Console"/>
                <a:cs typeface="Lucida Console"/>
              </a:rPr>
              <a:t>( Box(3) )</a:t>
            </a:r>
            <a:endParaRPr lang="en-US" sz="3600" dirty="0">
              <a:latin typeface="Lucida Console"/>
              <a:cs typeface="Lucida Console"/>
            </a:endParaRPr>
          </a:p>
          <a:p>
            <a:r>
              <a:rPr lang="en-US" sz="3600" dirty="0" smtClean="0">
                <a:latin typeface="Lucida Console"/>
                <a:cs typeface="Lucida Console"/>
              </a:rPr>
              <a:t>}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yield</a:t>
            </a:r>
            <a:r>
              <a:rPr lang="en-US" sz="3600" dirty="0" smtClean="0">
                <a:latin typeface="Lucida Console"/>
                <a:cs typeface="Lucida Console"/>
              </a:rPr>
              <a:t> a + b + c</a:t>
            </a:r>
            <a:endParaRPr lang="en-US" sz="36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901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4842" y="70240"/>
            <a:ext cx="5160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 a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Box(</a:t>
            </a:r>
            <a:r>
              <a:rPr lang="en-US" sz="2800" dirty="0" smtClean="0">
                <a:latin typeface="Lucida Console"/>
                <a:cs typeface="Lucida Console"/>
              </a:rPr>
              <a:t>1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)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b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Box(2) )</a:t>
            </a:r>
          </a:p>
          <a:p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c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Box(3) )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} yield a + b + c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9789" y="3462483"/>
            <a:ext cx="2232527" cy="205873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055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4842" y="70240"/>
            <a:ext cx="5160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 a &lt;- </a:t>
            </a:r>
            <a:r>
              <a:rPr lang="en-US" sz="28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FF0000"/>
                </a:solidFill>
                <a:latin typeface="Lucida Console"/>
                <a:cs typeface="Lucida Console"/>
              </a:rPr>
              <a:t>(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Box(1)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b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Box(2) )</a:t>
            </a:r>
          </a:p>
          <a:p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c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Box(3) )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} yield a + b + c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 rot="20243296">
            <a:off x="3928306" y="2908017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liftF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527117" y="3115625"/>
            <a:ext cx="3614448" cy="282067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9789" y="3462483"/>
            <a:ext cx="2232527" cy="205873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358966" y="3596170"/>
            <a:ext cx="1922422" cy="1706746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1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4842" y="70240"/>
            <a:ext cx="5160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 smtClean="0">
                <a:latin typeface="Lucida Console"/>
                <a:cs typeface="Lucida Console"/>
              </a:rPr>
              <a:t>  </a:t>
            </a:r>
            <a:r>
              <a:rPr lang="en-US" sz="2800" dirty="0" smtClean="0">
                <a:solidFill>
                  <a:srgbClr val="FF0000"/>
                </a:solidFill>
                <a:latin typeface="Lucida Console"/>
                <a:cs typeface="Lucida Console"/>
              </a:rPr>
              <a:t>a &lt;- 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Box(1) )</a:t>
            </a:r>
          </a:p>
          <a:p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b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Box(2) )</a:t>
            </a:r>
          </a:p>
          <a:p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c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Box(3) )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} yield a + b + c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 rot="20083835">
            <a:off x="3947021" y="2928468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flatMap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527117" y="3115625"/>
            <a:ext cx="3614448" cy="2820673"/>
          </a:xfrm>
          <a:prstGeom prst="hexagon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9789" y="3462483"/>
            <a:ext cx="2232527" cy="205873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358966" y="3596170"/>
            <a:ext cx="1922422" cy="1706746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1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26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4842" y="70240"/>
            <a:ext cx="5160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 smtClean="0">
                <a:latin typeface="Lucida Console"/>
                <a:cs typeface="Lucida Console"/>
              </a:rPr>
              <a:t>  </a:t>
            </a:r>
            <a:r>
              <a:rPr lang="en-US" sz="2800" dirty="0" smtClean="0">
                <a:solidFill>
                  <a:srgbClr val="FF0000"/>
                </a:solidFill>
                <a:latin typeface="Lucida Console"/>
                <a:cs typeface="Lucida Console"/>
              </a:rPr>
              <a:t>a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Box(1) )</a:t>
            </a:r>
          </a:p>
          <a:p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b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Box(2) )</a:t>
            </a:r>
          </a:p>
          <a:p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c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Box(3) )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} yield a + b + c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 rot="20145556">
            <a:off x="4178206" y="3242227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map</a:t>
            </a:r>
            <a:endParaRPr lang="en-US" sz="4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527117" y="3115625"/>
            <a:ext cx="3614448" cy="282067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9789" y="3462483"/>
            <a:ext cx="2232527" cy="2058737"/>
          </a:xfrm>
          <a:prstGeom prst="rect">
            <a:avLst/>
          </a:prstGeom>
          <a:solidFill>
            <a:srgbClr val="0000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358966" y="3596170"/>
            <a:ext cx="1922422" cy="1706746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1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4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4842" y="70240"/>
            <a:ext cx="5160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 smtClean="0">
                <a:latin typeface="Lucida Console"/>
                <a:cs typeface="Lucida Console"/>
              </a:rPr>
              <a:t>  </a:t>
            </a:r>
            <a:r>
              <a:rPr lang="en-US" sz="2800" dirty="0" smtClean="0">
                <a:solidFill>
                  <a:srgbClr val="FF0000"/>
                </a:solidFill>
                <a:latin typeface="Lucida Console"/>
                <a:cs typeface="Lucida Console"/>
              </a:rPr>
              <a:t>a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Box(1) )</a:t>
            </a:r>
          </a:p>
          <a:p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b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Box(2) )</a:t>
            </a:r>
          </a:p>
          <a:p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c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Box(3) )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} yield a + b + c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 rot="1244113">
            <a:off x="3973830" y="5167276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flatMap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527117" y="3115625"/>
            <a:ext cx="3614448" cy="282067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89789" y="3462483"/>
            <a:ext cx="2232527" cy="205873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358966" y="3596170"/>
            <a:ext cx="1922422" cy="1706746"/>
          </a:xfrm>
          <a:prstGeom prst="ellipse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1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Tank AI script using free monads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9095" y="2071632"/>
            <a:ext cx="70692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200" dirty="0" err="1">
                <a:latin typeface="Lucida Console"/>
                <a:cs typeface="Lucida Console"/>
              </a:rPr>
              <a:t>regularAI</a:t>
            </a:r>
            <a:r>
              <a:rPr lang="en-US" sz="3200" dirty="0">
                <a:latin typeface="Lucida Console"/>
                <a:cs typeface="Lucida Console"/>
              </a:rPr>
              <a:t>(</a:t>
            </a:r>
            <a:r>
              <a:rPr lang="en-US" sz="3200" dirty="0" smtClean="0">
                <a:latin typeface="Lucida Console"/>
                <a:cs typeface="Lucida Console"/>
              </a:rPr>
              <a:t>) = </a:t>
            </a:r>
            <a:r>
              <a:rPr lang="en-US" sz="3200" dirty="0" smtClean="0">
                <a:solidFill>
                  <a:srgbClr val="0000FF"/>
                </a:solidFill>
                <a:latin typeface="Lucida Console"/>
                <a:cs typeface="Lucida Console"/>
              </a:rPr>
              <a:t>for</a:t>
            </a:r>
            <a:r>
              <a:rPr lang="en-US" sz="3200" dirty="0" smtClean="0">
                <a:latin typeface="Lucida Console"/>
                <a:cs typeface="Lucida Console"/>
              </a:rPr>
              <a:t> {</a:t>
            </a:r>
            <a:endParaRPr lang="en-US" sz="3200" dirty="0">
              <a:latin typeface="Lucida Console"/>
              <a:cs typeface="Lucida Console"/>
            </a:endParaRPr>
          </a:p>
          <a:p>
            <a:r>
              <a:rPr lang="en-US" sz="3200" dirty="0" smtClean="0">
                <a:latin typeface="Lucida Console"/>
                <a:cs typeface="Lucida Console"/>
              </a:rPr>
              <a:t>  enemy &lt;- </a:t>
            </a:r>
            <a:r>
              <a:rPr lang="en-US" sz="3200" dirty="0" err="1" smtClean="0">
                <a:latin typeface="Lucida Console"/>
                <a:cs typeface="Lucida Console"/>
              </a:rPr>
              <a:t>findNearestTank</a:t>
            </a:r>
            <a:endParaRPr lang="en-US" sz="3200" dirty="0" smtClean="0">
              <a:latin typeface="Lucida Console"/>
              <a:cs typeface="Lucida Console"/>
            </a:endParaRPr>
          </a:p>
          <a:p>
            <a:r>
              <a:rPr lang="en-US" sz="3200" dirty="0" smtClean="0">
                <a:latin typeface="Lucida Console"/>
                <a:cs typeface="Lucida Console"/>
              </a:rPr>
              <a:t>  angle &lt;- </a:t>
            </a:r>
            <a:r>
              <a:rPr lang="en-US" sz="3200" dirty="0" err="1" smtClean="0">
                <a:latin typeface="Lucida Console"/>
                <a:cs typeface="Lucida Console"/>
              </a:rPr>
              <a:t>angleTo</a:t>
            </a:r>
            <a:r>
              <a:rPr lang="en-US" sz="3200" dirty="0" smtClean="0">
                <a:latin typeface="Lucida Console"/>
                <a:cs typeface="Lucida Console"/>
              </a:rPr>
              <a:t>(enemy)</a:t>
            </a:r>
          </a:p>
          <a:p>
            <a:r>
              <a:rPr lang="en-US" sz="3200" dirty="0">
                <a:latin typeface="Lucida Console"/>
                <a:cs typeface="Lucida Console"/>
              </a:rPr>
              <a:t> </a:t>
            </a:r>
            <a:r>
              <a:rPr lang="en-US" sz="3200" dirty="0" smtClean="0">
                <a:latin typeface="Lucida Console"/>
                <a:cs typeface="Lucida Console"/>
              </a:rPr>
              <a:t> _ &lt;- </a:t>
            </a:r>
            <a:r>
              <a:rPr lang="en-US" sz="3200" dirty="0" err="1" smtClean="0">
                <a:latin typeface="Lucida Console"/>
                <a:cs typeface="Lucida Console"/>
              </a:rPr>
              <a:t>aimTowards</a:t>
            </a:r>
            <a:r>
              <a:rPr lang="en-US" sz="3200" dirty="0" smtClean="0">
                <a:latin typeface="Lucida Console"/>
                <a:cs typeface="Lucida Console"/>
              </a:rPr>
              <a:t>(angle)</a:t>
            </a:r>
          </a:p>
          <a:p>
            <a:r>
              <a:rPr lang="en-US" sz="3200" dirty="0">
                <a:latin typeface="Lucida Console"/>
                <a:cs typeface="Lucida Console"/>
              </a:rPr>
              <a:t> </a:t>
            </a:r>
            <a:r>
              <a:rPr lang="en-US" sz="3200" dirty="0" smtClean="0">
                <a:latin typeface="Lucida Console"/>
                <a:cs typeface="Lucida Console"/>
              </a:rPr>
              <a:t> _ &lt;- fire</a:t>
            </a:r>
          </a:p>
          <a:p>
            <a:r>
              <a:rPr lang="en-US" sz="3200" dirty="0" smtClean="0">
                <a:latin typeface="Lucida Console"/>
                <a:cs typeface="Lucida Console"/>
              </a:rPr>
              <a:t>} </a:t>
            </a:r>
            <a:r>
              <a:rPr lang="en-US" sz="3200" dirty="0" smtClean="0">
                <a:solidFill>
                  <a:srgbClr val="0000FF"/>
                </a:solidFill>
                <a:latin typeface="Lucida Console"/>
                <a:cs typeface="Lucida Console"/>
              </a:rPr>
              <a:t>yield</a:t>
            </a:r>
            <a:r>
              <a:rPr lang="en-US" sz="3200" dirty="0" smtClean="0">
                <a:latin typeface="Lucida Console"/>
                <a:cs typeface="Lucida Console"/>
              </a:rPr>
              <a:t> ()</a:t>
            </a:r>
          </a:p>
          <a:p>
            <a:endParaRPr lang="en-US" sz="32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6432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 12"/>
          <p:cNvSpPr/>
          <p:nvPr/>
        </p:nvSpPr>
        <p:spPr>
          <a:xfrm>
            <a:off x="527117" y="3115625"/>
            <a:ext cx="3614448" cy="282067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89789" y="3462483"/>
            <a:ext cx="2232527" cy="205873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4842" y="70240"/>
            <a:ext cx="5160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 a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Box(1) )</a:t>
            </a:r>
          </a:p>
          <a:p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b &lt;- </a:t>
            </a:r>
            <a:r>
              <a:rPr lang="en-US" sz="28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FF0000"/>
                </a:solidFill>
                <a:latin typeface="Lucida Console"/>
                <a:cs typeface="Lucida Console"/>
              </a:rPr>
              <a:t>( 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Box(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2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  <a:r>
              <a:rPr lang="en-US" sz="2800" dirty="0" smtClean="0">
                <a:solidFill>
                  <a:srgbClr val="FF0000"/>
                </a:solidFill>
                <a:latin typeface="Lucida Console"/>
                <a:cs typeface="Lucida Console"/>
              </a:rPr>
              <a:t> )</a:t>
            </a:r>
          </a:p>
          <a:p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c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Box(3) )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} yield a + b + c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3390606" y="3115625"/>
            <a:ext cx="3614448" cy="282067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53278" y="3462483"/>
            <a:ext cx="2232527" cy="205873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22130" y="3734942"/>
            <a:ext cx="1437684" cy="1522237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2</a:t>
            </a:r>
            <a:endParaRPr lang="en-US" sz="7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79053" y="4424947"/>
            <a:ext cx="1350210" cy="7111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844842" y="4157579"/>
            <a:ext cx="668421" cy="5614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9779906">
            <a:off x="6668856" y="2453002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liftF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0066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 12"/>
          <p:cNvSpPr/>
          <p:nvPr/>
        </p:nvSpPr>
        <p:spPr>
          <a:xfrm>
            <a:off x="527117" y="3115625"/>
            <a:ext cx="3614448" cy="282067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89789" y="3462483"/>
            <a:ext cx="2232527" cy="205873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4842" y="70240"/>
            <a:ext cx="5160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a &lt;- 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Box(1) )</a:t>
            </a:r>
          </a:p>
          <a:p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Lucida Console"/>
                <a:cs typeface="Lucida Console"/>
              </a:rPr>
              <a:t>b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Box(2) )</a:t>
            </a:r>
          </a:p>
          <a:p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c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Box(3) )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} yield a + b + c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3390606" y="3115625"/>
            <a:ext cx="3614448" cy="2820673"/>
          </a:xfrm>
          <a:prstGeom prst="hexagon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53278" y="3462483"/>
            <a:ext cx="2232527" cy="205873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22130" y="3734942"/>
            <a:ext cx="1437684" cy="1522237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2</a:t>
            </a:r>
            <a:endParaRPr lang="en-US" sz="7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79053" y="4424947"/>
            <a:ext cx="1350210" cy="7111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844842" y="4157579"/>
            <a:ext cx="668421" cy="5614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9997268">
            <a:off x="6651307" y="2761681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flatMap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4237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 12"/>
          <p:cNvSpPr/>
          <p:nvPr/>
        </p:nvSpPr>
        <p:spPr>
          <a:xfrm>
            <a:off x="527117" y="3115625"/>
            <a:ext cx="3614448" cy="282067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89789" y="3462483"/>
            <a:ext cx="2232527" cy="205873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4842" y="70240"/>
            <a:ext cx="5160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 a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Box(1) )</a:t>
            </a:r>
          </a:p>
          <a:p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Lucida Console"/>
                <a:cs typeface="Lucida Console"/>
              </a:rPr>
              <a:t>b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Box(2) )</a:t>
            </a:r>
          </a:p>
          <a:p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c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Box(3) )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} yield a + b + c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3390606" y="3115625"/>
            <a:ext cx="3614448" cy="282067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53278" y="3462483"/>
            <a:ext cx="2232527" cy="2058737"/>
          </a:xfrm>
          <a:prstGeom prst="rect">
            <a:avLst/>
          </a:prstGeom>
          <a:solidFill>
            <a:srgbClr val="0000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22130" y="3734942"/>
            <a:ext cx="1437684" cy="1522237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2</a:t>
            </a:r>
            <a:endParaRPr lang="en-US" sz="7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79053" y="4424947"/>
            <a:ext cx="1350210" cy="7111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844842" y="4157579"/>
            <a:ext cx="668421" cy="5614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20203726">
            <a:off x="6828591" y="2761682"/>
            <a:ext cx="1232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map</a:t>
            </a:r>
            <a:endParaRPr lang="en-US" sz="4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76382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 12"/>
          <p:cNvSpPr/>
          <p:nvPr/>
        </p:nvSpPr>
        <p:spPr>
          <a:xfrm>
            <a:off x="527117" y="3115625"/>
            <a:ext cx="3614448" cy="282067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89789" y="3462483"/>
            <a:ext cx="2232527" cy="205873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4842" y="70240"/>
            <a:ext cx="5160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 a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Box(1) )</a:t>
            </a:r>
          </a:p>
          <a:p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Lucida Console"/>
                <a:cs typeface="Lucida Console"/>
              </a:rPr>
              <a:t>b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Box(2) )</a:t>
            </a:r>
          </a:p>
          <a:p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c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Box(3) )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} yield a + b + c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3390606" y="3115625"/>
            <a:ext cx="3614448" cy="282067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53278" y="3462483"/>
            <a:ext cx="2232527" cy="205873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22130" y="3734942"/>
            <a:ext cx="1437684" cy="1522237"/>
          </a:xfrm>
          <a:prstGeom prst="ellipse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2</a:t>
            </a:r>
            <a:endParaRPr lang="en-US" sz="7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79053" y="4424947"/>
            <a:ext cx="1350210" cy="7111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844842" y="4157579"/>
            <a:ext cx="668421" cy="5614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20100544">
            <a:off x="6547855" y="2761682"/>
            <a:ext cx="2596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flatMap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9160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 12"/>
          <p:cNvSpPr/>
          <p:nvPr/>
        </p:nvSpPr>
        <p:spPr>
          <a:xfrm>
            <a:off x="32502" y="3115626"/>
            <a:ext cx="3237810" cy="2745820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5174" y="3462484"/>
            <a:ext cx="1999890" cy="200410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4842" y="70240"/>
            <a:ext cx="5160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 a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Box(1) )</a:t>
            </a:r>
          </a:p>
          <a:p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b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Box(2) )</a:t>
            </a:r>
          </a:p>
          <a:p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c &lt;- </a:t>
            </a:r>
            <a:r>
              <a:rPr lang="en-US" sz="28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FF0000"/>
                </a:solidFill>
                <a:latin typeface="Lucida Console"/>
                <a:cs typeface="Lucida Console"/>
              </a:rPr>
              <a:t>( 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Box(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3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  <a:r>
              <a:rPr lang="en-US" sz="2800" dirty="0" smtClean="0">
                <a:solidFill>
                  <a:srgbClr val="FF0000"/>
                </a:solidFill>
                <a:latin typeface="Lucida Console"/>
                <a:cs typeface="Lucida Console"/>
              </a:rPr>
              <a:t> )</a:t>
            </a:r>
            <a:endParaRPr lang="en-US" sz="28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} yield a + b + c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2842519" y="3115626"/>
            <a:ext cx="3237810" cy="2745820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191" y="3462484"/>
            <a:ext cx="1999890" cy="200410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84437" y="4424947"/>
            <a:ext cx="1314379" cy="692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50227" y="4157579"/>
            <a:ext cx="598769" cy="546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5892823" y="3072356"/>
            <a:ext cx="3237810" cy="2745820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16398" y="4411578"/>
            <a:ext cx="1314379" cy="692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88609" y="4159964"/>
            <a:ext cx="598769" cy="546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55895" y="3466693"/>
            <a:ext cx="1999890" cy="200410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855495" y="3721573"/>
            <a:ext cx="1399532" cy="1481841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3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20153884">
            <a:off x="6892576" y="1935263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liftF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927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 12"/>
          <p:cNvSpPr/>
          <p:nvPr/>
        </p:nvSpPr>
        <p:spPr>
          <a:xfrm>
            <a:off x="32502" y="3115626"/>
            <a:ext cx="3237810" cy="2745820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5174" y="3462484"/>
            <a:ext cx="1999890" cy="200410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4842" y="70240"/>
            <a:ext cx="5160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a &lt;- 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Box(1)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b &lt;- 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Box(2) )</a:t>
            </a:r>
          </a:p>
          <a:p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Lucida Console"/>
                <a:cs typeface="Lucida Console"/>
              </a:rPr>
              <a:t>c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Box(3) )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} yield a + b + c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2842519" y="3115626"/>
            <a:ext cx="3237810" cy="2745820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191" y="3462484"/>
            <a:ext cx="1999890" cy="200410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84437" y="4424947"/>
            <a:ext cx="1314379" cy="692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50227" y="4157579"/>
            <a:ext cx="598769" cy="546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5892823" y="3072356"/>
            <a:ext cx="3237810" cy="2745820"/>
          </a:xfrm>
          <a:prstGeom prst="hexagon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16398" y="4411578"/>
            <a:ext cx="1314379" cy="692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88609" y="4159964"/>
            <a:ext cx="598769" cy="546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55895" y="3466693"/>
            <a:ext cx="1999890" cy="200410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855495" y="3721573"/>
            <a:ext cx="1399532" cy="1481841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3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20301387">
            <a:off x="6635220" y="1978085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flatMap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52845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 12"/>
          <p:cNvSpPr/>
          <p:nvPr/>
        </p:nvSpPr>
        <p:spPr>
          <a:xfrm>
            <a:off x="32502" y="3115626"/>
            <a:ext cx="3237810" cy="2745820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5174" y="3462484"/>
            <a:ext cx="1999890" cy="200410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4842" y="70240"/>
            <a:ext cx="5160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 a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Box(1) )</a:t>
            </a:r>
          </a:p>
          <a:p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b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Box(2) )</a:t>
            </a:r>
          </a:p>
          <a:p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Lucida Console"/>
                <a:cs typeface="Lucida Console"/>
              </a:rPr>
              <a:t>c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Box(3) )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} yield a + b + c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2842519" y="3115626"/>
            <a:ext cx="3237810" cy="2745820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191" y="3462484"/>
            <a:ext cx="1999890" cy="200410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84437" y="4424947"/>
            <a:ext cx="1314379" cy="692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50227" y="4157579"/>
            <a:ext cx="598769" cy="546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5892823" y="3072356"/>
            <a:ext cx="3237810" cy="2745820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16398" y="4411578"/>
            <a:ext cx="1314379" cy="692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88609" y="4159964"/>
            <a:ext cx="598769" cy="546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55895" y="3466693"/>
            <a:ext cx="1999890" cy="2004104"/>
          </a:xfrm>
          <a:prstGeom prst="rect">
            <a:avLst/>
          </a:prstGeom>
          <a:solidFill>
            <a:srgbClr val="0000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855495" y="3721573"/>
            <a:ext cx="1399532" cy="1481841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3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9998044">
            <a:off x="6678865" y="1848407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map</a:t>
            </a:r>
            <a:endParaRPr lang="en-US" sz="4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69397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 12"/>
          <p:cNvSpPr/>
          <p:nvPr/>
        </p:nvSpPr>
        <p:spPr>
          <a:xfrm>
            <a:off x="32502" y="3115626"/>
            <a:ext cx="3237810" cy="2745820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5174" y="3462484"/>
            <a:ext cx="1999890" cy="200410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4842" y="70240"/>
            <a:ext cx="5160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 a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Box(1) )</a:t>
            </a:r>
          </a:p>
          <a:p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b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Box(2) )</a:t>
            </a:r>
          </a:p>
          <a:p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Lucida Console"/>
                <a:cs typeface="Lucida Console"/>
              </a:rPr>
              <a:t>c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Box(3) )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} yield a + b + c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2842519" y="3115626"/>
            <a:ext cx="3237810" cy="2745820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191" y="3462484"/>
            <a:ext cx="1999890" cy="200410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84437" y="4424947"/>
            <a:ext cx="1314379" cy="692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50227" y="4157579"/>
            <a:ext cx="598769" cy="546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5892823" y="3072356"/>
            <a:ext cx="3237810" cy="2745820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16398" y="4411578"/>
            <a:ext cx="1314379" cy="692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88609" y="4159964"/>
            <a:ext cx="598769" cy="546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55895" y="3466693"/>
            <a:ext cx="1999890" cy="200410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855495" y="3721573"/>
            <a:ext cx="1399532" cy="1481841"/>
          </a:xfrm>
          <a:prstGeom prst="ellipse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3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20008798">
            <a:off x="6577584" y="1894628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flatMap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8393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 12"/>
          <p:cNvSpPr/>
          <p:nvPr/>
        </p:nvSpPr>
        <p:spPr>
          <a:xfrm>
            <a:off x="32502" y="3115626"/>
            <a:ext cx="3237810" cy="2745820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5174" y="3462484"/>
            <a:ext cx="1999890" cy="200410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4842" y="70240"/>
            <a:ext cx="5160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 a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Box(1) )</a:t>
            </a:r>
          </a:p>
          <a:p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b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Box(2) )</a:t>
            </a:r>
          </a:p>
          <a:p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 c &lt;- </a:t>
            </a:r>
            <a:r>
              <a:rPr lang="en-US" sz="2800" dirty="0" err="1" smtClean="0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( Box(3) )</a:t>
            </a:r>
            <a:endParaRPr lang="en-US" sz="2800" dirty="0">
              <a:solidFill>
                <a:srgbClr val="BFBFB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BFBFBF"/>
                </a:solidFill>
                <a:latin typeface="Lucida Console"/>
                <a:cs typeface="Lucida Console"/>
              </a:rPr>
              <a:t>}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Lucida Console"/>
                <a:cs typeface="Lucida Console"/>
              </a:rPr>
              <a:t>yield</a:t>
            </a:r>
            <a:r>
              <a:rPr lang="en-US" sz="2800" dirty="0" smtClean="0">
                <a:latin typeface="Lucida Console"/>
                <a:cs typeface="Lucida Console"/>
              </a:rPr>
              <a:t> a + b + c</a:t>
            </a:r>
            <a:endParaRPr lang="en-US" sz="2800" dirty="0">
              <a:latin typeface="Lucida Console"/>
              <a:cs typeface="Lucida Console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2842519" y="3115626"/>
            <a:ext cx="3237810" cy="2745820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191" y="3462484"/>
            <a:ext cx="1999890" cy="200410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84437" y="4424947"/>
            <a:ext cx="1314379" cy="692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50227" y="4157579"/>
            <a:ext cx="598769" cy="546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5892823" y="3072356"/>
            <a:ext cx="3237810" cy="2745820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16398" y="4411578"/>
            <a:ext cx="1314379" cy="692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88609" y="4159964"/>
            <a:ext cx="598769" cy="5465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55895" y="3466693"/>
            <a:ext cx="1999890" cy="2004104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855495" y="3721573"/>
            <a:ext cx="1399532" cy="1481841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4337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Free[Box, 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 of nothings, resulting in a single value</a:t>
            </a:r>
          </a:p>
          <a:p>
            <a:r>
              <a:rPr lang="en-US" dirty="0" smtClean="0"/>
              <a:t>Not very useful!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3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 called “Free”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81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Free is a data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structure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Tree of computations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  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7369" y="3692514"/>
            <a:ext cx="5962315" cy="1200329"/>
          </a:xfrm>
          <a:prstGeom prst="rect">
            <a:avLst/>
          </a:prstGeom>
          <a:solidFill>
            <a:schemeClr val="bg1">
              <a:alpha val="1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ucida Console"/>
                <a:cs typeface="Lucida Console"/>
              </a:rPr>
              <a:t>Free[F[_], A]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57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Free[List, A]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473" y="2160699"/>
            <a:ext cx="77269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for</a:t>
            </a:r>
            <a:r>
              <a:rPr lang="en-US" sz="3600" dirty="0" smtClean="0">
                <a:latin typeface="Lucida Console"/>
                <a:cs typeface="Lucida Console"/>
              </a:rPr>
              <a:t> {</a:t>
            </a:r>
          </a:p>
          <a:p>
            <a:r>
              <a:rPr lang="en-US" sz="3600" dirty="0" smtClean="0">
                <a:latin typeface="Lucida Console"/>
                <a:cs typeface="Lucida Console"/>
              </a:rPr>
              <a:t>  a &lt;- </a:t>
            </a:r>
            <a:r>
              <a:rPr lang="en-US" sz="3600" dirty="0" err="1" smtClean="0">
                <a:latin typeface="Lucida Console"/>
                <a:cs typeface="Lucida Console"/>
              </a:rPr>
              <a:t>liftF</a:t>
            </a:r>
            <a:r>
              <a:rPr lang="en-US" sz="3600" dirty="0" smtClean="0">
                <a:latin typeface="Lucida Console"/>
                <a:cs typeface="Lucida Console"/>
              </a:rPr>
              <a:t>( List(1,2,3) )</a:t>
            </a:r>
          </a:p>
          <a:p>
            <a:r>
              <a:rPr lang="en-US" sz="3600" dirty="0">
                <a:latin typeface="Lucida Console"/>
                <a:cs typeface="Lucida Console"/>
              </a:rPr>
              <a:t> </a:t>
            </a:r>
            <a:r>
              <a:rPr lang="en-US" sz="3600" dirty="0" smtClean="0">
                <a:latin typeface="Lucida Console"/>
                <a:cs typeface="Lucida Console"/>
              </a:rPr>
              <a:t> b &lt;- </a:t>
            </a:r>
            <a:r>
              <a:rPr lang="en-US" sz="3600" dirty="0" err="1" smtClean="0">
                <a:latin typeface="Lucida Console"/>
                <a:cs typeface="Lucida Console"/>
              </a:rPr>
              <a:t>liftF</a:t>
            </a:r>
            <a:r>
              <a:rPr lang="en-US" sz="3600" dirty="0" smtClean="0">
                <a:latin typeface="Lucida Console"/>
                <a:cs typeface="Lucida Console"/>
              </a:rPr>
              <a:t>( List(</a:t>
            </a:r>
            <a:r>
              <a:rPr lang="en-US" sz="3600" dirty="0" err="1" smtClean="0">
                <a:latin typeface="Lucida Console"/>
                <a:cs typeface="Lucida Console"/>
              </a:rPr>
              <a:t>a,a</a:t>
            </a:r>
            <a:r>
              <a:rPr lang="en-US" sz="3600" dirty="0" smtClean="0">
                <a:latin typeface="Lucida Console"/>
                <a:cs typeface="Lucida Console"/>
              </a:rPr>
              <a:t>*2) )</a:t>
            </a:r>
          </a:p>
          <a:p>
            <a:r>
              <a:rPr lang="en-US" sz="3600" dirty="0">
                <a:latin typeface="Lucida Console"/>
                <a:cs typeface="Lucida Console"/>
              </a:rPr>
              <a:t> </a:t>
            </a:r>
            <a:r>
              <a:rPr lang="en-US" sz="3600" dirty="0" smtClean="0">
                <a:latin typeface="Lucida Console"/>
                <a:cs typeface="Lucida Console"/>
              </a:rPr>
              <a:t> c &lt;- </a:t>
            </a:r>
            <a:r>
              <a:rPr lang="en-US" sz="3600" dirty="0" err="1" smtClean="0">
                <a:latin typeface="Lucida Console"/>
                <a:cs typeface="Lucida Console"/>
              </a:rPr>
              <a:t>liftF</a:t>
            </a:r>
            <a:r>
              <a:rPr lang="en-US" sz="3600" dirty="0" smtClean="0">
                <a:latin typeface="Lucida Console"/>
                <a:cs typeface="Lucida Console"/>
              </a:rPr>
              <a:t>( Nil )</a:t>
            </a:r>
            <a:endParaRPr lang="en-US" sz="3600" dirty="0">
              <a:latin typeface="Lucida Console"/>
              <a:cs typeface="Lucida Console"/>
            </a:endParaRPr>
          </a:p>
          <a:p>
            <a:r>
              <a:rPr lang="en-US" sz="3600" dirty="0" smtClean="0">
                <a:latin typeface="Lucida Console"/>
                <a:cs typeface="Lucida Console"/>
              </a:rPr>
              <a:t>}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yield</a:t>
            </a:r>
            <a:r>
              <a:rPr lang="en-US" sz="3600" dirty="0" smtClean="0">
                <a:latin typeface="Lucida Console"/>
                <a:cs typeface="Lucida Console"/>
              </a:rPr>
              <a:t> a + b + c</a:t>
            </a:r>
            <a:endParaRPr lang="en-US" sz="36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63964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4842" y="70240"/>
            <a:ext cx="6657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a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List(</a:t>
            </a:r>
            <a:r>
              <a:rPr lang="en-US" sz="2800" dirty="0">
                <a:latin typeface="Lucida Console"/>
                <a:cs typeface="Lucida Console"/>
              </a:rPr>
              <a:t>1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2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3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) </a:t>
            </a:r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b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a,a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*2)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c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Nil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} yield a + b + c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1312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1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6316" y="2625809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2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1320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3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91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exagon 11"/>
          <p:cNvSpPr/>
          <p:nvPr/>
        </p:nvSpPr>
        <p:spPr>
          <a:xfrm>
            <a:off x="958011" y="2357113"/>
            <a:ext cx="3908094" cy="1504151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44842" y="70240"/>
            <a:ext cx="6657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a &lt;- </a:t>
            </a:r>
            <a:r>
              <a:rPr lang="en-US" sz="2800" dirty="0" err="1">
                <a:solidFill>
                  <a:srgbClr val="FF0000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(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List(1,2,3) 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b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a,a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*2)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c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Nil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} yield a + b + c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1312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6316" y="2625809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1320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31624" y="2729564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1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39603" y="2729564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2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15498" y="2729564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3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1080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exagon 11"/>
          <p:cNvSpPr/>
          <p:nvPr/>
        </p:nvSpPr>
        <p:spPr>
          <a:xfrm>
            <a:off x="958011" y="2357113"/>
            <a:ext cx="3908094" cy="1504151"/>
          </a:xfrm>
          <a:prstGeom prst="hexagon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4842" y="70240"/>
            <a:ext cx="6657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a &lt;-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List(1,2,3)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b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a,a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*2)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c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Nil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} yield a + b + c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1312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6316" y="2625809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1320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31624" y="2729564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1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39603" y="2729564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2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15498" y="2729564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3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0026984">
            <a:off x="5032765" y="2401648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flatMap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3615313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exagon 11"/>
          <p:cNvSpPr/>
          <p:nvPr/>
        </p:nvSpPr>
        <p:spPr>
          <a:xfrm>
            <a:off x="958011" y="2357113"/>
            <a:ext cx="3908094" cy="1504151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4842" y="70240"/>
            <a:ext cx="6657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a &lt;- </a:t>
            </a:r>
            <a:r>
              <a:rPr lang="en-US" sz="2800" dirty="0" err="1">
                <a:solidFill>
                  <a:srgbClr val="BFBFBF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( List(1,2,3)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b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a,a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*2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c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Nil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} yield a + b + c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1312" y="2633704"/>
            <a:ext cx="995004" cy="991827"/>
          </a:xfrm>
          <a:prstGeom prst="rect">
            <a:avLst/>
          </a:prstGeom>
          <a:solidFill>
            <a:srgbClr val="0000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6316" y="2625809"/>
            <a:ext cx="995004" cy="991827"/>
          </a:xfrm>
          <a:prstGeom prst="rect">
            <a:avLst/>
          </a:prstGeom>
          <a:solidFill>
            <a:srgbClr val="0000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1320" y="2633704"/>
            <a:ext cx="995004" cy="991827"/>
          </a:xfrm>
          <a:prstGeom prst="rect">
            <a:avLst/>
          </a:prstGeom>
          <a:solidFill>
            <a:srgbClr val="0000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31624" y="2729564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1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39603" y="2729564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2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15498" y="2729564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3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0461887">
            <a:off x="5193188" y="2536220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map</a:t>
            </a:r>
            <a:endParaRPr lang="en-US" sz="4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64881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exagon 11"/>
          <p:cNvSpPr/>
          <p:nvPr/>
        </p:nvSpPr>
        <p:spPr>
          <a:xfrm>
            <a:off x="958011" y="2357113"/>
            <a:ext cx="3908094" cy="1504151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4842" y="70240"/>
            <a:ext cx="6657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a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List(1,2,3)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b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a,a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*2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c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Nil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} yield a + b + c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1312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6316" y="2625809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1320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31624" y="2729564"/>
            <a:ext cx="742651" cy="786328"/>
          </a:xfrm>
          <a:prstGeom prst="ellipse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1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39603" y="2729564"/>
            <a:ext cx="742651" cy="786328"/>
          </a:xfrm>
          <a:prstGeom prst="ellipse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2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15498" y="2729564"/>
            <a:ext cx="742651" cy="786328"/>
          </a:xfrm>
          <a:prstGeom prst="ellipse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3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0521670">
            <a:off x="5099609" y="2375621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flatmap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3929163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/>
          <p:cNvSpPr/>
          <p:nvPr/>
        </p:nvSpPr>
        <p:spPr>
          <a:xfrm>
            <a:off x="6497" y="4545120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958011" y="2357113"/>
            <a:ext cx="3908094" cy="1504151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4842" y="70240"/>
            <a:ext cx="6657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a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List(1,2,3)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b &lt;- </a:t>
            </a:r>
            <a:r>
              <a:rPr lang="en-US" sz="2800" dirty="0" err="1">
                <a:solidFill>
                  <a:srgbClr val="FF0000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(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List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800" dirty="0" err="1" smtClean="0">
                <a:latin typeface="Lucida Console"/>
                <a:cs typeface="Lucida Console"/>
              </a:rPr>
              <a:t>a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r>
              <a:rPr lang="en-US" sz="28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a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*2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) 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c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Nil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} yield a + b + c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1312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6316" y="2625809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1320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405813">
            <a:off x="5523917" y="5524362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liftF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8329" y="4732133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93333" y="4724238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8641" y="4827993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526620" y="4827993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2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>
            <a:off x="2816127" y="4181054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07959" y="4368067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2963" y="4360172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328271" y="4463927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2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36250" y="4463927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4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Hexagon 27"/>
          <p:cNvSpPr/>
          <p:nvPr/>
        </p:nvSpPr>
        <p:spPr>
          <a:xfrm>
            <a:off x="5607213" y="3711387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99045" y="3898400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94049" y="3890505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119357" y="3994260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3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127336" y="3994260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6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056105" y="3185013"/>
            <a:ext cx="823562" cy="136010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698540" y="301375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50952" y="3179094"/>
            <a:ext cx="181127" cy="118107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669825" y="29893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89795" y="3160603"/>
            <a:ext cx="1992310" cy="7377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708668" y="29893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10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/>
          <p:cNvSpPr/>
          <p:nvPr/>
        </p:nvSpPr>
        <p:spPr>
          <a:xfrm>
            <a:off x="6497" y="4545120"/>
            <a:ext cx="2809630" cy="1366716"/>
          </a:xfrm>
          <a:prstGeom prst="hexagon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958011" y="2357113"/>
            <a:ext cx="3908094" cy="1504151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4842" y="70240"/>
            <a:ext cx="6657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a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List(1,2,3)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b &lt;-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a,a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*2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c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Nil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} yield a + b + c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1312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6316" y="2625809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1320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501370">
            <a:off x="5489897" y="5661985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flatMap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8329" y="4732133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93333" y="4724238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8641" y="4827993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526620" y="4827993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Hexagon 22"/>
          <p:cNvSpPr/>
          <p:nvPr/>
        </p:nvSpPr>
        <p:spPr>
          <a:xfrm>
            <a:off x="2816127" y="4181054"/>
            <a:ext cx="2809630" cy="1366716"/>
          </a:xfrm>
          <a:prstGeom prst="hexagon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07959" y="4368067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2963" y="4360172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328271" y="4463927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4336250" y="4463927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Hexagon 27"/>
          <p:cNvSpPr/>
          <p:nvPr/>
        </p:nvSpPr>
        <p:spPr>
          <a:xfrm>
            <a:off x="5607213" y="3711387"/>
            <a:ext cx="2809630" cy="1366716"/>
          </a:xfrm>
          <a:prstGeom prst="hexagon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99045" y="3898400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94049" y="3890505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119357" y="3994260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7127336" y="3994260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056105" y="3185013"/>
            <a:ext cx="823562" cy="136010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698540" y="301375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50952" y="3179094"/>
            <a:ext cx="181127" cy="118107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669825" y="29893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89795" y="3160603"/>
            <a:ext cx="1992310" cy="7377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708668" y="29893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192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/>
          <p:cNvSpPr/>
          <p:nvPr/>
        </p:nvSpPr>
        <p:spPr>
          <a:xfrm>
            <a:off x="6497" y="4545120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958011" y="2357113"/>
            <a:ext cx="3908094" cy="1504151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4842" y="70240"/>
            <a:ext cx="6657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a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List(1,2,3)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b &lt;-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a,a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*2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c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Nil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} yield a + b + c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1312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6316" y="2625809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1320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701859">
            <a:off x="5629440" y="5755497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map</a:t>
            </a:r>
            <a:endParaRPr lang="en-US" sz="4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8329" y="4732133"/>
            <a:ext cx="995004" cy="991827"/>
          </a:xfrm>
          <a:prstGeom prst="rect">
            <a:avLst/>
          </a:prstGeom>
          <a:solidFill>
            <a:srgbClr val="0000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93333" y="4724238"/>
            <a:ext cx="995004" cy="991827"/>
          </a:xfrm>
          <a:prstGeom prst="rect">
            <a:avLst/>
          </a:prstGeom>
          <a:solidFill>
            <a:srgbClr val="0000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8641" y="4827993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526620" y="4827993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Hexagon 22"/>
          <p:cNvSpPr/>
          <p:nvPr/>
        </p:nvSpPr>
        <p:spPr>
          <a:xfrm>
            <a:off x="2816127" y="4181054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07959" y="4368067"/>
            <a:ext cx="995004" cy="991827"/>
          </a:xfrm>
          <a:prstGeom prst="rect">
            <a:avLst/>
          </a:prstGeom>
          <a:solidFill>
            <a:srgbClr val="0000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2963" y="4360172"/>
            <a:ext cx="995004" cy="991827"/>
          </a:xfrm>
          <a:prstGeom prst="rect">
            <a:avLst/>
          </a:prstGeom>
          <a:solidFill>
            <a:srgbClr val="0000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328271" y="4463927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2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36250" y="4463927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Hexagon 27"/>
          <p:cNvSpPr/>
          <p:nvPr/>
        </p:nvSpPr>
        <p:spPr>
          <a:xfrm>
            <a:off x="5607213" y="3711387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99045" y="3898400"/>
            <a:ext cx="995004" cy="991827"/>
          </a:xfrm>
          <a:prstGeom prst="rect">
            <a:avLst/>
          </a:prstGeom>
          <a:solidFill>
            <a:srgbClr val="0000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94049" y="3890505"/>
            <a:ext cx="995004" cy="991827"/>
          </a:xfrm>
          <a:prstGeom prst="rect">
            <a:avLst/>
          </a:prstGeom>
          <a:solidFill>
            <a:srgbClr val="0000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119357" y="3994260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7127336" y="3994260"/>
            <a:ext cx="742651" cy="786328"/>
          </a:xfrm>
          <a:prstGeom prst="ellipse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056105" y="3185013"/>
            <a:ext cx="823562" cy="136010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698540" y="301375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50952" y="3179094"/>
            <a:ext cx="181127" cy="118107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669825" y="29893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89795" y="3160603"/>
            <a:ext cx="1992310" cy="7377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708668" y="29893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528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/>
          <p:cNvSpPr/>
          <p:nvPr/>
        </p:nvSpPr>
        <p:spPr>
          <a:xfrm>
            <a:off x="6497" y="4545120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958011" y="2357113"/>
            <a:ext cx="3908094" cy="1504151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4842" y="70240"/>
            <a:ext cx="6657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a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List(1,2,3)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b &lt;-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a,a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*2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c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Nil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} yield a + b + c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1312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6316" y="2625809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1320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292919">
            <a:off x="5523917" y="5537731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flatMap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8329" y="4732133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93333" y="4724238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8641" y="4827993"/>
            <a:ext cx="742651" cy="786328"/>
          </a:xfrm>
          <a:prstGeom prst="ellipse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526620" y="4827993"/>
            <a:ext cx="742651" cy="786328"/>
          </a:xfrm>
          <a:prstGeom prst="ellipse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Hexagon 22"/>
          <p:cNvSpPr/>
          <p:nvPr/>
        </p:nvSpPr>
        <p:spPr>
          <a:xfrm>
            <a:off x="2816127" y="4181054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07959" y="4368067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2963" y="4360172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328271" y="4463927"/>
            <a:ext cx="742651" cy="786328"/>
          </a:xfrm>
          <a:prstGeom prst="ellipse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2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36250" y="4463927"/>
            <a:ext cx="742651" cy="786328"/>
          </a:xfrm>
          <a:prstGeom prst="ellipse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Hexagon 27"/>
          <p:cNvSpPr/>
          <p:nvPr/>
        </p:nvSpPr>
        <p:spPr>
          <a:xfrm>
            <a:off x="5607213" y="3711387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99045" y="3898400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94049" y="3890505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119357" y="3994260"/>
            <a:ext cx="742651" cy="786328"/>
          </a:xfrm>
          <a:prstGeom prst="ellipse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7127336" y="3994260"/>
            <a:ext cx="742651" cy="786328"/>
          </a:xfrm>
          <a:prstGeom prst="ellipse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056105" y="3185013"/>
            <a:ext cx="823562" cy="136010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698540" y="301375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50952" y="3179094"/>
            <a:ext cx="181127" cy="118107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669825" y="29893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89795" y="3160603"/>
            <a:ext cx="1992310" cy="7377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708668" y="29893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7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called “Free”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81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Free is a data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structure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Tree of computations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  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7369" y="3692514"/>
            <a:ext cx="5962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Lucida Console"/>
                <a:cs typeface="Lucida Console"/>
              </a:rPr>
              <a:t>Free[</a:t>
            </a:r>
            <a:r>
              <a:rPr lang="en-US" sz="5400" dirty="0">
                <a:solidFill>
                  <a:srgbClr val="3366FF"/>
                </a:solidFill>
                <a:latin typeface="Lucida Console"/>
                <a:cs typeface="Lucida Console"/>
              </a:rPr>
              <a:t>F[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Lucida Console"/>
                <a:cs typeface="Lucida Console"/>
              </a:rPr>
              <a:t>_</a:t>
            </a:r>
            <a:r>
              <a:rPr lang="en-US" sz="5400" dirty="0">
                <a:solidFill>
                  <a:srgbClr val="3366FF"/>
                </a:solidFill>
                <a:latin typeface="Lucida Console"/>
                <a:cs typeface="Lucida Console"/>
              </a:rPr>
              <a:t>]</a:t>
            </a:r>
            <a:r>
              <a:rPr lang="en-US" sz="5400" dirty="0">
                <a:latin typeface="Lucida Console"/>
                <a:cs typeface="Lucida Console"/>
              </a:rPr>
              <a:t>, A</a:t>
            </a:r>
            <a:r>
              <a:rPr lang="en-US" sz="5400" dirty="0">
                <a:solidFill>
                  <a:srgbClr val="FF0000"/>
                </a:solidFill>
                <a:latin typeface="Lucida Console"/>
                <a:cs typeface="Lucida Console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464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Hexagon 61"/>
          <p:cNvSpPr/>
          <p:nvPr/>
        </p:nvSpPr>
        <p:spPr>
          <a:xfrm>
            <a:off x="460509" y="6055896"/>
            <a:ext cx="995004" cy="74581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3" name="Hexagon 62"/>
          <p:cNvSpPr/>
          <p:nvPr/>
        </p:nvSpPr>
        <p:spPr>
          <a:xfrm>
            <a:off x="1821123" y="6055896"/>
            <a:ext cx="995004" cy="74581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4" name="Hexagon 63"/>
          <p:cNvSpPr/>
          <p:nvPr/>
        </p:nvSpPr>
        <p:spPr>
          <a:xfrm>
            <a:off x="3207959" y="6041134"/>
            <a:ext cx="995004" cy="74581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Hexagon 60"/>
          <p:cNvSpPr/>
          <p:nvPr/>
        </p:nvSpPr>
        <p:spPr>
          <a:xfrm>
            <a:off x="4700465" y="6008233"/>
            <a:ext cx="995004" cy="74581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0" name="Hexagon 59"/>
          <p:cNvSpPr/>
          <p:nvPr/>
        </p:nvSpPr>
        <p:spPr>
          <a:xfrm>
            <a:off x="7507312" y="5547770"/>
            <a:ext cx="995004" cy="74581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Hexagon 21"/>
          <p:cNvSpPr/>
          <p:nvPr/>
        </p:nvSpPr>
        <p:spPr>
          <a:xfrm>
            <a:off x="6497" y="4545120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958011" y="2357113"/>
            <a:ext cx="3908094" cy="1504151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4842" y="70240"/>
            <a:ext cx="6657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a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List(1,2,3)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b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a,a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*2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c &lt;- </a:t>
            </a:r>
            <a:r>
              <a:rPr lang="en-US" sz="2800" dirty="0" err="1">
                <a:solidFill>
                  <a:srgbClr val="FF0000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( 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Nil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} yield a + b + c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1312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6316" y="2625809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1320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9869935">
            <a:off x="5951706" y="2452942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liftF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8329" y="4732133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93333" y="4724238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>
            <a:off x="2816127" y="4181054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07959" y="4368067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2963" y="4360172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Hexagon 27"/>
          <p:cNvSpPr/>
          <p:nvPr/>
        </p:nvSpPr>
        <p:spPr>
          <a:xfrm>
            <a:off x="5607213" y="3711387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99045" y="3898400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94049" y="3890505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056105" y="3185013"/>
            <a:ext cx="823562" cy="136010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698540" y="301375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50952" y="3179094"/>
            <a:ext cx="181127" cy="118107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669825" y="29893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89795" y="3160603"/>
            <a:ext cx="1992310" cy="7377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708668" y="29893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&quot;No&quot; Symbol 1"/>
          <p:cNvSpPr/>
          <p:nvPr/>
        </p:nvSpPr>
        <p:spPr>
          <a:xfrm>
            <a:off x="683958" y="6176212"/>
            <a:ext cx="548105" cy="481263"/>
          </a:xfrm>
          <a:prstGeom prst="noSmoking">
            <a:avLst/>
          </a:prstGeom>
          <a:solidFill>
            <a:srgbClr val="D8D6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&quot;No&quot; Symbol 40"/>
          <p:cNvSpPr/>
          <p:nvPr/>
        </p:nvSpPr>
        <p:spPr>
          <a:xfrm>
            <a:off x="1993971" y="6176212"/>
            <a:ext cx="548105" cy="481263"/>
          </a:xfrm>
          <a:prstGeom prst="noSmoking">
            <a:avLst/>
          </a:prstGeom>
          <a:solidFill>
            <a:srgbClr val="D8D6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&quot;No&quot; Symbol 42"/>
          <p:cNvSpPr/>
          <p:nvPr/>
        </p:nvSpPr>
        <p:spPr>
          <a:xfrm>
            <a:off x="3412520" y="6146658"/>
            <a:ext cx="548105" cy="481263"/>
          </a:xfrm>
          <a:prstGeom prst="noSmoking">
            <a:avLst/>
          </a:prstGeom>
          <a:solidFill>
            <a:srgbClr val="D8D6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&quot;No&quot; Symbol 44"/>
          <p:cNvSpPr/>
          <p:nvPr/>
        </p:nvSpPr>
        <p:spPr>
          <a:xfrm>
            <a:off x="4952147" y="6146658"/>
            <a:ext cx="548105" cy="481263"/>
          </a:xfrm>
          <a:prstGeom prst="noSmoking">
            <a:avLst/>
          </a:prstGeom>
          <a:solidFill>
            <a:srgbClr val="D8D6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Hexagon 45"/>
          <p:cNvSpPr/>
          <p:nvPr/>
        </p:nvSpPr>
        <p:spPr>
          <a:xfrm>
            <a:off x="6092621" y="5697940"/>
            <a:ext cx="995004" cy="74581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&quot;No&quot; Symbol 46"/>
          <p:cNvSpPr/>
          <p:nvPr/>
        </p:nvSpPr>
        <p:spPr>
          <a:xfrm>
            <a:off x="6320439" y="5839183"/>
            <a:ext cx="548105" cy="481263"/>
          </a:xfrm>
          <a:prstGeom prst="noSmoking">
            <a:avLst/>
          </a:prstGeom>
          <a:solidFill>
            <a:srgbClr val="D8D6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&quot;No&quot; Symbol 50"/>
          <p:cNvSpPr/>
          <p:nvPr/>
        </p:nvSpPr>
        <p:spPr>
          <a:xfrm>
            <a:off x="7715000" y="5671204"/>
            <a:ext cx="548105" cy="481263"/>
          </a:xfrm>
          <a:prstGeom prst="noSmoking">
            <a:avLst/>
          </a:prstGeom>
          <a:solidFill>
            <a:srgbClr val="D8D6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58011" y="5164760"/>
            <a:ext cx="0" cy="90592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76884" y="4993503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908572" y="5197003"/>
            <a:ext cx="479765" cy="87368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27445" y="50257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08668" y="4918684"/>
            <a:ext cx="0" cy="112245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527541" y="4747427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682572" y="4844007"/>
            <a:ext cx="515395" cy="11971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01445" y="4672750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501566" y="4385701"/>
            <a:ext cx="0" cy="133825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320439" y="4214444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507312" y="4384806"/>
            <a:ext cx="515395" cy="11971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326185" y="4213549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46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Hexagon 61"/>
          <p:cNvSpPr/>
          <p:nvPr/>
        </p:nvSpPr>
        <p:spPr>
          <a:xfrm>
            <a:off x="460509" y="6055896"/>
            <a:ext cx="995004" cy="745813"/>
          </a:xfrm>
          <a:prstGeom prst="hexagon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3" name="Hexagon 62"/>
          <p:cNvSpPr/>
          <p:nvPr/>
        </p:nvSpPr>
        <p:spPr>
          <a:xfrm>
            <a:off x="1821123" y="6055896"/>
            <a:ext cx="995004" cy="745813"/>
          </a:xfrm>
          <a:prstGeom prst="hexagon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4" name="Hexagon 63"/>
          <p:cNvSpPr/>
          <p:nvPr/>
        </p:nvSpPr>
        <p:spPr>
          <a:xfrm>
            <a:off x="3207959" y="6041134"/>
            <a:ext cx="995004" cy="745813"/>
          </a:xfrm>
          <a:prstGeom prst="hexagon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Hexagon 60"/>
          <p:cNvSpPr/>
          <p:nvPr/>
        </p:nvSpPr>
        <p:spPr>
          <a:xfrm>
            <a:off x="4700465" y="6008233"/>
            <a:ext cx="995004" cy="745813"/>
          </a:xfrm>
          <a:prstGeom prst="hexagon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0" name="Hexagon 59"/>
          <p:cNvSpPr/>
          <p:nvPr/>
        </p:nvSpPr>
        <p:spPr>
          <a:xfrm>
            <a:off x="7507312" y="5547770"/>
            <a:ext cx="995004" cy="745813"/>
          </a:xfrm>
          <a:prstGeom prst="hexagon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Hexagon 21"/>
          <p:cNvSpPr/>
          <p:nvPr/>
        </p:nvSpPr>
        <p:spPr>
          <a:xfrm>
            <a:off x="6497" y="4545120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958011" y="2357113"/>
            <a:ext cx="3908094" cy="1504151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4842" y="70240"/>
            <a:ext cx="6657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a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List(1,2,3)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b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a,a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*2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c &lt;-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Nil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} yield a + b + c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1312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6316" y="2625809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1320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0162739">
            <a:off x="6093617" y="2612136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flatMap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8329" y="4732133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93333" y="4724238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>
            <a:off x="2816127" y="4181054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07959" y="4368067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2963" y="4360172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Hexagon 27"/>
          <p:cNvSpPr/>
          <p:nvPr/>
        </p:nvSpPr>
        <p:spPr>
          <a:xfrm>
            <a:off x="5607213" y="3711387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99045" y="3898400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94049" y="3890505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056105" y="3185013"/>
            <a:ext cx="823562" cy="136010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698540" y="301375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50952" y="3179094"/>
            <a:ext cx="181127" cy="118107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669825" y="29893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89795" y="3160603"/>
            <a:ext cx="1992310" cy="7377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708668" y="29893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&quot;No&quot; Symbol 1"/>
          <p:cNvSpPr/>
          <p:nvPr/>
        </p:nvSpPr>
        <p:spPr>
          <a:xfrm>
            <a:off x="683958" y="6176212"/>
            <a:ext cx="548105" cy="481263"/>
          </a:xfrm>
          <a:prstGeom prst="noSmoking">
            <a:avLst/>
          </a:prstGeom>
          <a:solidFill>
            <a:srgbClr val="D8D6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&quot;No&quot; Symbol 40"/>
          <p:cNvSpPr/>
          <p:nvPr/>
        </p:nvSpPr>
        <p:spPr>
          <a:xfrm>
            <a:off x="1993971" y="6176212"/>
            <a:ext cx="548105" cy="481263"/>
          </a:xfrm>
          <a:prstGeom prst="noSmoking">
            <a:avLst/>
          </a:prstGeom>
          <a:solidFill>
            <a:srgbClr val="D8D6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&quot;No&quot; Symbol 42"/>
          <p:cNvSpPr/>
          <p:nvPr/>
        </p:nvSpPr>
        <p:spPr>
          <a:xfrm>
            <a:off x="3412520" y="6146658"/>
            <a:ext cx="548105" cy="481263"/>
          </a:xfrm>
          <a:prstGeom prst="noSmoking">
            <a:avLst/>
          </a:prstGeom>
          <a:solidFill>
            <a:srgbClr val="D8D6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&quot;No&quot; Symbol 44"/>
          <p:cNvSpPr/>
          <p:nvPr/>
        </p:nvSpPr>
        <p:spPr>
          <a:xfrm>
            <a:off x="4952147" y="6146658"/>
            <a:ext cx="548105" cy="481263"/>
          </a:xfrm>
          <a:prstGeom prst="noSmoking">
            <a:avLst/>
          </a:prstGeom>
          <a:solidFill>
            <a:srgbClr val="D8D6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Hexagon 45"/>
          <p:cNvSpPr/>
          <p:nvPr/>
        </p:nvSpPr>
        <p:spPr>
          <a:xfrm>
            <a:off x="6092621" y="5697940"/>
            <a:ext cx="995004" cy="745813"/>
          </a:xfrm>
          <a:prstGeom prst="hexagon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&quot;No&quot; Symbol 46"/>
          <p:cNvSpPr/>
          <p:nvPr/>
        </p:nvSpPr>
        <p:spPr>
          <a:xfrm>
            <a:off x="6320439" y="5839183"/>
            <a:ext cx="548105" cy="481263"/>
          </a:xfrm>
          <a:prstGeom prst="noSmoking">
            <a:avLst/>
          </a:prstGeom>
          <a:solidFill>
            <a:srgbClr val="D8D6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&quot;No&quot; Symbol 50"/>
          <p:cNvSpPr/>
          <p:nvPr/>
        </p:nvSpPr>
        <p:spPr>
          <a:xfrm>
            <a:off x="7715000" y="5671204"/>
            <a:ext cx="548105" cy="481263"/>
          </a:xfrm>
          <a:prstGeom prst="noSmoking">
            <a:avLst/>
          </a:prstGeom>
          <a:solidFill>
            <a:srgbClr val="D8D6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58011" y="5164760"/>
            <a:ext cx="0" cy="90592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76884" y="4993503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908572" y="5197003"/>
            <a:ext cx="479765" cy="87368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27445" y="50257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08668" y="4918684"/>
            <a:ext cx="0" cy="112245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527541" y="4747427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682572" y="4844007"/>
            <a:ext cx="515395" cy="11971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01445" y="4672750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501566" y="4385701"/>
            <a:ext cx="0" cy="133825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320439" y="4214444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507312" y="4384806"/>
            <a:ext cx="515395" cy="11971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326185" y="4213549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589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Hexagon 61"/>
          <p:cNvSpPr/>
          <p:nvPr/>
        </p:nvSpPr>
        <p:spPr>
          <a:xfrm>
            <a:off x="460509" y="6055896"/>
            <a:ext cx="995004" cy="74581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3" name="Hexagon 62"/>
          <p:cNvSpPr/>
          <p:nvPr/>
        </p:nvSpPr>
        <p:spPr>
          <a:xfrm>
            <a:off x="1821123" y="6055896"/>
            <a:ext cx="995004" cy="74581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4" name="Hexagon 63"/>
          <p:cNvSpPr/>
          <p:nvPr/>
        </p:nvSpPr>
        <p:spPr>
          <a:xfrm>
            <a:off x="3207959" y="6041134"/>
            <a:ext cx="995004" cy="74581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Hexagon 60"/>
          <p:cNvSpPr/>
          <p:nvPr/>
        </p:nvSpPr>
        <p:spPr>
          <a:xfrm>
            <a:off x="4700465" y="6008233"/>
            <a:ext cx="995004" cy="74581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0" name="Hexagon 59"/>
          <p:cNvSpPr/>
          <p:nvPr/>
        </p:nvSpPr>
        <p:spPr>
          <a:xfrm>
            <a:off x="7507312" y="5547770"/>
            <a:ext cx="995004" cy="74581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Hexagon 21"/>
          <p:cNvSpPr/>
          <p:nvPr/>
        </p:nvSpPr>
        <p:spPr>
          <a:xfrm>
            <a:off x="6497" y="4545120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958011" y="2357113"/>
            <a:ext cx="3908094" cy="1504151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4842" y="70240"/>
            <a:ext cx="6657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a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List(1,2,3)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b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a,a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*2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c &lt;-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Nil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} yield a + b + c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1312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6316" y="2625809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1320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9730199">
            <a:off x="6068353" y="2416748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map</a:t>
            </a:r>
            <a:endParaRPr lang="en-US" sz="4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8329" y="4732133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93333" y="4724238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>
            <a:off x="2816127" y="4181054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07959" y="4368067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2963" y="4360172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Hexagon 27"/>
          <p:cNvSpPr/>
          <p:nvPr/>
        </p:nvSpPr>
        <p:spPr>
          <a:xfrm>
            <a:off x="5607213" y="3711387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99045" y="3898400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94049" y="3890505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056105" y="3185013"/>
            <a:ext cx="823562" cy="136010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698540" y="301375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50952" y="3179094"/>
            <a:ext cx="181127" cy="118107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669825" y="29893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89795" y="3160603"/>
            <a:ext cx="1992310" cy="7377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708668" y="29893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&quot;No&quot; Symbol 1"/>
          <p:cNvSpPr/>
          <p:nvPr/>
        </p:nvSpPr>
        <p:spPr>
          <a:xfrm>
            <a:off x="683958" y="6176212"/>
            <a:ext cx="548105" cy="481263"/>
          </a:xfrm>
          <a:prstGeom prst="noSmoking">
            <a:avLst/>
          </a:prstGeom>
          <a:solidFill>
            <a:srgbClr val="0000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&quot;No&quot; Symbol 40"/>
          <p:cNvSpPr/>
          <p:nvPr/>
        </p:nvSpPr>
        <p:spPr>
          <a:xfrm>
            <a:off x="1993971" y="6176212"/>
            <a:ext cx="548105" cy="481263"/>
          </a:xfrm>
          <a:prstGeom prst="noSmoking">
            <a:avLst/>
          </a:prstGeom>
          <a:solidFill>
            <a:srgbClr val="0000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&quot;No&quot; Symbol 42"/>
          <p:cNvSpPr/>
          <p:nvPr/>
        </p:nvSpPr>
        <p:spPr>
          <a:xfrm>
            <a:off x="3412520" y="6146658"/>
            <a:ext cx="548105" cy="481263"/>
          </a:xfrm>
          <a:prstGeom prst="noSmoking">
            <a:avLst/>
          </a:prstGeom>
          <a:solidFill>
            <a:srgbClr val="0000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&quot;No&quot; Symbol 44"/>
          <p:cNvSpPr/>
          <p:nvPr/>
        </p:nvSpPr>
        <p:spPr>
          <a:xfrm>
            <a:off x="4952147" y="6146658"/>
            <a:ext cx="548105" cy="481263"/>
          </a:xfrm>
          <a:prstGeom prst="noSmoking">
            <a:avLst/>
          </a:prstGeom>
          <a:solidFill>
            <a:srgbClr val="0000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Hexagon 45"/>
          <p:cNvSpPr/>
          <p:nvPr/>
        </p:nvSpPr>
        <p:spPr>
          <a:xfrm>
            <a:off x="6092621" y="5697940"/>
            <a:ext cx="995004" cy="74581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&quot;No&quot; Symbol 46"/>
          <p:cNvSpPr/>
          <p:nvPr/>
        </p:nvSpPr>
        <p:spPr>
          <a:xfrm>
            <a:off x="6320439" y="5839183"/>
            <a:ext cx="548105" cy="481263"/>
          </a:xfrm>
          <a:prstGeom prst="noSmoking">
            <a:avLst/>
          </a:prstGeom>
          <a:solidFill>
            <a:srgbClr val="0000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&quot;No&quot; Symbol 50"/>
          <p:cNvSpPr/>
          <p:nvPr/>
        </p:nvSpPr>
        <p:spPr>
          <a:xfrm>
            <a:off x="7715000" y="5671204"/>
            <a:ext cx="548105" cy="481263"/>
          </a:xfrm>
          <a:prstGeom prst="noSmoking">
            <a:avLst/>
          </a:prstGeom>
          <a:solidFill>
            <a:srgbClr val="0000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58011" y="5164760"/>
            <a:ext cx="0" cy="90592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76884" y="4993503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908572" y="5197003"/>
            <a:ext cx="479765" cy="87368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27445" y="50257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08668" y="4918684"/>
            <a:ext cx="0" cy="112245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527541" y="4747427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682572" y="4844007"/>
            <a:ext cx="515395" cy="11971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01445" y="4672750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501566" y="4385701"/>
            <a:ext cx="0" cy="133825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320439" y="4214444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507312" y="4384806"/>
            <a:ext cx="515395" cy="11971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326185" y="4213549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992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Hexagon 61"/>
          <p:cNvSpPr/>
          <p:nvPr/>
        </p:nvSpPr>
        <p:spPr>
          <a:xfrm>
            <a:off x="460509" y="6055896"/>
            <a:ext cx="995004" cy="74581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3" name="Hexagon 62"/>
          <p:cNvSpPr/>
          <p:nvPr/>
        </p:nvSpPr>
        <p:spPr>
          <a:xfrm>
            <a:off x="1821123" y="6055896"/>
            <a:ext cx="995004" cy="74581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4" name="Hexagon 63"/>
          <p:cNvSpPr/>
          <p:nvPr/>
        </p:nvSpPr>
        <p:spPr>
          <a:xfrm>
            <a:off x="3207959" y="6041134"/>
            <a:ext cx="995004" cy="74581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Hexagon 60"/>
          <p:cNvSpPr/>
          <p:nvPr/>
        </p:nvSpPr>
        <p:spPr>
          <a:xfrm>
            <a:off x="4700465" y="6008233"/>
            <a:ext cx="995004" cy="74581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0" name="Hexagon 59"/>
          <p:cNvSpPr/>
          <p:nvPr/>
        </p:nvSpPr>
        <p:spPr>
          <a:xfrm>
            <a:off x="7507312" y="5547770"/>
            <a:ext cx="995004" cy="74581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Hexagon 21"/>
          <p:cNvSpPr/>
          <p:nvPr/>
        </p:nvSpPr>
        <p:spPr>
          <a:xfrm>
            <a:off x="6497" y="4545120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958011" y="2357113"/>
            <a:ext cx="3908094" cy="1504151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4842" y="70240"/>
            <a:ext cx="6657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BFBFBF"/>
                </a:solidFill>
                <a:latin typeface="Lucida Console"/>
                <a:cs typeface="Lucida Console"/>
              </a:rPr>
              <a:t>a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List(1,2,3)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b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List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a,a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*2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c &lt;-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 Nil 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} yield a + b + c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1312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6316" y="2625809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1320" y="2633704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9347899">
            <a:off x="6430804" y="2446158"/>
            <a:ext cx="2070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/>
                <a:cs typeface="Lucida Console"/>
              </a:rPr>
              <a:t>abort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8329" y="4732133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93333" y="4724238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>
            <a:off x="2816127" y="4181054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07959" y="4368067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2963" y="4360172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Hexagon 27"/>
          <p:cNvSpPr/>
          <p:nvPr/>
        </p:nvSpPr>
        <p:spPr>
          <a:xfrm>
            <a:off x="5607213" y="3711387"/>
            <a:ext cx="2809630" cy="1366716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99045" y="3898400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94049" y="3890505"/>
            <a:ext cx="995004" cy="991827"/>
          </a:xfrm>
          <a:prstGeom prst="rect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056105" y="3185013"/>
            <a:ext cx="823562" cy="136010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698540" y="301375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50952" y="3179094"/>
            <a:ext cx="181127" cy="118107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669825" y="29893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89795" y="3160603"/>
            <a:ext cx="1992310" cy="7377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708668" y="29893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&quot;No&quot; Symbol 1"/>
          <p:cNvSpPr/>
          <p:nvPr/>
        </p:nvSpPr>
        <p:spPr>
          <a:xfrm>
            <a:off x="683958" y="6176212"/>
            <a:ext cx="548105" cy="481263"/>
          </a:xfrm>
          <a:prstGeom prst="noSmoking">
            <a:avLst/>
          </a:prstGeom>
          <a:solidFill>
            <a:srgbClr val="D8D6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8D6FF"/>
              </a:solidFill>
            </a:endParaRPr>
          </a:p>
        </p:txBody>
      </p:sp>
      <p:sp>
        <p:nvSpPr>
          <p:cNvPr id="41" name="&quot;No&quot; Symbol 40"/>
          <p:cNvSpPr/>
          <p:nvPr/>
        </p:nvSpPr>
        <p:spPr>
          <a:xfrm>
            <a:off x="1993971" y="6176212"/>
            <a:ext cx="548105" cy="481263"/>
          </a:xfrm>
          <a:prstGeom prst="noSmoking">
            <a:avLst/>
          </a:prstGeom>
          <a:solidFill>
            <a:srgbClr val="D8D6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8D6FF"/>
              </a:solidFill>
            </a:endParaRPr>
          </a:p>
        </p:txBody>
      </p:sp>
      <p:sp>
        <p:nvSpPr>
          <p:cNvPr id="43" name="&quot;No&quot; Symbol 42"/>
          <p:cNvSpPr/>
          <p:nvPr/>
        </p:nvSpPr>
        <p:spPr>
          <a:xfrm>
            <a:off x="3412520" y="6146658"/>
            <a:ext cx="548105" cy="481263"/>
          </a:xfrm>
          <a:prstGeom prst="noSmoking">
            <a:avLst/>
          </a:prstGeom>
          <a:solidFill>
            <a:srgbClr val="D8D6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8D6FF"/>
              </a:solidFill>
            </a:endParaRPr>
          </a:p>
        </p:txBody>
      </p:sp>
      <p:sp>
        <p:nvSpPr>
          <p:cNvPr id="45" name="&quot;No&quot; Symbol 44"/>
          <p:cNvSpPr/>
          <p:nvPr/>
        </p:nvSpPr>
        <p:spPr>
          <a:xfrm>
            <a:off x="4952147" y="6146658"/>
            <a:ext cx="548105" cy="481263"/>
          </a:xfrm>
          <a:prstGeom prst="noSmoking">
            <a:avLst/>
          </a:prstGeom>
          <a:solidFill>
            <a:srgbClr val="D8D6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8D6FF"/>
              </a:solidFill>
            </a:endParaRPr>
          </a:p>
        </p:txBody>
      </p:sp>
      <p:sp>
        <p:nvSpPr>
          <p:cNvPr id="46" name="Hexagon 45"/>
          <p:cNvSpPr/>
          <p:nvPr/>
        </p:nvSpPr>
        <p:spPr>
          <a:xfrm>
            <a:off x="6092621" y="5697940"/>
            <a:ext cx="995004" cy="745813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&quot;No&quot; Symbol 46"/>
          <p:cNvSpPr/>
          <p:nvPr/>
        </p:nvSpPr>
        <p:spPr>
          <a:xfrm>
            <a:off x="6320439" y="5839183"/>
            <a:ext cx="548105" cy="481263"/>
          </a:xfrm>
          <a:prstGeom prst="noSmoking">
            <a:avLst/>
          </a:prstGeom>
          <a:solidFill>
            <a:srgbClr val="D8D6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8D6FF"/>
              </a:solidFill>
            </a:endParaRPr>
          </a:p>
        </p:txBody>
      </p:sp>
      <p:sp>
        <p:nvSpPr>
          <p:cNvPr id="51" name="&quot;No&quot; Symbol 50"/>
          <p:cNvSpPr/>
          <p:nvPr/>
        </p:nvSpPr>
        <p:spPr>
          <a:xfrm>
            <a:off x="7715000" y="5671204"/>
            <a:ext cx="548105" cy="481263"/>
          </a:xfrm>
          <a:prstGeom prst="noSmoking">
            <a:avLst/>
          </a:prstGeom>
          <a:solidFill>
            <a:srgbClr val="D8D6FF"/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8D6FF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58011" y="5164760"/>
            <a:ext cx="0" cy="90592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76884" y="4993503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908572" y="5197003"/>
            <a:ext cx="479765" cy="87368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27445" y="5025746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08668" y="4918684"/>
            <a:ext cx="0" cy="112245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527541" y="4747427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682572" y="4844007"/>
            <a:ext cx="515395" cy="11971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01445" y="4672750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501566" y="4385701"/>
            <a:ext cx="0" cy="133825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320439" y="4214444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507312" y="4384806"/>
            <a:ext cx="515395" cy="11971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326185" y="4213549"/>
            <a:ext cx="362254" cy="3306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123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Free[</a:t>
            </a:r>
            <a:r>
              <a:rPr lang="en-US" dirty="0" err="1" smtClean="0"/>
              <a:t>List,A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Branching tree shape, with data at the leaves</a:t>
            </a:r>
          </a:p>
          <a:p>
            <a:r>
              <a:rPr lang="en-US" dirty="0" smtClean="0"/>
              <a:t>Empty lists can terminate the tree, not just Return.</a:t>
            </a:r>
          </a:p>
          <a:p>
            <a:r>
              <a:rPr lang="en-US" dirty="0" smtClean="0"/>
              <a:t>Again, not super useful.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The </a:t>
            </a:r>
            <a:r>
              <a:rPr lang="en-US" sz="3600" dirty="0" err="1" smtClean="0"/>
              <a:t>functor</a:t>
            </a:r>
            <a:r>
              <a:rPr lang="en-US" sz="3600" dirty="0" smtClean="0"/>
              <a:t> controls the branching factor!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580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Funky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0831"/>
            <a:ext cx="8229600" cy="1995905"/>
          </a:xfrm>
        </p:spPr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 are not just data structures that hold values</a:t>
            </a:r>
          </a:p>
          <a:p>
            <a:r>
              <a:rPr lang="en-US" dirty="0" smtClean="0"/>
              <a:t>They are computations!</a:t>
            </a:r>
          </a:p>
          <a:p>
            <a:r>
              <a:rPr lang="en-US" dirty="0" err="1" smtClean="0"/>
              <a:t>Free’s</a:t>
            </a:r>
            <a:r>
              <a:rPr lang="en-US" dirty="0" smtClean="0"/>
              <a:t> real power is unleashed when the </a:t>
            </a:r>
            <a:r>
              <a:rPr lang="en-US" dirty="0" err="1" smtClean="0"/>
              <a:t>Functor</a:t>
            </a:r>
            <a:r>
              <a:rPr lang="en-US" dirty="0" smtClean="0"/>
              <a:t> maps over functions!</a:t>
            </a:r>
          </a:p>
          <a:p>
            <a:endParaRPr lang="en-US" dirty="0"/>
          </a:p>
        </p:txBody>
      </p:sp>
      <p:pic>
        <p:nvPicPr>
          <p:cNvPr id="4" name="Picture 3" descr="functi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74" y="1600200"/>
            <a:ext cx="4018547" cy="278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0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Free[Function0, 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1253"/>
            <a:ext cx="8229600" cy="4525963"/>
          </a:xfrm>
        </p:spPr>
        <p:txBody>
          <a:bodyPr/>
          <a:lstStyle/>
          <a:p>
            <a:r>
              <a:rPr lang="en-US" dirty="0" smtClean="0"/>
              <a:t>No-</a:t>
            </a:r>
            <a:r>
              <a:rPr lang="en-US" dirty="0" err="1" smtClean="0"/>
              <a:t>arg</a:t>
            </a:r>
            <a:r>
              <a:rPr lang="en-US" dirty="0" smtClean="0"/>
              <a:t> functions, basically a lazy value</a:t>
            </a:r>
          </a:p>
          <a:p>
            <a:r>
              <a:rPr lang="en-US" dirty="0" err="1" smtClean="0"/>
              <a:t>Flatmapping</a:t>
            </a:r>
            <a:r>
              <a:rPr lang="en-US" dirty="0" smtClean="0"/>
              <a:t> the free composes functions</a:t>
            </a:r>
          </a:p>
          <a:p>
            <a:r>
              <a:rPr lang="en-US" dirty="0" smtClean="0"/>
              <a:t>Doesn’t actually run any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5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Free[Function0, A]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5473" y="2160699"/>
            <a:ext cx="77269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for</a:t>
            </a:r>
            <a:r>
              <a:rPr lang="en-US" sz="3600" dirty="0" smtClean="0">
                <a:latin typeface="Lucida Console"/>
                <a:cs typeface="Lucida Console"/>
              </a:rPr>
              <a:t> {</a:t>
            </a:r>
          </a:p>
          <a:p>
            <a:r>
              <a:rPr lang="en-US" sz="3600" dirty="0" smtClean="0">
                <a:latin typeface="Lucida Console"/>
                <a:cs typeface="Lucida Console"/>
              </a:rPr>
              <a:t>  a &lt;- </a:t>
            </a:r>
            <a:r>
              <a:rPr lang="en-US" sz="3600" dirty="0" err="1" smtClean="0">
                <a:latin typeface="Lucida Console"/>
                <a:cs typeface="Lucida Console"/>
              </a:rPr>
              <a:t>liftF</a:t>
            </a:r>
            <a:r>
              <a:rPr lang="en-US" sz="3600" dirty="0" smtClean="0">
                <a:latin typeface="Lucida Console"/>
                <a:cs typeface="Lucida Console"/>
              </a:rPr>
              <a:t>(() =&gt; 2 + 3)</a:t>
            </a:r>
          </a:p>
          <a:p>
            <a:r>
              <a:rPr lang="en-US" sz="3600" dirty="0">
                <a:latin typeface="Lucida Console"/>
                <a:cs typeface="Lucida Console"/>
              </a:rPr>
              <a:t> </a:t>
            </a:r>
            <a:r>
              <a:rPr lang="en-US" sz="3600" dirty="0" smtClean="0">
                <a:latin typeface="Lucida Console"/>
                <a:cs typeface="Lucida Console"/>
              </a:rPr>
              <a:t> b &lt;- </a:t>
            </a:r>
            <a:r>
              <a:rPr lang="en-US" sz="3600" dirty="0" err="1" smtClean="0">
                <a:latin typeface="Lucida Console"/>
                <a:cs typeface="Lucida Console"/>
              </a:rPr>
              <a:t>liftF</a:t>
            </a:r>
            <a:r>
              <a:rPr lang="en-US" sz="3600" dirty="0" smtClean="0">
                <a:latin typeface="Lucida Console"/>
                <a:cs typeface="Lucida Console"/>
              </a:rPr>
              <a:t>(() =&gt; a * 2)</a:t>
            </a:r>
          </a:p>
          <a:p>
            <a:r>
              <a:rPr lang="en-US" sz="3600" dirty="0">
                <a:latin typeface="Lucida Console"/>
                <a:cs typeface="Lucida Console"/>
              </a:rPr>
              <a:t> </a:t>
            </a:r>
            <a:r>
              <a:rPr lang="en-US" sz="3600" dirty="0" smtClean="0">
                <a:latin typeface="Lucida Console"/>
                <a:cs typeface="Lucida Console"/>
              </a:rPr>
              <a:t> c &lt;- </a:t>
            </a:r>
            <a:r>
              <a:rPr lang="en-US" sz="3600" dirty="0" err="1" smtClean="0">
                <a:latin typeface="Lucida Console"/>
                <a:cs typeface="Lucida Console"/>
              </a:rPr>
              <a:t>liftF</a:t>
            </a:r>
            <a:r>
              <a:rPr lang="en-US" sz="3600" dirty="0" smtClean="0">
                <a:latin typeface="Lucida Console"/>
                <a:cs typeface="Lucida Console"/>
              </a:rPr>
              <a:t>(() =&gt; a * b)</a:t>
            </a:r>
            <a:endParaRPr lang="en-US" sz="3600" dirty="0">
              <a:latin typeface="Lucida Console"/>
              <a:cs typeface="Lucida Console"/>
            </a:endParaRPr>
          </a:p>
          <a:p>
            <a:r>
              <a:rPr lang="en-US" sz="3600" dirty="0" smtClean="0">
                <a:latin typeface="Lucida Console"/>
                <a:cs typeface="Lucida Console"/>
              </a:rPr>
              <a:t>}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yield</a:t>
            </a:r>
            <a:r>
              <a:rPr lang="en-US" sz="3600" dirty="0" smtClean="0">
                <a:latin typeface="Lucida Console"/>
                <a:cs typeface="Lucida Console"/>
              </a:rPr>
              <a:t> a + b + c</a:t>
            </a:r>
            <a:endParaRPr lang="en-US" sz="36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5545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4842" y="70240"/>
            <a:ext cx="6657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a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() =&gt; </a:t>
            </a:r>
            <a:r>
              <a:rPr lang="en-US" sz="2800" dirty="0">
                <a:latin typeface="Lucida Console"/>
                <a:cs typeface="Lucida Console"/>
              </a:rPr>
              <a:t>2 + 3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b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(() =&gt; a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* 2)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Lucida Console"/>
              <a:cs typeface="Lucida Console"/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c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(() =&gt; a * b)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} yield a + b + c</a:t>
            </a:r>
          </a:p>
          <a:p>
            <a:endParaRPr lang="en-US" sz="2800" dirty="0">
              <a:solidFill>
                <a:schemeClr val="bg1">
                  <a:lumMod val="75000"/>
                </a:schemeClr>
              </a:solidFill>
              <a:latin typeface="Lucida Console"/>
              <a:cs typeface="Lucida Console"/>
            </a:endParaRPr>
          </a:p>
        </p:txBody>
      </p:sp>
      <p:sp>
        <p:nvSpPr>
          <p:cNvPr id="7" name="Cloud 6"/>
          <p:cNvSpPr/>
          <p:nvPr/>
        </p:nvSpPr>
        <p:spPr>
          <a:xfrm>
            <a:off x="1610894" y="3051268"/>
            <a:ext cx="3515894" cy="1690420"/>
          </a:xfrm>
          <a:prstGeom prst="cloud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=&gt; 2 + 3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2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 12"/>
          <p:cNvSpPr/>
          <p:nvPr/>
        </p:nvSpPr>
        <p:spPr>
          <a:xfrm>
            <a:off x="1064958" y="3037207"/>
            <a:ext cx="2303883" cy="1918572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1610894" y="3051268"/>
            <a:ext cx="3515894" cy="1690420"/>
          </a:xfrm>
          <a:prstGeom prst="cloud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4842" y="70240"/>
            <a:ext cx="6657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a &lt;- </a:t>
            </a:r>
            <a:r>
              <a:rPr lang="en-US" sz="2800" dirty="0" err="1">
                <a:solidFill>
                  <a:srgbClr val="FF0000"/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(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() =&gt; 2 + 3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b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(() =&gt; a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* 2)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Lucida Console"/>
              <a:cs typeface="Lucida Console"/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c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(() =&gt; a * b)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} yield a + b + c</a:t>
            </a:r>
          </a:p>
          <a:p>
            <a:endParaRPr lang="en-US" sz="2800" dirty="0">
              <a:solidFill>
                <a:schemeClr val="bg1">
                  <a:lumMod val="75000"/>
                </a:schemeClr>
              </a:solidFill>
              <a:latin typeface="Lucida Console"/>
              <a:cs typeface="Lucida Console"/>
            </a:endParaRPr>
          </a:p>
        </p:txBody>
      </p:sp>
      <p:sp>
        <p:nvSpPr>
          <p:cNvPr id="8" name="TextBox 7"/>
          <p:cNvSpPr txBox="1"/>
          <p:nvPr/>
        </p:nvSpPr>
        <p:spPr>
          <a:xfrm rot="20153884">
            <a:off x="5341838" y="2259381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liftF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27157" y="3568951"/>
            <a:ext cx="1470527" cy="655053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F7F7F"/>
                </a:solidFill>
              </a:rPr>
              <a:t>2 + 3</a:t>
            </a: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72105" y="3568951"/>
            <a:ext cx="1296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F7F7F"/>
                </a:solidFill>
                <a:latin typeface="Lucida Console"/>
                <a:cs typeface="Lucida Console"/>
              </a:rPr>
              <a:t>=&gt;</a:t>
            </a:r>
            <a:endParaRPr lang="en-US" sz="2800" dirty="0">
              <a:solidFill>
                <a:srgbClr val="7F7F7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9151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called “Free”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9238" y="3371787"/>
            <a:ext cx="74595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Suspend(</a:t>
            </a:r>
            <a:r>
              <a:rPr lang="en-US" sz="4400" dirty="0" smtClean="0">
                <a:solidFill>
                  <a:srgbClr val="0000FF"/>
                </a:solidFill>
                <a:latin typeface="Lucida Console"/>
                <a:cs typeface="Lucida Console"/>
              </a:rPr>
              <a:t>F[Free[F,A]]</a:t>
            </a:r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endParaRPr lang="en-US" sz="4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5870" y="4566929"/>
            <a:ext cx="74595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Return(</a:t>
            </a:r>
            <a:r>
              <a:rPr lang="en-US" sz="4400" dirty="0">
                <a:latin typeface="Lucida Console"/>
                <a:cs typeface="Lucida Console"/>
              </a:rPr>
              <a:t>A</a:t>
            </a:r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endParaRPr lang="en-US" sz="4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2013872"/>
            <a:ext cx="8037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Lucida Console"/>
                <a:cs typeface="Lucida Console"/>
              </a:rPr>
              <a:t>Free[</a:t>
            </a:r>
            <a:r>
              <a:rPr lang="en-US" sz="5400" dirty="0">
                <a:solidFill>
                  <a:srgbClr val="3366FF"/>
                </a:solidFill>
                <a:latin typeface="Lucida Console"/>
                <a:cs typeface="Lucida Console"/>
              </a:rPr>
              <a:t>F[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Lucida Console"/>
                <a:cs typeface="Lucida Console"/>
              </a:rPr>
              <a:t>_</a:t>
            </a:r>
            <a:r>
              <a:rPr lang="en-US" sz="5400" dirty="0">
                <a:solidFill>
                  <a:srgbClr val="3366FF"/>
                </a:solidFill>
                <a:latin typeface="Lucida Console"/>
                <a:cs typeface="Lucida Console"/>
              </a:rPr>
              <a:t>]</a:t>
            </a:r>
            <a:r>
              <a:rPr lang="en-US" sz="5400" dirty="0">
                <a:latin typeface="Lucida Console"/>
                <a:cs typeface="Lucida Console"/>
              </a:rPr>
              <a:t>, A</a:t>
            </a:r>
            <a:r>
              <a:rPr lang="en-US" sz="5400" dirty="0">
                <a:solidFill>
                  <a:srgbClr val="FF0000"/>
                </a:solidFill>
                <a:latin typeface="Lucida Console"/>
                <a:cs typeface="Lucida Console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23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/>
          <p:cNvSpPr/>
          <p:nvPr/>
        </p:nvSpPr>
        <p:spPr>
          <a:xfrm>
            <a:off x="1064958" y="3037207"/>
            <a:ext cx="2303883" cy="1918572"/>
          </a:xfrm>
          <a:prstGeom prst="hexagon">
            <a:avLst/>
          </a:prstGeom>
          <a:solidFill>
            <a:srgbClr val="FF0000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1610894" y="3051268"/>
            <a:ext cx="3515894" cy="1690420"/>
          </a:xfrm>
          <a:prstGeom prst="cloud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4842" y="70240"/>
            <a:ext cx="6657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a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(() =&gt; 2 + 3)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b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(() =&gt; a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* 2)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Lucida Console"/>
              <a:cs typeface="Lucida Console"/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c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(() =&gt; a * b)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} yield a + b + c</a:t>
            </a:r>
          </a:p>
          <a:p>
            <a:endParaRPr lang="en-US" sz="2800" dirty="0">
              <a:solidFill>
                <a:schemeClr val="bg1">
                  <a:lumMod val="75000"/>
                </a:schemeClr>
              </a:solidFill>
              <a:latin typeface="Lucida Console"/>
              <a:cs typeface="Lucida Console"/>
            </a:endParaRPr>
          </a:p>
        </p:txBody>
      </p:sp>
      <p:sp>
        <p:nvSpPr>
          <p:cNvPr id="8" name="TextBox 7"/>
          <p:cNvSpPr txBox="1"/>
          <p:nvPr/>
        </p:nvSpPr>
        <p:spPr>
          <a:xfrm rot="20153884">
            <a:off x="866624" y="5428255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flatMap</a:t>
            </a:r>
            <a:endParaRPr lang="en-US" sz="40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27157" y="3568951"/>
            <a:ext cx="1470527" cy="655053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F7F7F"/>
                </a:solidFill>
              </a:rPr>
              <a:t>2 + 3</a:t>
            </a: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2105" y="3568951"/>
            <a:ext cx="1296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F7F7F"/>
                </a:solidFill>
                <a:latin typeface="Lucida Console"/>
                <a:cs typeface="Lucida Console"/>
              </a:rPr>
              <a:t>=&gt;</a:t>
            </a:r>
            <a:endParaRPr lang="en-US" sz="2800" dirty="0">
              <a:solidFill>
                <a:srgbClr val="7F7F7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0107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4842" y="70240"/>
            <a:ext cx="6657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a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(() =&gt; 2 + 3)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b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(() =&gt; a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* 2)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Lucida Console"/>
              <a:cs typeface="Lucida Console"/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c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(() =&gt; a * b)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} yield a + b + c</a:t>
            </a:r>
          </a:p>
          <a:p>
            <a:endParaRPr lang="en-US" sz="2800" dirty="0">
              <a:solidFill>
                <a:schemeClr val="bg1">
                  <a:lumMod val="75000"/>
                </a:schemeClr>
              </a:solidFill>
              <a:latin typeface="Lucida Console"/>
              <a:cs typeface="Lucida Console"/>
            </a:endParaRPr>
          </a:p>
        </p:txBody>
      </p:sp>
      <p:sp>
        <p:nvSpPr>
          <p:cNvPr id="8" name="TextBox 7"/>
          <p:cNvSpPr txBox="1"/>
          <p:nvPr/>
        </p:nvSpPr>
        <p:spPr>
          <a:xfrm rot="20153884">
            <a:off x="5050239" y="2364434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map</a:t>
            </a:r>
            <a:endParaRPr lang="en-US" sz="4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3053" y="3244050"/>
            <a:ext cx="1296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Lucida Console"/>
                <a:cs typeface="Lucida Console"/>
              </a:rPr>
              <a:t>=&gt;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Lucida Console"/>
              <a:cs typeface="Lucida Console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1064958" y="3037207"/>
            <a:ext cx="2303883" cy="1918572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1610894" y="3051268"/>
            <a:ext cx="3515894" cy="1690420"/>
          </a:xfrm>
          <a:prstGeom prst="cloud">
            <a:avLst/>
          </a:prstGeom>
          <a:solidFill>
            <a:srgbClr val="0000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33840" y="3544797"/>
            <a:ext cx="1470527" cy="655053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F7F7F"/>
                </a:solidFill>
              </a:rPr>
              <a:t>2 + 3</a:t>
            </a:r>
            <a:endParaRPr lang="en-US" sz="2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0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4842" y="70240"/>
            <a:ext cx="6657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for {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Lucida Console"/>
                <a:cs typeface="Lucida Console"/>
              </a:rPr>
              <a:t>a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(() =&gt; 2 + 3)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b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(() =&gt; a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* 2)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Lucida Console"/>
              <a:cs typeface="Lucida Console"/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  c &lt;-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liftF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(() =&gt; a * b)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/>
                <a:cs typeface="Lucida Console"/>
              </a:rPr>
              <a:t>} yield a + b + c</a:t>
            </a:r>
          </a:p>
          <a:p>
            <a:endParaRPr lang="en-US" sz="2800" dirty="0">
              <a:solidFill>
                <a:schemeClr val="bg1">
                  <a:lumMod val="75000"/>
                </a:schemeClr>
              </a:solidFill>
              <a:latin typeface="Lucida Console"/>
              <a:cs typeface="Lucida Console"/>
            </a:endParaRPr>
          </a:p>
        </p:txBody>
      </p:sp>
      <p:sp>
        <p:nvSpPr>
          <p:cNvPr id="6" name="Hexagon 5"/>
          <p:cNvSpPr/>
          <p:nvPr/>
        </p:nvSpPr>
        <p:spPr>
          <a:xfrm>
            <a:off x="1064958" y="3037207"/>
            <a:ext cx="2303883" cy="1918572"/>
          </a:xfrm>
          <a:prstGeom prst="hexagon">
            <a:avLst/>
          </a:prstGeom>
          <a:solidFill>
            <a:srgbClr val="FDCFD2"/>
          </a:solidFill>
          <a:ln w="76200" cmpd="sng">
            <a:solidFill>
              <a:srgbClr val="FF0000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1844842" y="2539983"/>
            <a:ext cx="6804526" cy="3242216"/>
          </a:xfrm>
          <a:prstGeom prst="cloud">
            <a:avLst/>
          </a:prstGeom>
          <a:solidFill>
            <a:srgbClr val="D8D6FF"/>
          </a:solidFill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2805110" y="3289985"/>
            <a:ext cx="2303883" cy="1918572"/>
          </a:xfrm>
          <a:prstGeom prst="hexagon">
            <a:avLst/>
          </a:prstGeom>
          <a:solidFill>
            <a:srgbClr val="F2F2F2"/>
          </a:solidFill>
          <a:ln w="76200" cmpd="sng">
            <a:solidFill>
              <a:srgbClr val="7F7F7F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153884">
            <a:off x="6266762" y="5428255"/>
            <a:ext cx="24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/>
                <a:cs typeface="Lucida Console"/>
              </a:rPr>
              <a:t>compose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2105" y="3957543"/>
            <a:ext cx="1296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F7F7F"/>
                </a:solidFill>
                <a:latin typeface="Lucida Console"/>
                <a:cs typeface="Lucida Console"/>
              </a:rPr>
              <a:t>=&gt;</a:t>
            </a:r>
            <a:endParaRPr lang="en-US" sz="2800" dirty="0">
              <a:solidFill>
                <a:srgbClr val="7F7F7F"/>
              </a:solidFill>
              <a:latin typeface="Lucida Console"/>
              <a:cs typeface="Lucida Console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3630863" y="2901988"/>
            <a:ext cx="4283241" cy="2445361"/>
          </a:xfrm>
          <a:prstGeom prst="cloud">
            <a:avLst/>
          </a:prstGeom>
          <a:solidFill>
            <a:schemeClr val="bg1">
              <a:lumMod val="85000"/>
            </a:schemeClr>
          </a:solidFill>
          <a:ln w="762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4630819" y="3314097"/>
            <a:ext cx="2072107" cy="1699901"/>
          </a:xfrm>
          <a:prstGeom prst="hexagon">
            <a:avLst/>
          </a:prstGeom>
          <a:solidFill>
            <a:srgbClr val="F2F2F2"/>
          </a:solidFill>
          <a:ln w="76200" cmpd="sng">
            <a:solidFill>
              <a:srgbClr val="7F7F7F"/>
            </a:solidFill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4978401" y="3322721"/>
            <a:ext cx="2695074" cy="1633058"/>
          </a:xfrm>
          <a:prstGeom prst="cloud">
            <a:avLst/>
          </a:prstGeom>
          <a:solidFill>
            <a:srgbClr val="D9D9D9"/>
          </a:solidFill>
          <a:ln w="7620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5664" y="3816249"/>
            <a:ext cx="1296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F7F7F"/>
                </a:solidFill>
                <a:latin typeface="Lucida Console"/>
                <a:cs typeface="Lucida Console"/>
              </a:rPr>
              <a:t>=&gt;</a:t>
            </a:r>
            <a:endParaRPr lang="en-US" sz="2800" dirty="0">
              <a:solidFill>
                <a:srgbClr val="7F7F7F"/>
              </a:solidFill>
              <a:latin typeface="Lucida Console"/>
              <a:cs typeface="Lucida Console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767136" y="3687041"/>
            <a:ext cx="1470527" cy="655053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F7F7F"/>
                </a:solidFill>
              </a:rPr>
              <a:t>2 + 3</a:t>
            </a: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2257" y="3816249"/>
            <a:ext cx="1296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F7F7F"/>
                </a:solidFill>
                <a:latin typeface="Lucida Console"/>
                <a:cs typeface="Lucida Console"/>
              </a:rPr>
              <a:t>=&gt;</a:t>
            </a:r>
            <a:endParaRPr lang="en-US" sz="2800" dirty="0">
              <a:solidFill>
                <a:srgbClr val="7F7F7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180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Trampolines</a:t>
            </a:r>
            <a:endParaRPr lang="en-US" dirty="0"/>
          </a:p>
        </p:txBody>
      </p:sp>
      <p:pic>
        <p:nvPicPr>
          <p:cNvPr id="4" name="Picture 3" descr="trampoli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73" y="1738562"/>
            <a:ext cx="5938972" cy="391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Trampolines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Believe it or not, Free[Function0,A] is incredibly useful!</a:t>
            </a:r>
          </a:p>
          <a:p>
            <a:r>
              <a:rPr lang="en-US" dirty="0" smtClean="0"/>
              <a:t>Also known as Trampoline[A]</a:t>
            </a:r>
          </a:p>
          <a:p>
            <a:r>
              <a:rPr lang="en-US" dirty="0" smtClean="0"/>
              <a:t>Moves tail calls onto the heap, avoiding stack overflows</a:t>
            </a:r>
          </a:p>
          <a:p>
            <a:r>
              <a:rPr lang="en-US" dirty="0" smtClean="0"/>
              <a:t>The best we can get for mutual tail recursion on the JVM</a:t>
            </a:r>
          </a:p>
        </p:txBody>
      </p:sp>
    </p:spTree>
    <p:extLst>
      <p:ext uri="{BB962C8B-B14F-4D97-AF65-F5344CB8AC3E}">
        <p14:creationId xmlns:p14="http://schemas.microsoft.com/office/powerpoint/2010/main" val="188676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Trampolines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look at some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90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Trampolines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Trampoline interpreter</a:t>
            </a:r>
          </a:p>
          <a:p>
            <a:r>
              <a:rPr lang="en-US" dirty="0" smtClean="0"/>
              <a:t>Use trampolines to implement </a:t>
            </a:r>
            <a:r>
              <a:rPr lang="en-US" dirty="0" err="1" smtClean="0"/>
              <a:t>listAppend</a:t>
            </a:r>
            <a:r>
              <a:rPr lang="en-US" dirty="0" smtClean="0"/>
              <a:t>() without blowing the stack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557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imperative DSLs</a:t>
            </a:r>
          </a:p>
          <a:p>
            <a:r>
              <a:rPr lang="en-US" dirty="0" smtClean="0"/>
              <a:t>Don’t directly do anything, can be interpreted many ways</a:t>
            </a:r>
          </a:p>
          <a:p>
            <a:r>
              <a:rPr lang="en-US" dirty="0" smtClean="0"/>
              <a:t>Functionally pure and type-safe</a:t>
            </a:r>
          </a:p>
        </p:txBody>
      </p:sp>
    </p:spTree>
    <p:extLst>
      <p:ext uri="{BB962C8B-B14F-4D97-AF65-F5344CB8AC3E}">
        <p14:creationId xmlns:p14="http://schemas.microsoft.com/office/powerpoint/2010/main" val="98397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Fantasy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1853" cy="7259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This is the high-level declarative code we wish we could write!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0990" y="2927680"/>
            <a:ext cx="78980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aimToward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  <a:r>
              <a:rPr lang="en-US" sz="2400" dirty="0">
                <a:latin typeface="Lucida Console"/>
                <a:cs typeface="Lucida Console"/>
              </a:rPr>
              <a:t>a: Angle): Unit</a:t>
            </a: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fire(): Unit</a:t>
            </a:r>
            <a:endParaRPr lang="en-US" sz="24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4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findNearestTank</a:t>
            </a:r>
            <a:r>
              <a:rPr lang="en-US" sz="2400" dirty="0" smtClean="0">
                <a:latin typeface="Lucida Console"/>
                <a:cs typeface="Lucida Console"/>
              </a:rPr>
              <a:t>(): Entity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angleTo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  <a:r>
              <a:rPr lang="en-US" sz="2400" dirty="0" err="1" smtClean="0">
                <a:latin typeface="Lucida Console"/>
                <a:cs typeface="Lucida Console"/>
              </a:rPr>
              <a:t>pos</a:t>
            </a:r>
            <a:r>
              <a:rPr lang="en-US" sz="2400" dirty="0" smtClean="0">
                <a:latin typeface="Lucida Console"/>
                <a:cs typeface="Lucida Console"/>
              </a:rPr>
              <a:t>: Position): Angle</a:t>
            </a:r>
          </a:p>
          <a:p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734177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Monadized</a:t>
            </a:r>
            <a:r>
              <a:rPr lang="en-US" dirty="0" smtClean="0"/>
              <a:t> fantasy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1853" cy="7259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This is the high-level declarative code </a:t>
            </a:r>
            <a:r>
              <a:rPr lang="en-US" smtClean="0"/>
              <a:t>we CAN write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0990" y="2205790"/>
            <a:ext cx="78980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type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AI[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+A] = Free[</a:t>
            </a:r>
            <a:r>
              <a:rPr lang="en-US" sz="2400" dirty="0" err="1">
                <a:solidFill>
                  <a:srgbClr val="000000"/>
                </a:solidFill>
                <a:latin typeface="Lucida Console"/>
                <a:cs typeface="Lucida Console"/>
              </a:rPr>
              <a:t>AIMove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, A] </a:t>
            </a:r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aimToward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  <a:r>
              <a:rPr lang="en-US" sz="2400" dirty="0">
                <a:latin typeface="Lucida Console"/>
                <a:cs typeface="Lucida Console"/>
              </a:rPr>
              <a:t>a: Angle): </a:t>
            </a:r>
            <a:r>
              <a:rPr lang="en-US" sz="2400" dirty="0" smtClean="0">
                <a:latin typeface="Lucida Console"/>
                <a:cs typeface="Lucida Console"/>
              </a:rPr>
              <a:t>AI[Unit]</a:t>
            </a:r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fire(): </a:t>
            </a:r>
            <a:r>
              <a:rPr lang="en-US" sz="2400" dirty="0" smtClean="0">
                <a:latin typeface="Lucida Console"/>
                <a:cs typeface="Lucida Console"/>
              </a:rPr>
              <a:t>AI[Unit]</a:t>
            </a:r>
            <a:endParaRPr lang="en-US" sz="24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4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findNearestTank</a:t>
            </a:r>
            <a:r>
              <a:rPr lang="en-US" sz="2400" dirty="0" smtClean="0">
                <a:latin typeface="Lucida Console"/>
                <a:cs typeface="Lucida Console"/>
              </a:rPr>
              <a:t>(): AI[Entity]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angleTo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  <a:r>
              <a:rPr lang="en-US" sz="2400" dirty="0" err="1" smtClean="0">
                <a:latin typeface="Lucida Console"/>
                <a:cs typeface="Lucida Console"/>
              </a:rPr>
              <a:t>pos</a:t>
            </a:r>
            <a:r>
              <a:rPr lang="en-US" sz="2400" dirty="0" smtClean="0">
                <a:latin typeface="Lucida Console"/>
                <a:cs typeface="Lucida Console"/>
              </a:rPr>
              <a:t>: Position): AI[Angle]</a:t>
            </a:r>
          </a:p>
          <a:p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7327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called “Free”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9238" y="3371787"/>
            <a:ext cx="74595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Suspend(</a:t>
            </a:r>
            <a:r>
              <a:rPr lang="en-US" sz="4400" dirty="0" smtClean="0">
                <a:solidFill>
                  <a:srgbClr val="0000FF"/>
                </a:solidFill>
                <a:latin typeface="Lucida Console"/>
                <a:cs typeface="Lucida Console"/>
              </a:rPr>
              <a:t>F[Free[F,A]]</a:t>
            </a:r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endParaRPr lang="en-US" sz="4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5870" y="4566929"/>
            <a:ext cx="74595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Return(</a:t>
            </a:r>
            <a:r>
              <a:rPr lang="en-US" sz="4400" dirty="0">
                <a:latin typeface="Lucida Console"/>
                <a:cs typeface="Lucida Console"/>
              </a:rPr>
              <a:t>A</a:t>
            </a:r>
            <a:r>
              <a:rPr lang="en-US" sz="4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endParaRPr lang="en-US" sz="4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2013872"/>
            <a:ext cx="8037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Lucida Console"/>
                <a:cs typeface="Lucida Console"/>
              </a:rPr>
              <a:t>Free[</a:t>
            </a:r>
            <a:r>
              <a:rPr lang="en-US" sz="5400" dirty="0">
                <a:solidFill>
                  <a:srgbClr val="3366FF"/>
                </a:solidFill>
                <a:latin typeface="Lucida Console"/>
                <a:cs typeface="Lucida Console"/>
              </a:rPr>
              <a:t>F[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Lucida Console"/>
                <a:cs typeface="Lucida Console"/>
              </a:rPr>
              <a:t>_</a:t>
            </a:r>
            <a:r>
              <a:rPr lang="en-US" sz="5400" dirty="0">
                <a:solidFill>
                  <a:srgbClr val="3366FF"/>
                </a:solidFill>
                <a:latin typeface="Lucida Console"/>
                <a:cs typeface="Lucida Console"/>
              </a:rPr>
              <a:t>]</a:t>
            </a:r>
            <a:r>
              <a:rPr lang="en-US" sz="5400" dirty="0">
                <a:latin typeface="Lucida Console"/>
                <a:cs typeface="Lucida Console"/>
              </a:rPr>
              <a:t>, A</a:t>
            </a:r>
            <a:r>
              <a:rPr lang="en-US" sz="5400" dirty="0">
                <a:solidFill>
                  <a:srgbClr val="FF0000"/>
                </a:solidFill>
                <a:latin typeface="Lucida Console"/>
                <a:cs typeface="Lucida Console"/>
              </a:rPr>
              <a:t>]</a:t>
            </a:r>
          </a:p>
          <a:p>
            <a:endParaRPr lang="en-US" dirty="0"/>
          </a:p>
        </p:txBody>
      </p:sp>
      <p:sp>
        <p:nvSpPr>
          <p:cNvPr id="7" name="Bent Arrow 6"/>
          <p:cNvSpPr/>
          <p:nvPr/>
        </p:nvSpPr>
        <p:spPr>
          <a:xfrm flipH="1">
            <a:off x="5895473" y="2171458"/>
            <a:ext cx="1283368" cy="1200329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1355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#1: ADT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211" y="1737895"/>
            <a:ext cx="85958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ealed trait 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endParaRPr lang="en-US" sz="2400" dirty="0" smtClean="0">
              <a:latin typeface="Lucida Console"/>
              <a:cs typeface="Lucida Console"/>
            </a:endParaRPr>
          </a:p>
          <a:p>
            <a:endParaRPr lang="en-US" sz="24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  <a:cs typeface="Lucida Console"/>
              </a:rPr>
              <a:t>AimToward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(a: Angle) 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  <a:cs typeface="Lucida Console"/>
              </a:rPr>
              <a:t>AIMove</a:t>
            </a:r>
            <a:endParaRPr lang="en-US" sz="24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endParaRPr lang="en-US" sz="24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Fire 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  <a:cs typeface="Lucida Console"/>
              </a:rPr>
              <a:t>AIMove</a:t>
            </a:r>
            <a:endParaRPr lang="en-US" sz="24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endParaRPr lang="en-US" sz="24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FindNearestTank</a:t>
            </a:r>
            <a:endParaRPr lang="en-US" sz="24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AIMove</a:t>
            </a:r>
            <a:endParaRPr lang="en-US" sz="24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endParaRPr lang="en-US" sz="24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AngleTo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pos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: Position) 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AIMove</a:t>
            </a:r>
            <a:endParaRPr lang="en-US" sz="2400" dirty="0" smtClean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5498144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#2: Type holes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211" y="1737895"/>
            <a:ext cx="85958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ealed trait 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r>
              <a:rPr lang="en-US" sz="2400" dirty="0" smtClean="0">
                <a:latin typeface="Lucida Console"/>
                <a:cs typeface="Lucida Console"/>
              </a:rPr>
              <a:t>[+Next]</a:t>
            </a:r>
          </a:p>
          <a:p>
            <a:endParaRPr lang="en-US" sz="24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  <a:cs typeface="Lucida Console"/>
              </a:rPr>
              <a:t>AimToward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[Next](a: Angle) 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  <a:cs typeface="Lucida Console"/>
              </a:rPr>
              <a:t>AIMove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[Next]</a:t>
            </a:r>
          </a:p>
          <a:p>
            <a:endParaRPr lang="en-US" sz="24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Fire[Next] 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  <a:cs typeface="Lucida Console"/>
              </a:rPr>
              <a:t>AIMove</a:t>
            </a:r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[Next]</a:t>
            </a:r>
          </a:p>
          <a:p>
            <a:endParaRPr lang="en-US" sz="24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FindNearestTank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[Next] 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AIMove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[Next]</a:t>
            </a:r>
          </a:p>
          <a:p>
            <a:endParaRPr lang="en-US" sz="24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AngleTo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[Next](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pos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: Position) 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AIMove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[Next]</a:t>
            </a:r>
          </a:p>
        </p:txBody>
      </p:sp>
    </p:spTree>
    <p:extLst>
      <p:ext uri="{BB962C8B-B14F-4D97-AF65-F5344CB8AC3E}">
        <p14:creationId xmlns:p14="http://schemas.microsoft.com/office/powerpoint/2010/main" val="17004710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#3a: Continuation of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211" y="1737895"/>
            <a:ext cx="8595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err="1">
                <a:latin typeface="Lucida Console"/>
                <a:cs typeface="Lucida Console"/>
              </a:rPr>
              <a:t>aimToward</a:t>
            </a:r>
            <a:r>
              <a:rPr lang="en-US" sz="2800" dirty="0">
                <a:latin typeface="Lucida Console"/>
                <a:cs typeface="Lucida Console"/>
              </a:rPr>
              <a:t>(a: Angle): Unit</a:t>
            </a: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8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AimToward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[Next]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(a: Angle, next: Next) </a:t>
            </a:r>
          </a:p>
          <a:p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 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AI[Next]</a:t>
            </a:r>
          </a:p>
        </p:txBody>
      </p:sp>
      <p:sp>
        <p:nvSpPr>
          <p:cNvPr id="7" name="Right Arrow 6"/>
          <p:cNvSpPr/>
          <p:nvPr/>
        </p:nvSpPr>
        <p:spPr>
          <a:xfrm rot="5400000">
            <a:off x="1510631" y="2620213"/>
            <a:ext cx="1871579" cy="13903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546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#3a: Continuation of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211" y="1737895"/>
            <a:ext cx="8595893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fire()</a:t>
            </a:r>
            <a:r>
              <a:rPr lang="en-US" sz="2800" dirty="0">
                <a:latin typeface="Lucida Console"/>
                <a:cs typeface="Lucida Console"/>
              </a:rPr>
              <a:t>: Unit</a:t>
            </a: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class 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Fire[Next]</a:t>
            </a:r>
          </a:p>
          <a:p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(next: Next) 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AI[Next]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1510631" y="2620213"/>
            <a:ext cx="1871579" cy="13903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404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#3b: Continuation of expressions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211" y="1737895"/>
            <a:ext cx="85958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err="1" smtClean="0">
                <a:latin typeface="Lucida Console"/>
                <a:cs typeface="Lucida Console"/>
              </a:rPr>
              <a:t>findNearestTank</a:t>
            </a:r>
            <a:r>
              <a:rPr lang="en-US" sz="2800" dirty="0" smtClean="0">
                <a:latin typeface="Lucida Console"/>
                <a:cs typeface="Lucida Console"/>
              </a:rPr>
              <a:t>(</a:t>
            </a:r>
            <a:r>
              <a:rPr lang="en-US" sz="2800" dirty="0">
                <a:latin typeface="Lucida Console"/>
                <a:cs typeface="Lucida Console"/>
              </a:rPr>
              <a:t>): Entity</a:t>
            </a:r>
          </a:p>
          <a:p>
            <a:endParaRPr lang="en-US" sz="2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class </a:t>
            </a:r>
            <a:r>
              <a:rPr lang="en-US" sz="28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FindNearestTank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[</a:t>
            </a:r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Next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]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(f: Entity =&gt; Next) 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AI[Next]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1510631" y="2620213"/>
            <a:ext cx="1871579" cy="13903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66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#3b: Continuation of expressions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211" y="1737895"/>
            <a:ext cx="859589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800" dirty="0" err="1">
                <a:latin typeface="Lucida Console"/>
                <a:cs typeface="Lucida Console"/>
              </a:rPr>
              <a:t>angleTo</a:t>
            </a:r>
            <a:r>
              <a:rPr lang="en-US" sz="2800" dirty="0">
                <a:latin typeface="Lucida Console"/>
                <a:cs typeface="Lucida Console"/>
              </a:rPr>
              <a:t>(</a:t>
            </a:r>
            <a:r>
              <a:rPr lang="en-US" sz="2800" dirty="0" err="1">
                <a:latin typeface="Lucida Console"/>
                <a:cs typeface="Lucida Console"/>
              </a:rPr>
              <a:t>pos</a:t>
            </a:r>
            <a:r>
              <a:rPr lang="en-US" sz="2800" dirty="0">
                <a:latin typeface="Lucida Console"/>
                <a:cs typeface="Lucida Console"/>
              </a:rPr>
              <a:t>: Position): Angle</a:t>
            </a:r>
          </a:p>
          <a:p>
            <a:endParaRPr lang="en-US" sz="2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class </a:t>
            </a:r>
            <a:r>
              <a:rPr lang="en-US" sz="2800" dirty="0" err="1">
                <a:solidFill>
                  <a:srgbClr val="000000"/>
                </a:solidFill>
                <a:latin typeface="Lucida Console"/>
                <a:cs typeface="Lucida Console"/>
              </a:rPr>
              <a:t>AngleTo</a:t>
            </a:r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[Next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]</a:t>
            </a:r>
          </a:p>
          <a:p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Lucida Console"/>
                <a:cs typeface="Lucida Console"/>
              </a:rPr>
              <a:t>pos</a:t>
            </a:r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: 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Position, f: Angle =&gt; Next) </a:t>
            </a:r>
            <a:endParaRPr lang="en-US" sz="28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lang="en-US" sz="28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Lucida Console"/>
                <a:cs typeface="Lucida Console"/>
              </a:rPr>
              <a:t>AI[Next]</a:t>
            </a:r>
          </a:p>
        </p:txBody>
      </p:sp>
      <p:sp>
        <p:nvSpPr>
          <p:cNvPr id="6" name="Right Arrow 5"/>
          <p:cNvSpPr/>
          <p:nvPr/>
        </p:nvSpPr>
        <p:spPr>
          <a:xfrm rot="5400000">
            <a:off x="1510631" y="2620213"/>
            <a:ext cx="1871579" cy="13903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090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#4: Make it a </a:t>
            </a:r>
            <a:r>
              <a:rPr lang="en-US" dirty="0" err="1" smtClean="0"/>
              <a:t>functor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211" y="1737895"/>
            <a:ext cx="85958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ealed trait 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r>
              <a:rPr lang="en-US" sz="2400" dirty="0" smtClean="0">
                <a:latin typeface="Lucida Console"/>
                <a:cs typeface="Lucida Console"/>
              </a:rPr>
              <a:t>[+Next] {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map[B](f: Next =&gt; B): 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r>
              <a:rPr lang="en-US" sz="2400" dirty="0" smtClean="0">
                <a:latin typeface="Lucida Console"/>
                <a:cs typeface="Lucida Console"/>
              </a:rPr>
              <a:t>[B] = 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                        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this match </a:t>
            </a:r>
            <a:r>
              <a:rPr lang="en-US" sz="24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case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AimToward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(angle, next) =&gt; 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AimToward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(angle, f(next))</a:t>
            </a:r>
            <a:b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</a:br>
            <a:endParaRPr lang="en-US" sz="24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Fire(next) =&gt; Fire(f(next))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 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   ...</a:t>
            </a:r>
            <a:endParaRPr lang="en-US" sz="24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  }</a:t>
            </a:r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0579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#4: Make it a </a:t>
            </a:r>
            <a:r>
              <a:rPr lang="en-US" dirty="0" err="1" smtClean="0"/>
              <a:t>functor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211" y="1737895"/>
            <a:ext cx="8595893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s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ealed trait 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r>
              <a:rPr lang="en-US" sz="2400" dirty="0" smtClean="0">
                <a:latin typeface="Lucida Console"/>
                <a:cs typeface="Lucida Console"/>
              </a:rPr>
              <a:t>[+Next] {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map[B](f: Next =&gt; B): </a:t>
            </a:r>
            <a:r>
              <a:rPr lang="en-US" sz="2400" dirty="0" err="1" smtClean="0">
                <a:latin typeface="Lucida Console"/>
                <a:cs typeface="Lucida Console"/>
              </a:rPr>
              <a:t>AIMove</a:t>
            </a:r>
            <a:r>
              <a:rPr lang="en-US" sz="2400" dirty="0" smtClean="0">
                <a:latin typeface="Lucida Console"/>
                <a:cs typeface="Lucida Console"/>
              </a:rPr>
              <a:t>[B] = 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                        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this match </a:t>
            </a:r>
            <a:r>
              <a:rPr lang="en-US" sz="24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FindNearestTank</a:t>
            </a:r>
            <a:r>
              <a:rPr lang="en-US" sz="2400" dirty="0" smtClean="0">
                <a:latin typeface="Lucida Console"/>
                <a:cs typeface="Lucida Console"/>
              </a:rPr>
              <a:t>(g) =&gt; 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</a:t>
            </a:r>
            <a:r>
              <a:rPr lang="en-US" sz="2400" dirty="0" err="1" smtClean="0">
                <a:latin typeface="Lucida Console"/>
                <a:cs typeface="Lucida Console"/>
              </a:rPr>
              <a:t>FindNearestTank</a:t>
            </a:r>
            <a:r>
              <a:rPr lang="en-US" sz="2400" dirty="0" smtClean="0">
                <a:latin typeface="Lucida Console"/>
                <a:cs typeface="Lucida Console"/>
              </a:rPr>
              <a:t>(f compose g)</a:t>
            </a: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case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err="1" smtClean="0">
                <a:latin typeface="Lucida Console"/>
                <a:cs typeface="Lucida Console"/>
              </a:rPr>
              <a:t>AngleTo</a:t>
            </a:r>
            <a:r>
              <a:rPr lang="en-US" sz="2400" dirty="0" smtClean="0">
                <a:latin typeface="Lucida Console"/>
                <a:cs typeface="Lucida Console"/>
              </a:rPr>
              <a:t>[Next](</a:t>
            </a:r>
            <a:r>
              <a:rPr lang="en-US" sz="2400" dirty="0" err="1" smtClean="0">
                <a:latin typeface="Lucida Console"/>
                <a:cs typeface="Lucida Console"/>
              </a:rPr>
              <a:t>pos</a:t>
            </a:r>
            <a:r>
              <a:rPr lang="en-US" sz="2400" dirty="0" smtClean="0">
                <a:latin typeface="Lucida Console"/>
                <a:cs typeface="Lucida Console"/>
              </a:rPr>
              <a:t>, g) =&gt; 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</a:t>
            </a:r>
            <a:r>
              <a:rPr lang="en-US" sz="2400" dirty="0" err="1" smtClean="0">
                <a:latin typeface="Lucida Console"/>
                <a:cs typeface="Lucida Console"/>
              </a:rPr>
              <a:t>AngleTo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  <a:r>
              <a:rPr lang="en-US" sz="2400" dirty="0" err="1" smtClean="0">
                <a:latin typeface="Lucida Console"/>
                <a:cs typeface="Lucida Console"/>
              </a:rPr>
              <a:t>pos</a:t>
            </a:r>
            <a:r>
              <a:rPr lang="en-US" sz="2400" dirty="0" smtClean="0">
                <a:latin typeface="Lucida Console"/>
                <a:cs typeface="Lucida Console"/>
              </a:rPr>
              <a:t>, f compose g)</a:t>
            </a:r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  }</a:t>
            </a:r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04338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#5a: Lifting statements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263" y="2005264"/>
            <a:ext cx="8702842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lang="en-US" sz="31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31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scalaz.Free.liftF</a:t>
            </a:r>
            <a:endParaRPr lang="en-US" sz="31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endParaRPr lang="en-US" sz="31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31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31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100" dirty="0" err="1">
                <a:latin typeface="Lucida Console"/>
                <a:cs typeface="Lucida Console"/>
              </a:rPr>
              <a:t>aimToward</a:t>
            </a:r>
            <a:r>
              <a:rPr lang="en-US" sz="3100" dirty="0">
                <a:latin typeface="Lucida Console"/>
                <a:cs typeface="Lucida Console"/>
              </a:rPr>
              <a:t>(a: Angle): AI[Unit</a:t>
            </a:r>
            <a:r>
              <a:rPr lang="en-US" sz="3100" dirty="0" smtClean="0">
                <a:latin typeface="Lucida Console"/>
                <a:cs typeface="Lucida Console"/>
              </a:rPr>
              <a:t>] =</a:t>
            </a:r>
          </a:p>
          <a:p>
            <a:r>
              <a:rPr lang="en-US" sz="3100" dirty="0">
                <a:latin typeface="Lucida Console"/>
                <a:cs typeface="Lucida Console"/>
              </a:rPr>
              <a:t> </a:t>
            </a:r>
            <a:r>
              <a:rPr lang="en-US" sz="3100" dirty="0" smtClean="0">
                <a:latin typeface="Lucida Console"/>
                <a:cs typeface="Lucida Console"/>
              </a:rPr>
              <a:t> </a:t>
            </a:r>
            <a:r>
              <a:rPr lang="en-US" sz="3100" dirty="0" err="1" smtClean="0">
                <a:latin typeface="Lucida Console"/>
                <a:cs typeface="Lucida Console"/>
              </a:rPr>
              <a:t>liftF</a:t>
            </a:r>
            <a:r>
              <a:rPr lang="en-US" sz="3100" dirty="0" smtClean="0">
                <a:latin typeface="Lucida Console"/>
                <a:cs typeface="Lucida Console"/>
              </a:rPr>
              <a:t>(</a:t>
            </a:r>
            <a:r>
              <a:rPr lang="en-US" sz="3100" dirty="0" err="1" smtClean="0">
                <a:latin typeface="Lucida Console"/>
                <a:cs typeface="Lucida Console"/>
              </a:rPr>
              <a:t>AimToward</a:t>
            </a:r>
            <a:r>
              <a:rPr lang="en-US" sz="3100" dirty="0" smtClean="0">
                <a:latin typeface="Lucida Console"/>
                <a:cs typeface="Lucida Console"/>
              </a:rPr>
              <a:t>(a, ()))</a:t>
            </a:r>
            <a:endParaRPr lang="en-US" sz="3100" dirty="0">
              <a:latin typeface="Lucida Console"/>
              <a:cs typeface="Lucida Console"/>
            </a:endParaRPr>
          </a:p>
          <a:p>
            <a:endParaRPr lang="en-US" sz="3100" dirty="0">
              <a:latin typeface="Lucida Console"/>
              <a:cs typeface="Lucida Console"/>
            </a:endParaRPr>
          </a:p>
          <a:p>
            <a:r>
              <a:rPr lang="en-US" sz="31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31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100" dirty="0">
                <a:latin typeface="Lucida Console"/>
                <a:cs typeface="Lucida Console"/>
              </a:rPr>
              <a:t>fire(): AI[Unit</a:t>
            </a:r>
            <a:r>
              <a:rPr lang="en-US" sz="3100" dirty="0" smtClean="0">
                <a:latin typeface="Lucida Console"/>
                <a:cs typeface="Lucida Console"/>
              </a:rPr>
              <a:t>] = </a:t>
            </a:r>
          </a:p>
          <a:p>
            <a:r>
              <a:rPr lang="en-US" sz="3100" dirty="0">
                <a:latin typeface="Lucida Console"/>
                <a:cs typeface="Lucida Console"/>
              </a:rPr>
              <a:t> </a:t>
            </a:r>
            <a:r>
              <a:rPr lang="en-US" sz="3100" dirty="0" smtClean="0">
                <a:latin typeface="Lucida Console"/>
                <a:cs typeface="Lucida Console"/>
              </a:rPr>
              <a:t> </a:t>
            </a:r>
            <a:r>
              <a:rPr lang="en-US" sz="3100" dirty="0" err="1" smtClean="0">
                <a:latin typeface="Lucida Console"/>
                <a:cs typeface="Lucida Console"/>
              </a:rPr>
              <a:t>liftF</a:t>
            </a:r>
            <a:r>
              <a:rPr lang="en-US" sz="3100" dirty="0" smtClean="0">
                <a:latin typeface="Lucida Console"/>
                <a:cs typeface="Lucida Console"/>
              </a:rPr>
              <a:t>(Fire(()))</a:t>
            </a:r>
            <a:endParaRPr lang="en-US" sz="31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855545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#5b: Lifting expressions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263" y="2005264"/>
            <a:ext cx="870284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lang="en-US" sz="3100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3100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scalaz.Free.liftF</a:t>
            </a:r>
            <a:endParaRPr lang="en-US" sz="3100" dirty="0" smtClean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endParaRPr lang="en-US" sz="31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sz="31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31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100" dirty="0" err="1" smtClean="0">
                <a:latin typeface="Lucida Console"/>
                <a:cs typeface="Lucida Console"/>
              </a:rPr>
              <a:t>findNearestTank</a:t>
            </a:r>
            <a:r>
              <a:rPr lang="en-US" sz="3100" dirty="0" smtClean="0">
                <a:latin typeface="Lucida Console"/>
                <a:cs typeface="Lucida Console"/>
              </a:rPr>
              <a:t>(</a:t>
            </a:r>
            <a:r>
              <a:rPr lang="en-US" sz="3100" dirty="0">
                <a:latin typeface="Lucida Console"/>
                <a:cs typeface="Lucida Console"/>
              </a:rPr>
              <a:t>): AI[Entity</a:t>
            </a:r>
            <a:r>
              <a:rPr lang="en-US" sz="3100" dirty="0" smtClean="0">
                <a:latin typeface="Lucida Console"/>
                <a:cs typeface="Lucida Console"/>
              </a:rPr>
              <a:t>] = </a:t>
            </a:r>
          </a:p>
          <a:p>
            <a:r>
              <a:rPr lang="en-US" sz="3100" dirty="0">
                <a:latin typeface="Lucida Console"/>
                <a:cs typeface="Lucida Console"/>
              </a:rPr>
              <a:t> </a:t>
            </a:r>
            <a:r>
              <a:rPr lang="en-US" sz="3100" dirty="0" smtClean="0">
                <a:latin typeface="Lucida Console"/>
                <a:cs typeface="Lucida Console"/>
              </a:rPr>
              <a:t> </a:t>
            </a:r>
            <a:r>
              <a:rPr lang="en-US" sz="3100" dirty="0" err="1" smtClean="0">
                <a:latin typeface="Lucida Console"/>
                <a:cs typeface="Lucida Console"/>
              </a:rPr>
              <a:t>liftF</a:t>
            </a:r>
            <a:r>
              <a:rPr lang="en-US" sz="3100" dirty="0" smtClean="0">
                <a:latin typeface="Lucida Console"/>
                <a:cs typeface="Lucida Console"/>
              </a:rPr>
              <a:t>(</a:t>
            </a:r>
            <a:r>
              <a:rPr lang="en-US" sz="3100" dirty="0" err="1" smtClean="0">
                <a:latin typeface="Lucida Console"/>
                <a:cs typeface="Lucida Console"/>
              </a:rPr>
              <a:t>FindNearestTank</a:t>
            </a:r>
            <a:r>
              <a:rPr lang="en-US" sz="3100" dirty="0" smtClean="0">
                <a:latin typeface="Lucida Console"/>
                <a:cs typeface="Lucida Console"/>
              </a:rPr>
              <a:t>(identity))</a:t>
            </a:r>
            <a:endParaRPr lang="en-US" sz="3100" dirty="0">
              <a:latin typeface="Lucida Console"/>
              <a:cs typeface="Lucida Console"/>
            </a:endParaRPr>
          </a:p>
          <a:p>
            <a:endParaRPr lang="en-US" sz="3100" dirty="0">
              <a:latin typeface="Lucida Console"/>
              <a:cs typeface="Lucida Console"/>
            </a:endParaRPr>
          </a:p>
          <a:p>
            <a:r>
              <a:rPr lang="en-US" sz="3100" dirty="0" err="1">
                <a:solidFill>
                  <a:srgbClr val="0000FF"/>
                </a:solidFill>
                <a:latin typeface="Lucida Console"/>
                <a:cs typeface="Lucida Console"/>
              </a:rPr>
              <a:t>def</a:t>
            </a:r>
            <a:r>
              <a:rPr lang="en-US" sz="31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100" dirty="0" err="1">
                <a:latin typeface="Lucida Console"/>
                <a:cs typeface="Lucida Console"/>
              </a:rPr>
              <a:t>angleTo</a:t>
            </a:r>
            <a:r>
              <a:rPr lang="en-US" sz="3100" dirty="0" smtClean="0">
                <a:latin typeface="Lucida Console"/>
                <a:cs typeface="Lucida Console"/>
              </a:rPr>
              <a:t>(</a:t>
            </a:r>
            <a:r>
              <a:rPr lang="en-US" sz="3100" dirty="0" err="1" smtClean="0">
                <a:latin typeface="Lucida Console"/>
                <a:cs typeface="Lucida Console"/>
              </a:rPr>
              <a:t>pos</a:t>
            </a:r>
            <a:r>
              <a:rPr lang="en-US" sz="3100" dirty="0">
                <a:latin typeface="Lucida Console"/>
                <a:cs typeface="Lucida Console"/>
              </a:rPr>
              <a:t>: Position</a:t>
            </a:r>
            <a:r>
              <a:rPr lang="en-US" sz="3100" dirty="0" smtClean="0">
                <a:latin typeface="Lucida Console"/>
                <a:cs typeface="Lucida Console"/>
              </a:rPr>
              <a:t>): </a:t>
            </a:r>
          </a:p>
          <a:p>
            <a:r>
              <a:rPr lang="en-US" sz="3100" dirty="0">
                <a:latin typeface="Lucida Console"/>
                <a:cs typeface="Lucida Console"/>
              </a:rPr>
              <a:t> </a:t>
            </a:r>
            <a:r>
              <a:rPr lang="en-US" sz="3100" dirty="0" smtClean="0">
                <a:latin typeface="Lucida Console"/>
                <a:cs typeface="Lucida Console"/>
              </a:rPr>
              <a:t>                     AI</a:t>
            </a:r>
            <a:r>
              <a:rPr lang="en-US" sz="3100" dirty="0">
                <a:latin typeface="Lucida Console"/>
                <a:cs typeface="Lucida Console"/>
              </a:rPr>
              <a:t>[Angle</a:t>
            </a:r>
            <a:r>
              <a:rPr lang="en-US" sz="3100" dirty="0" smtClean="0">
                <a:latin typeface="Lucida Console"/>
                <a:cs typeface="Lucida Console"/>
              </a:rPr>
              <a:t>] =</a:t>
            </a:r>
          </a:p>
          <a:p>
            <a:r>
              <a:rPr lang="en-US" sz="3100" dirty="0">
                <a:latin typeface="Lucida Console"/>
                <a:cs typeface="Lucida Console"/>
              </a:rPr>
              <a:t> </a:t>
            </a:r>
            <a:r>
              <a:rPr lang="en-US" sz="3100" dirty="0" smtClean="0">
                <a:latin typeface="Lucida Console"/>
                <a:cs typeface="Lucida Console"/>
              </a:rPr>
              <a:t> </a:t>
            </a:r>
            <a:r>
              <a:rPr lang="en-US" sz="3100" dirty="0" err="1" smtClean="0">
                <a:latin typeface="Lucida Console"/>
                <a:cs typeface="Lucida Console"/>
              </a:rPr>
              <a:t>liftF</a:t>
            </a:r>
            <a:r>
              <a:rPr lang="en-US" sz="3100" dirty="0" smtClean="0">
                <a:latin typeface="Lucida Console"/>
                <a:cs typeface="Lucida Console"/>
              </a:rPr>
              <a:t>(</a:t>
            </a:r>
            <a:r>
              <a:rPr lang="en-US" sz="3100" dirty="0" err="1" smtClean="0">
                <a:latin typeface="Lucida Console"/>
                <a:cs typeface="Lucida Console"/>
              </a:rPr>
              <a:t>AngleTo</a:t>
            </a:r>
            <a:r>
              <a:rPr lang="en-US" sz="3100" dirty="0" smtClean="0">
                <a:latin typeface="Lucida Console"/>
                <a:cs typeface="Lucida Console"/>
              </a:rPr>
              <a:t>(</a:t>
            </a:r>
            <a:r>
              <a:rPr lang="en-US" sz="3100" dirty="0" err="1" smtClean="0">
                <a:latin typeface="Lucida Console"/>
                <a:cs typeface="Lucida Console"/>
              </a:rPr>
              <a:t>pos</a:t>
            </a:r>
            <a:r>
              <a:rPr lang="en-US" sz="3100" dirty="0" smtClean="0">
                <a:latin typeface="Lucida Console"/>
                <a:cs typeface="Lucida Console"/>
              </a:rPr>
              <a:t>, identity))</a:t>
            </a:r>
          </a:p>
          <a:p>
            <a:r>
              <a:rPr lang="en-US" sz="3200" dirty="0">
                <a:latin typeface="Lucida Console"/>
                <a:cs typeface="Lucida Console"/>
              </a:rPr>
              <a:t> </a:t>
            </a:r>
            <a:r>
              <a:rPr lang="en-US" sz="3200" dirty="0" smtClean="0">
                <a:latin typeface="Lucida Console"/>
                <a:cs typeface="Lucida Console"/>
              </a:rPr>
              <a:t> </a:t>
            </a:r>
            <a:endParaRPr lang="en-US" sz="32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7606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16417</TotalTime>
  <Words>4300</Words>
  <Application>Microsoft Macintosh PowerPoint</Application>
  <PresentationFormat>On-screen Show (4:3)</PresentationFormat>
  <Paragraphs>715</Paragraphs>
  <Slides>101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2" baseType="lpstr">
      <vt:lpstr>Executive</vt:lpstr>
      <vt:lpstr>Run free with the monads!</vt:lpstr>
      <vt:lpstr>Setup</vt:lpstr>
      <vt:lpstr>Motivation</vt:lpstr>
      <vt:lpstr>Tank game</vt:lpstr>
      <vt:lpstr>Tank AI script using free monads</vt:lpstr>
      <vt:lpstr>The class called “Free”</vt:lpstr>
      <vt:lpstr>The class called “Free”</vt:lpstr>
      <vt:lpstr>The class called “Free”</vt:lpstr>
      <vt:lpstr>The class called “Free”</vt:lpstr>
      <vt:lpstr>The class called “Free”</vt:lpstr>
      <vt:lpstr>Why “free monads”?</vt:lpstr>
      <vt:lpstr>Remedial interlude</vt:lpstr>
      <vt:lpstr>Functors</vt:lpstr>
      <vt:lpstr>Functors</vt:lpstr>
      <vt:lpstr>Functors</vt:lpstr>
      <vt:lpstr>Functors</vt:lpstr>
      <vt:lpstr>Monads</vt:lpstr>
      <vt:lpstr>Monads</vt:lpstr>
      <vt:lpstr>Monads</vt:lpstr>
      <vt:lpstr>Back to our regularly scheduled program…</vt:lpstr>
      <vt:lpstr>“Free objects” in maths</vt:lpstr>
      <vt:lpstr>Free Blargles from Fraxblatts</vt:lpstr>
      <vt:lpstr>Free Blargles from Fraxblatts</vt:lpstr>
      <vt:lpstr>Exercise 1a</vt:lpstr>
      <vt:lpstr>Exercise 1a: Answers</vt:lpstr>
      <vt:lpstr>Exercise 1b</vt:lpstr>
      <vt:lpstr>Exercise 1b: answers</vt:lpstr>
      <vt:lpstr>Exercise 1b: answers</vt:lpstr>
      <vt:lpstr>Exercise 1b: answers</vt:lpstr>
      <vt:lpstr>Exercise 1b: answers</vt:lpstr>
      <vt:lpstr>Exercise 1b: answers</vt:lpstr>
      <vt:lpstr>Exercise 1b: answers</vt:lpstr>
      <vt:lpstr>Stepping through flatMap</vt:lpstr>
      <vt:lpstr>Stepping through flatMap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1c: liftF</vt:lpstr>
      <vt:lpstr>More flatmapping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Free[Box, A]</vt:lpstr>
      <vt:lpstr>Free[List, A]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Free[List,A]</vt:lpstr>
      <vt:lpstr>Funky functions</vt:lpstr>
      <vt:lpstr>Free[Function0, A]</vt:lpstr>
      <vt:lpstr>Free[Function0, A]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Trampolines</vt:lpstr>
      <vt:lpstr>Trampolines</vt:lpstr>
      <vt:lpstr>Trampolines</vt:lpstr>
      <vt:lpstr>Exercise 2: Trampolines</vt:lpstr>
      <vt:lpstr>Little languages</vt:lpstr>
      <vt:lpstr>Fantasy DSL</vt:lpstr>
      <vt:lpstr>Monadized fantasy DSL</vt:lpstr>
      <vt:lpstr>Step #1: ADT</vt:lpstr>
      <vt:lpstr>Step #2: Type holes</vt:lpstr>
      <vt:lpstr>Step #3a: Continuation of statements</vt:lpstr>
      <vt:lpstr>Step #3a: Continuation of statements</vt:lpstr>
      <vt:lpstr>Step #3b: Continuation of expressions</vt:lpstr>
      <vt:lpstr>Step #3b: Continuation of expressions</vt:lpstr>
      <vt:lpstr>Step #4: Make it a functor</vt:lpstr>
      <vt:lpstr>Step #4: Make it a functor</vt:lpstr>
      <vt:lpstr>Step #5a: Lifting statements</vt:lpstr>
      <vt:lpstr>Step #5b: Lifting expressions</vt:lpstr>
      <vt:lpstr>Exercise 3: Key Value Store DSL</vt:lpstr>
      <vt:lpstr>Exercise 4: Looping and if/else</vt:lpstr>
    </vt:vector>
  </TitlesOfParts>
  <Company>REA_GROUP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free with the monads!</dc:title>
  <dc:creator>REA USER</dc:creator>
  <cp:lastModifiedBy>REA USER</cp:lastModifiedBy>
  <cp:revision>175</cp:revision>
  <dcterms:created xsi:type="dcterms:W3CDTF">2014-03-12T08:28:57Z</dcterms:created>
  <dcterms:modified xsi:type="dcterms:W3CDTF">2014-05-06T15:14:24Z</dcterms:modified>
</cp:coreProperties>
</file>