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54"/>
  </p:notesMasterIdLst>
  <p:sldIdLst>
    <p:sldId id="256" r:id="rId2"/>
    <p:sldId id="396" r:id="rId3"/>
    <p:sldId id="257" r:id="rId4"/>
    <p:sldId id="397" r:id="rId5"/>
    <p:sldId id="261" r:id="rId6"/>
    <p:sldId id="262" r:id="rId7"/>
    <p:sldId id="263" r:id="rId8"/>
    <p:sldId id="398" r:id="rId9"/>
    <p:sldId id="400" r:id="rId10"/>
    <p:sldId id="399" r:id="rId11"/>
    <p:sldId id="402" r:id="rId12"/>
    <p:sldId id="403" r:id="rId13"/>
    <p:sldId id="401" r:id="rId14"/>
    <p:sldId id="404" r:id="rId15"/>
    <p:sldId id="405" r:id="rId16"/>
    <p:sldId id="406" r:id="rId17"/>
    <p:sldId id="407" r:id="rId18"/>
    <p:sldId id="264" r:id="rId19"/>
    <p:sldId id="426" r:id="rId20"/>
    <p:sldId id="410" r:id="rId21"/>
    <p:sldId id="265" r:id="rId22"/>
    <p:sldId id="266" r:id="rId23"/>
    <p:sldId id="268" r:id="rId24"/>
    <p:sldId id="409" r:id="rId25"/>
    <p:sldId id="282" r:id="rId26"/>
    <p:sldId id="281" r:id="rId27"/>
    <p:sldId id="290" r:id="rId28"/>
    <p:sldId id="294" r:id="rId29"/>
    <p:sldId id="411" r:id="rId30"/>
    <p:sldId id="412" r:id="rId31"/>
    <p:sldId id="427" r:id="rId32"/>
    <p:sldId id="413" r:id="rId33"/>
    <p:sldId id="414" r:id="rId34"/>
    <p:sldId id="415" r:id="rId35"/>
    <p:sldId id="416" r:id="rId36"/>
    <p:sldId id="417" r:id="rId37"/>
    <p:sldId id="418" r:id="rId38"/>
    <p:sldId id="420" r:id="rId39"/>
    <p:sldId id="419" r:id="rId40"/>
    <p:sldId id="423" r:id="rId41"/>
    <p:sldId id="424" r:id="rId42"/>
    <p:sldId id="429" r:id="rId43"/>
    <p:sldId id="432" r:id="rId44"/>
    <p:sldId id="425" r:id="rId45"/>
    <p:sldId id="428" r:id="rId46"/>
    <p:sldId id="430" r:id="rId47"/>
    <p:sldId id="431" r:id="rId48"/>
    <p:sldId id="433" r:id="rId49"/>
    <p:sldId id="380" r:id="rId50"/>
    <p:sldId id="395" r:id="rId51"/>
    <p:sldId id="384" r:id="rId52"/>
    <p:sldId id="38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CFD2"/>
    <a:srgbClr val="D8D6FF"/>
    <a:srgbClr val="B6B3FF"/>
    <a:srgbClr val="FEA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68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A7693-4EE3-1548-B46A-293BE2F3DD8F}" type="datetimeFigureOut">
              <a:rPr lang="en-US" smtClean="0"/>
              <a:t>1/05/2014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4AFFA-0FB8-5549-8C0D-CAB2B09B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588083"/>
          </a:xfrm>
        </p:spPr>
        <p:txBody>
          <a:bodyPr>
            <a:normAutofit/>
          </a:bodyPr>
          <a:lstStyle/>
          <a:p>
            <a:r>
              <a:rPr lang="en-US" dirty="0" smtClean="0"/>
              <a:t>Run free with the monads!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4632"/>
            <a:ext cx="6400800" cy="1867568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@</a:t>
            </a:r>
            <a:r>
              <a:rPr lang="en-US" sz="4000" dirty="0" err="1" smtClean="0"/>
              <a:t>KenScambler</a:t>
            </a:r>
            <a:endParaRPr lang="en-US" sz="4000" dirty="0" smtClean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22" y="5758112"/>
            <a:ext cx="2247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#1: Composition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71576"/>
            <a:ext cx="7887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sulkyAI</a:t>
            </a:r>
            <a:r>
              <a:rPr lang="en-US" sz="2400" dirty="0">
                <a:latin typeface="Lucida Console"/>
                <a:cs typeface="Lucida Console"/>
              </a:rPr>
              <a:t>: List</a:t>
            </a:r>
            <a:r>
              <a:rPr lang="en-US" sz="2400" dirty="0" smtClean="0">
                <a:latin typeface="Lucida Console"/>
                <a:cs typeface="Lucida Console"/>
              </a:rPr>
              <a:t>[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]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List</a:t>
            </a:r>
            <a:r>
              <a:rPr lang="en-US" sz="2400" dirty="0" smtClean="0">
                <a:latin typeface="Lucida Console"/>
                <a:cs typeface="Lucida Console"/>
              </a:rPr>
              <a:t>(Sigh) ++ 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   </a:t>
            </a:r>
            <a:r>
              <a:rPr lang="en-US" sz="2400" dirty="0" err="1" smtClean="0">
                <a:latin typeface="Lucida Console"/>
                <a:cs typeface="Lucida Console"/>
              </a:rPr>
              <a:t>regularAI</a:t>
            </a:r>
            <a:r>
              <a:rPr lang="en-US" sz="2400" dirty="0" smtClean="0">
                <a:latin typeface="Lucida Console"/>
                <a:cs typeface="Lucida Console"/>
              </a:rPr>
              <a:t> ++ 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  List(Complain</a:t>
            </a:r>
            <a:r>
              <a:rPr lang="en-US" sz="2400" dirty="0">
                <a:latin typeface="Lucida Console"/>
                <a:cs typeface="Lucida Console"/>
              </a:rPr>
              <a:t>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err="1" smtClean="0">
                <a:latin typeface="Lucida Console"/>
                <a:cs typeface="Lucida Console"/>
              </a:rPr>
              <a:t>GoHome</a:t>
            </a:r>
            <a:r>
              <a:rPr lang="en-US" sz="24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10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#1: Composition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71576"/>
            <a:ext cx="7887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sulkyAI</a:t>
            </a:r>
            <a:r>
              <a:rPr lang="en-US" sz="2400" dirty="0">
                <a:latin typeface="Lucida Console"/>
                <a:cs typeface="Lucida Console"/>
              </a:rPr>
              <a:t>: List</a:t>
            </a:r>
            <a:r>
              <a:rPr lang="en-US" sz="2400" dirty="0" smtClean="0">
                <a:latin typeface="Lucida Console"/>
                <a:cs typeface="Lucida Console"/>
              </a:rPr>
              <a:t>[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]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List</a:t>
            </a:r>
            <a:r>
              <a:rPr lang="en-US" sz="2400" dirty="0" smtClean="0">
                <a:latin typeface="Lucida Console"/>
                <a:cs typeface="Lucida Console"/>
              </a:rPr>
              <a:t>(Sigh) ++ 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   </a:t>
            </a:r>
            <a:r>
              <a:rPr lang="en-US" sz="2400" dirty="0" err="1" smtClean="0">
                <a:latin typeface="Lucida Console"/>
                <a:cs typeface="Lucida Console"/>
              </a:rPr>
              <a:t>regularAI</a:t>
            </a:r>
            <a:r>
              <a:rPr lang="en-US" sz="2400" dirty="0" smtClean="0">
                <a:latin typeface="Lucida Console"/>
                <a:cs typeface="Lucida Console"/>
              </a:rPr>
              <a:t> ++ 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  List(Complain</a:t>
            </a:r>
            <a:r>
              <a:rPr lang="en-US" sz="2400" dirty="0">
                <a:latin typeface="Lucida Console"/>
                <a:cs typeface="Lucida Console"/>
              </a:rPr>
              <a:t>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err="1" smtClean="0">
                <a:latin typeface="Lucida Console"/>
                <a:cs typeface="Lucida Console"/>
              </a:rPr>
              <a:t>GoHome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 rot="19731874">
            <a:off x="2381331" y="2579656"/>
            <a:ext cx="543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badi MT Condensed Extra Bold"/>
                <a:cs typeface="Abadi MT Condensed Extra Bold"/>
              </a:rPr>
              <a:t>Awkward!</a:t>
            </a:r>
            <a:endParaRPr lang="en-US" sz="5400" dirty="0">
              <a:solidFill>
                <a:srgbClr val="FF0000"/>
              </a:solidFill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9394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Problem #2: Linking </a:t>
            </a:r>
            <a:r>
              <a:rPr lang="en-US" dirty="0" err="1" smtClean="0"/>
              <a:t>effectful</a:t>
            </a:r>
            <a:r>
              <a:rPr lang="en-US" dirty="0" smtClean="0"/>
              <a:t> inputs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3460"/>
            <a:ext cx="8339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regularAI</a:t>
            </a:r>
            <a:r>
              <a:rPr lang="en-US" sz="2400" dirty="0">
                <a:latin typeface="Lucida Console"/>
                <a:cs typeface="Lucida Console"/>
              </a:rPr>
              <a:t>() </a:t>
            </a:r>
            <a:r>
              <a:rPr lang="en-US" sz="2400" dirty="0" smtClean="0">
                <a:latin typeface="Lucida Console"/>
                <a:cs typeface="Lucida Console"/>
              </a:rPr>
              <a:t>=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val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enemy =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()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val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angle = </a:t>
            </a:r>
            <a:r>
              <a:rPr lang="en-US" sz="2400" dirty="0" err="1">
                <a:latin typeface="Lucida Console"/>
                <a:cs typeface="Lucida Console"/>
              </a:rPr>
              <a:t>angleTo</a:t>
            </a:r>
            <a:r>
              <a:rPr lang="en-US" sz="2400" dirty="0">
                <a:latin typeface="Lucida Console"/>
                <a:cs typeface="Lucida Console"/>
              </a:rPr>
              <a:t>(enemy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latin typeface="Lucida Console"/>
                <a:cs typeface="Lucida Console"/>
              </a:rPr>
              <a:t>aimToward</a:t>
            </a:r>
            <a:r>
              <a:rPr lang="en-US" sz="2400" dirty="0">
                <a:latin typeface="Lucida Console"/>
                <a:cs typeface="Lucida Console"/>
              </a:rPr>
              <a:t>(angle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 </a:t>
            </a:r>
            <a:r>
              <a:rPr lang="en-US" sz="2400" dirty="0" smtClean="0">
                <a:latin typeface="Lucida Console"/>
                <a:cs typeface="Lucida Console"/>
              </a:rPr>
              <a:t>fire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}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65684" y="2286006"/>
            <a:ext cx="3021263" cy="454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44031" y="3106821"/>
            <a:ext cx="1191127" cy="462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3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Problem #2: Linking </a:t>
            </a:r>
            <a:r>
              <a:rPr lang="en-US" dirty="0" err="1" smtClean="0"/>
              <a:t>effectful</a:t>
            </a:r>
            <a:r>
              <a:rPr lang="en-US" dirty="0" smtClean="0"/>
              <a:t> inputs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573460"/>
            <a:ext cx="8339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List(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,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latin typeface="Lucida Console"/>
                <a:cs typeface="Lucida Console"/>
              </a:rPr>
              <a:t>(???),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latin typeface="Lucida Console"/>
                <a:cs typeface="Lucida Console"/>
              </a:rPr>
              <a:t>(???),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Fire)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8106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Problem #2: Linking </a:t>
            </a:r>
            <a:r>
              <a:rPr lang="en-US" dirty="0" err="1" smtClean="0"/>
              <a:t>effectful</a:t>
            </a:r>
            <a:r>
              <a:rPr lang="en-US" dirty="0" smtClean="0"/>
              <a:t> inputs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573460"/>
            <a:ext cx="8339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List(</a:t>
            </a:r>
          </a:p>
          <a:p>
            <a:r>
              <a:rPr lang="en-US" sz="2400" dirty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,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>
                <a:latin typeface="Lucida Console"/>
                <a:cs typeface="Lucida Console"/>
              </a:rPr>
              <a:t>(???),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>
                <a:latin typeface="Lucida Console"/>
                <a:cs typeface="Lucida Console"/>
              </a:rPr>
              <a:t>???),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Fire)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 rot="19731874">
            <a:off x="2662068" y="2350239"/>
            <a:ext cx="5433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badi MT Condensed Extra Bold"/>
                <a:cs typeface="Abadi MT Condensed Extra Bold"/>
              </a:rPr>
              <a:t>Can’t model relationship between effects!</a:t>
            </a:r>
            <a:endParaRPr lang="en-US" sz="5400" dirty="0">
              <a:solidFill>
                <a:srgbClr val="FF0000"/>
              </a:solidFill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49241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#3: Gradual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execute AI all at once!</a:t>
            </a:r>
          </a:p>
          <a:p>
            <a:r>
              <a:rPr lang="en-US" dirty="0" smtClean="0"/>
              <a:t>Each action may run over several game frames</a:t>
            </a:r>
          </a:p>
          <a:p>
            <a:r>
              <a:rPr lang="en-US" dirty="0" smtClean="0"/>
              <a:t>State machine?</a:t>
            </a:r>
          </a:p>
          <a:p>
            <a:r>
              <a:rPr lang="en-US" dirty="0" smtClean="0"/>
              <a:t>External scripting language?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2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#3: Gradual execution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73460"/>
            <a:ext cx="8339221" cy="486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gradual(</a:t>
            </a:r>
            <a:r>
              <a:rPr lang="en-US" sz="2200" dirty="0" err="1" smtClean="0">
                <a:latin typeface="Lucida Console"/>
                <a:cs typeface="Lucida Console"/>
              </a:rPr>
              <a:t>ai</a:t>
            </a:r>
            <a:r>
              <a:rPr lang="en-US" sz="2200" dirty="0" smtClean="0">
                <a:latin typeface="Lucida Console"/>
                <a:cs typeface="Lucida Console"/>
              </a:rPr>
              <a:t>: </a:t>
            </a:r>
            <a:r>
              <a:rPr lang="en-US" sz="2200" dirty="0" err="1" smtClean="0">
                <a:latin typeface="Lucida Console"/>
                <a:cs typeface="Lucida Console"/>
              </a:rPr>
              <a:t>AIAction</a:t>
            </a:r>
            <a:r>
              <a:rPr lang="en-US" sz="2200" dirty="0" smtClean="0">
                <a:latin typeface="Lucida Console"/>
                <a:cs typeface="Lucida Console"/>
              </a:rPr>
              <a:t>): Unit = state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match</a:t>
            </a:r>
            <a:r>
              <a:rPr lang="en-US" sz="2200" dirty="0" smtClean="0">
                <a:latin typeface="Lucida Console"/>
                <a:cs typeface="Lucida Console"/>
              </a:rPr>
              <a:t> {</a:t>
            </a:r>
          </a:p>
          <a:p>
            <a:r>
              <a:rPr lang="en-US" sz="2200" dirty="0" smtClean="0">
                <a:latin typeface="Lucida Console"/>
                <a:cs typeface="Lucida Console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</a:t>
            </a:r>
            <a:r>
              <a:rPr lang="en-US" sz="2200" dirty="0" smtClean="0">
                <a:latin typeface="Lucida Console"/>
                <a:cs typeface="Lucida Console"/>
              </a:rPr>
              <a:t>Aiming(at) =&gt; 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  </a:t>
            </a:r>
            <a:r>
              <a:rPr lang="en-US" sz="2200" dirty="0" err="1" smtClean="0">
                <a:latin typeface="Lucida Console"/>
                <a:cs typeface="Lucida Console"/>
              </a:rPr>
              <a:t>rotateToward</a:t>
            </a:r>
            <a:r>
              <a:rPr lang="en-US" sz="2200" dirty="0" smtClean="0">
                <a:latin typeface="Lucida Console"/>
                <a:cs typeface="Lucida Console"/>
              </a:rPr>
              <a:t>(at, 5.degrees)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lang="en-US" sz="2200" dirty="0" smtClean="0">
                <a:latin typeface="Lucida Console"/>
                <a:cs typeface="Lucida Console"/>
              </a:rPr>
              <a:t> (angle == at) 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    state = Waiting</a:t>
            </a:r>
          </a:p>
          <a:p>
            <a:endParaRPr lang="en-US" sz="2200" dirty="0" smtClean="0">
              <a:latin typeface="Lucida Console"/>
              <a:cs typeface="Lucida Console"/>
            </a:endParaRP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</a:t>
            </a:r>
            <a:r>
              <a:rPr lang="en-US" sz="2200" dirty="0" smtClean="0">
                <a:latin typeface="Lucida Console"/>
                <a:cs typeface="Lucida Console"/>
              </a:rPr>
              <a:t> Firing =&gt; 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lang="en-US" sz="2200" dirty="0" smtClean="0">
                <a:latin typeface="Lucida Console"/>
                <a:cs typeface="Lucida Console"/>
              </a:rPr>
              <a:t> (elapsed == </a:t>
            </a:r>
            <a:r>
              <a:rPr lang="en-US" sz="2200" dirty="0" err="1" smtClean="0">
                <a:latin typeface="Lucida Console"/>
                <a:cs typeface="Lucida Console"/>
              </a:rPr>
              <a:t>FireTimeout</a:t>
            </a:r>
            <a:r>
              <a:rPr lang="en-US" sz="2200" dirty="0" smtClean="0">
                <a:latin typeface="Lucida Console"/>
                <a:cs typeface="Lucida Console"/>
              </a:rPr>
              <a:t>) 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    state = Waiting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else</a:t>
            </a:r>
            <a:r>
              <a:rPr lang="en-US" sz="2200" dirty="0" smtClean="0">
                <a:latin typeface="Lucida Console"/>
                <a:cs typeface="Lucida Console"/>
              </a:rPr>
              <a:t> elapsed += 1</a:t>
            </a:r>
          </a:p>
          <a:p>
            <a:endParaRPr lang="en-US" sz="2200" dirty="0" smtClean="0">
              <a:latin typeface="Lucida Console"/>
              <a:cs typeface="Lucida Console"/>
            </a:endParaRP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</a:t>
            </a:r>
            <a:r>
              <a:rPr lang="en-US" sz="2200" dirty="0" smtClean="0">
                <a:latin typeface="Lucida Console"/>
                <a:cs typeface="Lucida Console"/>
              </a:rPr>
              <a:t> Waiting =&gt; state = </a:t>
            </a:r>
            <a:r>
              <a:rPr lang="en-US" sz="2200" dirty="0" err="1" smtClean="0">
                <a:latin typeface="Lucida Console"/>
                <a:cs typeface="Lucida Console"/>
              </a:rPr>
              <a:t>chooseState</a:t>
            </a:r>
            <a:r>
              <a:rPr lang="en-US" sz="2200" dirty="0" smtClean="0">
                <a:latin typeface="Lucida Console"/>
                <a:cs typeface="Lucida Console"/>
              </a:rPr>
              <a:t>(</a:t>
            </a:r>
            <a:r>
              <a:rPr lang="en-US" sz="2200" dirty="0" err="1" smtClean="0">
                <a:latin typeface="Lucida Console"/>
                <a:cs typeface="Lucida Console"/>
              </a:rPr>
              <a:t>ai</a:t>
            </a:r>
            <a:r>
              <a:rPr lang="en-US" sz="2200" dirty="0" smtClean="0">
                <a:latin typeface="Lucida Console"/>
                <a:cs typeface="Lucida Console"/>
              </a:rPr>
              <a:t>)</a:t>
            </a:r>
            <a:endParaRPr lang="en-US" sz="2200" dirty="0">
              <a:latin typeface="Lucida Console"/>
              <a:cs typeface="Lucida Console"/>
            </a:endParaRPr>
          </a:p>
          <a:p>
            <a:r>
              <a:rPr lang="en-US" sz="2200" dirty="0" smtClean="0">
                <a:latin typeface="Lucida Console"/>
                <a:cs typeface="Lucida Console"/>
              </a:rPr>
              <a:t>}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2263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#3: Gradual execution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73460"/>
            <a:ext cx="8339221" cy="486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gradual(</a:t>
            </a:r>
            <a:r>
              <a:rPr lang="en-US" sz="2200" dirty="0" err="1" smtClean="0">
                <a:latin typeface="Lucida Console"/>
                <a:cs typeface="Lucida Console"/>
              </a:rPr>
              <a:t>ai</a:t>
            </a:r>
            <a:r>
              <a:rPr lang="en-US" sz="2200" dirty="0" smtClean="0">
                <a:latin typeface="Lucida Console"/>
                <a:cs typeface="Lucida Console"/>
              </a:rPr>
              <a:t>: </a:t>
            </a:r>
            <a:r>
              <a:rPr lang="en-US" sz="2200" dirty="0" err="1" smtClean="0">
                <a:latin typeface="Lucida Console"/>
                <a:cs typeface="Lucida Console"/>
              </a:rPr>
              <a:t>AIAction</a:t>
            </a:r>
            <a:r>
              <a:rPr lang="en-US" sz="2200" dirty="0" smtClean="0">
                <a:latin typeface="Lucida Console"/>
                <a:cs typeface="Lucida Console"/>
              </a:rPr>
              <a:t>): Unit = state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match</a:t>
            </a:r>
            <a:r>
              <a:rPr lang="en-US" sz="2200" dirty="0" smtClean="0">
                <a:latin typeface="Lucida Console"/>
                <a:cs typeface="Lucida Console"/>
              </a:rPr>
              <a:t> {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</a:t>
            </a:r>
            <a:r>
              <a:rPr lang="en-US" sz="2200" dirty="0">
                <a:latin typeface="Lucida Console"/>
                <a:cs typeface="Lucida Console"/>
              </a:rPr>
              <a:t>Aiming(at) =&gt; </a:t>
            </a:r>
          </a:p>
          <a:p>
            <a:r>
              <a:rPr lang="en-US" sz="2200" dirty="0">
                <a:latin typeface="Lucida Console"/>
                <a:cs typeface="Lucida Console"/>
              </a:rPr>
              <a:t>    </a:t>
            </a:r>
            <a:r>
              <a:rPr lang="en-US" sz="2200" dirty="0" err="1">
                <a:latin typeface="Lucida Console"/>
                <a:cs typeface="Lucida Console"/>
              </a:rPr>
              <a:t>rotateToward</a:t>
            </a:r>
            <a:r>
              <a:rPr lang="en-US" sz="2200" dirty="0">
                <a:latin typeface="Lucida Console"/>
                <a:cs typeface="Lucida Console"/>
              </a:rPr>
              <a:t>(at, 5.degrees)</a:t>
            </a:r>
          </a:p>
          <a:p>
            <a:r>
              <a:rPr lang="en-US" sz="2200" dirty="0">
                <a:latin typeface="Lucida Console"/>
                <a:cs typeface="Lucida Console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lang="en-US" sz="2200" dirty="0">
                <a:latin typeface="Lucida Console"/>
                <a:cs typeface="Lucida Console"/>
              </a:rPr>
              <a:t> (angle == at) </a:t>
            </a:r>
          </a:p>
          <a:p>
            <a:r>
              <a:rPr lang="en-US" sz="2200" dirty="0">
                <a:latin typeface="Lucida Console"/>
                <a:cs typeface="Lucida Console"/>
              </a:rPr>
              <a:t>      state = </a:t>
            </a:r>
            <a:r>
              <a:rPr lang="en-US" sz="2200" dirty="0" smtClean="0">
                <a:latin typeface="Lucida Console"/>
                <a:cs typeface="Lucida Console"/>
              </a:rPr>
              <a:t>Waiting</a:t>
            </a:r>
          </a:p>
          <a:p>
            <a:endParaRPr lang="en-US" sz="2200" dirty="0" smtClean="0">
              <a:latin typeface="Lucida Console"/>
              <a:cs typeface="Lucida Console"/>
            </a:endParaRP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</a:t>
            </a:r>
            <a:r>
              <a:rPr lang="en-US" sz="2200" dirty="0" smtClean="0">
                <a:latin typeface="Lucida Console"/>
                <a:cs typeface="Lucida Console"/>
              </a:rPr>
              <a:t> Firing =&gt; 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lang="en-US" sz="2200" dirty="0" smtClean="0">
                <a:latin typeface="Lucida Console"/>
                <a:cs typeface="Lucida Console"/>
              </a:rPr>
              <a:t> (elapsed == </a:t>
            </a:r>
            <a:r>
              <a:rPr lang="en-US" sz="2200" dirty="0" err="1" smtClean="0">
                <a:latin typeface="Lucida Console"/>
                <a:cs typeface="Lucida Console"/>
              </a:rPr>
              <a:t>FireTimeout</a:t>
            </a:r>
            <a:r>
              <a:rPr lang="en-US" sz="2200" dirty="0" smtClean="0">
                <a:latin typeface="Lucida Console"/>
                <a:cs typeface="Lucida Console"/>
              </a:rPr>
              <a:t>) 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    state = Waiting</a:t>
            </a: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else</a:t>
            </a:r>
            <a:r>
              <a:rPr lang="en-US" sz="2200" dirty="0" smtClean="0">
                <a:latin typeface="Lucida Console"/>
                <a:cs typeface="Lucida Console"/>
              </a:rPr>
              <a:t> elapsed += 1</a:t>
            </a:r>
          </a:p>
          <a:p>
            <a:endParaRPr lang="en-US" sz="2200" dirty="0" smtClean="0">
              <a:latin typeface="Lucida Console"/>
              <a:cs typeface="Lucida Console"/>
            </a:endParaRPr>
          </a:p>
          <a:p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</a:t>
            </a:r>
            <a:r>
              <a:rPr lang="en-US" sz="2200" dirty="0" smtClean="0">
                <a:latin typeface="Lucida Console"/>
                <a:cs typeface="Lucida Console"/>
              </a:rPr>
              <a:t> Waiting =&gt; state = </a:t>
            </a:r>
            <a:r>
              <a:rPr lang="en-US" sz="2200" dirty="0" err="1" smtClean="0">
                <a:latin typeface="Lucida Console"/>
                <a:cs typeface="Lucida Console"/>
              </a:rPr>
              <a:t>chooseState</a:t>
            </a:r>
            <a:r>
              <a:rPr lang="en-US" sz="2200" dirty="0" smtClean="0">
                <a:latin typeface="Lucida Console"/>
                <a:cs typeface="Lucida Console"/>
              </a:rPr>
              <a:t>(</a:t>
            </a:r>
            <a:r>
              <a:rPr lang="en-US" sz="2200" dirty="0" err="1" smtClean="0">
                <a:latin typeface="Lucida Console"/>
                <a:cs typeface="Lucida Console"/>
              </a:rPr>
              <a:t>ai</a:t>
            </a:r>
            <a:r>
              <a:rPr lang="en-US" sz="2200" dirty="0" smtClean="0">
                <a:latin typeface="Lucida Console"/>
                <a:cs typeface="Lucida Console"/>
              </a:rPr>
              <a:t>)</a:t>
            </a:r>
            <a:endParaRPr lang="en-US" sz="2200" dirty="0">
              <a:latin typeface="Lucida Console"/>
              <a:cs typeface="Lucida Console"/>
            </a:endParaRPr>
          </a:p>
          <a:p>
            <a:r>
              <a:rPr lang="en-US" sz="2200" dirty="0" smtClean="0">
                <a:latin typeface="Lucida Console"/>
                <a:cs typeface="Lucida Console"/>
              </a:rPr>
              <a:t>}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 rot="19731874">
            <a:off x="5336173" y="1017903"/>
            <a:ext cx="3757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badi MT Condensed Extra Bold"/>
                <a:cs typeface="Abadi MT Condensed Extra Bold"/>
              </a:rPr>
              <a:t>Ugly!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Abadi MT Condensed Extra Bold"/>
                <a:cs typeface="Abadi MT Condensed Extra Bold"/>
              </a:rPr>
              <a:t>Hard!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Abadi MT Condensed Extra Bold"/>
                <a:cs typeface="Abadi MT Condensed Extra Bold"/>
              </a:rPr>
              <a:t>Doesn’t compose!</a:t>
            </a:r>
          </a:p>
        </p:txBody>
      </p:sp>
    </p:spTree>
    <p:extLst>
      <p:ext uri="{BB962C8B-B14F-4D97-AF65-F5344CB8AC3E}">
        <p14:creationId xmlns:p14="http://schemas.microsoft.com/office/powerpoint/2010/main" val="331452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should look like this.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8990" y="2415665"/>
            <a:ext cx="8339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err="1">
                <a:latin typeface="Lucida Console"/>
                <a:cs typeface="Lucida Console"/>
              </a:rPr>
              <a:t>regularAI</a:t>
            </a:r>
            <a:r>
              <a:rPr lang="en-US" sz="3200" dirty="0">
                <a:latin typeface="Lucida Console"/>
                <a:cs typeface="Lucida Console"/>
              </a:rPr>
              <a:t>(</a:t>
            </a:r>
            <a:r>
              <a:rPr lang="en-US" sz="3200" dirty="0" smtClean="0">
                <a:latin typeface="Lucida Console"/>
                <a:cs typeface="Lucida Console"/>
              </a:rPr>
              <a:t>): Unit = {</a:t>
            </a:r>
            <a:endParaRPr lang="en-US" sz="3200" dirty="0">
              <a:latin typeface="Lucida Console"/>
              <a:cs typeface="Lucida Console"/>
            </a:endParaRPr>
          </a:p>
          <a:p>
            <a:r>
              <a:rPr lang="en-US" sz="3200" dirty="0" smtClean="0">
                <a:latin typeface="Lucida Console"/>
                <a:cs typeface="Lucida Console"/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val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enemy </a:t>
            </a:r>
            <a:r>
              <a:rPr lang="en-US" sz="3200" dirty="0">
                <a:latin typeface="Lucida Console"/>
                <a:cs typeface="Lucida Console"/>
              </a:rPr>
              <a:t>= </a:t>
            </a:r>
            <a:r>
              <a:rPr lang="en-US" sz="3200" dirty="0" err="1" smtClean="0">
                <a:latin typeface="Lucida Console"/>
                <a:cs typeface="Lucida Console"/>
              </a:rPr>
              <a:t>findNearestTank</a:t>
            </a:r>
            <a:r>
              <a:rPr lang="en-US" sz="3200" dirty="0" smtClean="0">
                <a:latin typeface="Lucida Console"/>
                <a:cs typeface="Lucida Console"/>
              </a:rPr>
              <a:t>()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val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angle = </a:t>
            </a:r>
            <a:r>
              <a:rPr lang="en-US" sz="3200" dirty="0" err="1" smtClean="0">
                <a:latin typeface="Lucida Console"/>
                <a:cs typeface="Lucida Console"/>
              </a:rPr>
              <a:t>angleTo</a:t>
            </a:r>
            <a:r>
              <a:rPr lang="en-US" sz="3200" dirty="0" smtClean="0">
                <a:latin typeface="Lucida Console"/>
                <a:cs typeface="Lucida Console"/>
              </a:rPr>
              <a:t>(</a:t>
            </a:r>
            <a:r>
              <a:rPr lang="en-US" sz="3200" dirty="0">
                <a:latin typeface="Lucida Console"/>
                <a:cs typeface="Lucida Console"/>
              </a:rPr>
              <a:t>enemy</a:t>
            </a:r>
            <a:r>
              <a:rPr lang="en-US" sz="32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3200" dirty="0" smtClean="0">
                <a:latin typeface="Lucida Console"/>
                <a:cs typeface="Lucida Console"/>
              </a:rPr>
              <a:t>  </a:t>
            </a:r>
            <a:r>
              <a:rPr lang="en-US" sz="3200" dirty="0" err="1" smtClean="0">
                <a:latin typeface="Lucida Console"/>
                <a:cs typeface="Lucida Console"/>
              </a:rPr>
              <a:t>aimToward</a:t>
            </a:r>
            <a:r>
              <a:rPr lang="en-US" sz="3200" dirty="0" smtClean="0">
                <a:latin typeface="Lucida Console"/>
                <a:cs typeface="Lucida Console"/>
              </a:rPr>
              <a:t>(angle)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fire()</a:t>
            </a:r>
            <a:endParaRPr lang="en-US" sz="3200" dirty="0">
              <a:latin typeface="Lucida Console"/>
              <a:cs typeface="Lucida Console"/>
            </a:endParaRPr>
          </a:p>
          <a:p>
            <a:r>
              <a:rPr lang="en-US" sz="3200" dirty="0" smtClean="0">
                <a:latin typeface="Lucida Console"/>
                <a:cs typeface="Lucida Console"/>
              </a:rPr>
              <a:t>}</a:t>
            </a:r>
            <a:endParaRPr lang="en-US" sz="3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7046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 to the rescue!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9095" y="2071632"/>
            <a:ext cx="7069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err="1">
                <a:latin typeface="Lucida Console"/>
                <a:cs typeface="Lucida Console"/>
              </a:rPr>
              <a:t>regularAI</a:t>
            </a:r>
            <a:r>
              <a:rPr lang="en-US" sz="3200" dirty="0">
                <a:latin typeface="Lucida Console"/>
                <a:cs typeface="Lucida Console"/>
              </a:rPr>
              <a:t>(</a:t>
            </a:r>
            <a:r>
              <a:rPr lang="en-US" sz="3200" dirty="0" smtClean="0">
                <a:latin typeface="Lucida Console"/>
                <a:cs typeface="Lucida Console"/>
              </a:rPr>
              <a:t>) = 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lang="en-US" sz="3200" dirty="0" smtClean="0">
                <a:latin typeface="Lucida Console"/>
                <a:cs typeface="Lucida Console"/>
              </a:rPr>
              <a:t> {</a:t>
            </a:r>
            <a:endParaRPr lang="en-US" sz="3200" dirty="0">
              <a:latin typeface="Lucida Console"/>
              <a:cs typeface="Lucida Console"/>
            </a:endParaRPr>
          </a:p>
          <a:p>
            <a:r>
              <a:rPr lang="en-US" sz="3200" dirty="0" smtClean="0">
                <a:latin typeface="Lucida Console"/>
                <a:cs typeface="Lucida Console"/>
              </a:rPr>
              <a:t>  enemy &lt;- </a:t>
            </a:r>
            <a:r>
              <a:rPr lang="en-US" sz="3200" dirty="0" err="1" smtClean="0">
                <a:latin typeface="Lucida Console"/>
                <a:cs typeface="Lucida Console"/>
              </a:rPr>
              <a:t>findNearestTank</a:t>
            </a:r>
            <a:endParaRPr lang="en-US" sz="3200" dirty="0" smtClean="0">
              <a:latin typeface="Lucida Console"/>
              <a:cs typeface="Lucida Console"/>
            </a:endParaRPr>
          </a:p>
          <a:p>
            <a:r>
              <a:rPr lang="en-US" sz="3200" dirty="0" smtClean="0">
                <a:latin typeface="Lucida Console"/>
                <a:cs typeface="Lucida Console"/>
              </a:rPr>
              <a:t>  angle &lt;- </a:t>
            </a:r>
            <a:r>
              <a:rPr lang="en-US" sz="3200" dirty="0" err="1" smtClean="0">
                <a:latin typeface="Lucida Console"/>
                <a:cs typeface="Lucida Console"/>
              </a:rPr>
              <a:t>angleTo</a:t>
            </a:r>
            <a:r>
              <a:rPr lang="en-US" sz="3200" dirty="0" smtClean="0">
                <a:latin typeface="Lucida Console"/>
                <a:cs typeface="Lucida Console"/>
              </a:rPr>
              <a:t>(enemy)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_ &lt;- </a:t>
            </a:r>
            <a:r>
              <a:rPr lang="en-US" sz="3200" dirty="0" err="1" smtClean="0">
                <a:latin typeface="Lucida Console"/>
                <a:cs typeface="Lucida Console"/>
              </a:rPr>
              <a:t>aimTowards</a:t>
            </a:r>
            <a:r>
              <a:rPr lang="en-US" sz="3200" dirty="0" smtClean="0">
                <a:latin typeface="Lucida Console"/>
                <a:cs typeface="Lucida Console"/>
              </a:rPr>
              <a:t>(angle)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_ &lt;- fire</a:t>
            </a:r>
          </a:p>
          <a:p>
            <a:r>
              <a:rPr lang="en-US" sz="3200" dirty="0" smtClean="0">
                <a:latin typeface="Lucida Console"/>
                <a:cs typeface="Lucida Console"/>
              </a:rPr>
              <a:t>} 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yield</a:t>
            </a:r>
            <a:r>
              <a:rPr lang="en-US" sz="3200" dirty="0" smtClean="0">
                <a:latin typeface="Lucida Console"/>
                <a:cs typeface="Lucida Console"/>
              </a:rPr>
              <a:t> ()</a:t>
            </a:r>
          </a:p>
          <a:p>
            <a:endParaRPr lang="en-US" sz="3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5812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pic>
        <p:nvPicPr>
          <p:cNvPr id="4" name="Content Placeholder 3" descr="sepc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8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353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monads?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Monads!</a:t>
            </a:r>
            <a:endParaRPr lang="en-US" dirty="0"/>
          </a:p>
        </p:txBody>
      </p:sp>
      <p:pic>
        <p:nvPicPr>
          <p:cNvPr id="4" name="Content Placeholder 3" descr="mel-gibson-bravehea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7" b="27867"/>
          <a:stretch>
            <a:fillRect/>
          </a:stretch>
        </p:blipFill>
        <p:spPr>
          <a:xfrm>
            <a:off x="791411" y="1733886"/>
            <a:ext cx="6910742" cy="3800642"/>
          </a:xfrm>
        </p:spPr>
      </p:pic>
    </p:spTree>
    <p:extLst>
      <p:ext uri="{BB962C8B-B14F-4D97-AF65-F5344CB8AC3E}">
        <p14:creationId xmlns:p14="http://schemas.microsoft.com/office/powerpoint/2010/main" val="29404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Monads!</a:t>
            </a:r>
          </a:p>
        </p:txBody>
      </p:sp>
      <p:pic>
        <p:nvPicPr>
          <p:cNvPr id="4" name="Content Placeholder 3" descr="mel-gibson-bravehea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7" b="27867"/>
          <a:stretch>
            <a:fillRect/>
          </a:stretch>
        </p:blipFill>
        <p:spPr>
          <a:xfrm>
            <a:off x="791411" y="1733886"/>
            <a:ext cx="6910742" cy="3800642"/>
          </a:xfrm>
        </p:spPr>
      </p:pic>
      <p:sp>
        <p:nvSpPr>
          <p:cNvPr id="3" name="&quot;No&quot; Symbol 2"/>
          <p:cNvSpPr/>
          <p:nvPr/>
        </p:nvSpPr>
        <p:spPr>
          <a:xfrm>
            <a:off x="2727158" y="2058737"/>
            <a:ext cx="3435684" cy="310147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Monads!</a:t>
            </a:r>
            <a:endParaRPr lang="en-US" dirty="0"/>
          </a:p>
        </p:txBody>
      </p:sp>
      <p:pic>
        <p:nvPicPr>
          <p:cNvPr id="6" name="Picture 5" descr="free-be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590"/>
          <a:stretch/>
        </p:blipFill>
        <p:spPr>
          <a:xfrm>
            <a:off x="2118894" y="1769310"/>
            <a:ext cx="5258775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you need is 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, any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dirty="0" smtClean="0"/>
              <a:t>There’s a data structure that will become a Monad… for free!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905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“Free”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81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Free is a 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 of computations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7369" y="3692514"/>
            <a:ext cx="596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Free[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F[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_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]</a:t>
            </a:r>
            <a:r>
              <a:rPr lang="en-US" sz="5400" dirty="0">
                <a:latin typeface="Lucida Console"/>
                <a:cs typeface="Lucida Console"/>
              </a:rPr>
              <a:t>, A</a:t>
            </a:r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46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“Free” data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238" y="3371787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4400" dirty="0" smtClean="0">
                <a:solidFill>
                  <a:srgbClr val="0000FF"/>
                </a:solidFill>
                <a:latin typeface="Lucida Console"/>
                <a:cs typeface="Lucida Console"/>
              </a:rPr>
              <a:t>F[Free[F,A]]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5870" y="4566929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</a:t>
            </a:r>
            <a:r>
              <a:rPr lang="en-US" sz="4400" dirty="0">
                <a:latin typeface="Lucida Console"/>
                <a:cs typeface="Lucida Console"/>
              </a:rPr>
              <a:t>A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013872"/>
            <a:ext cx="803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Free[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F[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_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]</a:t>
            </a:r>
            <a:r>
              <a:rPr lang="en-US" sz="5400" dirty="0">
                <a:latin typeface="Lucida Console"/>
                <a:cs typeface="Lucida Console"/>
              </a:rPr>
              <a:t>, A</a:t>
            </a:r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2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“Free” data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238" y="3371787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4400" dirty="0" smtClean="0">
                <a:solidFill>
                  <a:srgbClr val="0000FF"/>
                </a:solidFill>
                <a:latin typeface="Lucida Console"/>
                <a:cs typeface="Lucida Console"/>
              </a:rPr>
              <a:t>F[Free[F,A]]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5870" y="4566929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</a:t>
            </a:r>
            <a:r>
              <a:rPr lang="en-US" sz="4400" dirty="0">
                <a:latin typeface="Lucida Console"/>
                <a:cs typeface="Lucida Console"/>
              </a:rPr>
              <a:t>A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013872"/>
            <a:ext cx="803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Free[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F[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_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]</a:t>
            </a:r>
            <a:r>
              <a:rPr lang="en-US" sz="5400" dirty="0">
                <a:latin typeface="Lucida Console"/>
                <a:cs typeface="Lucida Console"/>
              </a:rPr>
              <a:t>, A</a:t>
            </a:r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</a:p>
          <a:p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 flipH="1">
            <a:off x="5895473" y="2171458"/>
            <a:ext cx="1283368" cy="1200329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35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“Free” data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238" y="3371787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4400" dirty="0" smtClean="0">
                <a:solidFill>
                  <a:srgbClr val="0000FF"/>
                </a:solidFill>
                <a:latin typeface="Lucida Console"/>
                <a:cs typeface="Lucida Console"/>
              </a:rPr>
              <a:t>F[Free[F,A]]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5870" y="4566929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</a:t>
            </a:r>
            <a:r>
              <a:rPr lang="en-US" sz="4400" dirty="0">
                <a:latin typeface="Lucida Console"/>
                <a:cs typeface="Lucida Console"/>
              </a:rPr>
              <a:t>A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013872"/>
            <a:ext cx="803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Free[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F[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_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]</a:t>
            </a:r>
            <a:r>
              <a:rPr lang="en-US" sz="5400" dirty="0">
                <a:latin typeface="Lucida Console"/>
                <a:cs typeface="Lucida Console"/>
              </a:rPr>
              <a:t>, A</a:t>
            </a:r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</a:p>
          <a:p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 flipH="1">
            <a:off x="5895473" y="2171458"/>
            <a:ext cx="1283368" cy="1200329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flipV="1">
            <a:off x="470568" y="2922924"/>
            <a:ext cx="518670" cy="1069473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0568" y="4059826"/>
            <a:ext cx="518670" cy="1069473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6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we need is a </a:t>
            </a:r>
            <a:r>
              <a:rPr lang="en-US" dirty="0" err="1" smtClean="0"/>
              <a:t>Functor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convert our DSL data structure to a </a:t>
            </a:r>
            <a:r>
              <a:rPr lang="en-US" dirty="0" err="1"/>
              <a:t>f</a:t>
            </a:r>
            <a:r>
              <a:rPr lang="en-US" dirty="0" err="1" smtClean="0"/>
              <a:t>unctor</a:t>
            </a:r>
            <a:r>
              <a:rPr lang="en-US" dirty="0" smtClean="0"/>
              <a:t>, then we get a Free Monad.</a:t>
            </a:r>
          </a:p>
          <a:p>
            <a:r>
              <a:rPr lang="en-US" dirty="0" smtClean="0"/>
              <a:t>If your </a:t>
            </a:r>
            <a:r>
              <a:rPr lang="en-US" dirty="0" err="1"/>
              <a:t>F</a:t>
            </a:r>
            <a:r>
              <a:rPr lang="en-US" dirty="0" err="1" smtClean="0"/>
              <a:t>unctor</a:t>
            </a:r>
            <a:r>
              <a:rPr lang="en-US" dirty="0" smtClean="0"/>
              <a:t> also happens to be a Monad… it’s not THAT Monad.  It’s a new thing.</a:t>
            </a:r>
          </a:p>
          <a:p>
            <a:r>
              <a:rPr lang="en-US" dirty="0" smtClean="0"/>
              <a:t>Luckily, there’s an easy translation.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 is paramount to software</a:t>
            </a:r>
          </a:p>
          <a:p>
            <a:r>
              <a:rPr lang="en-US" dirty="0" smtClean="0"/>
              <a:t>In FP, we try to banish effects to the peripheries of our programs</a:t>
            </a:r>
          </a:p>
          <a:p>
            <a:r>
              <a:rPr lang="en-US" dirty="0" smtClean="0"/>
              <a:t>Results and decisions must be represented as data, such as ADTs</a:t>
            </a:r>
          </a:p>
          <a:p>
            <a:r>
              <a:rPr lang="en-US" dirty="0" smtClean="0"/>
              <a:t>Interpretation can happen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43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Fantasy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1853" cy="7259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This is the high-level declarative code we wish we could write!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990" y="2927680"/>
            <a:ext cx="7898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>
                <a:latin typeface="Lucida Console"/>
                <a:cs typeface="Lucida Console"/>
              </a:rPr>
              <a:t>a: Angle): Unit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fire(): Unit</a:t>
            </a:r>
            <a:endParaRPr lang="en-US" sz="2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(): Entity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: Position): Angle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3465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Monadized</a:t>
            </a:r>
            <a:r>
              <a:rPr lang="en-US" dirty="0" smtClean="0"/>
              <a:t> fantasy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1853" cy="7259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This is the high-level declarative code </a:t>
            </a:r>
            <a:r>
              <a:rPr lang="en-US" smtClean="0"/>
              <a:t>we CAN write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990" y="2205790"/>
            <a:ext cx="7898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type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AI[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+A] = Free[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, A] 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>
                <a:latin typeface="Lucida Console"/>
                <a:cs typeface="Lucida Console"/>
              </a:rPr>
              <a:t>a: Angle): </a:t>
            </a:r>
            <a:r>
              <a:rPr lang="en-US" sz="2400" dirty="0" smtClean="0">
                <a:latin typeface="Lucida Console"/>
                <a:cs typeface="Lucida Console"/>
              </a:rPr>
              <a:t>AI[Unit]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fire(): </a:t>
            </a:r>
            <a:r>
              <a:rPr lang="en-US" sz="2400" dirty="0" smtClean="0">
                <a:latin typeface="Lucida Console"/>
                <a:cs typeface="Lucida Console"/>
              </a:rPr>
              <a:t>AI[Unit]</a:t>
            </a:r>
            <a:endParaRPr lang="en-US" sz="2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(): AI[Entity]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: Position): AI[Angle]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57685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ADT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211" y="1737895"/>
            <a:ext cx="85958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ealed trait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(a: Angle)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Fire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24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FindNearestTank</a:t>
            </a:r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: Position)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340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#2: Type holes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ealed trait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[+Next]</a:t>
            </a:r>
          </a:p>
          <a:p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[Next](a: Angle)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  <a:p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Fire[Next]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  <a:p>
            <a:endParaRPr lang="en-US" sz="24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  <a:p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[Next](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: Position)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</p:txBody>
      </p:sp>
    </p:spTree>
    <p:extLst>
      <p:ext uri="{BB962C8B-B14F-4D97-AF65-F5344CB8AC3E}">
        <p14:creationId xmlns:p14="http://schemas.microsoft.com/office/powerpoint/2010/main" val="228682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#3a: Continuation of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latin typeface="Lucida Console"/>
                <a:cs typeface="Lucida Console"/>
              </a:rPr>
              <a:t>aimToward</a:t>
            </a:r>
            <a:r>
              <a:rPr lang="en-US" sz="2800" dirty="0">
                <a:latin typeface="Lucida Console"/>
                <a:cs typeface="Lucida Console"/>
              </a:rPr>
              <a:t>(a: Angle): Unit</a:t>
            </a: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8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(a: Angle, next: Next) 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AI[Next]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510631" y="2620213"/>
            <a:ext cx="1871579" cy="1390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7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#3a: Continuation of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fire()</a:t>
            </a:r>
            <a:r>
              <a:rPr lang="en-US" sz="2800" dirty="0">
                <a:latin typeface="Lucida Console"/>
                <a:cs typeface="Lucida Console"/>
              </a:rPr>
              <a:t>: Unit</a:t>
            </a: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Fire[Next]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(next: Next)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AI[Next]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1510631" y="2620213"/>
            <a:ext cx="1871579" cy="1390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27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#3b: Continuation of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 smtClean="0">
                <a:latin typeface="Lucida Console"/>
                <a:cs typeface="Lucida Console"/>
              </a:rPr>
              <a:t>findNearestTank</a:t>
            </a:r>
            <a:r>
              <a:rPr lang="en-US" sz="2800" dirty="0" smtClean="0">
                <a:latin typeface="Lucida Console"/>
                <a:cs typeface="Lucida Console"/>
              </a:rPr>
              <a:t>(</a:t>
            </a:r>
            <a:r>
              <a:rPr lang="en-US" sz="2800" dirty="0">
                <a:latin typeface="Lucida Console"/>
                <a:cs typeface="Lucida Console"/>
              </a:rPr>
              <a:t>): Entity</a:t>
            </a: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class </a:t>
            </a:r>
            <a:r>
              <a:rPr lang="en-US" sz="28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FindNearestTank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Next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(f: Entity =&gt; Next)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AI[Next]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1510631" y="2620213"/>
            <a:ext cx="1871579" cy="1390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41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#3b: Continuation of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latin typeface="Lucida Console"/>
                <a:cs typeface="Lucida Console"/>
              </a:rPr>
              <a:t>angleTo</a:t>
            </a:r>
            <a:r>
              <a:rPr lang="en-US" sz="2800" dirty="0">
                <a:latin typeface="Lucida Console"/>
                <a:cs typeface="Lucida Console"/>
              </a:rPr>
              <a:t>(</a:t>
            </a:r>
            <a:r>
              <a:rPr lang="en-US" sz="2800" dirty="0" err="1">
                <a:latin typeface="Lucida Console"/>
                <a:cs typeface="Lucida Console"/>
              </a:rPr>
              <a:t>pos</a:t>
            </a:r>
            <a:r>
              <a:rPr lang="en-US" sz="2800" dirty="0">
                <a:latin typeface="Lucida Console"/>
                <a:cs typeface="Lucida Console"/>
              </a:rPr>
              <a:t>: Position): Angle</a:t>
            </a: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class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  <a:cs typeface="Lucida Console"/>
              </a:rPr>
              <a:t>AngleTo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[Next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Lucida Console"/>
                <a:cs typeface="Lucida Console"/>
              </a:rPr>
              <a:t>pos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: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Position, f: Angle =&gt; Next) </a:t>
            </a:r>
            <a:endParaRPr lang="en-US" sz="28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AI[Next]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1510631" y="2620213"/>
            <a:ext cx="1871579" cy="1390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86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#4: Make it a </a:t>
            </a:r>
            <a:r>
              <a:rPr lang="en-US" dirty="0" err="1" smtClean="0"/>
              <a:t>functor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ealed trait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[+Next] {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map[B](f: Next =&gt; B):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[B] =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                 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this match </a:t>
            </a:r>
            <a:r>
              <a:rPr lang="en-US" sz="2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case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(angle, next) =&gt;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(angle, f(next))</a:t>
            </a:r>
            <a:b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</a:br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Fire(next) =&gt; Fire(f(next))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...</a:t>
            </a:r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}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780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#4: Make it a </a:t>
            </a:r>
            <a:r>
              <a:rPr lang="en-US" dirty="0" err="1" smtClean="0"/>
              <a:t>functor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ealed trait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[+Next] {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map[B](f: Next =&gt; B):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[B] =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                 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this match </a:t>
            </a:r>
            <a:r>
              <a:rPr lang="en-US" sz="2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(g) =&gt;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(f compose g)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latin typeface="Lucida Console"/>
                <a:cs typeface="Lucida Console"/>
              </a:rPr>
              <a:t>[Next](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, g) =&gt;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, f compose g)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}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45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Decision/Interpretation</a:t>
            </a:r>
            <a:br>
              <a:rPr lang="en-US" dirty="0"/>
            </a:br>
            <a:r>
              <a:rPr lang="en-US" dirty="0" smtClean="0"/>
              <a:t>(entangled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8990" y="2415665"/>
            <a:ext cx="8339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err="1">
                <a:latin typeface="Lucida Console"/>
                <a:cs typeface="Lucida Console"/>
              </a:rPr>
              <a:t>regularAI</a:t>
            </a:r>
            <a:r>
              <a:rPr lang="en-US" sz="3200" dirty="0">
                <a:latin typeface="Lucida Console"/>
                <a:cs typeface="Lucida Console"/>
              </a:rPr>
              <a:t>() </a:t>
            </a:r>
            <a:r>
              <a:rPr lang="en-US" sz="3200" dirty="0" smtClean="0">
                <a:latin typeface="Lucida Console"/>
                <a:cs typeface="Lucida Console"/>
              </a:rPr>
              <a:t>= {</a:t>
            </a:r>
            <a:endParaRPr lang="en-US" sz="3200" dirty="0">
              <a:latin typeface="Lucida Console"/>
              <a:cs typeface="Lucida Console"/>
            </a:endParaRPr>
          </a:p>
          <a:p>
            <a:r>
              <a:rPr lang="en-US" sz="3200" dirty="0" smtClean="0">
                <a:latin typeface="Lucida Console"/>
                <a:cs typeface="Lucida Console"/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val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enemy </a:t>
            </a:r>
            <a:r>
              <a:rPr lang="en-US" sz="3200" dirty="0">
                <a:latin typeface="Lucida Console"/>
                <a:cs typeface="Lucida Console"/>
              </a:rPr>
              <a:t>= </a:t>
            </a:r>
            <a:r>
              <a:rPr lang="en-US" sz="3200" dirty="0" err="1">
                <a:latin typeface="Lucida Console"/>
                <a:cs typeface="Lucida Console"/>
              </a:rPr>
              <a:t>f</a:t>
            </a:r>
            <a:r>
              <a:rPr lang="en-US" sz="3200" dirty="0" err="1" smtClean="0">
                <a:latin typeface="Lucida Console"/>
                <a:cs typeface="Lucida Console"/>
              </a:rPr>
              <a:t>indNearestTank</a:t>
            </a:r>
            <a:r>
              <a:rPr lang="en-US" sz="3200" dirty="0" smtClean="0">
                <a:latin typeface="Lucida Console"/>
                <a:cs typeface="Lucida Console"/>
              </a:rPr>
              <a:t>()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val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angle = </a:t>
            </a:r>
            <a:r>
              <a:rPr lang="en-US" sz="3200" dirty="0" err="1" smtClean="0">
                <a:latin typeface="Lucida Console"/>
                <a:cs typeface="Lucida Console"/>
              </a:rPr>
              <a:t>angleTo</a:t>
            </a:r>
            <a:r>
              <a:rPr lang="en-US" sz="3200" dirty="0" smtClean="0">
                <a:latin typeface="Lucida Console"/>
                <a:cs typeface="Lucida Console"/>
              </a:rPr>
              <a:t>(</a:t>
            </a:r>
            <a:r>
              <a:rPr lang="en-US" sz="3200" dirty="0">
                <a:latin typeface="Lucida Console"/>
                <a:cs typeface="Lucida Console"/>
              </a:rPr>
              <a:t>enemy</a:t>
            </a:r>
            <a:r>
              <a:rPr lang="en-US" sz="32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3200" dirty="0" smtClean="0">
                <a:latin typeface="Lucida Console"/>
                <a:cs typeface="Lucida Console"/>
              </a:rPr>
              <a:t>  </a:t>
            </a:r>
            <a:r>
              <a:rPr lang="en-US" sz="3200" dirty="0" err="1" smtClean="0">
                <a:latin typeface="Lucida Console"/>
                <a:cs typeface="Lucida Console"/>
              </a:rPr>
              <a:t>aimToward</a:t>
            </a:r>
            <a:r>
              <a:rPr lang="en-US" sz="3200" dirty="0" smtClean="0">
                <a:latin typeface="Lucida Console"/>
                <a:cs typeface="Lucida Console"/>
              </a:rPr>
              <a:t>(angle)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fire()</a:t>
            </a:r>
            <a:endParaRPr lang="en-US" sz="3200" dirty="0">
              <a:latin typeface="Lucida Console"/>
              <a:cs typeface="Lucida Console"/>
            </a:endParaRPr>
          </a:p>
          <a:p>
            <a:r>
              <a:rPr lang="en-US" sz="3200" dirty="0" smtClean="0">
                <a:latin typeface="Lucida Console"/>
                <a:cs typeface="Lucida Console"/>
              </a:rPr>
              <a:t>}</a:t>
            </a:r>
            <a:endParaRPr lang="en-US" sz="3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2476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#5a: Lifting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63" y="2005264"/>
            <a:ext cx="870284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lang="en-US" sz="31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scalaz.Free.liftF</a:t>
            </a:r>
            <a:endParaRPr lang="en-US" sz="31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31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31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1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>
                <a:latin typeface="Lucida Console"/>
                <a:cs typeface="Lucida Console"/>
              </a:rPr>
              <a:t>aimToward</a:t>
            </a:r>
            <a:r>
              <a:rPr lang="en-US" sz="3100" dirty="0">
                <a:latin typeface="Lucida Console"/>
                <a:cs typeface="Lucida Console"/>
              </a:rPr>
              <a:t>(a: Angle): AI[Unit</a:t>
            </a:r>
            <a:r>
              <a:rPr lang="en-US" sz="3100" dirty="0" smtClean="0">
                <a:latin typeface="Lucida Console"/>
                <a:cs typeface="Lucida Console"/>
              </a:rPr>
              <a:t>] =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liftF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AimToward</a:t>
            </a:r>
            <a:r>
              <a:rPr lang="en-US" sz="3100" dirty="0" smtClean="0">
                <a:latin typeface="Lucida Console"/>
                <a:cs typeface="Lucida Console"/>
              </a:rPr>
              <a:t>(a, ()))</a:t>
            </a:r>
            <a:endParaRPr lang="en-US" sz="3100" dirty="0">
              <a:latin typeface="Lucida Console"/>
              <a:cs typeface="Lucida Console"/>
            </a:endParaRPr>
          </a:p>
          <a:p>
            <a:endParaRPr lang="en-US" sz="3100" dirty="0">
              <a:latin typeface="Lucida Console"/>
              <a:cs typeface="Lucida Console"/>
            </a:endParaRPr>
          </a:p>
          <a:p>
            <a:r>
              <a:rPr lang="en-US" sz="31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100" dirty="0">
                <a:latin typeface="Lucida Console"/>
                <a:cs typeface="Lucida Console"/>
              </a:rPr>
              <a:t>fire(): AI[Unit</a:t>
            </a:r>
            <a:r>
              <a:rPr lang="en-US" sz="3100" dirty="0" smtClean="0">
                <a:latin typeface="Lucida Console"/>
                <a:cs typeface="Lucida Console"/>
              </a:rPr>
              <a:t>] = 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liftF</a:t>
            </a:r>
            <a:r>
              <a:rPr lang="en-US" sz="3100" dirty="0" smtClean="0">
                <a:latin typeface="Lucida Console"/>
                <a:cs typeface="Lucida Console"/>
              </a:rPr>
              <a:t>(Fire(()))</a:t>
            </a:r>
            <a:endParaRPr lang="en-US" sz="3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93985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#5b: Lifting 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63" y="2005264"/>
            <a:ext cx="870284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lang="en-US" sz="31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scalaz.Free.liftF</a:t>
            </a:r>
            <a:endParaRPr lang="en-US" sz="31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31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31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findNearestTank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>
                <a:latin typeface="Lucida Console"/>
                <a:cs typeface="Lucida Console"/>
              </a:rPr>
              <a:t>): AI[Entity</a:t>
            </a:r>
            <a:r>
              <a:rPr lang="en-US" sz="3100" dirty="0" smtClean="0">
                <a:latin typeface="Lucida Console"/>
                <a:cs typeface="Lucida Console"/>
              </a:rPr>
              <a:t>] = 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liftF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FindNearestTank</a:t>
            </a:r>
            <a:r>
              <a:rPr lang="en-US" sz="3100" dirty="0" smtClean="0">
                <a:latin typeface="Lucida Console"/>
                <a:cs typeface="Lucida Console"/>
              </a:rPr>
              <a:t>(identity))</a:t>
            </a:r>
            <a:endParaRPr lang="en-US" sz="3100" dirty="0">
              <a:latin typeface="Lucida Console"/>
              <a:cs typeface="Lucida Console"/>
            </a:endParaRPr>
          </a:p>
          <a:p>
            <a:endParaRPr lang="en-US" sz="3100" dirty="0">
              <a:latin typeface="Lucida Console"/>
              <a:cs typeface="Lucida Console"/>
            </a:endParaRPr>
          </a:p>
          <a:p>
            <a:r>
              <a:rPr lang="en-US" sz="31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>
                <a:latin typeface="Lucida Console"/>
                <a:cs typeface="Lucida Console"/>
              </a:rPr>
              <a:t>angleTo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pos</a:t>
            </a:r>
            <a:r>
              <a:rPr lang="en-US" sz="3100" dirty="0">
                <a:latin typeface="Lucida Console"/>
                <a:cs typeface="Lucida Console"/>
              </a:rPr>
              <a:t>: Position</a:t>
            </a:r>
            <a:r>
              <a:rPr lang="en-US" sz="3100" dirty="0" smtClean="0">
                <a:latin typeface="Lucida Console"/>
                <a:cs typeface="Lucida Console"/>
              </a:rPr>
              <a:t>): 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                    AI</a:t>
            </a:r>
            <a:r>
              <a:rPr lang="en-US" sz="3100" dirty="0">
                <a:latin typeface="Lucida Console"/>
                <a:cs typeface="Lucida Console"/>
              </a:rPr>
              <a:t>[Angle</a:t>
            </a:r>
            <a:r>
              <a:rPr lang="en-US" sz="3100" dirty="0" smtClean="0">
                <a:latin typeface="Lucida Console"/>
                <a:cs typeface="Lucida Console"/>
              </a:rPr>
              <a:t>] =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liftF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AngleTo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pos</a:t>
            </a:r>
            <a:r>
              <a:rPr lang="en-US" sz="3100" dirty="0" smtClean="0">
                <a:latin typeface="Lucida Console"/>
                <a:cs typeface="Lucida Console"/>
              </a:rPr>
              <a:t>, identity))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</a:t>
            </a:r>
            <a:endParaRPr lang="en-US" sz="3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6484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liftF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053" y="3124201"/>
            <a:ext cx="7325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Lucida Console"/>
                <a:cs typeface="Lucida Console"/>
              </a:rPr>
              <a:t>F[</a:t>
            </a:r>
            <a:r>
              <a:rPr lang="en-US" sz="4800" dirty="0" smtClean="0">
                <a:latin typeface="Lucida Console"/>
                <a:cs typeface="Lucida Console"/>
              </a:rPr>
              <a:t>A</a:t>
            </a:r>
            <a:r>
              <a:rPr lang="en-US" sz="4800" dirty="0" smtClean="0">
                <a:solidFill>
                  <a:srgbClr val="0000FF"/>
                </a:solidFill>
                <a:latin typeface="Lucida Console"/>
                <a:cs typeface="Lucida Console"/>
              </a:rPr>
              <a:t>]</a:t>
            </a:r>
            <a:r>
              <a:rPr lang="en-US" sz="4800" dirty="0" smtClean="0">
                <a:latin typeface="Lucida Console"/>
                <a:cs typeface="Lucida Console"/>
              </a:rPr>
              <a:t> =&gt; </a:t>
            </a:r>
            <a:r>
              <a:rPr lang="en-US" sz="4800" dirty="0" smtClean="0">
                <a:solidFill>
                  <a:srgbClr val="FF0000"/>
                </a:solidFill>
                <a:latin typeface="Lucida Console"/>
                <a:cs typeface="Lucida Console"/>
              </a:rPr>
              <a:t>Free[</a:t>
            </a:r>
            <a:r>
              <a:rPr lang="en-US" sz="4800" dirty="0" smtClean="0">
                <a:solidFill>
                  <a:srgbClr val="0000FF"/>
                </a:solidFill>
                <a:latin typeface="Lucida Console"/>
                <a:cs typeface="Lucida Console"/>
              </a:rPr>
              <a:t>F</a:t>
            </a:r>
            <a:r>
              <a:rPr lang="en-US" sz="4800" dirty="0" smtClean="0">
                <a:latin typeface="Lucida Console"/>
                <a:cs typeface="Lucida Console"/>
              </a:rPr>
              <a:t>, A</a:t>
            </a:r>
            <a:r>
              <a:rPr lang="en-US" sz="4800" dirty="0" smtClean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  <a:endParaRPr lang="en-US" sz="48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2357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liftF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3514" y="2598419"/>
            <a:ext cx="2165684" cy="216568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3" y="2843463"/>
            <a:ext cx="1960702" cy="1470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3619" y="3057358"/>
            <a:ext cx="1818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Lucida Console"/>
                <a:cs typeface="Lucida Console"/>
              </a:rPr>
              <a:t>=&gt;</a:t>
            </a:r>
            <a:endParaRPr lang="en-US" sz="6000" dirty="0">
              <a:latin typeface="Lucida Console"/>
              <a:cs typeface="Lucida Console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4856210" y="2496604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18882" y="2843462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1249" y="2990517"/>
            <a:ext cx="1922422" cy="1706746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83" y="3297990"/>
            <a:ext cx="1675508" cy="1256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095" y="4963334"/>
            <a:ext cx="305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F(</a:t>
            </a:r>
            <a:r>
              <a:rPr lang="en-US" sz="4000" dirty="0" smtClean="0">
                <a:latin typeface="Lucida Console"/>
                <a:cs typeface="Lucida Console"/>
              </a:rPr>
              <a:t>a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6525" y="5677619"/>
            <a:ext cx="672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F(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</a:t>
            </a:r>
            <a:r>
              <a:rPr lang="en-US" sz="4000" dirty="0" smtClean="0">
                <a:latin typeface="Lucida Console"/>
                <a:cs typeface="Lucida Console"/>
              </a:rPr>
              <a:t>a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8665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one I prepared earlier…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211" y="1737895"/>
            <a:ext cx="880978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latin typeface="Lucida Console"/>
                <a:cs typeface="Lucida Console"/>
              </a:rPr>
              <a:t> interpret[A](</a:t>
            </a: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ai</a:t>
            </a:r>
            <a:r>
              <a:rPr lang="en-US" sz="2400" dirty="0" smtClean="0">
                <a:latin typeface="Lucida Console"/>
                <a:cs typeface="Lucida Console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AI[</a:t>
            </a:r>
            <a:r>
              <a:rPr lang="en-US" sz="2400" dirty="0" smtClean="0">
                <a:latin typeface="Lucida Console"/>
                <a:cs typeface="Lucida Console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  <a:r>
              <a:rPr lang="en-US" sz="2400" dirty="0" smtClean="0">
                <a:latin typeface="Lucida Console"/>
                <a:cs typeface="Lucida Console"/>
              </a:rPr>
              <a:t>): A = </a:t>
            </a: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ai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match {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case 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angle, 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next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latin typeface="Lucida Console"/>
                <a:cs typeface="Lucida Console"/>
              </a:rPr>
              <a:t> =&gt; 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</a:t>
            </a:r>
            <a:r>
              <a:rPr lang="en-US" sz="2400" dirty="0" err="1" smtClean="0">
                <a:latin typeface="Lucida Console"/>
                <a:cs typeface="Lucida Console"/>
              </a:rPr>
              <a:t>EFFECT_LAND.aimSomewhereLike</a:t>
            </a:r>
            <a:r>
              <a:rPr lang="en-US" sz="2400" dirty="0" smtClean="0">
                <a:latin typeface="Lucida Console"/>
                <a:cs typeface="Lucida Console"/>
              </a:rPr>
              <a:t>(angle)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interpret(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next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case 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Fire(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next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latin typeface="Lucida Console"/>
                <a:cs typeface="Lucida Console"/>
              </a:rPr>
              <a:t> =&gt;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err="1" smtClean="0">
                <a:latin typeface="Lucida Console"/>
                <a:cs typeface="Lucida Console"/>
              </a:rPr>
              <a:t>EFFECT_LAND.fireMissilesIfWeFeelLikeIt</a:t>
            </a:r>
            <a:r>
              <a:rPr lang="en-US" sz="2400" dirty="0" smtClean="0">
                <a:latin typeface="Lucida Console"/>
                <a:cs typeface="Lucida Console"/>
              </a:rPr>
              <a:t>()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interpret(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next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181361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211" y="1737895"/>
            <a:ext cx="88097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latin typeface="Lucida Console"/>
                <a:cs typeface="Lucida Console"/>
              </a:rPr>
              <a:t> interpret[A](</a:t>
            </a: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ai</a:t>
            </a:r>
            <a:r>
              <a:rPr lang="en-US" sz="2400" dirty="0" smtClean="0">
                <a:latin typeface="Lucida Console"/>
                <a:cs typeface="Lucida Console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AI[</a:t>
            </a:r>
            <a:r>
              <a:rPr lang="en-US" sz="2400" dirty="0" smtClean="0">
                <a:latin typeface="Lucida Console"/>
                <a:cs typeface="Lucida Console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  <a:r>
              <a:rPr lang="en-US" sz="2400" dirty="0" smtClean="0">
                <a:latin typeface="Lucida Console"/>
                <a:cs typeface="Lucida Console"/>
              </a:rPr>
              <a:t>): A = </a:t>
            </a: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ai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match {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...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case 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nextF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latin typeface="Lucida Console"/>
                <a:cs typeface="Lucida Console"/>
              </a:rPr>
              <a:t> =&gt;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err="1" smtClean="0">
                <a:latin typeface="Lucida Console"/>
                <a:cs typeface="Lucida Console"/>
              </a:rPr>
              <a:t>val</a:t>
            </a:r>
            <a:r>
              <a:rPr lang="en-US" sz="2400" dirty="0" smtClean="0">
                <a:latin typeface="Lucida Console"/>
                <a:cs typeface="Lucida Console"/>
              </a:rPr>
              <a:t> tank = </a:t>
            </a:r>
            <a:r>
              <a:rPr lang="en-US" sz="2400" dirty="0" err="1" smtClean="0">
                <a:latin typeface="Lucida Console"/>
                <a:cs typeface="Lucida Console"/>
              </a:rPr>
              <a:t>EFFECT_LAND.fetchMeATank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>
                <a:latin typeface="Lucida Console"/>
                <a:cs typeface="Lucida Console"/>
              </a:rPr>
              <a:t>)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interpret(</a:t>
            </a: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nextF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tank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case 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nextF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latin typeface="Lucida Console"/>
                <a:cs typeface="Lucida Console"/>
              </a:rPr>
              <a:t> =&gt;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err="1" smtClean="0">
                <a:latin typeface="Lucida Console"/>
                <a:cs typeface="Lucida Console"/>
              </a:rPr>
              <a:t>val</a:t>
            </a:r>
            <a:r>
              <a:rPr lang="en-US" sz="2400" dirty="0" smtClean="0">
                <a:latin typeface="Lucida Console"/>
                <a:cs typeface="Lucida Console"/>
              </a:rPr>
              <a:t> angle = </a:t>
            </a:r>
            <a:r>
              <a:rPr lang="en-US" sz="2400" dirty="0" err="1" smtClean="0">
                <a:latin typeface="Lucida Console"/>
                <a:cs typeface="Lucida Console"/>
              </a:rPr>
              <a:t>EFFECT_LAND.pickSomeAngle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interpret(</a:t>
            </a: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nextF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angle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case 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</a:t>
            </a:r>
            <a:r>
              <a:rPr lang="en-US" sz="2400" dirty="0" smtClean="0">
                <a:latin typeface="Lucida Console"/>
                <a:cs typeface="Lucida Console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2400" dirty="0" smtClean="0">
                <a:latin typeface="Lucida Console"/>
                <a:cs typeface="Lucida Console"/>
              </a:rPr>
              <a:t> =&gt; a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490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payoff?</a:t>
            </a:r>
            <a:endParaRPr lang="en-US" dirty="0"/>
          </a:p>
        </p:txBody>
      </p:sp>
      <p:pic>
        <p:nvPicPr>
          <p:cNvPr id="4" name="Picture 3" descr="payof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15" y="1773990"/>
            <a:ext cx="3564689" cy="45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too cheap to meter</a:t>
            </a:r>
            <a:endParaRPr lang="en-US" dirty="0"/>
          </a:p>
        </p:txBody>
      </p:sp>
      <p:pic>
        <p:nvPicPr>
          <p:cNvPr id="4" name="Picture 3" descr="nuk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1" y="1667039"/>
            <a:ext cx="7362179" cy="44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4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too cheap to 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Monads are really powerful</a:t>
            </a:r>
          </a:p>
          <a:p>
            <a:r>
              <a:rPr lang="en-US" dirty="0" smtClean="0"/>
              <a:t>Separate decisions from interpretation, at a more sophisticated level</a:t>
            </a:r>
          </a:p>
          <a:p>
            <a:r>
              <a:rPr lang="en-US" dirty="0" smtClean="0"/>
              <a:t>Type-safe</a:t>
            </a:r>
            <a:endParaRPr lang="en-US" dirty="0"/>
          </a:p>
          <a:p>
            <a:r>
              <a:rPr lang="en-US" dirty="0" smtClean="0"/>
              <a:t>Easy to use!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as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78000"/>
            <a:ext cx="8537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sealed trait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 smtClean="0"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latin typeface="Lucida Console"/>
                <a:cs typeface="Lucida Console"/>
              </a:rPr>
              <a:t>(angle: Angle)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object </a:t>
            </a:r>
            <a:r>
              <a:rPr lang="en-US" sz="2400" dirty="0" smtClean="0">
                <a:latin typeface="Lucida Console"/>
                <a:cs typeface="Lucida Console"/>
              </a:rPr>
              <a:t>Fire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28920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Awodey</a:t>
            </a:r>
            <a:r>
              <a:rPr lang="en-US" dirty="0" smtClean="0"/>
              <a:t>, Category Theory</a:t>
            </a:r>
          </a:p>
          <a:p>
            <a:r>
              <a:rPr lang="en-US" dirty="0" err="1" smtClean="0"/>
              <a:t>Bjarnason</a:t>
            </a:r>
            <a:r>
              <a:rPr lang="en-US" dirty="0" smtClean="0"/>
              <a:t>, Dead Simple Dependency Injection</a:t>
            </a:r>
          </a:p>
          <a:p>
            <a:r>
              <a:rPr lang="en-US" dirty="0" err="1" smtClean="0"/>
              <a:t>Bjarnason</a:t>
            </a:r>
            <a:r>
              <a:rPr lang="en-US" dirty="0" smtClean="0"/>
              <a:t>, </a:t>
            </a:r>
            <a:r>
              <a:rPr lang="en-US" dirty="0" err="1" smtClean="0"/>
              <a:t>Stackless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with Free Monads</a:t>
            </a:r>
          </a:p>
          <a:p>
            <a:r>
              <a:rPr lang="en-US" dirty="0" err="1" smtClean="0"/>
              <a:t>Doel</a:t>
            </a:r>
            <a:r>
              <a:rPr lang="en-US" dirty="0" smtClean="0"/>
              <a:t>, Many roads to Free Monads</a:t>
            </a:r>
          </a:p>
          <a:p>
            <a:r>
              <a:rPr lang="en-US" dirty="0" err="1" smtClean="0"/>
              <a:t>Ghosh</a:t>
            </a:r>
            <a:r>
              <a:rPr lang="en-US" dirty="0" smtClean="0"/>
              <a:t>, A Language and its Interpretation: Learning Free Monads</a:t>
            </a:r>
          </a:p>
          <a:p>
            <a:r>
              <a:rPr lang="en-US" dirty="0" smtClean="0"/>
              <a:t>Gonzalez, Why Free Monads Matter</a:t>
            </a:r>
          </a:p>
          <a:p>
            <a:r>
              <a:rPr lang="en-US" dirty="0" err="1" smtClean="0"/>
              <a:t>Haskell.org</a:t>
            </a:r>
            <a:r>
              <a:rPr lang="en-US" dirty="0" smtClean="0"/>
              <a:t>, </a:t>
            </a:r>
            <a:r>
              <a:rPr lang="en-US" dirty="0" err="1" smtClean="0"/>
              <a:t>Control.Monad.Free</a:t>
            </a:r>
            <a:endParaRPr lang="en-US" dirty="0" smtClean="0"/>
          </a:p>
          <a:p>
            <a:r>
              <a:rPr lang="en-US" dirty="0" err="1" smtClean="0"/>
              <a:t>Perrett</a:t>
            </a:r>
            <a:r>
              <a:rPr lang="en-US" dirty="0" smtClean="0"/>
              <a:t>, Free Monads, Part 1</a:t>
            </a:r>
          </a:p>
          <a:p>
            <a:r>
              <a:rPr lang="en-US" dirty="0" err="1" smtClean="0"/>
              <a:t>Scalaz</a:t>
            </a:r>
            <a:r>
              <a:rPr lang="en-US" dirty="0" smtClean="0"/>
              <a:t>, </a:t>
            </a:r>
            <a:r>
              <a:rPr lang="en-US" dirty="0" err="1" smtClean="0"/>
              <a:t>scalaz.Free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2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https://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kenbot</a:t>
            </a:r>
            <a:r>
              <a:rPr lang="en-US" sz="3200" dirty="0"/>
              <a:t>/free-</a:t>
            </a:r>
            <a:r>
              <a:rPr lang="en-US" sz="3200" dirty="0" err="1"/>
              <a:t>yowlj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36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4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1095" y="2215139"/>
            <a:ext cx="8339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err="1">
                <a:latin typeface="Lucida Console"/>
                <a:cs typeface="Lucida Console"/>
              </a:rPr>
              <a:t>regularAI</a:t>
            </a:r>
            <a:r>
              <a:rPr lang="en-US" sz="3200" dirty="0">
                <a:latin typeface="Lucida Console"/>
                <a:cs typeface="Lucida Console"/>
              </a:rPr>
              <a:t>(</a:t>
            </a:r>
            <a:r>
              <a:rPr lang="en-US" sz="3200" dirty="0" smtClean="0">
                <a:latin typeface="Lucida Console"/>
                <a:cs typeface="Lucida Console"/>
              </a:rPr>
              <a:t>): List[</a:t>
            </a:r>
            <a:r>
              <a:rPr lang="en-US" sz="3200" dirty="0" err="1" smtClean="0">
                <a:latin typeface="Lucida Console"/>
                <a:cs typeface="Lucida Console"/>
              </a:rPr>
              <a:t>AIMove</a:t>
            </a:r>
            <a:r>
              <a:rPr lang="en-US" sz="3200" dirty="0" smtClean="0">
                <a:latin typeface="Lucida Console"/>
                <a:cs typeface="Lucida Console"/>
              </a:rPr>
              <a:t>] </a:t>
            </a:r>
            <a:r>
              <a:rPr lang="en-US" sz="3200" dirty="0">
                <a:latin typeface="Lucida Console"/>
                <a:cs typeface="Lucida Console"/>
              </a:rPr>
              <a:t>=</a:t>
            </a:r>
          </a:p>
          <a:p>
            <a:r>
              <a:rPr lang="en-US" sz="3200" dirty="0">
                <a:latin typeface="Lucida Console"/>
                <a:cs typeface="Lucida Console"/>
              </a:rPr>
              <a:t>  </a:t>
            </a:r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val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>
                <a:latin typeface="Lucida Console"/>
                <a:cs typeface="Lucida Console"/>
              </a:rPr>
              <a:t>enemy = </a:t>
            </a:r>
            <a:r>
              <a:rPr lang="en-US" sz="3200" dirty="0" err="1" smtClean="0">
                <a:latin typeface="Lucida Console"/>
                <a:cs typeface="Lucida Console"/>
              </a:rPr>
              <a:t>findNearestTank</a:t>
            </a:r>
            <a:r>
              <a:rPr lang="en-US" sz="3200" dirty="0" smtClean="0">
                <a:latin typeface="Lucida Console"/>
                <a:cs typeface="Lucida Console"/>
              </a:rPr>
              <a:t>()</a:t>
            </a:r>
            <a:endParaRPr lang="en-US" sz="3200" dirty="0">
              <a:latin typeface="Lucida Console"/>
              <a:cs typeface="Lucida Console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val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>
                <a:latin typeface="Lucida Console"/>
                <a:cs typeface="Lucida Console"/>
              </a:rPr>
              <a:t>angle = </a:t>
            </a:r>
            <a:r>
              <a:rPr lang="en-US" sz="3200" dirty="0" err="1">
                <a:latin typeface="Lucida Console"/>
                <a:cs typeface="Lucida Console"/>
              </a:rPr>
              <a:t>angleTo</a:t>
            </a:r>
            <a:r>
              <a:rPr lang="en-US" sz="3200" dirty="0">
                <a:latin typeface="Lucida Console"/>
                <a:cs typeface="Lucida Console"/>
              </a:rPr>
              <a:t>(enemy</a:t>
            </a:r>
            <a:r>
              <a:rPr lang="en-US" sz="32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3200" dirty="0" smtClean="0">
                <a:latin typeface="Lucida Console"/>
                <a:cs typeface="Lucida Console"/>
              </a:rPr>
              <a:t>  List(</a:t>
            </a:r>
            <a:r>
              <a:rPr lang="en-US" sz="3200" dirty="0" err="1" smtClean="0">
                <a:latin typeface="Lucida Console"/>
                <a:cs typeface="Lucida Console"/>
              </a:rPr>
              <a:t>AimToward</a:t>
            </a:r>
            <a:r>
              <a:rPr lang="en-US" sz="3200" dirty="0" smtClean="0">
                <a:latin typeface="Lucida Console"/>
                <a:cs typeface="Lucida Console"/>
              </a:rPr>
              <a:t>(angle),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     Fire)</a:t>
            </a:r>
            <a:endParaRPr lang="en-US" sz="3200" dirty="0">
              <a:latin typeface="Lucida Console"/>
              <a:cs typeface="Lucida Console"/>
            </a:endParaRPr>
          </a:p>
          <a:p>
            <a:r>
              <a:rPr lang="en-US" sz="32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3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209" y="2112207"/>
            <a:ext cx="8208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interpret(me: Player)(</a:t>
            </a:r>
            <a:r>
              <a:rPr lang="en-US" sz="2400" dirty="0" err="1" smtClean="0">
                <a:latin typeface="Lucida Console"/>
                <a:cs typeface="Lucida Console"/>
              </a:rPr>
              <a:t>ai</a:t>
            </a:r>
            <a:r>
              <a:rPr lang="en-US" sz="2400" dirty="0" smtClean="0">
                <a:latin typeface="Lucida Console"/>
                <a:cs typeface="Lucida Console"/>
              </a:rPr>
              <a:t>: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) { 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latin typeface="Lucida Console"/>
                <a:cs typeface="Lucida Console"/>
              </a:rPr>
              <a:t>ai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match</a:t>
            </a:r>
            <a:r>
              <a:rPr lang="en-US" sz="2400" dirty="0" smtClean="0">
                <a:latin typeface="Lucida Console"/>
                <a:cs typeface="Lucida Console"/>
              </a:rPr>
              <a:t>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case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latin typeface="Lucida Console"/>
                <a:cs typeface="Lucida Console"/>
              </a:rPr>
              <a:t>(angle) =&gt;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</a:t>
            </a:r>
            <a:r>
              <a:rPr lang="en-US" sz="2400" dirty="0" err="1" smtClean="0">
                <a:latin typeface="Lucida Console"/>
                <a:cs typeface="Lucida Console"/>
              </a:rPr>
              <a:t>rotatePlayer</a:t>
            </a:r>
            <a:r>
              <a:rPr lang="en-US" sz="2400" dirty="0" smtClean="0">
                <a:latin typeface="Lucida Console"/>
                <a:cs typeface="Lucida Console"/>
              </a:rPr>
              <a:t>(angle)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case</a:t>
            </a:r>
            <a:r>
              <a:rPr lang="en-US" sz="2400" dirty="0" smtClean="0">
                <a:latin typeface="Lucida Console"/>
                <a:cs typeface="Lucida Console"/>
              </a:rPr>
              <a:t> Fire =&gt; </a:t>
            </a:r>
            <a:r>
              <a:rPr lang="en-US" sz="2400" dirty="0" err="1" smtClean="0">
                <a:latin typeface="Lucida Console"/>
                <a:cs typeface="Lucida Console"/>
              </a:rPr>
              <a:t>me.fireMissile</a:t>
            </a:r>
            <a:r>
              <a:rPr lang="en-US" sz="2400" dirty="0" smtClean="0">
                <a:latin typeface="Lucida Console"/>
                <a:cs typeface="Lucida Console"/>
              </a:rPr>
              <a:t>()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}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}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err="1" smtClean="0">
                <a:latin typeface="Lucida Console"/>
                <a:cs typeface="Lucida Console"/>
              </a:rPr>
              <a:t>regularAI</a:t>
            </a:r>
            <a:r>
              <a:rPr lang="en-US" sz="2400" dirty="0" smtClean="0">
                <a:latin typeface="Lucida Console"/>
                <a:cs typeface="Lucida Console"/>
              </a:rPr>
              <a:t>().</a:t>
            </a:r>
            <a:r>
              <a:rPr lang="en-US" sz="2400" dirty="0" err="1" smtClean="0">
                <a:latin typeface="Lucida Console"/>
                <a:cs typeface="Lucida Console"/>
              </a:rPr>
              <a:t>foreach</a:t>
            </a:r>
            <a:r>
              <a:rPr lang="en-US" sz="2400" dirty="0" smtClean="0">
                <a:latin typeface="Lucida Console"/>
                <a:cs typeface="Lucida Console"/>
              </a:rPr>
              <a:t>(interpret(Player))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5452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#1: Composition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8104"/>
            <a:ext cx="7887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sulkyAI</a:t>
            </a:r>
            <a:r>
              <a:rPr lang="en-US" sz="2400" dirty="0">
                <a:latin typeface="Lucida Console"/>
                <a:cs typeface="Lucida Console"/>
              </a:rPr>
              <a:t>: List</a:t>
            </a:r>
            <a:r>
              <a:rPr lang="en-US" sz="2400" dirty="0" smtClean="0">
                <a:latin typeface="Lucida Console"/>
                <a:cs typeface="Lucida Console"/>
              </a:rPr>
              <a:t>[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]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List(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Sigh,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</a:t>
            </a:r>
            <a:r>
              <a:rPr lang="en-US" sz="2400" dirty="0" err="1">
                <a:latin typeface="Lucida Console"/>
                <a:cs typeface="Lucida Console"/>
              </a:rPr>
              <a:t>regularAI</a:t>
            </a:r>
            <a:r>
              <a:rPr lang="en-US" sz="2400" dirty="0">
                <a:latin typeface="Lucida Console"/>
                <a:cs typeface="Lucida Console"/>
              </a:rPr>
              <a:t>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Complain,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</a:t>
            </a:r>
            <a:r>
              <a:rPr lang="en-US" sz="2400" dirty="0" err="1">
                <a:latin typeface="Lucida Console"/>
                <a:cs typeface="Lucida Console"/>
              </a:rPr>
              <a:t>GoHome</a:t>
            </a:r>
            <a:r>
              <a:rPr lang="en-US" sz="24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69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#1: Composition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71576"/>
            <a:ext cx="7887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sulkyAI</a:t>
            </a:r>
            <a:r>
              <a:rPr lang="en-US" sz="2400" dirty="0">
                <a:latin typeface="Lucida Console"/>
                <a:cs typeface="Lucida Console"/>
              </a:rPr>
              <a:t>: List</a:t>
            </a:r>
            <a:r>
              <a:rPr lang="en-US" sz="2400" dirty="0" smtClean="0">
                <a:latin typeface="Lucida Console"/>
                <a:cs typeface="Lucida Console"/>
              </a:rPr>
              <a:t>[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]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List(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Sigh,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</a:t>
            </a:r>
            <a:r>
              <a:rPr lang="en-US" sz="2400" dirty="0" err="1">
                <a:latin typeface="Lucida Console"/>
                <a:cs typeface="Lucida Console"/>
              </a:rPr>
              <a:t>regularAI</a:t>
            </a:r>
            <a:r>
              <a:rPr lang="en-US" sz="2400" dirty="0">
                <a:latin typeface="Lucida Console"/>
                <a:cs typeface="Lucida Console"/>
              </a:rPr>
              <a:t>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Complain,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</a:t>
            </a:r>
            <a:r>
              <a:rPr lang="en-US" sz="2400" dirty="0" err="1">
                <a:latin typeface="Lucida Console"/>
                <a:cs typeface="Lucida Console"/>
              </a:rPr>
              <a:t>GoHome</a:t>
            </a:r>
            <a:r>
              <a:rPr lang="en-US" sz="24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4030578" y="2478313"/>
            <a:ext cx="1884947" cy="1701587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8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24973</TotalTime>
  <Words>1831</Words>
  <Application>Microsoft Macintosh PowerPoint</Application>
  <PresentationFormat>On-screen Show (4:3)</PresentationFormat>
  <Paragraphs>355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Executive</vt:lpstr>
      <vt:lpstr>Run free with the monads!</vt:lpstr>
      <vt:lpstr>Separation of concerns</vt:lpstr>
      <vt:lpstr>Separation of concerns</vt:lpstr>
      <vt:lpstr>Decision/Interpretation (entangled)</vt:lpstr>
      <vt:lpstr>Decisions as data</vt:lpstr>
      <vt:lpstr>Decision</vt:lpstr>
      <vt:lpstr>Interpretation</vt:lpstr>
      <vt:lpstr>Problem #1: Composition</vt:lpstr>
      <vt:lpstr>Problem #1: Composition</vt:lpstr>
      <vt:lpstr>Problem #1: Composition</vt:lpstr>
      <vt:lpstr>Problem #1: Composition</vt:lpstr>
      <vt:lpstr>Problem #2: Linking effectful inputs</vt:lpstr>
      <vt:lpstr>Problem #2: Linking effectful inputs</vt:lpstr>
      <vt:lpstr>Problem #2: Linking effectful inputs</vt:lpstr>
      <vt:lpstr>Problem #3: Gradual execution</vt:lpstr>
      <vt:lpstr>Problem #3: Gradual execution</vt:lpstr>
      <vt:lpstr>Problem #3: Gradual execution</vt:lpstr>
      <vt:lpstr>It should look like this.</vt:lpstr>
      <vt:lpstr>Monads to the rescue! </vt:lpstr>
      <vt:lpstr>Which monads?</vt:lpstr>
      <vt:lpstr>Free Monads!</vt:lpstr>
      <vt:lpstr>Free Monads!</vt:lpstr>
      <vt:lpstr>Free Monads!</vt:lpstr>
      <vt:lpstr>Where do I sign?</vt:lpstr>
      <vt:lpstr>The “Free” data structure</vt:lpstr>
      <vt:lpstr>The “Free” data structure</vt:lpstr>
      <vt:lpstr>The “Free” data structure</vt:lpstr>
      <vt:lpstr>The “Free” data structure</vt:lpstr>
      <vt:lpstr>All we need is a Functor</vt:lpstr>
      <vt:lpstr>Fantasy DSL</vt:lpstr>
      <vt:lpstr>Monadized fantasy DSL</vt:lpstr>
      <vt:lpstr>Step #1: ADT</vt:lpstr>
      <vt:lpstr>Step #2: Type holes</vt:lpstr>
      <vt:lpstr>Step #3a: Continuation of statements</vt:lpstr>
      <vt:lpstr>Step #3a: Continuation of statements</vt:lpstr>
      <vt:lpstr>Step #3b: Continuation of expressions</vt:lpstr>
      <vt:lpstr>Step #3b: Continuation of expressions</vt:lpstr>
      <vt:lpstr>Step #4: Make it a functor</vt:lpstr>
      <vt:lpstr>Step #4: Make it a functor</vt:lpstr>
      <vt:lpstr>Step #5a: Lifting statements</vt:lpstr>
      <vt:lpstr>Step #5b: Lifting expressions</vt:lpstr>
      <vt:lpstr>liftF</vt:lpstr>
      <vt:lpstr>liftF</vt:lpstr>
      <vt:lpstr>Here’s one I prepared earlier…</vt:lpstr>
      <vt:lpstr>Interpreters</vt:lpstr>
      <vt:lpstr>Interpreters</vt:lpstr>
      <vt:lpstr>The payoff?</vt:lpstr>
      <vt:lpstr>Power too cheap to meter</vt:lpstr>
      <vt:lpstr>Power too cheap to meter</vt:lpstr>
      <vt:lpstr>Further reading</vt:lpstr>
      <vt:lpstr>Further reading</vt:lpstr>
      <vt:lpstr>Thank you</vt:lpstr>
    </vt:vector>
  </TitlesOfParts>
  <Company>REA_GROUP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free with the monads!</dc:title>
  <dc:creator>REA USER</dc:creator>
  <cp:lastModifiedBy>REA USER</cp:lastModifiedBy>
  <cp:revision>273</cp:revision>
  <dcterms:created xsi:type="dcterms:W3CDTF">2014-03-12T08:28:57Z</dcterms:created>
  <dcterms:modified xsi:type="dcterms:W3CDTF">2014-05-05T13:17:49Z</dcterms:modified>
</cp:coreProperties>
</file>