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Rasa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22" Type="http://schemas.openxmlformats.org/officeDocument/2006/relationships/font" Target="fonts/Rasa-bold.fntdata"/><Relationship Id="rId21" Type="http://schemas.openxmlformats.org/officeDocument/2006/relationships/font" Target="fonts/Rasa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19" Type="http://schemas.openxmlformats.org/officeDocument/2006/relationships/font" Target="fonts/ArialNarrow-italic.fntdata"/><Relationship Id="rId1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6324480" y="-34560"/>
            <a:ext cx="2818799" cy="2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Seoul National University </a:t>
            </a:r>
          </a:p>
        </p:txBody>
      </p:sp>
      <p:sp>
        <p:nvSpPr>
          <p:cNvPr id="8" name="Shape 8"/>
          <p:cNvSpPr/>
          <p:nvPr/>
        </p:nvSpPr>
        <p:spPr>
          <a:xfrm>
            <a:off x="8830800" y="6611760"/>
            <a:ext cx="312480" cy="24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-16200" y="6629400"/>
            <a:ext cx="3000239" cy="24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SNU 4190.308-002: Computer Architecture (Fall 201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273600"/>
            <a:ext cx="8228879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4480" y="-34560"/>
            <a:ext cx="2818799" cy="2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Seoul National University </a:t>
            </a:r>
          </a:p>
        </p:txBody>
      </p:sp>
      <p:sp>
        <p:nvSpPr>
          <p:cNvPr id="61" name="Shape 61"/>
          <p:cNvSpPr/>
          <p:nvPr/>
        </p:nvSpPr>
        <p:spPr>
          <a:xfrm>
            <a:off x="8830800" y="6611760"/>
            <a:ext cx="312480" cy="24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62" name="Shape 62"/>
          <p:cNvSpPr/>
          <p:nvPr/>
        </p:nvSpPr>
        <p:spPr>
          <a:xfrm>
            <a:off x="-16200" y="6629400"/>
            <a:ext cx="3000239" cy="24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SNU 4190.308-002: Computer Architecture (Fall 201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83639" y="1785959"/>
            <a:ext cx="7296840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1: Data Lab - Manipulating Bits</a:t>
            </a:r>
          </a:p>
        </p:txBody>
      </p:sp>
      <p:sp>
        <p:nvSpPr>
          <p:cNvPr id="117" name="Shape 117"/>
          <p:cNvSpPr/>
          <p:nvPr/>
        </p:nvSpPr>
        <p:spPr>
          <a:xfrm>
            <a:off x="685800" y="3886200"/>
            <a:ext cx="8061839" cy="17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Seonghak Kim and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Daeyeon Kim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 &amp; Code optimization (ARC) Lab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September 14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2017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57119" y="435600"/>
            <a:ext cx="72025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 of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</p:txBody>
      </p:sp>
      <p:sp>
        <p:nvSpPr>
          <p:cNvPr id="177" name="Shape 177"/>
          <p:cNvSpPr/>
          <p:nvPr/>
        </p:nvSpPr>
        <p:spPr>
          <a:xfrm>
            <a:off x="396719" y="1362240"/>
            <a:ext cx="7895519" cy="49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Log-in computers in software lab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student cards and get to 302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311-1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States are saved for you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Linux server(Martini) remotely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3240000"/>
            <a:ext cx="3599640" cy="345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6000" y="3312000"/>
            <a:ext cx="5191560" cy="324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56079" y="1785959"/>
            <a:ext cx="7430759" cy="214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57119" y="435600"/>
            <a:ext cx="7591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23" name="Shape 123"/>
          <p:cNvSpPr/>
          <p:nvPr/>
        </p:nvSpPr>
        <p:spPr>
          <a:xfrm>
            <a:off x="396719" y="1362240"/>
            <a:ext cx="7895519" cy="49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lab,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will implement some simple functions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ex) byte swapping, negation, type conversion..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..by manipulating bits directly!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finishing this lab successfully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will become familiar with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 representations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7119" y="435600"/>
            <a:ext cx="7591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396719" y="1362240"/>
            <a:ext cx="7895519" cy="49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Linux environment required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 and PW for Linux machines in software lab (302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311-1) provided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ID and PW can be used to access Linux server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and unzip datalab-handout.tar from eTL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57119" y="435600"/>
            <a:ext cx="7591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4150" l="0" r="0" t="0"/>
          <a:stretch/>
        </p:blipFill>
        <p:spPr>
          <a:xfrm>
            <a:off x="617400" y="1618000"/>
            <a:ext cx="7909200" cy="4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57119" y="435600"/>
            <a:ext cx="7591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</a:p>
        </p:txBody>
      </p:sp>
      <p:sp>
        <p:nvSpPr>
          <p:cNvPr id="141" name="Shape 141"/>
          <p:cNvSpPr/>
          <p:nvPr/>
        </p:nvSpPr>
        <p:spPr>
          <a:xfrm>
            <a:off x="396719" y="1362240"/>
            <a:ext cx="7895519" cy="49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 in the functions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bits.c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 careful : there are rules to follow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Kinds &amp; Numbers of 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perators to use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 of constants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Prohibition of using control structs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 on floating points also have own rules</a:t>
            </a:r>
          </a:p>
        </p:txBody>
      </p:sp>
      <p:pic>
        <p:nvPicPr>
          <p:cNvPr descr="10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27" y="1857577"/>
            <a:ext cx="3494649" cy="1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57119" y="435600"/>
            <a:ext cx="7591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Helpers</a:t>
            </a:r>
          </a:p>
        </p:txBody>
      </p:sp>
      <p:pic>
        <p:nvPicPr>
          <p:cNvPr descr="스크린샷, 2017-09-13 18-00-19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25" y="2352112"/>
            <a:ext cx="8298149" cy="25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542300" y="2196925"/>
            <a:ext cx="1009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57119" y="435600"/>
            <a:ext cx="7591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Helpers</a:t>
            </a:r>
          </a:p>
        </p:txBody>
      </p:sp>
      <p:sp>
        <p:nvSpPr>
          <p:cNvPr id="155" name="Shape 155"/>
          <p:cNvSpPr/>
          <p:nvPr/>
        </p:nvSpPr>
        <p:spPr>
          <a:xfrm>
            <a:off x="396719" y="1362240"/>
            <a:ext cx="78954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Roboto Mono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./dlc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whether you followed the rules correctly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Roboto Mono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./btest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your functions for correctness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i="0" lang="en-US" sz="2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make btest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test your new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bits.c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</a:p>
        </p:txBody>
      </p:sp>
      <p:sp>
        <p:nvSpPr>
          <p:cNvPr id="156" name="Shape 156"/>
          <p:cNvSpPr/>
          <p:nvPr/>
        </p:nvSpPr>
        <p:spPr>
          <a:xfrm>
            <a:off x="360000" y="3672000"/>
            <a:ext cx="78954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./ishow &amp; ./fshow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Given hex representation, 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int/unsig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ned 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/float value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Given int/unsigned int/float value, show hex representation</a:t>
            </a:r>
          </a:p>
        </p:txBody>
      </p:sp>
      <p:pic>
        <p:nvPicPr>
          <p:cNvPr descr="20.png" id="157" name="Shape 157"/>
          <p:cNvPicPr preferRelativeResize="0"/>
          <p:nvPr/>
        </p:nvPicPr>
        <p:blipFill rotWithShape="1">
          <a:blip r:embed="rId3">
            <a:alphaModFix/>
          </a:blip>
          <a:srcRect b="-28386" l="0" r="-28386" t="0"/>
          <a:stretch/>
        </p:blipFill>
        <p:spPr>
          <a:xfrm>
            <a:off x="478950" y="5018950"/>
            <a:ext cx="10037775" cy="16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57119" y="435600"/>
            <a:ext cx="7591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384125" y="1008000"/>
            <a:ext cx="78954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Submit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bits.c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eTL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date: </a:t>
            </a:r>
            <a:r>
              <a:rPr b="1" i="0" lang="en-US" sz="24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Sep 2</a:t>
            </a:r>
            <a:r>
              <a:rPr b="1" lang="en-US" sz="240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1" i="0" lang="en-US" sz="24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40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Thu</a:t>
            </a:r>
            <a:r>
              <a:rPr b="1" i="0" lang="en-US" sz="24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) 11:</a:t>
            </a:r>
            <a:r>
              <a:rPr b="1" lang="en-US" sz="240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59 P</a:t>
            </a:r>
            <a:r>
              <a:rPr b="1" i="0" lang="en-US" sz="2400" u="none" cap="none" strike="noStrike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by eTL time stamp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스크린샷, 2017-09-13 17-28-27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71" y="1577596"/>
            <a:ext cx="6560249" cy="18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85950" y="4601700"/>
            <a:ext cx="795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3080" lvl="0" marL="343080" rtl="0">
              <a:spcBef>
                <a:spcPts val="0"/>
              </a:spcBef>
              <a:buClr>
                <a:srgbClr val="990000"/>
              </a:buClr>
              <a:buSzPct val="58999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Cut-off date: </a:t>
            </a:r>
            <a:r>
              <a:rPr b="1" lang="en-US" sz="240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Oct 1 (Sun) 11:59 PM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eTL time stamp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57119" y="435600"/>
            <a:ext cx="7591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119160" lvl="0" marL="1191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Grading Policy</a:t>
            </a:r>
          </a:p>
        </p:txBody>
      </p:sp>
      <p:sp>
        <p:nvSpPr>
          <p:cNvPr id="171" name="Shape 171"/>
          <p:cNvSpPr/>
          <p:nvPr/>
        </p:nvSpPr>
        <p:spPr>
          <a:xfrm>
            <a:off x="396725" y="1362250"/>
            <a:ext cx="7895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Rasa"/>
              <a:buChar char="⬛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Different points per problem, from 1 to 4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41 points in total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./btest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will let you know your score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58999"/>
              <a:buFont typeface="Calibri"/>
              <a:buChar char="⬛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Late submission penalty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~ 24 hrs: -20% of maximum score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~ 48 hrs: -40% of maximum score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~ 72 hrs: -60% of maximum score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72 hrs ~: cut-off (no more submission)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Grace Days: no late penalties up to 3 days through this semester (applied to HW #1 through #5)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>
              <a:spcBef>
                <a:spcPts val="0"/>
              </a:spcBef>
              <a:buClr>
                <a:srgbClr val="990000"/>
              </a:buClr>
              <a:buSzPct val="58999"/>
              <a:buFont typeface="Rasa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Plagiarism</a:t>
            </a:r>
          </a:p>
          <a:p>
            <a:pPr indent="-285840" lvl="1" marL="743040" rtl="0">
              <a:spcBef>
                <a:spcPts val="0"/>
              </a:spcBef>
              <a:buClr>
                <a:srgbClr val="990000"/>
              </a:buClr>
              <a:buSzPct val="110000"/>
              <a:buFont typeface="Rasa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for all assignments (worth of 35% of total grade!)</a:t>
            </a:r>
          </a:p>
          <a:p>
            <a:pPr indent="-285840" lvl="1" marL="743040" rtl="0">
              <a:spcBef>
                <a:spcPts val="0"/>
              </a:spcBef>
              <a:buClr>
                <a:srgbClr val="990000"/>
              </a:buClr>
              <a:buSzPct val="110000"/>
              <a:buFont typeface="Rasa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use a plagiarism detector program over your codes</a:t>
            </a:r>
          </a:p>
          <a:p>
            <a:pPr indent="-285840" lvl="1" marL="743040" rtl="0">
              <a:spcBef>
                <a:spcPts val="0"/>
              </a:spcBef>
              <a:buClr>
                <a:srgbClr val="990000"/>
              </a:buClr>
              <a:buSzPct val="110000"/>
              <a:buFont typeface="Rasa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to discuss ideas, but never share your codes in any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