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69" r:id="rId6"/>
    <p:sldId id="259" r:id="rId7"/>
    <p:sldId id="262" r:id="rId8"/>
    <p:sldId id="263" r:id="rId9"/>
    <p:sldId id="271" r:id="rId10"/>
    <p:sldId id="272" r:id="rId11"/>
    <p:sldId id="260" r:id="rId12"/>
    <p:sldId id="26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E26351-28D5-4778-9BB4-B1440D12DC7C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E0D076-AF3F-4F8A-90E3-BD503351063D}">
      <dgm:prSet/>
      <dgm:spPr/>
      <dgm:t>
        <a:bodyPr/>
        <a:lstStyle/>
        <a:p>
          <a:r>
            <a:rPr lang="en-US" dirty="0" err="1"/>
            <a:t>Ressources</a:t>
          </a:r>
          <a:r>
            <a:rPr lang="en-US" dirty="0"/>
            <a:t> </a:t>
          </a:r>
          <a:r>
            <a:rPr lang="en-US" dirty="0" err="1"/>
            <a:t>utilisées</a:t>
          </a:r>
          <a:endParaRPr lang="en-US" dirty="0"/>
        </a:p>
      </dgm:t>
    </dgm:pt>
    <dgm:pt modelId="{98C80719-E411-47EF-848C-2D7BEDFE0DE4}" type="parTrans" cxnId="{D79EFC6B-C089-4609-89E6-4A63DA705BD5}">
      <dgm:prSet/>
      <dgm:spPr/>
      <dgm:t>
        <a:bodyPr/>
        <a:lstStyle/>
        <a:p>
          <a:endParaRPr lang="en-US"/>
        </a:p>
      </dgm:t>
    </dgm:pt>
    <dgm:pt modelId="{525C0EDA-62A0-41D9-A4AB-F1BF67F6164C}" type="sibTrans" cxnId="{D79EFC6B-C089-4609-89E6-4A63DA705BD5}">
      <dgm:prSet/>
      <dgm:spPr/>
      <dgm:t>
        <a:bodyPr/>
        <a:lstStyle/>
        <a:p>
          <a:endParaRPr lang="en-US"/>
        </a:p>
      </dgm:t>
    </dgm:pt>
    <dgm:pt modelId="{3EE347A7-0BD4-45F3-9734-3B9EFDE45333}">
      <dgm:prSet/>
      <dgm:spPr/>
      <dgm:t>
        <a:bodyPr/>
        <a:lstStyle/>
        <a:p>
          <a:r>
            <a:rPr lang="fr-FR" dirty="0"/>
            <a:t>Problèmes rencontrés</a:t>
          </a:r>
          <a:endParaRPr lang="en-US" dirty="0"/>
        </a:p>
      </dgm:t>
    </dgm:pt>
    <dgm:pt modelId="{0B6AA61B-24D5-45C9-ADDC-932A3BC916F1}" type="parTrans" cxnId="{3BDF4701-C6CF-488D-A079-C1359D3E2193}">
      <dgm:prSet/>
      <dgm:spPr/>
      <dgm:t>
        <a:bodyPr/>
        <a:lstStyle/>
        <a:p>
          <a:endParaRPr lang="en-US"/>
        </a:p>
      </dgm:t>
    </dgm:pt>
    <dgm:pt modelId="{CB829E4D-F39D-40D9-8D84-D12D82408CEA}" type="sibTrans" cxnId="{3BDF4701-C6CF-488D-A079-C1359D3E2193}">
      <dgm:prSet/>
      <dgm:spPr/>
      <dgm:t>
        <a:bodyPr/>
        <a:lstStyle/>
        <a:p>
          <a:endParaRPr lang="en-US"/>
        </a:p>
      </dgm:t>
    </dgm:pt>
    <dgm:pt modelId="{24DD0B9B-F0A9-4471-BE83-24A2D14F5D28}" type="pres">
      <dgm:prSet presAssocID="{86E26351-28D5-4778-9BB4-B1440D12DC7C}" presName="vert0" presStyleCnt="0">
        <dgm:presLayoutVars>
          <dgm:dir/>
          <dgm:animOne val="branch"/>
          <dgm:animLvl val="lvl"/>
        </dgm:presLayoutVars>
      </dgm:prSet>
      <dgm:spPr/>
    </dgm:pt>
    <dgm:pt modelId="{77611AA4-0382-48E9-AB1A-0E014B752FE9}" type="pres">
      <dgm:prSet presAssocID="{5BE0D076-AF3F-4F8A-90E3-BD503351063D}" presName="thickLine" presStyleLbl="alignNode1" presStyleIdx="0" presStyleCnt="2"/>
      <dgm:spPr/>
    </dgm:pt>
    <dgm:pt modelId="{E6587BE0-B012-436C-B06E-13B54ED6EDE0}" type="pres">
      <dgm:prSet presAssocID="{5BE0D076-AF3F-4F8A-90E3-BD503351063D}" presName="horz1" presStyleCnt="0"/>
      <dgm:spPr/>
    </dgm:pt>
    <dgm:pt modelId="{E2CAEF42-6693-44B0-9D71-02C6B7029EC2}" type="pres">
      <dgm:prSet presAssocID="{5BE0D076-AF3F-4F8A-90E3-BD503351063D}" presName="tx1" presStyleLbl="revTx" presStyleIdx="0" presStyleCnt="2"/>
      <dgm:spPr/>
    </dgm:pt>
    <dgm:pt modelId="{85B25CC4-1EF5-498B-B8AC-5E6CF4178AB5}" type="pres">
      <dgm:prSet presAssocID="{5BE0D076-AF3F-4F8A-90E3-BD503351063D}" presName="vert1" presStyleCnt="0"/>
      <dgm:spPr/>
    </dgm:pt>
    <dgm:pt modelId="{6307BC56-0035-4A45-9EFC-4B7E9F0BE5C1}" type="pres">
      <dgm:prSet presAssocID="{3EE347A7-0BD4-45F3-9734-3B9EFDE45333}" presName="thickLine" presStyleLbl="alignNode1" presStyleIdx="1" presStyleCnt="2"/>
      <dgm:spPr/>
    </dgm:pt>
    <dgm:pt modelId="{3D0E892A-9895-4DE4-A06F-692F7E29949A}" type="pres">
      <dgm:prSet presAssocID="{3EE347A7-0BD4-45F3-9734-3B9EFDE45333}" presName="horz1" presStyleCnt="0"/>
      <dgm:spPr/>
    </dgm:pt>
    <dgm:pt modelId="{1B37FB06-085E-457F-B679-0093085D960B}" type="pres">
      <dgm:prSet presAssocID="{3EE347A7-0BD4-45F3-9734-3B9EFDE45333}" presName="tx1" presStyleLbl="revTx" presStyleIdx="1" presStyleCnt="2"/>
      <dgm:spPr/>
    </dgm:pt>
    <dgm:pt modelId="{CA10F8F0-ADA4-4AB7-A037-1423FAB02018}" type="pres">
      <dgm:prSet presAssocID="{3EE347A7-0BD4-45F3-9734-3B9EFDE45333}" presName="vert1" presStyleCnt="0"/>
      <dgm:spPr/>
    </dgm:pt>
  </dgm:ptLst>
  <dgm:cxnLst>
    <dgm:cxn modelId="{3BDF4701-C6CF-488D-A079-C1359D3E2193}" srcId="{86E26351-28D5-4778-9BB4-B1440D12DC7C}" destId="{3EE347A7-0BD4-45F3-9734-3B9EFDE45333}" srcOrd="1" destOrd="0" parTransId="{0B6AA61B-24D5-45C9-ADDC-932A3BC916F1}" sibTransId="{CB829E4D-F39D-40D9-8D84-D12D82408CEA}"/>
    <dgm:cxn modelId="{D79EFC6B-C089-4609-89E6-4A63DA705BD5}" srcId="{86E26351-28D5-4778-9BB4-B1440D12DC7C}" destId="{5BE0D076-AF3F-4F8A-90E3-BD503351063D}" srcOrd="0" destOrd="0" parTransId="{98C80719-E411-47EF-848C-2D7BEDFE0DE4}" sibTransId="{525C0EDA-62A0-41D9-A4AB-F1BF67F6164C}"/>
    <dgm:cxn modelId="{0515A26C-3BA7-4937-A364-DA0BB8E6E231}" type="presOf" srcId="{3EE347A7-0BD4-45F3-9734-3B9EFDE45333}" destId="{1B37FB06-085E-457F-B679-0093085D960B}" srcOrd="0" destOrd="0" presId="urn:microsoft.com/office/officeart/2008/layout/LinedList"/>
    <dgm:cxn modelId="{0DBF7E77-CFC2-4C87-9A17-3096BCB2D73D}" type="presOf" srcId="{5BE0D076-AF3F-4F8A-90E3-BD503351063D}" destId="{E2CAEF42-6693-44B0-9D71-02C6B7029EC2}" srcOrd="0" destOrd="0" presId="urn:microsoft.com/office/officeart/2008/layout/LinedList"/>
    <dgm:cxn modelId="{8438EDCF-F699-4550-9C4D-EED30E5EC697}" type="presOf" srcId="{86E26351-28D5-4778-9BB4-B1440D12DC7C}" destId="{24DD0B9B-F0A9-4471-BE83-24A2D14F5D28}" srcOrd="0" destOrd="0" presId="urn:microsoft.com/office/officeart/2008/layout/LinedList"/>
    <dgm:cxn modelId="{D428B23A-8101-497F-B109-B566B609DD52}" type="presParOf" srcId="{24DD0B9B-F0A9-4471-BE83-24A2D14F5D28}" destId="{77611AA4-0382-48E9-AB1A-0E014B752FE9}" srcOrd="0" destOrd="0" presId="urn:microsoft.com/office/officeart/2008/layout/LinedList"/>
    <dgm:cxn modelId="{7844E741-14DB-432E-9CFB-B7AC4CCFCB62}" type="presParOf" srcId="{24DD0B9B-F0A9-4471-BE83-24A2D14F5D28}" destId="{E6587BE0-B012-436C-B06E-13B54ED6EDE0}" srcOrd="1" destOrd="0" presId="urn:microsoft.com/office/officeart/2008/layout/LinedList"/>
    <dgm:cxn modelId="{D74094AD-043B-4383-83DC-9F6ED06A1879}" type="presParOf" srcId="{E6587BE0-B012-436C-B06E-13B54ED6EDE0}" destId="{E2CAEF42-6693-44B0-9D71-02C6B7029EC2}" srcOrd="0" destOrd="0" presId="urn:microsoft.com/office/officeart/2008/layout/LinedList"/>
    <dgm:cxn modelId="{8C9E760C-561D-467D-84FA-821C294DB0A5}" type="presParOf" srcId="{E6587BE0-B012-436C-B06E-13B54ED6EDE0}" destId="{85B25CC4-1EF5-498B-B8AC-5E6CF4178AB5}" srcOrd="1" destOrd="0" presId="urn:microsoft.com/office/officeart/2008/layout/LinedList"/>
    <dgm:cxn modelId="{00083C9A-0410-41D1-9EE7-1A609A0F35AB}" type="presParOf" srcId="{24DD0B9B-F0A9-4471-BE83-24A2D14F5D28}" destId="{6307BC56-0035-4A45-9EFC-4B7E9F0BE5C1}" srcOrd="2" destOrd="0" presId="urn:microsoft.com/office/officeart/2008/layout/LinedList"/>
    <dgm:cxn modelId="{205E300E-8DEC-4814-8DEF-C4603799D900}" type="presParOf" srcId="{24DD0B9B-F0A9-4471-BE83-24A2D14F5D28}" destId="{3D0E892A-9895-4DE4-A06F-692F7E29949A}" srcOrd="3" destOrd="0" presId="urn:microsoft.com/office/officeart/2008/layout/LinedList"/>
    <dgm:cxn modelId="{DBCCC1CF-B763-4D84-B650-3037EE261EB0}" type="presParOf" srcId="{3D0E892A-9895-4DE4-A06F-692F7E29949A}" destId="{1B37FB06-085E-457F-B679-0093085D960B}" srcOrd="0" destOrd="0" presId="urn:microsoft.com/office/officeart/2008/layout/LinedList"/>
    <dgm:cxn modelId="{9A887457-7110-4083-8FCF-65DF82EC220E}" type="presParOf" srcId="{3D0E892A-9895-4DE4-A06F-692F7E29949A}" destId="{CA10F8F0-ADA4-4AB7-A037-1423FAB020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11AA4-0382-48E9-AB1A-0E014B752FE9}">
      <dsp:nvSpPr>
        <dsp:cNvPr id="0" name=""/>
        <dsp:cNvSpPr/>
      </dsp:nvSpPr>
      <dsp:spPr>
        <a:xfrm>
          <a:off x="0" y="0"/>
          <a:ext cx="478041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AEF42-6693-44B0-9D71-02C6B7029EC2}">
      <dsp:nvSpPr>
        <dsp:cNvPr id="0" name=""/>
        <dsp:cNvSpPr/>
      </dsp:nvSpPr>
      <dsp:spPr>
        <a:xfrm>
          <a:off x="0" y="0"/>
          <a:ext cx="4780416" cy="224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 err="1"/>
            <a:t>Ressources</a:t>
          </a:r>
          <a:r>
            <a:rPr lang="en-US" sz="6300" kern="1200" dirty="0"/>
            <a:t> </a:t>
          </a:r>
          <a:r>
            <a:rPr lang="en-US" sz="6300" kern="1200" dirty="0" err="1"/>
            <a:t>utilisées</a:t>
          </a:r>
          <a:endParaRPr lang="en-US" sz="6300" kern="1200" dirty="0"/>
        </a:p>
      </dsp:txBody>
      <dsp:txXfrm>
        <a:off x="0" y="0"/>
        <a:ext cx="4780416" cy="2240363"/>
      </dsp:txXfrm>
    </dsp:sp>
    <dsp:sp modelId="{6307BC56-0035-4A45-9EFC-4B7E9F0BE5C1}">
      <dsp:nvSpPr>
        <dsp:cNvPr id="0" name=""/>
        <dsp:cNvSpPr/>
      </dsp:nvSpPr>
      <dsp:spPr>
        <a:xfrm>
          <a:off x="0" y="2240363"/>
          <a:ext cx="4780416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7FB06-085E-457F-B679-0093085D960B}">
      <dsp:nvSpPr>
        <dsp:cNvPr id="0" name=""/>
        <dsp:cNvSpPr/>
      </dsp:nvSpPr>
      <dsp:spPr>
        <a:xfrm>
          <a:off x="0" y="2240363"/>
          <a:ext cx="4780416" cy="224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300" kern="1200" dirty="0"/>
            <a:t>Problèmes rencontrés</a:t>
          </a:r>
          <a:endParaRPr lang="en-US" sz="6300" kern="1200" dirty="0"/>
        </a:p>
      </dsp:txBody>
      <dsp:txXfrm>
        <a:off x="0" y="2240363"/>
        <a:ext cx="4780416" cy="2240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9B720-0946-4996-80BE-827BBD3D7EC9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D7C66-3FBD-4C7D-A825-B9A3E441B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22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A0C43-6327-98EC-E8AD-2C6FF7EA5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E01D9F-2979-0106-FAE1-400082CA6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A3353-320B-C7F7-8BBD-F0C0F8C9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C97-7759-490B-8FA0-D8770BBBDB64}" type="datetime1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A5414-5591-15A6-55F4-44809250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12755-35AB-8ADD-C8F8-B87393C3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3259-41C4-99C4-E6A71B3B6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1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1CC07-59E4-3428-1378-8DB05763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44228C-E318-361F-AF66-86DAC2343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71ACC3-FC92-FF60-8B79-BF028A32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6A75-59FD-43E1-B522-02D3EF29C86B}" type="datetime1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B9D73-21E9-E98F-4F12-1363C51B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C64E53-EADE-A36E-0FBA-7E8C051B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3259-41C4-99C4-E6A71B3B6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99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C3AF0C-E315-006A-74DF-21C1761D3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8C4CDA-6E03-556E-205E-F4AF016EA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50838-57E3-3C67-6F1C-A0061217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11A7-81FF-46EA-9E20-28BB5062C75B}" type="datetime1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CC72E7-B843-E804-D795-E27BD325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EA3A0F-0399-EB11-1E94-796292AC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3259-41C4-99C4-E6A71B3B6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68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D05F8-8574-9E16-6C13-97D025E8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27877-6796-8E6D-629A-BBFA9C41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F1121-F718-DEEE-44CE-5E83C054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623-E683-476A-BA35-FA2012F0D8DB}" type="datetime1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CFEFA-60AF-479D-14DD-2AA2BCBB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B18C7-21D6-EDB2-1EF6-2245306F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3259-41C4-99C4-E6A71B3B6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1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F32CC-91F3-803C-8E1F-2B5D75CB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ED8BCC-231A-06AB-D3FB-72706F42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11E1CF-B88D-66CF-A72C-FA7472CD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3F3C-4DC2-4388-8C24-E52585C7C49D}" type="datetime1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F6524-7010-C830-190D-68EBA12A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0B088-60DB-28B1-8086-0A9E68B8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3259-41C4-99C4-E6A71B3B6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11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16B3B-992F-E3D3-E5F1-484C1411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A5F29E-53BD-AD5F-5BDE-466ED3B7C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8E300C-D90C-BD67-B17B-4DD0F3978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2442A0-5060-87C1-F6CA-C761DB09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9611-F1CA-4DF3-967E-267C77CEF7AD}" type="datetime1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44390A-65C0-A9A2-7D71-9690B86A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E6EADC-01DB-2DE5-776C-8003160A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3259-41C4-99C4-E6A71B3B6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66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E4CBE-9387-B2F9-7DFB-B1A2235B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544FAF-7114-260A-EFE5-AFA259A0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0CE34E-1976-E369-5116-9E3179315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8D1017-59CC-1B7D-ECF8-B3CE6807B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23EE6A-2990-53A0-2B5B-4A73BE6C5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BD6A76-4B5E-2969-55C9-518BD15F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7B01-659B-4B73-912A-3CA172672CCA}" type="datetime1">
              <a:rPr lang="fr-FR" smtClean="0"/>
              <a:t>07/04/2023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2A26A0-A2C2-FA03-5527-6FAEA98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0AADFD-CEFF-63DA-B4CD-15FFC1E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3259-41C4-99C4-E6A71B3B6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2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EE509-F9D8-6825-7C6C-C2A6B08E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FB0357-0C11-2B8C-A3C4-16883355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E17D-2A54-4D06-9252-2E8E3576E40D}" type="datetime1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B91374-E71B-4881-C585-75677DB4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E93A60-F9A8-BBC6-CB2D-0B27CC2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3259-41C4-99C4-E6A71B3B6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24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EFE95E-A22F-BB5F-0B9F-3D28C1D3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C0B7-49D6-405B-AB0C-0B319C234941}" type="datetime1">
              <a:rPr lang="fr-FR" smtClean="0"/>
              <a:t>07/04/2023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776DC5-084D-2D33-E87C-D6D03225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65F698-F502-CBF4-1BA0-77156679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3259-41C4-99C4-E6A71B3B6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32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1A336-52A4-AAF2-C749-50D3C108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3FD542-24A0-5E25-B13D-25029B3B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671AA-6D9F-D182-FB13-66532D313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14B8FB-5842-5A25-A5C2-44F92A93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F459-055F-48E9-8E7E-4E1973343FC2}" type="datetime1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78D30B-40FC-6221-5E2D-319F96AE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D34AB-11F8-89C7-24E0-9C16C35C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3259-41C4-99C4-E6A71B3B6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9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6F4C4-4075-607B-CA84-E073775C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6E3282-3C98-A158-936A-B91B19EB6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3B2374-6B4C-6067-4877-B4707E280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9328B3-E8F4-1E4C-3F75-955709C0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DE86-2787-47C1-B90D-80206CA946ED}" type="datetime1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9DCC9B-9D5C-AE52-C742-1474EF3A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AZIZ Souhayl / CORDONNIER Hugo / POIRÉ Gabin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810C7-00C9-6734-2FC6-BA4CABCE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C191-3259-41C4-99C4-E6A71B3B6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1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5405E7-96B9-A892-7117-C6BE4478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58BC1-97C4-6A1D-9E64-417AAC188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9DB57F-8443-F59E-D3E6-E6A4DC7C9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8664-337A-40D3-B548-FE5842183CA3}" type="datetime1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F01C7D-C3DA-5BB0-88CF-199F94D01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AZIZ Souhayl / CORDONNIER Hugo / POIRÉ Gabin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5B30D0-57B9-FFFC-BB23-C8406F612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C191-3259-41C4-99C4-E6A71B3B6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9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7A173B-09CA-B269-B9A4-D518CC21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1330687"/>
            <a:ext cx="3874124" cy="12300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D3EA1F0-451B-F3F1-6A79-5F9498305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4007993"/>
            <a:ext cx="3874124" cy="1801467"/>
          </a:xfrm>
          <a:prstGeom prst="rect">
            <a:avLst/>
          </a:prstGeom>
        </p:spPr>
      </p:pic>
      <p:sp>
        <p:nvSpPr>
          <p:cNvPr id="28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859B8F-2BF7-BAB8-D689-423AD4B16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5659" y="1188637"/>
            <a:ext cx="5642312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b="1" dirty="0"/>
              <a:t>SAÉ 21 : </a:t>
            </a:r>
            <a:r>
              <a:rPr lang="en-US" sz="3400" b="1" dirty="0" err="1"/>
              <a:t>Construire</a:t>
            </a:r>
            <a:r>
              <a:rPr lang="en-US" sz="3400" b="1" dirty="0"/>
              <a:t> un reseau </a:t>
            </a:r>
            <a:r>
              <a:rPr lang="en-US" sz="3400" b="1" dirty="0" err="1"/>
              <a:t>informatique</a:t>
            </a:r>
            <a:r>
              <a:rPr lang="en-US" sz="3400" b="1" dirty="0"/>
              <a:t> pour </a:t>
            </a:r>
            <a:r>
              <a:rPr lang="en-US" sz="3400" b="1" dirty="0" err="1"/>
              <a:t>une</a:t>
            </a:r>
            <a:r>
              <a:rPr lang="en-US" sz="3400" b="1" dirty="0"/>
              <a:t> petite structure</a:t>
            </a:r>
            <a:endParaRPr lang="en-US" sz="3400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97AE4915-E4E1-C7B0-3B22-A6EFBAE1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AZIZ Souhayl / CORDONNIER Hugo / POIRÉ Gabin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4E94BB-11AF-5051-576B-4BA28286F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5660" y="2998278"/>
            <a:ext cx="4505654" cy="27281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Groupe 1 : AZIZ Souhayl /CORDONNIER Hugo / POIRÉ </a:t>
            </a:r>
            <a:r>
              <a:rPr lang="en-US" sz="2200" dirty="0" err="1"/>
              <a:t>Gabin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En collaboration avec : </a:t>
            </a:r>
          </a:p>
          <a:p>
            <a:pPr algn="l"/>
            <a:r>
              <a:rPr lang="en-US" sz="2200" dirty="0"/>
              <a:t>	BOUILLET Jean-Michel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JURY : BOUILLET Jean-Michel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B11D8369-6546-2743-943F-A007622B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7298" y="5769864"/>
            <a:ext cx="24065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8D74CDB-6C54-408E-A735-B6AE1A7C534A}" type="datetime1">
              <a:rPr lang="fr-FR" sz="1150" smtClean="0">
                <a:solidFill>
                  <a:srgbClr val="FFFFFF"/>
                </a:solidFill>
              </a:rPr>
              <a:t>07/04/2023</a:t>
            </a:fld>
            <a:endParaRPr lang="en-US" sz="1150">
              <a:solidFill>
                <a:srgbClr val="FFFFFF"/>
              </a:solidFill>
            </a:endParaRP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358D2EEB-6943-CD20-EEBA-43F36686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DA9C191-3259-41C4-99C4-E6A71B3B65D9}" type="slidenum">
              <a:rPr lang="en-US" sz="44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r>
              <a:rPr lang="en-US" sz="4400" dirty="0">
                <a:solidFill>
                  <a:srgbClr val="FFFFFF"/>
                </a:solidFill>
              </a:rPr>
              <a:t>/12</a:t>
            </a:r>
            <a:endParaRPr 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5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9961B5-850E-4C12-2D49-337712AD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169" y="1370471"/>
            <a:ext cx="6010413" cy="3598642"/>
          </a:xfrm>
        </p:spPr>
        <p:txBody>
          <a:bodyPr>
            <a:normAutofit/>
          </a:bodyPr>
          <a:lstStyle/>
          <a:p>
            <a:r>
              <a:rPr lang="fr-FR" sz="4000" dirty="0"/>
              <a:t>Objectifs : </a:t>
            </a:r>
            <a:br>
              <a:rPr lang="fr-FR" sz="4000" dirty="0"/>
            </a:br>
            <a:r>
              <a:rPr lang="fr-FR" sz="4000" dirty="0"/>
              <a:t>	- DHCP</a:t>
            </a:r>
            <a:br>
              <a:rPr lang="fr-FR" sz="4000" dirty="0"/>
            </a:br>
            <a:r>
              <a:rPr lang="fr-FR" sz="4000" dirty="0"/>
              <a:t>	- TFTP</a:t>
            </a:r>
            <a:br>
              <a:rPr lang="fr-FR" sz="4000" dirty="0"/>
            </a:br>
            <a:r>
              <a:rPr lang="fr-FR" sz="4000" dirty="0"/>
              <a:t>	- NFS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F18A3-3A12-E492-AC9C-71417EE3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AZIZ Souhayl / CORDONNIER Hugo / POIRÉ Gabin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1F660-9117-DDD5-2FE9-D23205C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21694" y="5769864"/>
            <a:ext cx="213210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F6C39D93-0250-4651-8752-551C299657AA}" type="datetime1">
              <a:rPr lang="fr-FR" sz="1150" smtClean="0">
                <a:solidFill>
                  <a:srgbClr val="FFFFFF"/>
                </a:solidFill>
              </a:rPr>
              <a:t>07/04/2023</a:t>
            </a:fld>
            <a:endParaRPr lang="fr-FR" sz="115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AC580-CD23-CCE1-A56A-059C1C3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DA9C191-3259-41C4-99C4-E6A71B3B65D9}" type="slidenum">
              <a:rPr lang="fr-FR" sz="44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r>
              <a:rPr lang="fr-FR" sz="4400" dirty="0">
                <a:solidFill>
                  <a:srgbClr val="FFFFFF"/>
                </a:solidFill>
              </a:rPr>
              <a:t>/12</a:t>
            </a:r>
            <a:endParaRPr lang="fr-FR" sz="6600" dirty="0">
              <a:solidFill>
                <a:srgbClr val="FFFFFF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F12E3FD-D3CA-D4EA-B076-2F991A66B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010D0BA-98A7-228E-7A89-E15CE469D28D}"/>
              </a:ext>
            </a:extLst>
          </p:cNvPr>
          <p:cNvSpPr/>
          <p:nvPr/>
        </p:nvSpPr>
        <p:spPr>
          <a:xfrm>
            <a:off x="661652" y="4108174"/>
            <a:ext cx="425023" cy="6361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Preboot Execution Environment - Wikipedia">
            <a:extLst>
              <a:ext uri="{FF2B5EF4-FFF2-40B4-BE49-F238E27FC236}">
                <a16:creationId xmlns:a16="http://schemas.microsoft.com/office/drawing/2014/main" id="{632DE968-6735-2951-3EBB-4C1A4B3E0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18" y="2018931"/>
            <a:ext cx="3453598" cy="26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33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9961B5-850E-4C12-2D49-337712AD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30914" cy="4480726"/>
          </a:xfrm>
        </p:spPr>
        <p:txBody>
          <a:bodyPr>
            <a:normAutofit/>
          </a:bodyPr>
          <a:lstStyle/>
          <a:p>
            <a:pPr algn="r"/>
            <a:r>
              <a:rPr lang="fr-FR" sz="5100" dirty="0"/>
              <a:t>Conclusion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F18A3-3A12-E492-AC9C-71417EE3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AZIZ Souhayl / CORDONNIER Hugo / POIRÉ Gabin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1F660-9117-DDD5-2FE9-D23205C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96232" y="5769864"/>
            <a:ext cx="225756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EEA43B67-1B00-4836-92B3-29BCBF3BB276}" type="datetime1">
              <a:rPr lang="fr-FR" sz="1150" smtClean="0">
                <a:solidFill>
                  <a:srgbClr val="FFFFFF"/>
                </a:solidFill>
              </a:rPr>
              <a:t>07/04/2023</a:t>
            </a:fld>
            <a:endParaRPr lang="fr-FR" sz="115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AC580-CD23-CCE1-A56A-059C1C3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DA9C191-3259-41C4-99C4-E6A71B3B65D9}" type="slidenum">
              <a:rPr lang="fr-FR" sz="44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r>
              <a:rPr lang="fr-FR" sz="4400" dirty="0">
                <a:solidFill>
                  <a:srgbClr val="FFFFFF"/>
                </a:solidFill>
              </a:rPr>
              <a:t>/12</a:t>
            </a:r>
            <a:endParaRPr lang="fr-FR" sz="6600" dirty="0">
              <a:solidFill>
                <a:srgbClr val="FFFFFF"/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BBB6159D-898A-1574-3D4D-5AF0EAD17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694874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65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9961B5-850E-4C12-2D49-337712AD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de nous avoir écouté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1F660-9117-DDD5-2FE9-D23205C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586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B060C2-6082-47C2-B0F5-D83969D70087}" type="datetime1">
              <a:rPr lang="fr-FR" smtClean="0">
                <a:solidFill>
                  <a:srgbClr val="FFFFFF"/>
                </a:solidFill>
              </a:rPr>
              <a:t>07/04/2023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F18A3-3A12-E492-AC9C-71417EE3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2313" y="6356350"/>
            <a:ext cx="47210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AZIZ Souhayl / CORDONNIER Hugo / POIRÉ Gabin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AC580-CD23-CCE1-A56A-059C1C3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A9C191-3259-41C4-99C4-E6A71B3B65D9}" type="slidenum">
              <a:rPr lang="en-US" smtClean="0"/>
              <a:pPr>
                <a:spcAft>
                  <a:spcPts val="600"/>
                </a:spcAft>
              </a:pPr>
              <a:t>12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02717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A11BF3-9CD4-751D-905F-CD4680CD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fr-FR" sz="6600"/>
              <a:t>SUJET :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CE762-B4C1-A7D0-9C95-EB63D00F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AZIZ Souhayl / CORDONNIER Hugo / POIRÉ Gabin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A7444-E00D-9150-1B49-5F8E8CAD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1235612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b="1" dirty="0"/>
              <a:t>Mettre en place une infrastructure permettant de déployer des systèmes d’exploitation via un réseau d’entreprise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1EDD3E-7891-3C10-169A-B7AC93D5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6658" y="5769864"/>
            <a:ext cx="237714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A18AFD5-D454-4AE3-B3C4-90F981EDD95E}" type="datetime1">
              <a:rPr lang="fr-FR" sz="1150" smtClean="0">
                <a:solidFill>
                  <a:srgbClr val="FFFFFF"/>
                </a:solidFill>
              </a:rPr>
              <a:t>07/04/2023</a:t>
            </a:fld>
            <a:endParaRPr lang="fr-FR" sz="115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4496CE-F28B-017B-ED32-DF04E8CA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85414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DA9C191-3259-41C4-99C4-E6A71B3B65D9}" type="slidenum">
              <a:rPr lang="fr-FR" sz="44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r>
              <a:rPr lang="fr-FR" sz="4400" dirty="0">
                <a:solidFill>
                  <a:srgbClr val="FFFFFF"/>
                </a:solidFill>
              </a:rPr>
              <a:t>/12</a:t>
            </a:r>
            <a:endParaRPr lang="fr-FR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9961B5-850E-4C12-2D49-337712AD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fr-FR" sz="3100"/>
              <a:t>ORGANISATION :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F18A3-3A12-E492-AC9C-71417EE3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AZIZ Souhayl / CORDONNIER Hugo / POIRÉ Gabin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3A8E9-3052-3271-DAEB-3D8F9F21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623275"/>
            <a:ext cx="4702848" cy="5607882"/>
          </a:xfrm>
        </p:spPr>
        <p:txBody>
          <a:bodyPr anchor="ctr">
            <a:normAutofit/>
          </a:bodyPr>
          <a:lstStyle/>
          <a:p>
            <a:r>
              <a:rPr lang="fr-FR" sz="2400" dirty="0"/>
              <a:t>Chef de groupe : Cordonnier Hugo</a:t>
            </a:r>
          </a:p>
          <a:p>
            <a:endParaRPr lang="fr-FR" sz="2400" dirty="0"/>
          </a:p>
          <a:p>
            <a:r>
              <a:rPr lang="fr-FR" sz="2400" dirty="0"/>
              <a:t>Configuration Switch/Routeur</a:t>
            </a:r>
          </a:p>
          <a:p>
            <a:pPr lvl="1"/>
            <a:r>
              <a:rPr lang="fr-FR" sz="2000" dirty="0"/>
              <a:t>CORDONNIER Hugo</a:t>
            </a:r>
            <a:endParaRPr lang="fr-FR" sz="2400" dirty="0"/>
          </a:p>
          <a:p>
            <a:r>
              <a:rPr lang="fr-FR" sz="2400" dirty="0"/>
              <a:t>Configuration PXE:</a:t>
            </a:r>
          </a:p>
          <a:p>
            <a:pPr lvl="1"/>
            <a:r>
              <a:rPr lang="fr-FR" sz="2000" dirty="0"/>
              <a:t>AZIZ Souhayl / POIRE Gabin</a:t>
            </a:r>
            <a:endParaRPr lang="fr-FR" sz="2400" dirty="0"/>
          </a:p>
          <a:p>
            <a:r>
              <a:rPr lang="fr-FR" sz="2400" dirty="0"/>
              <a:t>Configuration RPI :</a:t>
            </a:r>
          </a:p>
          <a:p>
            <a:pPr lvl="1"/>
            <a:r>
              <a:rPr lang="fr-FR" sz="2000" dirty="0"/>
              <a:t>POIRE Gabin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1F660-9117-DDD5-2FE9-D23205C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6658" y="5769864"/>
            <a:ext cx="237714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07DFD8F-7F4A-4E3C-A50B-B37B30CB3FE8}" type="datetime1">
              <a:rPr lang="fr-FR" sz="1150" smtClean="0">
                <a:solidFill>
                  <a:srgbClr val="FFFFFF"/>
                </a:solidFill>
              </a:rPr>
              <a:t>07/04/2023</a:t>
            </a:fld>
            <a:endParaRPr lang="fr-FR" sz="1150" dirty="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AC580-CD23-CCE1-A56A-059C1C3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DA9C191-3259-41C4-99C4-E6A71B3B65D9}" type="slidenum">
              <a:rPr lang="fr-FR" sz="44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r>
              <a:rPr lang="fr-FR" sz="4400" dirty="0">
                <a:solidFill>
                  <a:srgbClr val="FFFFFF"/>
                </a:solidFill>
              </a:rPr>
              <a:t>/12</a:t>
            </a:r>
            <a:endParaRPr lang="fr-FR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5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F18A3-3A12-E492-AC9C-71417EE3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AZIZ Souhayl / CORDONNIER Hugo / POIRÉ Gabin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1F660-9117-DDD5-2FE9-D23205C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6658" y="5769864"/>
            <a:ext cx="237714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3168B7E6-8C50-43B5-8B10-214804319381}" type="datetime1">
              <a:rPr lang="fr-FR" sz="1150" smtClean="0">
                <a:solidFill>
                  <a:srgbClr val="FFFFFF"/>
                </a:solidFill>
              </a:rPr>
              <a:t>07/04/2023</a:t>
            </a:fld>
            <a:endParaRPr lang="fr-FR" sz="115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AC580-CD23-CCE1-A56A-059C1C3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4400" dirty="0">
                <a:solidFill>
                  <a:srgbClr val="FFFFFF"/>
                </a:solidFill>
              </a:rPr>
              <a:t>4/12</a:t>
            </a:r>
            <a:endParaRPr lang="fr-FR" sz="4800" dirty="0">
              <a:solidFill>
                <a:srgbClr val="FFFFFF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58AB3C9-99DF-4268-6F16-9E1521512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4269" b="7220"/>
          <a:stretch/>
        </p:blipFill>
        <p:spPr>
          <a:xfrm>
            <a:off x="2774922" y="741572"/>
            <a:ext cx="5848317" cy="50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6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F18A3-3A12-E492-AC9C-71417EE3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AZIZ Souhayl / CORDONNIER Hugo / POIRÉ Gabin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1F660-9117-DDD5-2FE9-D23205C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6658" y="5769864"/>
            <a:ext cx="237714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3168B7E6-8C50-43B5-8B10-214804319381}" type="datetime1">
              <a:rPr lang="fr-FR" sz="1150" smtClean="0">
                <a:solidFill>
                  <a:srgbClr val="FFFFFF"/>
                </a:solidFill>
              </a:rPr>
              <a:t>07/04/2023</a:t>
            </a:fld>
            <a:endParaRPr lang="fr-FR" sz="115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AC580-CD23-CCE1-A56A-059C1C3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4400" dirty="0">
                <a:solidFill>
                  <a:srgbClr val="FFFFFF"/>
                </a:solidFill>
              </a:rPr>
              <a:t>5/12</a:t>
            </a:r>
            <a:endParaRPr lang="fr-FR" sz="4800" dirty="0">
              <a:solidFill>
                <a:srgbClr val="FFFFFF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58AB3C9-99DF-4268-6F16-9E1521512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8071" b="-15704"/>
          <a:stretch/>
        </p:blipFill>
        <p:spPr>
          <a:xfrm>
            <a:off x="641775" y="678113"/>
            <a:ext cx="8396548" cy="51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25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F18A3-3A12-E492-AC9C-71417EE3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50">
                <a:solidFill>
                  <a:schemeClr val="tx1">
                    <a:lumMod val="85000"/>
                    <a:lumOff val="15000"/>
                  </a:schemeClr>
                </a:solidFill>
              </a:rPr>
              <a:t>AZIZ Souhayl / CORDONNIER Hugo / POIRÉ Gabin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1F660-9117-DDD5-2FE9-D23205C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6658" y="5769864"/>
            <a:ext cx="237714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3168B7E6-8C50-43B5-8B10-214804319381}" type="datetime1">
              <a:rPr lang="fr-FR" sz="1150" smtClean="0">
                <a:solidFill>
                  <a:srgbClr val="FFFFFF"/>
                </a:solidFill>
              </a:rPr>
              <a:t>07/04/2023</a:t>
            </a:fld>
            <a:endParaRPr lang="fr-FR" sz="115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AC580-CD23-CCE1-A56A-059C1C3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4400" dirty="0">
                <a:solidFill>
                  <a:srgbClr val="FFFFFF"/>
                </a:solidFill>
              </a:rPr>
              <a:t>6/12</a:t>
            </a:r>
            <a:endParaRPr lang="fr-FR" sz="4800" dirty="0">
              <a:solidFill>
                <a:srgbClr val="FFFFFF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58AB3C9-99DF-4268-6F16-9E152151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5" y="678113"/>
            <a:ext cx="10808104" cy="44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77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ight Triangle 103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9961B5-850E-4C12-2D49-337712AD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 err="1"/>
              <a:t>Partitionnement</a:t>
            </a:r>
            <a:r>
              <a:rPr lang="en-US" sz="3000" dirty="0"/>
              <a:t> du </a:t>
            </a:r>
            <a:r>
              <a:rPr lang="en-US" sz="3000" dirty="0" err="1"/>
              <a:t>réseau</a:t>
            </a:r>
            <a:r>
              <a:rPr lang="en-US" sz="3000" dirty="0"/>
              <a:t>.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F18A3-3A12-E492-AC9C-71417EE3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AZIZ Souhayl / CORDONNIER Hugo / POIRÉ Gabin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190986-004D-76E1-58A3-4933C1375AE2}"/>
              </a:ext>
            </a:extLst>
          </p:cNvPr>
          <p:cNvSpPr txBox="1"/>
          <p:nvPr/>
        </p:nvSpPr>
        <p:spPr>
          <a:xfrm>
            <a:off x="6606942" y="2836485"/>
            <a:ext cx="4776403" cy="195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@IP initiale : 172.16.1.0 / 26 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1010 1100.0001 0000.0000 0001.00</a:t>
            </a:r>
            <a:r>
              <a:rPr lang="fr-F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00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0000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fr-FR" sz="2000" b="0" dirty="0">
                <a:effectLst/>
              </a:rPr>
              <a:t>4 sous-réseaux.</a:t>
            </a:r>
          </a:p>
          <a:p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@IP finale : 172.16.1.0 / 28    </a:t>
            </a:r>
          </a:p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1010 1100.0001 0000.0000 0001.0000 </a:t>
            </a:r>
            <a:r>
              <a:rPr lang="fr-F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0000</a:t>
            </a:r>
            <a:endParaRPr lang="en-US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1F660-9117-DDD5-2FE9-D23205C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5144" y="5769864"/>
            <a:ext cx="23586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0B5A1E3-6025-47C3-B8C0-B7F7399019E4}" type="datetime1">
              <a:rPr lang="fr-FR" sz="1150" smtClean="0">
                <a:solidFill>
                  <a:srgbClr val="FFFFFF"/>
                </a:solidFill>
              </a:rPr>
              <a:t>07/04/2023</a:t>
            </a:fld>
            <a:endParaRPr lang="en-US" sz="115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AC580-CD23-CCE1-A56A-059C1C3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</a:rPr>
              <a:t>7/12</a:t>
            </a:r>
            <a:endParaRPr lang="en-US" sz="6600" dirty="0">
              <a:solidFill>
                <a:srgbClr val="FFFFFF"/>
              </a:solidFill>
            </a:endParaRP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FF6A0704-A321-C28D-165A-7F3E387B2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26363"/>
              </p:ext>
            </p:extLst>
          </p:nvPr>
        </p:nvGraphicFramePr>
        <p:xfrm>
          <a:off x="835152" y="1253694"/>
          <a:ext cx="5406567" cy="3902475"/>
        </p:xfrm>
        <a:graphic>
          <a:graphicData uri="http://schemas.openxmlformats.org/drawingml/2006/table">
            <a:tbl>
              <a:tblPr/>
              <a:tblGrid>
                <a:gridCol w="808118">
                  <a:extLst>
                    <a:ext uri="{9D8B030D-6E8A-4147-A177-3AD203B41FA5}">
                      <a16:colId xmlns:a16="http://schemas.microsoft.com/office/drawing/2014/main" val="3336657726"/>
                    </a:ext>
                  </a:extLst>
                </a:gridCol>
                <a:gridCol w="1000539">
                  <a:extLst>
                    <a:ext uri="{9D8B030D-6E8A-4147-A177-3AD203B41FA5}">
                      <a16:colId xmlns:a16="http://schemas.microsoft.com/office/drawing/2014/main" val="2848991635"/>
                    </a:ext>
                  </a:extLst>
                </a:gridCol>
                <a:gridCol w="576469">
                  <a:extLst>
                    <a:ext uri="{9D8B030D-6E8A-4147-A177-3AD203B41FA5}">
                      <a16:colId xmlns:a16="http://schemas.microsoft.com/office/drawing/2014/main" val="1734281245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3503501524"/>
                    </a:ext>
                  </a:extLst>
                </a:gridCol>
                <a:gridCol w="999900">
                  <a:extLst>
                    <a:ext uri="{9D8B030D-6E8A-4147-A177-3AD203B41FA5}">
                      <a16:colId xmlns:a16="http://schemas.microsoft.com/office/drawing/2014/main" val="1876877498"/>
                    </a:ext>
                  </a:extLst>
                </a:gridCol>
                <a:gridCol w="1033615">
                  <a:extLst>
                    <a:ext uri="{9D8B030D-6E8A-4147-A177-3AD203B41FA5}">
                      <a16:colId xmlns:a16="http://schemas.microsoft.com/office/drawing/2014/main" val="1294831127"/>
                    </a:ext>
                  </a:extLst>
                </a:gridCol>
              </a:tblGrid>
              <a:tr h="780495"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@IP du réseau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Mask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fr-FR" sz="105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ère</a:t>
                      </a: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adresse libre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Dernière adresse libre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@ broadcast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96096"/>
                  </a:ext>
                </a:extLst>
              </a:tr>
              <a:tr h="780495"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Sous-réseau 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/28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172.16.1.14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172.16.1.15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991327"/>
                  </a:ext>
                </a:extLst>
              </a:tr>
              <a:tr h="780495"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Sous-réseau 2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172.16.1.16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/28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172.16.1.17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172.16.1.30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172.16.1.31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443083"/>
                  </a:ext>
                </a:extLst>
              </a:tr>
              <a:tr h="780495"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Sous-réseau 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172.16.1.32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/28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172.16.1.33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172.16.1.46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172.16.1.47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251833"/>
                  </a:ext>
                </a:extLst>
              </a:tr>
              <a:tr h="780495"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Sous-réseau 4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172.16.1.48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/28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172.16.1.49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172.16.1.62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172.16.1.63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045892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5A694D5C-38C4-05E4-11D9-91A91861F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17018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17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9961B5-850E-4C12-2D49-337712AD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29" y="1490716"/>
            <a:ext cx="5122232" cy="3598642"/>
          </a:xfrm>
        </p:spPr>
        <p:txBody>
          <a:bodyPr>
            <a:normAutofit/>
          </a:bodyPr>
          <a:lstStyle/>
          <a:p>
            <a:r>
              <a:rPr lang="fr-FR" sz="4000" dirty="0"/>
              <a:t>Objectifs : </a:t>
            </a:r>
            <a:br>
              <a:rPr lang="fr-FR" sz="4000" dirty="0"/>
            </a:br>
            <a:r>
              <a:rPr lang="fr-FR" sz="4000" dirty="0"/>
              <a:t>	- Carte SD</a:t>
            </a:r>
            <a:br>
              <a:rPr lang="fr-FR" sz="4000" dirty="0"/>
            </a:br>
            <a:r>
              <a:rPr lang="fr-FR" sz="4000" dirty="0"/>
              <a:t>	- Boot réseau</a:t>
            </a:r>
            <a:br>
              <a:rPr lang="fr-FR" sz="4000" dirty="0"/>
            </a:br>
            <a:r>
              <a:rPr lang="fr-FR" sz="4000" dirty="0"/>
              <a:t>	- SSH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F18A3-3A12-E492-AC9C-71417EE3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AZIZ Souhayl / CORDONNIER Hugo / POIRÉ Gabin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1F660-9117-DDD5-2FE9-D23205C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21694" y="5769864"/>
            <a:ext cx="213210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F6C39D93-0250-4651-8752-551C299657AA}" type="datetime1">
              <a:rPr lang="fr-FR" sz="1150" smtClean="0">
                <a:solidFill>
                  <a:srgbClr val="FFFFFF"/>
                </a:solidFill>
              </a:rPr>
              <a:t>07/04/2023</a:t>
            </a:fld>
            <a:endParaRPr lang="fr-FR" sz="115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AC580-CD23-CCE1-A56A-059C1C3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85414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DA9C191-3259-41C4-99C4-E6A71B3B65D9}" type="slidenum">
              <a:rPr lang="fr-FR" sz="44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r>
              <a:rPr lang="fr-FR" sz="4400" dirty="0">
                <a:solidFill>
                  <a:srgbClr val="FFFFFF"/>
                </a:solidFill>
              </a:rPr>
              <a:t>/12</a:t>
            </a:r>
            <a:endParaRPr lang="fr-FR" sz="6600" dirty="0">
              <a:solidFill>
                <a:srgbClr val="FFFFFF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F12E3FD-D3CA-D4EA-B076-2F991A66B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ED689D-33C1-BE6D-1CC7-6D6D3255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78" y="1925362"/>
            <a:ext cx="3550803" cy="2729349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F010D0BA-98A7-228E-7A89-E15CE469D28D}"/>
              </a:ext>
            </a:extLst>
          </p:cNvPr>
          <p:cNvSpPr/>
          <p:nvPr/>
        </p:nvSpPr>
        <p:spPr>
          <a:xfrm>
            <a:off x="661652" y="4108174"/>
            <a:ext cx="425023" cy="6361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88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9961B5-850E-4C12-2D49-337712AD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169" y="1370471"/>
            <a:ext cx="6010413" cy="3598642"/>
          </a:xfrm>
        </p:spPr>
        <p:txBody>
          <a:bodyPr>
            <a:normAutofit/>
          </a:bodyPr>
          <a:lstStyle/>
          <a:p>
            <a:r>
              <a:rPr lang="fr-FR" sz="4000" dirty="0"/>
              <a:t>Objectifs : </a:t>
            </a:r>
            <a:br>
              <a:rPr lang="fr-FR" sz="4000" dirty="0"/>
            </a:br>
            <a:r>
              <a:rPr lang="fr-FR" sz="4000" dirty="0"/>
              <a:t>	- communication entre les 2 réseau</a:t>
            </a:r>
            <a:br>
              <a:rPr lang="fr-FR" sz="4000" dirty="0"/>
            </a:br>
            <a:r>
              <a:rPr lang="fr-FR" sz="4000" dirty="0"/>
              <a:t>	- sécurisation du switch</a:t>
            </a:r>
            <a:br>
              <a:rPr lang="fr-FR" sz="4000" dirty="0"/>
            </a:br>
            <a:r>
              <a:rPr lang="fr-FR" sz="4000" dirty="0"/>
              <a:t>	- SSH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F18A3-3A12-E492-AC9C-71417EE3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4833" y="3246436"/>
            <a:ext cx="5607882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AZIZ Souhayl / CORDONNIER Hugo / POIRÉ Gabin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1F660-9117-DDD5-2FE9-D23205C1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21694" y="5769864"/>
            <a:ext cx="213210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F6C39D93-0250-4651-8752-551C299657AA}" type="datetime1">
              <a:rPr lang="fr-FR" sz="1150" smtClean="0">
                <a:solidFill>
                  <a:srgbClr val="FFFFFF"/>
                </a:solidFill>
              </a:rPr>
              <a:t>07/04/2023</a:t>
            </a:fld>
            <a:endParaRPr lang="fr-FR" sz="115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AC580-CD23-CCE1-A56A-059C1C3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DA9C191-3259-41C4-99C4-E6A71B3B65D9}" type="slidenum">
              <a:rPr lang="fr-FR" sz="44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r>
              <a:rPr lang="fr-FR" sz="4400" dirty="0">
                <a:solidFill>
                  <a:srgbClr val="FFFFFF"/>
                </a:solidFill>
              </a:rPr>
              <a:t>/12</a:t>
            </a:r>
            <a:endParaRPr lang="fr-FR" sz="6600" dirty="0">
              <a:solidFill>
                <a:srgbClr val="FFFFFF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F12E3FD-D3CA-D4EA-B076-2F991A66B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010D0BA-98A7-228E-7A89-E15CE469D28D}"/>
              </a:ext>
            </a:extLst>
          </p:cNvPr>
          <p:cNvSpPr/>
          <p:nvPr/>
        </p:nvSpPr>
        <p:spPr>
          <a:xfrm>
            <a:off x="661652" y="4108174"/>
            <a:ext cx="425023" cy="6361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A89650-3A3F-E221-4ECD-1F905CD71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61" r="1600" b="36521"/>
          <a:stretch/>
        </p:blipFill>
        <p:spPr>
          <a:xfrm>
            <a:off x="799795" y="1702905"/>
            <a:ext cx="3696480" cy="762000"/>
          </a:xfrm>
          <a:prstGeom prst="rect">
            <a:avLst/>
          </a:prstGeom>
        </p:spPr>
      </p:pic>
      <p:pic>
        <p:nvPicPr>
          <p:cNvPr id="2050" name="Picture 2" descr="Routeur à services intégrés Cisco 2901 - Cisco">
            <a:extLst>
              <a:ext uri="{FF2B5EF4-FFF2-40B4-BE49-F238E27FC236}">
                <a16:creationId xmlns:a16="http://schemas.microsoft.com/office/drawing/2014/main" id="{782CFCE3-567A-868F-BA12-AE076025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34" y="3552690"/>
            <a:ext cx="36290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05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334</Words>
  <Application>Microsoft Office PowerPoint</Application>
  <PresentationFormat>Grand écran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SAÉ 21 : Construire un reseau informatique pour une petite structure</vt:lpstr>
      <vt:lpstr>SUJET :</vt:lpstr>
      <vt:lpstr>ORGANISATION :</vt:lpstr>
      <vt:lpstr>Présentation PowerPoint</vt:lpstr>
      <vt:lpstr>Présentation PowerPoint</vt:lpstr>
      <vt:lpstr>Présentation PowerPoint</vt:lpstr>
      <vt:lpstr>Partitionnement du réseau.</vt:lpstr>
      <vt:lpstr>Objectifs :   - Carte SD  - Boot réseau  - SSH</vt:lpstr>
      <vt:lpstr>Objectifs :   - communication entre les 2 réseau  - sécurisation du switch  - SSH</vt:lpstr>
      <vt:lpstr>Objectifs :   - DHCP  - TFTP  - NFS</vt:lpstr>
      <vt:lpstr>Conclusion </vt:lpstr>
      <vt:lpstr>Merci de nous avoir écouté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SAÉ 23 : Mettre en place une solution informatique pour l’entreprise</dc:title>
  <dc:creator>POIRE Gabin UI EST</dc:creator>
  <cp:lastModifiedBy>Souhayl AZIZ</cp:lastModifiedBy>
  <cp:revision>93</cp:revision>
  <dcterms:created xsi:type="dcterms:W3CDTF">2023-04-04T06:31:37Z</dcterms:created>
  <dcterms:modified xsi:type="dcterms:W3CDTF">2023-04-07T14:19:51Z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