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6" r:id="rId9"/>
    <p:sldId id="261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71911-0726-46BE-B8A3-A6DA36BDA264}" v="119" dt="2023-06-08T20:47:3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5400E5E-8E64-502C-6494-EDF32E782F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BCE0F1-443B-56AF-12D7-1B8D88FFC1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7D5E6-80F5-4BFF-A697-50500F93412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6871C0-3233-56A9-A293-32A3DDBB62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459F3B-B00C-578C-491B-A4E395221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5AF2-7D12-464B-9DB4-2E3DBD98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84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836CC-7124-4305-8C82-AAB379CC5F3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D6B97-B832-4024-A232-A6202326C8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005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Alejklrlze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D6B97-B832-4024-A232-A6202326C80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4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19E1-33CF-4745-9E8D-4445171ABABD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8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669-FB07-4B84-A9BC-0C79CBB4F84B}" type="datetime1">
              <a:rPr lang="fr-FR" smtClean="0"/>
              <a:t>08/06/2023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7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16D-857E-4C33-B4F4-2E313FCB3E62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5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EC7F-C88A-4FE1-822A-2201186FD547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53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E72-99A5-4ADA-96F7-C12FC8AD21FD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8449-8883-4138-BF33-BB95CE300179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90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BFAB-DFE2-4596-9FD0-7F2E0E469A95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58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4AC9-C421-4BE3-AA6C-A0D99382399B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29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A878-433E-4AA6-8233-2FD048EA8B6C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4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732-0CBE-49E2-BF72-5F159F4576D4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182F-B685-4D1F-8151-2E6804A6CA60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59E5-A75A-48A4-9103-DBCF14A23A87}" type="datetime1">
              <a:rPr lang="fr-FR" smtClean="0"/>
              <a:t>08/06/2023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72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A775-B773-4EB2-9C61-28AA71EB59EE}" type="datetime1">
              <a:rPr lang="fr-FR" smtClean="0"/>
              <a:t>08/06/2023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421-F706-4452-B9F5-1B976D47EC1E}" type="datetime1">
              <a:rPr lang="fr-FR" smtClean="0"/>
              <a:t>08/06/2023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340-101F-4122-8798-8F56C9D3F22B}" type="datetime1">
              <a:rPr lang="fr-FR" smtClean="0"/>
              <a:t>08/06/2023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92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237-E2DD-4261-AD72-AC33B5301530}" type="datetime1">
              <a:rPr lang="fr-FR" smtClean="0"/>
              <a:t>08/06/2023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2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C7B-746D-4015-943B-D69282F5374F}" type="datetime1">
              <a:rPr lang="fr-FR" smtClean="0"/>
              <a:t>08/06/2023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49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A24939-934B-481B-8B88-BED906FD10DE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/>
              <a:t>AZIZ Souhayl / CORDONNIER Hugo / POIRÉ Gabin / EL HICHAMI Rania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12C8AB-A36B-41B0-BDAC-622F7A875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35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4351B-7662-22CA-DC56-EB0D1DF2F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1649568"/>
            <a:ext cx="8001000" cy="93371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SAE 24</a:t>
            </a:r>
            <a:br>
              <a:rPr lang="fr-FR" dirty="0"/>
            </a:br>
            <a:r>
              <a:rPr lang="fr-FR" dirty="0"/>
              <a:t>SAE intégrative partie </a:t>
            </a:r>
            <a:r>
              <a:rPr lang="fr-FR" dirty="0" err="1"/>
              <a:t>iom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E43531-CBF8-D372-7308-210AFE9DD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40" y="2988217"/>
            <a:ext cx="7022476" cy="1947333"/>
          </a:xfrm>
        </p:spPr>
        <p:txBody>
          <a:bodyPr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Groupe 16 : AZIZ Souhayl /CORDONNIER Hugo / POIRÉ </a:t>
            </a:r>
            <a:r>
              <a:rPr lang="en-US" sz="1800" dirty="0" err="1">
                <a:solidFill>
                  <a:schemeClr val="tx1"/>
                </a:solidFill>
              </a:rPr>
              <a:t>Gabin</a:t>
            </a:r>
            <a:r>
              <a:rPr lang="en-US" sz="1800" dirty="0">
                <a:solidFill>
                  <a:schemeClr val="tx1"/>
                </a:solidFill>
              </a:rPr>
              <a:t> / EL HICHAMI Rania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En collaboration avec :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BOUILLET Jean-Michel / GIVRON Stéphane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JURY : BOUILLET Jean-Michel / GIVRON Stéphane</a:t>
            </a:r>
          </a:p>
          <a:p>
            <a:endParaRPr lang="fr-FR" sz="18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850D27-2A02-1826-1FA6-AB6D5AB3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5" y="319696"/>
            <a:ext cx="3874124" cy="12300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536096-D422-58E3-010C-1523927F3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438" y="4935550"/>
            <a:ext cx="3874124" cy="18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0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Pilote de Projet</a:t>
            </a:r>
            <a:br>
              <a:rPr lang="fr-FR" dirty="0"/>
            </a:br>
            <a:r>
              <a:rPr lang="fr-FR" sz="1800" b="1" i="0" u="sng" dirty="0">
                <a:effectLst/>
                <a:latin typeface="Arial" panose="020B0604020202020204" pitchFamily="34" charset="0"/>
              </a:rPr>
              <a:t>Retour d’</a:t>
            </a:r>
            <a:r>
              <a:rPr lang="fr-FR" sz="1800" b="1" i="0" u="sng" dirty="0" err="1">
                <a:effectLst/>
                <a:latin typeface="Arial" panose="020B0604020202020204" pitchFamily="34" charset="0"/>
              </a:rPr>
              <a:t>experience</a:t>
            </a:r>
            <a:r>
              <a:rPr lang="fr-FR" sz="1800" b="1" i="0" u="sng" dirty="0">
                <a:effectLst/>
                <a:latin typeface="Arial" panose="020B0604020202020204" pitchFamily="34" charset="0"/>
              </a:rPr>
              <a:t> d’une attaque DOS</a:t>
            </a:r>
            <a:br>
              <a:rPr lang="fr-FR" b="1" dirty="0">
                <a:effectLst/>
              </a:rPr>
            </a:br>
            <a:endParaRPr lang="fr-FR" dirty="0"/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20E68EB-176B-0A07-EBED-4A51D530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12-CB13-4335-A938-B1865D9299EF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8E27A5-53DD-ABAF-D1DC-5B948391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346383" cy="669925"/>
          </a:xfrm>
        </p:spPr>
        <p:txBody>
          <a:bodyPr/>
          <a:lstStyle/>
          <a:p>
            <a:fld id="{1712C8AB-A36B-41B0-BDAC-622F7A875683}" type="slidenum">
              <a:rPr lang="fr-FR" smtClean="0">
                <a:solidFill>
                  <a:schemeClr val="tx1"/>
                </a:solidFill>
              </a:rPr>
              <a:t>10</a:t>
            </a:fld>
            <a:r>
              <a:rPr lang="fr-FR" dirty="0">
                <a:solidFill>
                  <a:schemeClr val="tx1"/>
                </a:solidFill>
              </a:rPr>
              <a:t>/11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C0E723-46E5-9DA9-0F54-73930733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36" y="1121694"/>
            <a:ext cx="4978656" cy="543587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36CE3ED-6D68-8DFE-4B31-8253DE9BA086}"/>
              </a:ext>
            </a:extLst>
          </p:cNvPr>
          <p:cNvSpPr txBox="1"/>
          <p:nvPr/>
        </p:nvSpPr>
        <p:spPr>
          <a:xfrm>
            <a:off x="6973213" y="2775784"/>
            <a:ext cx="316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Retour d’expérience de l’attaque DOS</a:t>
            </a:r>
          </a:p>
        </p:txBody>
      </p:sp>
    </p:spTree>
    <p:extLst>
      <p:ext uri="{BB962C8B-B14F-4D97-AF65-F5344CB8AC3E}">
        <p14:creationId xmlns:p14="http://schemas.microsoft.com/office/powerpoint/2010/main" val="381100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80750C-2A02-4C5B-C2B7-1811C30FA7F6}"/>
              </a:ext>
            </a:extLst>
          </p:cNvPr>
          <p:cNvSpPr txBox="1"/>
          <p:nvPr/>
        </p:nvSpPr>
        <p:spPr>
          <a:xfrm>
            <a:off x="878098" y="4891051"/>
            <a:ext cx="6338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RETEX de la partie IOM </a:t>
            </a:r>
          </a:p>
          <a:p>
            <a:r>
              <a:rPr lang="fr-FR" sz="3200" dirty="0"/>
              <a:t>		Nos parcours / partie IOM </a:t>
            </a:r>
          </a:p>
          <a:p>
            <a:r>
              <a:rPr lang="fr-FR" sz="3200" dirty="0"/>
              <a:t>		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8D8C60-92A6-59CF-3BF1-EA954C7A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E95E-9E8F-41A6-834C-C0BFE7386BAC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06B9CF4-C823-2B0D-CF43-F39BD0B0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16282" y="5578475"/>
            <a:ext cx="1289163" cy="669925"/>
          </a:xfrm>
        </p:spPr>
        <p:txBody>
          <a:bodyPr/>
          <a:lstStyle/>
          <a:p>
            <a:fld id="{61BBE188-73A3-4BAD-AB28-18816EADE36A}" type="slidenum">
              <a:rPr lang="fr-FR" smtClean="0">
                <a:solidFill>
                  <a:schemeClr val="tx1"/>
                </a:solidFill>
              </a:rPr>
              <a:t>11</a:t>
            </a:fld>
            <a:r>
              <a:rPr lang="fr-FR" dirty="0">
                <a:solidFill>
                  <a:schemeClr val="tx1"/>
                </a:solidFill>
              </a:rPr>
              <a:t>/11</a:t>
            </a:r>
          </a:p>
        </p:txBody>
      </p:sp>
      <p:pic>
        <p:nvPicPr>
          <p:cNvPr id="1026" name="Picture 2" descr="Les défis de l'Internet des objets | CNRS Le journal">
            <a:extLst>
              <a:ext uri="{FF2B5EF4-FFF2-40B4-BE49-F238E27FC236}">
                <a16:creationId xmlns:a16="http://schemas.microsoft.com/office/drawing/2014/main" id="{CBA0AFBE-B07C-64AF-0D8D-EDB37713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27" y="1176245"/>
            <a:ext cx="7504945" cy="33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2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6B0E13-0ED2-0B08-C8AF-51CEBDB1CE28}"/>
              </a:ext>
            </a:extLst>
          </p:cNvPr>
          <p:cNvSpPr txBox="1"/>
          <p:nvPr/>
        </p:nvSpPr>
        <p:spPr>
          <a:xfrm>
            <a:off x="1031539" y="1281298"/>
            <a:ext cx="106572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Objectifs de la SAE (Pourquoi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Réalisations (Comment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Mise en place du matériel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Requête 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Mise en place du client HTTP distant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Serveur HTTPS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Pilote 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A359E78-9881-7C19-A285-D0C1C43A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C71-8FAE-4C15-928C-40573EF9E1B5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25E45E-A1D8-5111-F859-9E41511C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>
                <a:solidFill>
                  <a:schemeClr val="tx1"/>
                </a:solidFill>
              </a:rPr>
              <a:t>2</a:t>
            </a:fld>
            <a:r>
              <a:rPr lang="fr-FR" dirty="0">
                <a:solidFill>
                  <a:schemeClr val="tx1"/>
                </a:solidFill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16783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/>
          <a:lstStyle/>
          <a:p>
            <a:r>
              <a:rPr lang="fr-FR" dirty="0"/>
              <a:t>Objectifs de la SAE (Pourquoi ?)</a:t>
            </a:r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A782F8-BA66-ACAC-959C-41CCFF3BD96A}"/>
              </a:ext>
            </a:extLst>
          </p:cNvPr>
          <p:cNvSpPr txBox="1"/>
          <p:nvPr/>
        </p:nvSpPr>
        <p:spPr>
          <a:xfrm>
            <a:off x="677215" y="1944710"/>
            <a:ext cx="10837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Mise en place d’un réseau afin de faire communiquer les machines entre-elles ou vers l’extérieur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Mise en place d’un serveur web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Mise en place d’un client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Mise en place d’un outil qui recueil les données d’un client via un serveur web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A32C70-71C3-E235-49BE-2E124E1CB4C7}"/>
              </a:ext>
            </a:extLst>
          </p:cNvPr>
          <p:cNvSpPr txBox="1"/>
          <p:nvPr/>
        </p:nvSpPr>
        <p:spPr>
          <a:xfrm>
            <a:off x="927194" y="5646897"/>
            <a:ext cx="686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Ce que ça nous rapporte : on est sensé travailler ça </a:t>
            </a:r>
            <a:r>
              <a:rPr lang="fr-F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etc</a:t>
            </a:r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…</a:t>
            </a:r>
          </a:p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Lien admin réseau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2D4541BD-3DA8-C551-685D-0D1C0C8A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A321-C527-4BB4-9446-0111C26807A0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8C1D48-9F10-D2F0-4ED1-B58E5326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>
                <a:solidFill>
                  <a:schemeClr val="tx1"/>
                </a:solidFill>
              </a:rPr>
              <a:t>3</a:t>
            </a:fld>
            <a:r>
              <a:rPr lang="fr-FR" dirty="0">
                <a:solidFill>
                  <a:schemeClr val="tx1"/>
                </a:solidFill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00130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Mise en place du SERVEUR WEB</a:t>
            </a:r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B4742B-B372-4310-F236-44A09534F669}"/>
              </a:ext>
            </a:extLst>
          </p:cNvPr>
          <p:cNvSpPr txBox="1"/>
          <p:nvPr/>
        </p:nvSpPr>
        <p:spPr>
          <a:xfrm>
            <a:off x="1940807" y="5759854"/>
            <a:ext cx="31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Buster RPI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9ECEC0A-D51C-9475-9D47-BC833CED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01F-32ED-4558-BE84-F08AE0DFD6C0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71980C-4350-227F-A121-589D7088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4/11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F67F25F-2C3F-D58F-5D4F-7A4C3D2F4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71"/>
          <a:stretch/>
        </p:blipFill>
        <p:spPr>
          <a:xfrm>
            <a:off x="4246849" y="1241005"/>
            <a:ext cx="6268089" cy="41389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523BDB-2346-FAC8-F4DC-9B8DAD46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2" y="4020438"/>
            <a:ext cx="5813389" cy="166802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A94D72-CCC3-A397-EF65-0344624A2EB6}"/>
              </a:ext>
            </a:extLst>
          </p:cNvPr>
          <p:cNvSpPr txBox="1"/>
          <p:nvPr/>
        </p:nvSpPr>
        <p:spPr>
          <a:xfrm>
            <a:off x="1737751" y="2085809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du test </a:t>
            </a:r>
            <a:r>
              <a:rPr lang="fr-FR" dirty="0" err="1"/>
              <a:t>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8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MISE EN PLACE Client distant http</a:t>
            </a:r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F94EF1-C5DB-636D-91AC-5B4A0125B5F0}"/>
              </a:ext>
            </a:extLst>
          </p:cNvPr>
          <p:cNvSpPr txBox="1"/>
          <p:nvPr/>
        </p:nvSpPr>
        <p:spPr>
          <a:xfrm>
            <a:off x="978795" y="1788033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Paramétrage borne </a:t>
            </a:r>
            <a:r>
              <a:rPr lang="fr-FR" dirty="0" err="1"/>
              <a:t>Linksys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0C3796-30BA-6CF2-A59A-99C26FF3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1028-C26A-4C93-87CA-F29D29305087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FBD6895-43D4-3FCB-7F0E-9FAC8FC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>
                <a:solidFill>
                  <a:schemeClr val="tx1"/>
                </a:solidFill>
              </a:rPr>
              <a:t>5</a:t>
            </a:fld>
            <a:r>
              <a:rPr lang="fr-FR" dirty="0">
                <a:solidFill>
                  <a:schemeClr val="tx1"/>
                </a:solidFill>
              </a:rPr>
              <a:t>/11</a:t>
            </a:r>
          </a:p>
        </p:txBody>
      </p:sp>
      <p:pic>
        <p:nvPicPr>
          <p:cNvPr id="9" name="Picture 4" descr="Linksys WRT54GL - Routeur sans fil">
            <a:extLst>
              <a:ext uri="{FF2B5EF4-FFF2-40B4-BE49-F238E27FC236}">
                <a16:creationId xmlns:a16="http://schemas.microsoft.com/office/drawing/2014/main" id="{7BB7CF64-2D6D-854A-1F5A-96F2D3E0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13957"/>
          <a:stretch>
            <a:fillRect/>
          </a:stretch>
        </p:blipFill>
        <p:spPr bwMode="auto">
          <a:xfrm>
            <a:off x="1521100" y="2310879"/>
            <a:ext cx="2445686" cy="2104349"/>
          </a:xfrm>
          <a:prstGeom prst="rect">
            <a:avLst/>
          </a:prstGeom>
          <a:noFill/>
        </p:spPr>
      </p:pic>
      <p:pic>
        <p:nvPicPr>
          <p:cNvPr id="5122" name="Picture 2" descr="NodeMCU ESP8266 V3 (Lolin) • AranaCorp">
            <a:extLst>
              <a:ext uri="{FF2B5EF4-FFF2-40B4-BE49-F238E27FC236}">
                <a16:creationId xmlns:a16="http://schemas.microsoft.com/office/drawing/2014/main" id="{62103934-986C-194E-526B-E2B9559F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101" y="2111198"/>
            <a:ext cx="2242414" cy="21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C6181DF-CB4A-CDFF-8F46-56E82BE5046B}"/>
              </a:ext>
            </a:extLst>
          </p:cNvPr>
          <p:cNvSpPr txBox="1"/>
          <p:nvPr/>
        </p:nvSpPr>
        <p:spPr>
          <a:xfrm>
            <a:off x="6589381" y="1664548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Microcontrôleur ESP8266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7E14D5-C7BD-D87F-2CF2-8BC7A092CB76}"/>
              </a:ext>
            </a:extLst>
          </p:cNvPr>
          <p:cNvSpPr txBox="1"/>
          <p:nvPr/>
        </p:nvSpPr>
        <p:spPr>
          <a:xfrm>
            <a:off x="4946769" y="2841874"/>
            <a:ext cx="8347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&amp;</a:t>
            </a:r>
          </a:p>
          <a:p>
            <a:endParaRPr lang="fr-FR" sz="8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067CC65-601A-C9A8-A27D-13E7889D2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7" r="73032" b="2884"/>
          <a:stretch/>
        </p:blipFill>
        <p:spPr>
          <a:xfrm>
            <a:off x="2832852" y="4656701"/>
            <a:ext cx="5897408" cy="18435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C97AF1A-3370-7CCF-233B-DE9DF66C5201}"/>
              </a:ext>
            </a:extLst>
          </p:cNvPr>
          <p:cNvSpPr txBox="1"/>
          <p:nvPr/>
        </p:nvSpPr>
        <p:spPr>
          <a:xfrm>
            <a:off x="3547983" y="6063734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Connexion </a:t>
            </a:r>
            <a:r>
              <a:rPr lang="fr-FR" dirty="0" err="1"/>
              <a:t>microcontroleur</a:t>
            </a:r>
            <a:r>
              <a:rPr lang="fr-FR" dirty="0"/>
              <a:t> au </a:t>
            </a:r>
            <a:r>
              <a:rPr lang="fr-FR" dirty="0" err="1"/>
              <a:t>linksys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749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Point faible http</a:t>
            </a:r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6A2C6E-2134-803D-3B04-2A0CE3D1272A}"/>
              </a:ext>
            </a:extLst>
          </p:cNvPr>
          <p:cNvSpPr txBox="1"/>
          <p:nvPr/>
        </p:nvSpPr>
        <p:spPr>
          <a:xfrm>
            <a:off x="921720" y="17226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Wireshark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5E6863-B61C-EC5A-FB1D-7C71D7B3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58-1827-4BA9-AD97-474D37C7A605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E934452-155F-AD0E-CF27-365D3B8E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>
                <a:solidFill>
                  <a:schemeClr val="tx1"/>
                </a:solidFill>
              </a:rPr>
              <a:t>6</a:t>
            </a:fld>
            <a:r>
              <a:rPr lang="fr-FR" dirty="0">
                <a:solidFill>
                  <a:schemeClr val="tx1"/>
                </a:solidFill>
              </a:rPr>
              <a:t>/11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977F26-5DD6-80EB-5E5A-5075C44EF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7" b="65545"/>
          <a:stretch/>
        </p:blipFill>
        <p:spPr>
          <a:xfrm>
            <a:off x="990028" y="2091948"/>
            <a:ext cx="7929755" cy="26741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1269990-405A-F55B-AF27-1B6E77AA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28" y="5169240"/>
            <a:ext cx="7929755" cy="7183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5064F49-0AE5-02E3-A444-3F13FB5355E3}"/>
              </a:ext>
            </a:extLst>
          </p:cNvPr>
          <p:cNvSpPr txBox="1"/>
          <p:nvPr/>
        </p:nvSpPr>
        <p:spPr>
          <a:xfrm>
            <a:off x="2519534" y="5893097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 http depuis un PC </a:t>
            </a:r>
            <a:r>
              <a:rPr lang="fr-FR" dirty="0" err="1"/>
              <a:t>debian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07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MISE EN PLACE HTTPS</a:t>
            </a:r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2EEF29-0149-4A43-86A1-949E8D6551D3}"/>
              </a:ext>
            </a:extLst>
          </p:cNvPr>
          <p:cNvSpPr txBox="1"/>
          <p:nvPr/>
        </p:nvSpPr>
        <p:spPr>
          <a:xfrm>
            <a:off x="1315142" y="3120408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Wireshark HTTPS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83DF70-6D72-F287-F3BD-D7433F52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030-955B-4C3B-8301-29079C92EF0C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F4A9553-7A57-9D7A-40D7-A3B59A4D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>
                <a:solidFill>
                  <a:schemeClr val="tx1"/>
                </a:solidFill>
              </a:rPr>
              <a:t>7</a:t>
            </a:fld>
            <a:r>
              <a:rPr lang="fr-FR" dirty="0">
                <a:solidFill>
                  <a:schemeClr val="tx1"/>
                </a:solidFill>
              </a:rPr>
              <a:t>/11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EF3E76-B255-1C70-635C-2D31DE11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11" y="2046449"/>
            <a:ext cx="11082041" cy="3651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AC1D220-9DC3-DE06-8829-1BA9A0C71C8F}"/>
              </a:ext>
            </a:extLst>
          </p:cNvPr>
          <p:cNvSpPr txBox="1"/>
          <p:nvPr/>
        </p:nvSpPr>
        <p:spPr>
          <a:xfrm>
            <a:off x="835657" y="1592092"/>
            <a:ext cx="567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permettant la génération de clé SSL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4CBC1AD-E0B8-786A-316E-26ECE4B5B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05"/>
          <a:stretch/>
        </p:blipFill>
        <p:spPr>
          <a:xfrm>
            <a:off x="6775006" y="2720639"/>
            <a:ext cx="5151356" cy="119892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49024C1-BD0C-10FF-C94F-C9B68F88961B}"/>
              </a:ext>
            </a:extLst>
          </p:cNvPr>
          <p:cNvSpPr txBox="1"/>
          <p:nvPr/>
        </p:nvSpPr>
        <p:spPr>
          <a:xfrm>
            <a:off x="8430847" y="4032735"/>
            <a:ext cx="14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Fingerprint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BF6052B-B363-3B38-D7CB-C0171705FA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48" r="54142" b="8585"/>
          <a:stretch/>
        </p:blipFill>
        <p:spPr>
          <a:xfrm>
            <a:off x="781956" y="3659736"/>
            <a:ext cx="5730875" cy="24424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43CD26-86DF-917D-A59E-1C910265F114}"/>
              </a:ext>
            </a:extLst>
          </p:cNvPr>
          <p:cNvSpPr/>
          <p:nvPr/>
        </p:nvSpPr>
        <p:spPr>
          <a:xfrm>
            <a:off x="1933996" y="4272595"/>
            <a:ext cx="3495760" cy="258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64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Outils de récupération</a:t>
            </a:r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2EEF29-0149-4A43-86A1-949E8D6551D3}"/>
              </a:ext>
            </a:extLst>
          </p:cNvPr>
          <p:cNvSpPr txBox="1"/>
          <p:nvPr/>
        </p:nvSpPr>
        <p:spPr>
          <a:xfrm>
            <a:off x="5569185" y="1827787"/>
            <a:ext cx="355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</a:t>
            </a:r>
            <a:r>
              <a:rPr lang="fr-FR" dirty="0" err="1"/>
              <a:t>echo_parametres.php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EEDA14-C91D-FD5F-9E2D-83708422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B148-7A9B-46D4-A71C-699028506A19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001A9F1-A018-23B1-A4CC-149C3B0F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C8AB-A36B-41B0-BDAC-622F7A875683}" type="slidenum">
              <a:rPr lang="fr-FR" smtClean="0">
                <a:solidFill>
                  <a:schemeClr val="tx1"/>
                </a:solidFill>
              </a:rPr>
              <a:t>8</a:t>
            </a:fld>
            <a:r>
              <a:rPr lang="fr-FR" dirty="0">
                <a:solidFill>
                  <a:schemeClr val="tx1"/>
                </a:solidFill>
              </a:rPr>
              <a:t>/11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C2BC6B9-E83A-43BA-1B7D-34C46C4A0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3" t="74109" r="1323" b="4214"/>
          <a:stretch/>
        </p:blipFill>
        <p:spPr>
          <a:xfrm>
            <a:off x="2066487" y="4776374"/>
            <a:ext cx="7349442" cy="108543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B0520BD-1BB1-77E2-2AD9-7631C4CFE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9" y="1186962"/>
            <a:ext cx="4869549" cy="331779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4ABE05A-9564-F4F0-7EC7-1D87A7B6C622}"/>
              </a:ext>
            </a:extLst>
          </p:cNvPr>
          <p:cNvSpPr txBox="1"/>
          <p:nvPr/>
        </p:nvSpPr>
        <p:spPr>
          <a:xfrm>
            <a:off x="6578417" y="4014551"/>
            <a:ext cx="276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du contenu du fichier.txt</a:t>
            </a:r>
          </a:p>
        </p:txBody>
      </p:sp>
    </p:spTree>
    <p:extLst>
      <p:ext uri="{BB962C8B-B14F-4D97-AF65-F5344CB8AC3E}">
        <p14:creationId xmlns:p14="http://schemas.microsoft.com/office/powerpoint/2010/main" val="248919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0FEEC-15F8-94D3-B3C5-704B39F7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36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Pilote de Projet</a:t>
            </a:r>
            <a:br>
              <a:rPr lang="fr-FR" dirty="0"/>
            </a:br>
            <a:r>
              <a:rPr lang="fr-FR" sz="1800" b="1" i="0" u="sng" dirty="0">
                <a:effectLst/>
                <a:latin typeface="Arial" panose="020B0604020202020204" pitchFamily="34" charset="0"/>
              </a:rPr>
              <a:t>Gérer sa communication de crise cyber</a:t>
            </a:r>
            <a:br>
              <a:rPr lang="fr-FR" b="1" dirty="0">
                <a:effectLst/>
              </a:rPr>
            </a:br>
            <a:endParaRPr lang="fr-FR" dirty="0"/>
          </a:p>
        </p:txBody>
      </p:sp>
      <p:sp>
        <p:nvSpPr>
          <p:cNvPr id="5" name="Espace réservé du pied de page 12">
            <a:extLst>
              <a:ext uri="{FF2B5EF4-FFF2-40B4-BE49-F238E27FC236}">
                <a16:creationId xmlns:a16="http://schemas.microsoft.com/office/drawing/2014/main" id="{B4272C31-E507-0BD2-5D95-3D7C7C7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21379" y="3307178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</a:t>
            </a:r>
            <a:r>
              <a:rPr lang="en-US" sz="115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Gabin</a:t>
            </a:r>
            <a:r>
              <a:rPr lang="en-US" sz="115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/ EL HICHAMI Rania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CE04B95-55E7-C23E-E542-493A8DB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C4A0-829E-4FA6-88DE-C0FB8B89A0F5}" type="datetime1">
              <a:rPr lang="fr-FR" smtClean="0">
                <a:solidFill>
                  <a:schemeClr val="tx1"/>
                </a:solidFill>
              </a:rPr>
              <a:t>08/06/2023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D54E72-0574-3373-212D-D3A55269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8984" y="5623757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9/11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A8219-3188-F3F6-3EF0-F7FE4E379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8"/>
          <a:stretch/>
        </p:blipFill>
        <p:spPr>
          <a:xfrm>
            <a:off x="5449514" y="1197392"/>
            <a:ext cx="6121715" cy="17841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DC92B7-8C47-51F0-C81F-933A0357E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36"/>
          <a:stretch/>
        </p:blipFill>
        <p:spPr>
          <a:xfrm>
            <a:off x="687388" y="3404373"/>
            <a:ext cx="5321573" cy="28893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DCB2FA5-C265-9ABF-8AA7-B2EA76DB9B55}"/>
              </a:ext>
            </a:extLst>
          </p:cNvPr>
          <p:cNvSpPr txBox="1"/>
          <p:nvPr/>
        </p:nvSpPr>
        <p:spPr>
          <a:xfrm>
            <a:off x="1553536" y="1654584"/>
            <a:ext cx="380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Campagne de sensibilisation de notre compte rendu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851435-0692-81E3-9BD2-F8895B54D154}"/>
              </a:ext>
            </a:extLst>
          </p:cNvPr>
          <p:cNvSpPr txBox="1"/>
          <p:nvPr/>
        </p:nvSpPr>
        <p:spPr>
          <a:xfrm>
            <a:off x="6096000" y="4664361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Echelle de gravité des incidents</a:t>
            </a:r>
          </a:p>
        </p:txBody>
      </p:sp>
    </p:spTree>
    <p:extLst>
      <p:ext uri="{BB962C8B-B14F-4D97-AF65-F5344CB8AC3E}">
        <p14:creationId xmlns:p14="http://schemas.microsoft.com/office/powerpoint/2010/main" val="1541686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197</TotalTime>
  <Words>401</Words>
  <Application>Microsoft Office PowerPoint</Application>
  <PresentationFormat>Grand écran</PresentationFormat>
  <Paragraphs>94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Secteur</vt:lpstr>
      <vt:lpstr>SAE 24 SAE intégrative partie iom</vt:lpstr>
      <vt:lpstr>SOMMAIRE</vt:lpstr>
      <vt:lpstr>Objectifs de la SAE (Pourquoi ?)</vt:lpstr>
      <vt:lpstr>Mise en place du SERVEUR WEB</vt:lpstr>
      <vt:lpstr>MISE EN PLACE Client distant http</vt:lpstr>
      <vt:lpstr>Point faible http</vt:lpstr>
      <vt:lpstr>MISE EN PLACE HTTPS</vt:lpstr>
      <vt:lpstr>Outils de récupération</vt:lpstr>
      <vt:lpstr>Pilote de Projet Gérer sa communication de crise cyber </vt:lpstr>
      <vt:lpstr>Pilote de Projet Retour d’experience d’une attaque DOS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24 SAE intégrative partie iom</dc:title>
  <dc:creator>Souhayl AZIZ</dc:creator>
  <cp:lastModifiedBy>Souhayl AZIZ</cp:lastModifiedBy>
  <cp:revision>6</cp:revision>
  <dcterms:created xsi:type="dcterms:W3CDTF">2023-06-08T14:54:58Z</dcterms:created>
  <dcterms:modified xsi:type="dcterms:W3CDTF">2023-06-08T21:29:40Z</dcterms:modified>
</cp:coreProperties>
</file>