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GRUYER" initials="PG" lastIdx="6" clrIdx="0">
    <p:extLst>
      <p:ext uri="{19B8F6BF-5375-455C-9EA6-DF929625EA0E}">
        <p15:presenceInfo xmlns:p15="http://schemas.microsoft.com/office/powerpoint/2012/main" userId="fb670fd5b6550a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5"/>
    <a:srgbClr val="8A8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9T12:49:41.368" idx="3">
    <p:pos x="5283" y="1067"/>
    <p:text>Message affiché si le robot retourne une erreur et requiert une intervention manuelle. Ce message disparait au bout de 10 secondes ou sur un clic souris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9T13:00:54.740" idx="4">
    <p:pos x="5285" y="1331"/>
    <p:text>Ce message disparait au bout de 10 secondes ou sur un clic souris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9T16:03:16.045" idx="5">
    <p:pos x="4636" y="1153"/>
    <p:text>Par défaut, affecter à la catégorie standard au lieu de "aucun"</p:text>
    <p:extLst>
      <p:ext uri="{C676402C-5697-4E1C-873F-D02D1690AC5C}">
        <p15:threadingInfo xmlns:p15="http://schemas.microsoft.com/office/powerpoint/2012/main" timeZoneBias="-60"/>
      </p:ext>
    </p:extLst>
  </p:cm>
  <p:cm authorId="1" dt="2015-01-19T16:23:24.760" idx="6">
    <p:pos x="6435" y="1127"/>
    <p:text>Ajouter une colonne "Employés" si plusieurs agenda à gérer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3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7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1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1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6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6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F244-ECAB-48E7-A3F4-B5ECCC629BAF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3691-1681-49CB-A36E-55640B1962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0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8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634111" y="3130244"/>
            <a:ext cx="5549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Inspiration : http://www.objectifpapillon.fr/</a:t>
            </a:r>
          </a:p>
        </p:txBody>
      </p:sp>
      <p:pic>
        <p:nvPicPr>
          <p:cNvPr id="3" name="Picture 2" descr="Référencement &amp; Visibilit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6" y="3805588"/>
            <a:ext cx="3305175" cy="309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tes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84" y="3684643"/>
            <a:ext cx="33051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arketing Relation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12" y="3684643"/>
            <a:ext cx="32670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60223" y="4768266"/>
            <a:ext cx="150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Prendre</a:t>
            </a:r>
            <a:r>
              <a:rPr lang="en-GB" dirty="0" smtClean="0"/>
              <a:t> un RDV</a:t>
            </a:r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5217974" y="4491267"/>
            <a:ext cx="150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Planifier</a:t>
            </a:r>
            <a:r>
              <a:rPr lang="en-GB" dirty="0" smtClean="0"/>
              <a:t> reunion entre </a:t>
            </a:r>
            <a:r>
              <a:rPr lang="en-GB" dirty="0" err="1" smtClean="0"/>
              <a:t>amis</a:t>
            </a:r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9273523" y="4906765"/>
            <a:ext cx="150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Pour les pro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l="11643" t="7790" r="13148" b="79150"/>
          <a:stretch/>
        </p:blipFill>
        <p:spPr>
          <a:xfrm>
            <a:off x="969336" y="20821"/>
            <a:ext cx="9989395" cy="95534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31962" y="1098517"/>
            <a:ext cx="1087726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Image </a:t>
            </a:r>
            <a:r>
              <a:rPr lang="en-GB" dirty="0" err="1" smtClean="0"/>
              <a:t>horizontale</a:t>
            </a:r>
            <a:r>
              <a:rPr lang="en-GB" dirty="0" smtClean="0"/>
              <a:t> qui symbolise le RDV + gain de temps et </a:t>
            </a:r>
            <a:r>
              <a:rPr lang="en-GB" dirty="0" err="1" smtClean="0"/>
              <a:t>d’argent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194560" y="546109"/>
            <a:ext cx="68791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Quoi? 		          </a:t>
            </a:r>
            <a:r>
              <a:rPr lang="en-GB" dirty="0" err="1" smtClean="0"/>
              <a:t>Quand</a:t>
            </a:r>
            <a:r>
              <a:rPr lang="en-GB" dirty="0" smtClean="0"/>
              <a:t>? 	</a:t>
            </a:r>
            <a:r>
              <a:rPr lang="en-GB" dirty="0"/>
              <a:t>	</a:t>
            </a:r>
            <a:r>
              <a:rPr lang="en-GB" dirty="0" err="1" smtClean="0"/>
              <a:t>Où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/>
          <a:srcRect l="9311" t="10048" r="79669" b="72260"/>
          <a:stretch/>
        </p:blipFill>
        <p:spPr>
          <a:xfrm>
            <a:off x="2971524" y="612469"/>
            <a:ext cx="1540413" cy="129422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7"/>
          <a:srcRect l="9004" t="9895" r="75769" b="75521"/>
          <a:stretch/>
        </p:blipFill>
        <p:spPr>
          <a:xfrm>
            <a:off x="7292234" y="573905"/>
            <a:ext cx="1981200" cy="10668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368490"/>
            <a:ext cx="113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Planifier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smtClean="0"/>
              <a:t>réunion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7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932710" y="1601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Accueil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Fonctionnalités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Tarifs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à coins arrondis 2"/>
          <p:cNvSpPr/>
          <p:nvPr/>
        </p:nvSpPr>
        <p:spPr>
          <a:xfrm>
            <a:off x="3357349" y="1945121"/>
            <a:ext cx="5131558" cy="1869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Votre inscription est terminée. Un email de confirmation vous sera envoyé dès que le référencement de votre entreprise sera effectif sur notre moteur de recherche (sous 48h en général)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94892" y="1055077"/>
            <a:ext cx="53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d’accueil en fond d’écran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2542" y="140677"/>
            <a:ext cx="1674055" cy="16318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UC1-a) Si Résultat Robot Nok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932710" y="1601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Accueil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Fonctionnalités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Tarifs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094892" y="1055077"/>
            <a:ext cx="53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d’accueil en fond d’écran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2542" y="140677"/>
            <a:ext cx="1674055" cy="16318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UC1-b) Si Résultat robot OK &amp;&amp; « offre standard »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226120" y="2239490"/>
            <a:ext cx="5131558" cy="1869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Merci. Votre inscription est terminée. Votre entreprise est maintenant intégrée aux résultats de notre moteur de recherche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19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54486"/>
              </p:ext>
            </p:extLst>
          </p:nvPr>
        </p:nvGraphicFramePr>
        <p:xfrm>
          <a:off x="1378987" y="735023"/>
          <a:ext cx="1044130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217"/>
                <a:gridCol w="1740217"/>
                <a:gridCol w="1740217"/>
                <a:gridCol w="1740217"/>
                <a:gridCol w="1740217"/>
                <a:gridCol w="1740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Réduction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Plage horaire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 de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Action</a:t>
                      </a:r>
                      <a:endParaRPr lang="fr-FR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fixe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-20%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Lu,</a:t>
                      </a:r>
                      <a:r>
                        <a:rPr lang="fr-FR" baseline="0" dirty="0" smtClean="0"/>
                        <a:t> Me, Sa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10h-14h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Modifier, Dupliquer, </a:t>
                      </a:r>
                      <a:r>
                        <a:rPr lang="fr-FR" dirty="0" err="1" smtClean="0"/>
                        <a:t>Supp</a:t>
                      </a:r>
                      <a:endParaRPr lang="fr-FR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dynamique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 -10% (-72h) à -40% (-24h)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9h-12h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Modifier, Dupliquer, </a:t>
                      </a:r>
                      <a:r>
                        <a:rPr lang="fr-FR" dirty="0" err="1" smtClean="0"/>
                        <a:t>Supp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à coins arrondis 12"/>
          <p:cNvSpPr/>
          <p:nvPr/>
        </p:nvSpPr>
        <p:spPr>
          <a:xfrm>
            <a:off x="104667" y="15240"/>
            <a:ext cx="1674055" cy="16318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UC1-c/d) Si </a:t>
            </a:r>
            <a:r>
              <a:rPr lang="fr-FR" dirty="0">
                <a:solidFill>
                  <a:schemeClr val="tx1"/>
                </a:solidFill>
              </a:rPr>
              <a:t>Résultat Robot </a:t>
            </a:r>
            <a:r>
              <a:rPr lang="fr-FR" dirty="0" smtClean="0">
                <a:solidFill>
                  <a:schemeClr val="tx1"/>
                </a:solidFill>
              </a:rPr>
              <a:t>OK &amp;&amp;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« essai Pro » ou « Intégrale »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31520" y="2448288"/>
            <a:ext cx="75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Définissez une nouvelle plage promotionnelle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0110" y="2842449"/>
            <a:ext cx="5416217" cy="401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endParaRPr lang="en-GB" sz="4000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4161269" y="6197471"/>
            <a:ext cx="1861511" cy="6169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Valider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983359" y="4359839"/>
            <a:ext cx="518685" cy="39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967011" y="5540140"/>
            <a:ext cx="3581900" cy="48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Type de RDV </a:t>
            </a:r>
            <a:r>
              <a:rPr lang="en-GB" dirty="0" err="1" smtClean="0">
                <a:solidFill>
                  <a:schemeClr val="tx1"/>
                </a:solidFill>
              </a:rPr>
              <a:t>sujet</a:t>
            </a:r>
            <a:r>
              <a:rPr lang="en-GB" dirty="0" smtClean="0">
                <a:solidFill>
                  <a:schemeClr val="tx1"/>
                </a:solidFill>
              </a:rPr>
              <a:t> à promotion (</a:t>
            </a:r>
            <a:r>
              <a:rPr lang="en-GB" dirty="0" err="1" smtClean="0">
                <a:solidFill>
                  <a:schemeClr val="tx1"/>
                </a:solidFill>
              </a:rPr>
              <a:t>liste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déroulante</a:t>
            </a:r>
            <a:r>
              <a:rPr lang="en-GB" dirty="0" smtClean="0">
                <a:solidFill>
                  <a:schemeClr val="tx1"/>
                </a:solidFill>
              </a:rPr>
              <a:t> avec checkbox)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407055" y="4925647"/>
            <a:ext cx="708633" cy="469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10h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688252" y="3101601"/>
            <a:ext cx="994532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fixe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76018" y="3760237"/>
            <a:ext cx="2531377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Montant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réduction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592647" y="3101600"/>
            <a:ext cx="1392565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dynamique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docs.blackberry.com/en/developers/deliverables/27299/radio_buttons_tablet_1348765_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58107" r="70324" b="4831"/>
          <a:stretch/>
        </p:blipFill>
        <p:spPr bwMode="auto">
          <a:xfrm>
            <a:off x="946437" y="3057254"/>
            <a:ext cx="548640" cy="4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docs.blackberry.com/en/developers/deliverables/27299/radio_buttons_tablet_1348765_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8" t="57489" r="5805" b="5372"/>
          <a:stretch/>
        </p:blipFill>
        <p:spPr bwMode="auto">
          <a:xfrm>
            <a:off x="2915538" y="3080349"/>
            <a:ext cx="535034" cy="4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583342" y="37602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1586579" y="4359838"/>
            <a:ext cx="534183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Ma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189799" y="4359838"/>
            <a:ext cx="572224" cy="39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793020" y="4359837"/>
            <a:ext cx="467050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Je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380742" y="4358352"/>
            <a:ext cx="482546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983961" y="4358351"/>
            <a:ext cx="518685" cy="39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573341" y="4358350"/>
            <a:ext cx="518685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Di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67011" y="4981117"/>
            <a:ext cx="164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 	    à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2375669" y="4925647"/>
            <a:ext cx="708633" cy="469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14h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9" name="Picture 2" descr="http://docs.blackberry.com/en/developers/deliverables/27299/radio_buttons_tablet_1348765_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8" t="57489" r="5805" b="5372"/>
          <a:stretch/>
        </p:blipFill>
        <p:spPr bwMode="auto">
          <a:xfrm>
            <a:off x="3513512" y="4966923"/>
            <a:ext cx="535034" cy="4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4070404" y="4981117"/>
            <a:ext cx="20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Toute la journée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465878" y="2842449"/>
            <a:ext cx="5604202" cy="401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endParaRPr lang="en-GB" sz="4000" dirty="0" smtClean="0"/>
          </a:p>
        </p:txBody>
      </p:sp>
      <p:sp>
        <p:nvSpPr>
          <p:cNvPr id="32" name="Rectangle à coins arrondis 31"/>
          <p:cNvSpPr/>
          <p:nvPr/>
        </p:nvSpPr>
        <p:spPr>
          <a:xfrm>
            <a:off x="10163556" y="6219380"/>
            <a:ext cx="1861511" cy="6169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Valider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809823" y="5983918"/>
            <a:ext cx="3304848" cy="48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Type de RDV </a:t>
            </a:r>
            <a:r>
              <a:rPr lang="en-GB" dirty="0" err="1" smtClean="0">
                <a:solidFill>
                  <a:schemeClr val="tx1"/>
                </a:solidFill>
              </a:rPr>
              <a:t>sujet</a:t>
            </a:r>
            <a:r>
              <a:rPr lang="en-GB" dirty="0" smtClean="0">
                <a:solidFill>
                  <a:schemeClr val="tx1"/>
                </a:solidFill>
              </a:rPr>
              <a:t> à promotion (</a:t>
            </a:r>
            <a:r>
              <a:rPr lang="en-GB" dirty="0" err="1" smtClean="0">
                <a:solidFill>
                  <a:schemeClr val="tx1"/>
                </a:solidFill>
              </a:rPr>
              <a:t>liste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déroulante</a:t>
            </a:r>
            <a:r>
              <a:rPr lang="en-GB" dirty="0" smtClean="0">
                <a:solidFill>
                  <a:schemeClr val="tx1"/>
                </a:solidFill>
              </a:rPr>
              <a:t> avec checkbox)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444019" y="3101601"/>
            <a:ext cx="994532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fixe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817037" y="3760238"/>
            <a:ext cx="2005883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Réduction</a:t>
            </a:r>
            <a:r>
              <a:rPr lang="en-GB" dirty="0" smtClean="0">
                <a:solidFill>
                  <a:schemeClr val="tx1"/>
                </a:solidFill>
              </a:rPr>
              <a:t> min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348414" y="3101600"/>
            <a:ext cx="1392565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dynamique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9" name="Picture 2" descr="http://docs.blackberry.com/en/developers/deliverables/27299/radio_buttons_tablet_1348765_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58107" r="70324" b="4831"/>
          <a:stretch/>
        </p:blipFill>
        <p:spPr bwMode="auto">
          <a:xfrm>
            <a:off x="8701091" y="3072765"/>
            <a:ext cx="548640" cy="4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docs.blackberry.com/en/developers/deliverables/27299/radio_buttons_tablet_1348765_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8" t="57489" r="5805" b="5372"/>
          <a:stretch/>
        </p:blipFill>
        <p:spPr bwMode="auto">
          <a:xfrm>
            <a:off x="6745047" y="3080348"/>
            <a:ext cx="535034" cy="4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922428" y="3757367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si RDV libre dans</a:t>
            </a:r>
            <a:endParaRPr lang="fr-FR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6817037" y="4290671"/>
            <a:ext cx="2005883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Réduction</a:t>
            </a:r>
            <a:r>
              <a:rPr lang="en-GB" dirty="0" smtClean="0">
                <a:solidFill>
                  <a:schemeClr val="tx1"/>
                </a:solidFill>
              </a:rPr>
              <a:t> max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922428" y="4317148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si RDV libre dans</a:t>
            </a:r>
            <a:endParaRPr lang="fr-FR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10959881" y="3745784"/>
            <a:ext cx="672827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-72h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10959881" y="4317148"/>
            <a:ext cx="672827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-24h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6778466" y="4890455"/>
            <a:ext cx="518685" cy="39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7381686" y="4890454"/>
            <a:ext cx="534183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Ma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7984906" y="4890454"/>
            <a:ext cx="572224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8588127" y="4890453"/>
            <a:ext cx="467050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Je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9175849" y="4888968"/>
            <a:ext cx="482546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9779068" y="4888967"/>
            <a:ext cx="518685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10368448" y="4888966"/>
            <a:ext cx="518685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Di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7113697" y="5390212"/>
            <a:ext cx="708633" cy="469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10h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6673653" y="5445682"/>
            <a:ext cx="164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 	    à</a:t>
            </a:r>
            <a:endParaRPr lang="fr-FR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8082311" y="5390212"/>
            <a:ext cx="708633" cy="469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14h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8" name="Picture 2" descr="http://docs.blackberry.com/en/developers/deliverables/27299/radio_buttons_tablet_1348765_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8" t="57489" r="5805" b="5372"/>
          <a:stretch/>
        </p:blipFill>
        <p:spPr bwMode="auto">
          <a:xfrm>
            <a:off x="9220154" y="5431488"/>
            <a:ext cx="535034" cy="4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ZoneTexte 68"/>
          <p:cNvSpPr txBox="1"/>
          <p:nvPr/>
        </p:nvSpPr>
        <p:spPr>
          <a:xfrm>
            <a:off x="9777046" y="5445682"/>
            <a:ext cx="20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Toute la journée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1984331" y="259748"/>
            <a:ext cx="75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Récapitulatif de vos promotions actuelles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18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PRO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Uses Cases</a:t>
            </a:r>
          </a:p>
          <a:p>
            <a:pPr marL="0" indent="0">
              <a:buNone/>
            </a:pPr>
            <a:r>
              <a:rPr lang="fr-FR" dirty="0" smtClean="0"/>
              <a:t>2) Pas de solution d’agenda en ligne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Offre </a:t>
            </a:r>
            <a:r>
              <a:rPr lang="fr-FR" dirty="0"/>
              <a:t>standard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Essai Pro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Essai </a:t>
            </a:r>
            <a:r>
              <a:rPr lang="fr-FR" dirty="0" smtClean="0"/>
              <a:t>Intégral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37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5906" t="17357" r="16952" b="9759"/>
          <a:stretch/>
        </p:blipFill>
        <p:spPr>
          <a:xfrm>
            <a:off x="1294228" y="1552103"/>
            <a:ext cx="8693833" cy="530589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73724" y="118277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Définissez vos types de RDV proposés en ligne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73723" y="153485"/>
            <a:ext cx="1007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Indiquez ici la liste de vos employés proposant des RDV en ligne afin d’affecter un agenda en ligne pour chacun d’eux.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73724" y="732816"/>
            <a:ext cx="2124222" cy="42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07434" y="767599"/>
            <a:ext cx="1352787" cy="3535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Ajouter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221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6208" y="1139483"/>
            <a:ext cx="8011860" cy="475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  <a:p>
            <a:pPr algn="ctr"/>
            <a:r>
              <a:rPr lang="en-GB" sz="3200" dirty="0" err="1" smtClean="0"/>
              <a:t>Plage</a:t>
            </a:r>
            <a:r>
              <a:rPr lang="en-GB" sz="3200" dirty="0" smtClean="0"/>
              <a:t> </a:t>
            </a:r>
            <a:r>
              <a:rPr lang="en-GB" sz="3200" dirty="0" err="1" smtClean="0"/>
              <a:t>horaire</a:t>
            </a:r>
            <a:r>
              <a:rPr lang="en-GB" sz="3200" dirty="0" smtClean="0"/>
              <a:t> de </a:t>
            </a:r>
            <a:r>
              <a:rPr lang="en-GB" sz="3200" dirty="0" smtClean="0">
                <a:solidFill>
                  <a:srgbClr val="7030A0"/>
                </a:solidFill>
              </a:rPr>
              <a:t>Vincent</a:t>
            </a:r>
            <a:r>
              <a:rPr lang="en-GB" sz="3200" dirty="0" smtClean="0"/>
              <a:t> pour </a:t>
            </a:r>
            <a:r>
              <a:rPr lang="en-GB" sz="3200" dirty="0" err="1" smtClean="0"/>
              <a:t>vos</a:t>
            </a:r>
            <a:r>
              <a:rPr lang="en-GB" sz="3200" dirty="0" smtClean="0"/>
              <a:t> RDV en </a:t>
            </a:r>
            <a:r>
              <a:rPr lang="en-GB" sz="3200" dirty="0" err="1" smtClean="0"/>
              <a:t>ligne</a:t>
            </a:r>
            <a:endParaRPr lang="en-GB" sz="32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endParaRPr lang="en-GB" sz="4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8495" t="40993" r="29552" b="36496"/>
          <a:stretch/>
        </p:blipFill>
        <p:spPr>
          <a:xfrm>
            <a:off x="5729576" y="3278740"/>
            <a:ext cx="2120196" cy="19110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53882" y="379828"/>
            <a:ext cx="334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Calendrier en fond d’écran + </a:t>
            </a:r>
            <a:r>
              <a:rPr lang="fr-FR" dirty="0" err="1" smtClean="0"/>
              <a:t>popup</a:t>
            </a:r>
            <a:r>
              <a:rPr lang="fr-FR" dirty="0" smtClean="0"/>
              <a:t> Horaires de RDV en ligne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49955" y="5366403"/>
            <a:ext cx="1449439" cy="4417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Valider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5152138" y="5366403"/>
            <a:ext cx="1449439" cy="441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err="1" smtClean="0">
                <a:solidFill>
                  <a:schemeClr val="tx1"/>
                </a:solidFill>
              </a:rPr>
              <a:t>Annuler</a:t>
            </a:r>
            <a:endParaRPr lang="en-GB" sz="2400" u="sng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444900" y="2172305"/>
            <a:ext cx="708633" cy="469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9h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417693" y="2216033"/>
            <a:ext cx="388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Mardi 20 Janvier de                 à</a:t>
            </a:r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6413514" y="2172305"/>
            <a:ext cx="708633" cy="469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19h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399898" y="3278741"/>
            <a:ext cx="1136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Lundi</a:t>
            </a:r>
          </a:p>
          <a:p>
            <a:r>
              <a:rPr lang="fr-FR" dirty="0" smtClean="0"/>
              <a:t>Mardi</a:t>
            </a:r>
          </a:p>
          <a:p>
            <a:r>
              <a:rPr lang="fr-FR" dirty="0" smtClean="0"/>
              <a:t>Mercredi</a:t>
            </a:r>
          </a:p>
          <a:p>
            <a:r>
              <a:rPr lang="fr-FR" dirty="0" smtClean="0"/>
              <a:t>Jeudi</a:t>
            </a:r>
          </a:p>
          <a:p>
            <a:r>
              <a:rPr lang="fr-FR" dirty="0" smtClean="0"/>
              <a:t>Vendredi</a:t>
            </a:r>
          </a:p>
          <a:p>
            <a:r>
              <a:rPr lang="fr-FR" dirty="0" smtClean="0"/>
              <a:t>Samedi</a:t>
            </a:r>
          </a:p>
          <a:p>
            <a:r>
              <a:rPr lang="fr-FR" dirty="0" smtClean="0"/>
              <a:t>Dimanche</a:t>
            </a:r>
            <a:endParaRPr lang="fr-FR" dirty="0"/>
          </a:p>
        </p:txBody>
      </p:sp>
      <p:pic>
        <p:nvPicPr>
          <p:cNvPr id="6146" name="Picture 2" descr="https://cdn1.iconfinder.com/data/icons/windows8_icons_iconpharm/26/checked_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92" y="3401581"/>
            <a:ext cx="182050" cy="1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1.iconfinder.com/data/icons/windows8_icons_iconpharm/26/checked_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5" y="3674314"/>
            <a:ext cx="182050" cy="1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1.iconfinder.com/data/icons/windows8_icons_iconpharm/26/checked_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5" y="3947047"/>
            <a:ext cx="182050" cy="1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1.iconfinder.com/data/icons/windows8_icons_iconpharm/26/checked_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5" y="4203378"/>
            <a:ext cx="182050" cy="1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cdn1.iconfinder.com/data/icons/windows8_icons_iconpharm/26/checked_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5" y="4438041"/>
            <a:ext cx="182050" cy="1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cdn1.iconfinder.com/data/icons/windows8_icons_iconpharm/26/checked_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5" y="4733416"/>
            <a:ext cx="182050" cy="1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heckbox, unchec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85" y="5040792"/>
            <a:ext cx="199610" cy="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5401993" y="2852746"/>
            <a:ext cx="26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les RDV suivants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18574" y="289687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Répéter tous les</a:t>
            </a:r>
            <a:endParaRPr lang="fr-FR" dirty="0"/>
          </a:p>
        </p:txBody>
      </p:sp>
      <p:pic>
        <p:nvPicPr>
          <p:cNvPr id="1026" name="Picture 2" descr="http://www.ecolejulesverne-ci.net/wp-content/uploads/2010/02/icone_calendri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50" y="2061976"/>
            <a:ext cx="642629" cy="64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8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RDV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271"/>
          </a:xfrm>
        </p:spPr>
        <p:txBody>
          <a:bodyPr>
            <a:normAutofit/>
          </a:bodyPr>
          <a:lstStyle/>
          <a:p>
            <a:r>
              <a:rPr lang="fr-FR" dirty="0" smtClean="0"/>
              <a:t>Uses Cases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Par un pro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Par un visiteur</a:t>
            </a:r>
          </a:p>
        </p:txBody>
      </p:sp>
    </p:spTree>
    <p:extLst>
      <p:ext uri="{BB962C8B-B14F-4D97-AF65-F5344CB8AC3E}">
        <p14:creationId xmlns:p14="http://schemas.microsoft.com/office/powerpoint/2010/main" val="233030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1643" t="7790" r="13148" b="79150"/>
          <a:stretch/>
        </p:blipFill>
        <p:spPr>
          <a:xfrm>
            <a:off x="710028" y="-102009"/>
            <a:ext cx="9989395" cy="9553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35252" y="423279"/>
            <a:ext cx="68791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Quoi? 		          </a:t>
            </a:r>
            <a:r>
              <a:rPr lang="en-GB" dirty="0" err="1" smtClean="0"/>
              <a:t>Quand</a:t>
            </a:r>
            <a:r>
              <a:rPr lang="en-GB" dirty="0" smtClean="0"/>
              <a:t>? 	</a:t>
            </a:r>
            <a:r>
              <a:rPr lang="en-GB" dirty="0"/>
              <a:t>	</a:t>
            </a:r>
            <a:r>
              <a:rPr lang="en-GB" dirty="0" err="1" smtClean="0"/>
              <a:t>Où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9311" t="10048" r="79669" b="72260"/>
          <a:stretch/>
        </p:blipFill>
        <p:spPr>
          <a:xfrm>
            <a:off x="2712216" y="489639"/>
            <a:ext cx="1540413" cy="12942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l="9004" t="9895" r="75769" b="75521"/>
          <a:stretch/>
        </p:blipFill>
        <p:spPr>
          <a:xfrm>
            <a:off x="7032926" y="451075"/>
            <a:ext cx="1981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2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5" y="92137"/>
            <a:ext cx="2365848" cy="5083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9216"/>
            <a:ext cx="4114800" cy="3905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24200" y="6035041"/>
            <a:ext cx="5006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Page </a:t>
            </a:r>
            <a:r>
              <a:rPr lang="en-GB" sz="3200" dirty="0" err="1" smtClean="0"/>
              <a:t>d’accueil</a:t>
            </a:r>
            <a:r>
              <a:rPr lang="en-GB" sz="3200" dirty="0" smtClean="0"/>
              <a:t> (bottom)</a:t>
            </a:r>
            <a:endParaRPr lang="en-GB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112" y="971550"/>
            <a:ext cx="7343775" cy="49149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908" y="1474648"/>
            <a:ext cx="638175" cy="190500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7" name="Rectangle à coins arrondis 6"/>
          <p:cNvSpPr/>
          <p:nvPr/>
        </p:nvSpPr>
        <p:spPr>
          <a:xfrm>
            <a:off x="3905907" y="1474648"/>
            <a:ext cx="638175" cy="170391"/>
          </a:xfrm>
          <a:prstGeom prst="roundRect">
            <a:avLst/>
          </a:prstGeom>
          <a:solidFill>
            <a:srgbClr val="EADC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3842710" y="1442940"/>
            <a:ext cx="852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Particuliers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50393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81" y="314595"/>
            <a:ext cx="2365848" cy="5083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24200" y="6035041"/>
            <a:ext cx="5006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Page </a:t>
            </a:r>
            <a:r>
              <a:rPr lang="en-GB" sz="3200" dirty="0" err="1" smtClean="0"/>
              <a:t>d’accueil</a:t>
            </a:r>
            <a:r>
              <a:rPr lang="en-GB" sz="3200" dirty="0" smtClean="0"/>
              <a:t> (bottom)</a:t>
            </a:r>
            <a:endParaRPr lang="en-GB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34141"/>
          <a:stretch/>
        </p:blipFill>
        <p:spPr>
          <a:xfrm>
            <a:off x="2424112" y="971550"/>
            <a:ext cx="4836497" cy="49149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08" y="1474648"/>
            <a:ext cx="638175" cy="190500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7" name="Rectangle à coins arrondis 6"/>
          <p:cNvSpPr/>
          <p:nvPr/>
        </p:nvSpPr>
        <p:spPr>
          <a:xfrm>
            <a:off x="3905907" y="1474648"/>
            <a:ext cx="638175" cy="170391"/>
          </a:xfrm>
          <a:prstGeom prst="roundRect">
            <a:avLst/>
          </a:prstGeom>
          <a:solidFill>
            <a:srgbClr val="EADC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3842710" y="1442940"/>
            <a:ext cx="852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Particuliers</a:t>
            </a:r>
            <a:endParaRPr lang="en-GB" sz="1050" dirty="0"/>
          </a:p>
        </p:txBody>
      </p:sp>
      <p:sp>
        <p:nvSpPr>
          <p:cNvPr id="8" name="ZoneTexte 7"/>
          <p:cNvSpPr txBox="1"/>
          <p:nvPr/>
        </p:nvSpPr>
        <p:spPr>
          <a:xfrm>
            <a:off x="5295331" y="314595"/>
            <a:ext cx="32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Vue</a:t>
            </a:r>
            <a:r>
              <a:rPr lang="en-GB" dirty="0" smtClean="0"/>
              <a:t> Smartphone</a:t>
            </a:r>
            <a:endParaRPr lang="en-GB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733669" y="2324214"/>
            <a:ext cx="595312" cy="30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/>
              <a:t>Carte</a:t>
            </a:r>
            <a:endParaRPr lang="en-GB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162587" y="1868701"/>
            <a:ext cx="595312" cy="36093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415655" y="1589672"/>
            <a:ext cx="600501" cy="2158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9h</a:t>
            </a:r>
            <a:endParaRPr lang="en-GB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415655" y="1845809"/>
            <a:ext cx="600501" cy="2152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12h</a:t>
            </a:r>
            <a:endParaRPr lang="en-GB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25000" y="2108408"/>
            <a:ext cx="600501" cy="2158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17h</a:t>
            </a:r>
            <a:endParaRPr lang="en-GB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424112" y="2394031"/>
            <a:ext cx="574913" cy="3659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J+1</a:t>
            </a:r>
            <a:endParaRPr lang="en-GB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424111" y="2829937"/>
            <a:ext cx="574913" cy="3659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J-1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2743201" y="1249145"/>
            <a:ext cx="270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Dans</a:t>
            </a:r>
            <a:r>
              <a:rPr lang="en-GB" sz="1100" dirty="0" smtClean="0"/>
              <a:t> le titre </a:t>
            </a:r>
            <a:r>
              <a:rPr lang="en-GB" sz="1100" dirty="0" err="1" smtClean="0"/>
              <a:t>uniquement</a:t>
            </a:r>
            <a:endParaRPr lang="en-GB" sz="1100" dirty="0"/>
          </a:p>
        </p:txBody>
      </p:sp>
      <p:sp>
        <p:nvSpPr>
          <p:cNvPr id="17" name="Rectangle 16"/>
          <p:cNvSpPr/>
          <p:nvPr/>
        </p:nvSpPr>
        <p:spPr>
          <a:xfrm flipH="1">
            <a:off x="2715906" y="1351760"/>
            <a:ext cx="45719" cy="6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4789067" y="1393231"/>
            <a:ext cx="279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Trier par: prix, reduction…</a:t>
            </a:r>
            <a:endParaRPr lang="en-GB" dirty="0"/>
          </a:p>
        </p:txBody>
      </p:sp>
      <p:pic>
        <p:nvPicPr>
          <p:cNvPr id="1026" name="Picture 2" descr="http://img.clubic.com/04147914-photo-montre-logo-mikeklo-google-chrom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98" y="1454456"/>
            <a:ext cx="788158" cy="7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8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2" y="2756848"/>
            <a:ext cx="3969328" cy="329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DEJA MEMBRE</a:t>
            </a:r>
          </a:p>
          <a:p>
            <a:pPr algn="ctr"/>
            <a:endParaRPr lang="en-GB" sz="3200" dirty="0" smtClean="0"/>
          </a:p>
          <a:p>
            <a:endParaRPr lang="en-GB" sz="4000" dirty="0" smtClean="0"/>
          </a:p>
          <a:p>
            <a:endParaRPr lang="en-GB" sz="4000" dirty="0"/>
          </a:p>
          <a:p>
            <a:endParaRPr lang="en-GB" sz="4000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1932710" y="5283235"/>
            <a:ext cx="2680234" cy="6650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Se connecter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6823363" y="1851179"/>
            <a:ext cx="3969328" cy="461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 smtClean="0"/>
              <a:t>S’inscrire</a:t>
            </a:r>
            <a:r>
              <a:rPr lang="en-GB" sz="4000" dirty="0" smtClean="0"/>
              <a:t> </a:t>
            </a:r>
            <a:r>
              <a:rPr lang="en-GB" sz="4000" dirty="0" err="1" smtClean="0"/>
              <a:t>gratuitement</a:t>
            </a:r>
            <a:endParaRPr lang="en-GB" sz="4000" dirty="0" smtClean="0"/>
          </a:p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endParaRPr lang="en-GB" sz="4000" dirty="0" smtClean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52385"/>
              </p:ext>
            </p:extLst>
          </p:nvPr>
        </p:nvGraphicFramePr>
        <p:xfrm>
          <a:off x="1932710" y="1737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Accueil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Fonctionnalités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Tarifs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8016923" y="5714999"/>
            <a:ext cx="2680234" cy="6650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/>
              <a:t>S’inscrire</a:t>
            </a:r>
            <a:endParaRPr lang="en-GB" sz="28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354540" y="3439437"/>
            <a:ext cx="2906973" cy="42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Email*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354540" y="3981546"/>
            <a:ext cx="2906973" cy="42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Password*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354540" y="4523655"/>
            <a:ext cx="2906973" cy="42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Nom </a:t>
            </a:r>
            <a:r>
              <a:rPr lang="en-GB" dirty="0" err="1" smtClean="0">
                <a:solidFill>
                  <a:schemeClr val="tx1"/>
                </a:solidFill>
              </a:rPr>
              <a:t>entreprise</a:t>
            </a:r>
            <a:r>
              <a:rPr lang="en-GB" dirty="0" smtClean="0">
                <a:solidFill>
                  <a:schemeClr val="tx1"/>
                </a:solidFill>
              </a:rPr>
              <a:t>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283561" y="3862518"/>
            <a:ext cx="2906973" cy="42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Email*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283561" y="4404627"/>
            <a:ext cx="2906973" cy="42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Password*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92072" y="650850"/>
            <a:ext cx="8106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Inscrivez vous gratuitement pour intégrer notre liste de professionnels et gagner en visibilité pour vos clients.</a:t>
            </a:r>
          </a:p>
          <a:p>
            <a:r>
              <a:rPr lang="fr-FR" dirty="0" smtClean="0"/>
              <a:t>Si vous n’avez pas encore d’agenda en ligne, vous pourrez en plus bénéficier gratuitement de notre solution de réservation en ligne.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48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5593"/>
              </p:ext>
            </p:extLst>
          </p:nvPr>
        </p:nvGraphicFramePr>
        <p:xfrm>
          <a:off x="1932710" y="1601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Accueil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Fonctionnalités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Tarifs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à coins arrondis 2"/>
          <p:cNvSpPr/>
          <p:nvPr/>
        </p:nvSpPr>
        <p:spPr>
          <a:xfrm>
            <a:off x="2620370" y="1569493"/>
            <a:ext cx="6400800" cy="47630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Agenda en fond d’écran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514902" y="2101756"/>
            <a:ext cx="3603009" cy="1296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Configurer mon agenda en ligne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621439" y="2101756"/>
            <a:ext cx="3603009" cy="1296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déjà une solution d’agenda en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2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PRO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Uses Cases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Déjà une solution d’agenda en ligne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Si Résultat Robot NOK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Offre standard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Essai Pro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Essai Intégral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Pas de solution d’agenda en ligne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Offre </a:t>
            </a:r>
            <a:r>
              <a:rPr lang="fr-FR" dirty="0"/>
              <a:t>standard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Essai Pro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Essai </a:t>
            </a:r>
            <a:r>
              <a:rPr lang="fr-FR" dirty="0" smtClean="0"/>
              <a:t>Intégral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4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932710" y="1601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Accueil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Fonctionnalités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Tarifs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04950" y="1487605"/>
            <a:ext cx="9376529" cy="525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Fiche </a:t>
            </a:r>
            <a:r>
              <a:rPr lang="en-GB" sz="4000" dirty="0" err="1" smtClean="0"/>
              <a:t>entreprise</a:t>
            </a:r>
            <a:r>
              <a:rPr lang="en-GB" sz="2400" dirty="0" smtClean="0"/>
              <a:t> (</a:t>
            </a:r>
            <a:r>
              <a:rPr lang="en-GB" sz="2400" dirty="0" err="1" smtClean="0"/>
              <a:t>si</a:t>
            </a:r>
            <a:r>
              <a:rPr lang="en-GB" sz="2400" dirty="0" smtClean="0"/>
              <a:t> </a:t>
            </a:r>
            <a:r>
              <a:rPr lang="en-GB" sz="2400" dirty="0" err="1" smtClean="0"/>
              <a:t>possède</a:t>
            </a:r>
            <a:r>
              <a:rPr lang="en-GB" sz="2400" dirty="0" smtClean="0"/>
              <a:t> déjà </a:t>
            </a:r>
            <a:r>
              <a:rPr lang="en-GB" sz="2400" dirty="0" err="1" smtClean="0"/>
              <a:t>une</a:t>
            </a:r>
            <a:r>
              <a:rPr lang="en-GB" sz="2400" dirty="0" smtClean="0"/>
              <a:t> solution </a:t>
            </a:r>
            <a:r>
              <a:rPr lang="en-GB" sz="2400" dirty="0" err="1" smtClean="0"/>
              <a:t>d’agenda</a:t>
            </a:r>
            <a:r>
              <a:rPr lang="en-GB" sz="2400" dirty="0" smtClean="0"/>
              <a:t>)</a:t>
            </a:r>
          </a:p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pPr algn="ctr"/>
            <a:endParaRPr lang="en-GB" sz="4000" dirty="0" smtClean="0"/>
          </a:p>
          <a:p>
            <a:endParaRPr lang="en-GB" sz="4000" dirty="0" smtClean="0"/>
          </a:p>
        </p:txBody>
      </p:sp>
      <p:sp>
        <p:nvSpPr>
          <p:cNvPr id="8" name="Rectangle à coins arrondis 7"/>
          <p:cNvSpPr/>
          <p:nvPr/>
        </p:nvSpPr>
        <p:spPr>
          <a:xfrm>
            <a:off x="2298511" y="6036027"/>
            <a:ext cx="2680234" cy="6169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Terminer</a:t>
            </a:r>
            <a:r>
              <a:rPr lang="en-GB" sz="2400" dirty="0" smtClean="0"/>
              <a:t> </a:t>
            </a:r>
            <a:r>
              <a:rPr lang="en-GB" sz="2400" dirty="0" err="1" smtClean="0"/>
              <a:t>mon</a:t>
            </a:r>
            <a:r>
              <a:rPr lang="en-GB" sz="2400" dirty="0" smtClean="0"/>
              <a:t> inscription</a:t>
            </a:r>
            <a:endParaRPr lang="en-GB" sz="2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636125" y="3372579"/>
            <a:ext cx="4920821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www… (page web de </a:t>
            </a:r>
            <a:r>
              <a:rPr lang="en-GB" dirty="0" err="1" smtClean="0">
                <a:solidFill>
                  <a:schemeClr val="tx1"/>
                </a:solidFill>
              </a:rPr>
              <a:t>mon</a:t>
            </a:r>
            <a:r>
              <a:rPr lang="en-GB" dirty="0" smtClean="0">
                <a:solidFill>
                  <a:schemeClr val="tx1"/>
                </a:solidFill>
              </a:rPr>
              <a:t> agenda en </a:t>
            </a:r>
            <a:r>
              <a:rPr lang="en-GB" dirty="0" err="1" smtClean="0">
                <a:solidFill>
                  <a:schemeClr val="tx1"/>
                </a:solidFill>
              </a:rPr>
              <a:t>ligne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636127" y="4021814"/>
            <a:ext cx="4920820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www… (page web de description de </a:t>
            </a:r>
            <a:r>
              <a:rPr lang="en-GB" dirty="0" err="1" smtClean="0">
                <a:solidFill>
                  <a:schemeClr val="tx1"/>
                </a:solidFill>
              </a:rPr>
              <a:t>mes</a:t>
            </a:r>
            <a:r>
              <a:rPr lang="en-GB" dirty="0" smtClean="0">
                <a:solidFill>
                  <a:schemeClr val="tx1"/>
                </a:solidFill>
              </a:rPr>
              <a:t> services)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636127" y="4671049"/>
            <a:ext cx="4920820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Adresse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mon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entreprise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636127" y="5293244"/>
            <a:ext cx="4920819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Code Postal (</a:t>
            </a:r>
            <a:r>
              <a:rPr lang="en-GB" dirty="0" err="1" smtClean="0">
                <a:solidFill>
                  <a:schemeClr val="tx1"/>
                </a:solidFill>
              </a:rPr>
              <a:t>ville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proposée</a:t>
            </a:r>
            <a:r>
              <a:rPr lang="en-GB" dirty="0" smtClean="0">
                <a:solidFill>
                  <a:schemeClr val="tx1"/>
                </a:solidFill>
              </a:rPr>
              <a:t> via Ajax)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636126" y="2142205"/>
            <a:ext cx="3072351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Rappel du nom de </a:t>
            </a:r>
            <a:r>
              <a:rPr lang="en-GB" dirty="0" err="1" smtClean="0">
                <a:solidFill>
                  <a:schemeClr val="tx1"/>
                </a:solidFill>
              </a:rPr>
              <a:t>l’entreprise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636126" y="2757392"/>
            <a:ext cx="3072351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Catégorie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061715" y="2757392"/>
            <a:ext cx="1495231" cy="392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Ajouter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04950" y="846161"/>
            <a:ext cx="962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Devenez visible sur notre moteur de recherche en conservant votre solution d’agenda en ligne!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44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932710" y="1601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Accueil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Fonctionnalités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Tarifs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09134"/>
              </p:ext>
            </p:extLst>
          </p:nvPr>
        </p:nvGraphicFramePr>
        <p:xfrm>
          <a:off x="1037227" y="989990"/>
          <a:ext cx="10194879" cy="59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673"/>
                <a:gridCol w="2634020"/>
                <a:gridCol w="2504049"/>
                <a:gridCol w="2510137"/>
              </a:tblGrid>
              <a:tr h="38869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Standard (gratuit)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 29€ HT/mois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Intégrale 49€ HT/mois</a:t>
                      </a:r>
                      <a:endParaRPr lang="fr-FR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Grands Comptes (Franchises…)</a:t>
                      </a:r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869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7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Visible sur notre moteur de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Proposer des promotions (-10%, -20%, …)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Campagne publicitaire (meilleur référencement sur notre moteur de recherche)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Offre préférentielle</a:t>
                      </a:r>
                      <a:endParaRPr lang="fr-FR" dirty="0"/>
                    </a:p>
                  </a:txBody>
                  <a:tcPr/>
                </a:tc>
              </a:tr>
              <a:tr h="670892">
                <a:tc>
                  <a:txBody>
                    <a:bodyPr/>
                    <a:lstStyle/>
                    <a:p>
                      <a:r>
                        <a:rPr lang="fr-FR" dirty="0" smtClean="0"/>
                        <a:t>Lien vers votre agenda en ligne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Meilleur</a:t>
                      </a:r>
                      <a:r>
                        <a:rPr lang="fr-FR" baseline="0" dirty="0" smtClean="0"/>
                        <a:t> visibilité sur notre site grâce à un logo « promotionnel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Fonctionnalités &amp; statistiques sur mesure</a:t>
                      </a:r>
                    </a:p>
                  </a:txBody>
                  <a:tcPr/>
                </a:tc>
              </a:tr>
              <a:tr h="670892">
                <a:tc>
                  <a:txBody>
                    <a:bodyPr/>
                    <a:lstStyle/>
                    <a:p>
                      <a:r>
                        <a:rPr lang="fr-FR" dirty="0" smtClean="0"/>
                        <a:t>Prise de RDV 24h/24h par vos clients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News </a:t>
                      </a:r>
                      <a:r>
                        <a:rPr lang="fr-FR" dirty="0" err="1" smtClean="0"/>
                        <a:t>letter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/>
                </a:tc>
              </a:tr>
              <a:tr h="388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Relance email avant chaque RDV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8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Statistiques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3366">
                <a:tc>
                  <a:txBody>
                    <a:bodyPr/>
                    <a:lstStyle/>
                    <a:p>
                      <a:r>
                        <a:rPr lang="fr-FR" dirty="0" smtClean="0"/>
                        <a:t>Assistance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7230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à coins arrondis 5"/>
          <p:cNvSpPr/>
          <p:nvPr/>
        </p:nvSpPr>
        <p:spPr>
          <a:xfrm>
            <a:off x="3769073" y="1680144"/>
            <a:ext cx="1255594" cy="259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Standard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662383" y="1680144"/>
            <a:ext cx="1255594" cy="25930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287981" y="1680144"/>
            <a:ext cx="286603" cy="259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9089" y="1680144"/>
            <a:ext cx="286603" cy="259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434548" y="6004699"/>
            <a:ext cx="1705970" cy="61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Sélectionner offre Standard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15484" y="6004699"/>
            <a:ext cx="1705970" cy="6141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Essai Pro gratuit 3 mois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596420" y="6004699"/>
            <a:ext cx="1705970" cy="614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Essai Intégrale gratuit 1 mois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78372" y="620658"/>
            <a:ext cx="91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Sélectionner l’offre qui vous correspond le mieux.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9215005" y="6004699"/>
            <a:ext cx="1705970" cy="6141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Contactez nous pour un devis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831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696</Words>
  <Application>Microsoft Office PowerPoint</Application>
  <PresentationFormat>Grand écran</PresentationFormat>
  <Paragraphs>231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INSCRIPTION PRO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INSCRIPTION PRO</vt:lpstr>
      <vt:lpstr>Présentation PowerPoint</vt:lpstr>
      <vt:lpstr>Présentation PowerPoint</vt:lpstr>
      <vt:lpstr>Ajouter un RDV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GRUYER</dc:creator>
  <cp:lastModifiedBy>Pierre GRUYER</cp:lastModifiedBy>
  <cp:revision>60</cp:revision>
  <dcterms:created xsi:type="dcterms:W3CDTF">2014-05-26T07:56:29Z</dcterms:created>
  <dcterms:modified xsi:type="dcterms:W3CDTF">2015-02-02T11:36:22Z</dcterms:modified>
</cp:coreProperties>
</file>