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  <p:sldMasterId id="2147483938" r:id="rId2"/>
    <p:sldMasterId id="2147483950" r:id="rId3"/>
    <p:sldMasterId id="2147484091" r:id="rId4"/>
  </p:sldMasterIdLst>
  <p:notesMasterIdLst>
    <p:notesMasterId r:id="rId28"/>
  </p:notesMasterIdLst>
  <p:sldIdLst>
    <p:sldId id="256" r:id="rId5"/>
    <p:sldId id="268" r:id="rId6"/>
    <p:sldId id="273" r:id="rId7"/>
    <p:sldId id="291" r:id="rId8"/>
    <p:sldId id="293" r:id="rId9"/>
    <p:sldId id="285" r:id="rId10"/>
    <p:sldId id="286" r:id="rId11"/>
    <p:sldId id="287" r:id="rId12"/>
    <p:sldId id="284" r:id="rId13"/>
    <p:sldId id="288" r:id="rId14"/>
    <p:sldId id="272" r:id="rId15"/>
    <p:sldId id="297" r:id="rId16"/>
    <p:sldId id="294" r:id="rId17"/>
    <p:sldId id="295" r:id="rId18"/>
    <p:sldId id="296" r:id="rId19"/>
    <p:sldId id="261" r:id="rId20"/>
    <p:sldId id="298" r:id="rId21"/>
    <p:sldId id="301" r:id="rId22"/>
    <p:sldId id="302" r:id="rId23"/>
    <p:sldId id="300" r:id="rId24"/>
    <p:sldId id="303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93" autoAdjust="0"/>
    <p:restoredTop sz="77415" autoAdjust="0"/>
  </p:normalViewPr>
  <p:slideViewPr>
    <p:cSldViewPr snapToGrid="0">
      <p:cViewPr varScale="1">
        <p:scale>
          <a:sx n="89" d="100"/>
          <a:sy n="89" d="100"/>
        </p:scale>
        <p:origin x="3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BBA58-E675-4BA0-8533-4C7449CBA083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C721E-55E5-49EA-A1B9-B6C236F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07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Hlavným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cieľom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bolo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navrhnúť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implementovať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aplikáciu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interaktívnymi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vizualizáciami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ktoré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budú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opisovať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vysvetlovať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zvolenú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metódu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strojového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učenia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,,,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Kedže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vyvíjajú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stále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nové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metódy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viac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komplikovanejšie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úlohy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b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úlohou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bolo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prekonať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predsudky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voči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tejto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komplexite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vizualizáciami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ktoré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pomáhajú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probléme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ťažko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interpretovateľných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algoritmov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C721E-55E5-49EA-A1B9-B6C236FBD6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82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Táto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sekcia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nám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zobrazuje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jedinečnosť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každú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kategóriu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znamená, že č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slovo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vyššiu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hodnotu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tým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menšia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pravdepodobnosť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vyskytuje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iných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kategóriách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Cieľom je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teda vidieť, ktoré slová sú charakteristické pre určitú kategóriu.</a:t>
            </a:r>
          </a:p>
          <a:p>
            <a:endParaRPr lang="sk-SK" dirty="0"/>
          </a:p>
          <a:p>
            <a:pPr marL="171450" indent="-171450">
              <a:buFontTx/>
              <a:buChar char="-"/>
            </a:pPr>
            <a:r>
              <a:rPr lang="en-US" dirty="0" err="1"/>
              <a:t>Takže</a:t>
            </a:r>
            <a:r>
              <a:rPr lang="en-US" dirty="0"/>
              <a:t> toto bola </a:t>
            </a:r>
            <a:r>
              <a:rPr lang="en-US" dirty="0" err="1"/>
              <a:t>webová</a:t>
            </a:r>
            <a:r>
              <a:rPr lang="en-US" dirty="0"/>
              <a:t> </a:t>
            </a:r>
            <a:r>
              <a:rPr lang="en-US" dirty="0" err="1"/>
              <a:t>aplikácia</a:t>
            </a:r>
            <a:r>
              <a:rPr lang="en-US" dirty="0"/>
              <a:t>. </a:t>
            </a:r>
            <a:r>
              <a:rPr lang="sk-SK" dirty="0" err="1"/>
              <a:t>Kedže</a:t>
            </a:r>
            <a:r>
              <a:rPr lang="sk-SK" dirty="0"/>
              <a:t> bola pôvodne tvorená ako súčasť tutoriálu v </a:t>
            </a:r>
            <a:r>
              <a:rPr lang="sk-SK" dirty="0" err="1"/>
              <a:t>jupyter</a:t>
            </a:r>
            <a:r>
              <a:rPr lang="sk-SK" dirty="0"/>
              <a:t> notebooku, pre potrebu vyhodnocovania sa pre ňu</a:t>
            </a:r>
            <a:r>
              <a:rPr lang="en-US" dirty="0"/>
              <a:t> </a:t>
            </a:r>
            <a:r>
              <a:rPr lang="en-US" dirty="0" err="1"/>
              <a:t>vytvori</a:t>
            </a:r>
            <a:r>
              <a:rPr lang="sk-SK" dirty="0"/>
              <a:t>l</a:t>
            </a:r>
            <a:r>
              <a:rPr lang="en-US" dirty="0"/>
              <a:t> </a:t>
            </a:r>
            <a:r>
              <a:rPr lang="en-US" dirty="0" err="1"/>
              <a:t>samostatný</a:t>
            </a:r>
            <a:r>
              <a:rPr lang="en-US" dirty="0"/>
              <a:t> </a:t>
            </a:r>
            <a:r>
              <a:rPr lang="en-US" dirty="0" err="1"/>
              <a:t>tutori</a:t>
            </a:r>
            <a:r>
              <a:rPr lang="sk-SK" dirty="0"/>
              <a:t>á</a:t>
            </a:r>
            <a:r>
              <a:rPr lang="en-US" dirty="0"/>
              <a:t>l</a:t>
            </a:r>
            <a:r>
              <a:rPr lang="sk-SK" dirty="0"/>
              <a:t>,,</a:t>
            </a:r>
            <a:br>
              <a:rPr lang="sk-SK" dirty="0"/>
            </a:br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C721E-55E5-49EA-A1B9-B6C236FBD6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84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urobilo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,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vytvorila</a:t>
            </a:r>
            <a:r>
              <a:rPr lang="en-US" dirty="0"/>
              <a:t> </a:t>
            </a:r>
            <a:r>
              <a:rPr lang="en-US" dirty="0" err="1"/>
              <a:t>príručka</a:t>
            </a:r>
            <a:r>
              <a:rPr lang="en-US" dirty="0"/>
              <a:t> </a:t>
            </a:r>
            <a:r>
              <a:rPr lang="en-US" dirty="0" err="1"/>
              <a:t>ktorá</a:t>
            </a:r>
            <a:r>
              <a:rPr lang="en-US" dirty="0"/>
              <a:t> </a:t>
            </a:r>
            <a:r>
              <a:rPr lang="en-US" dirty="0" err="1"/>
              <a:t>opisovala</a:t>
            </a:r>
            <a:r>
              <a:rPr lang="en-US" dirty="0"/>
              <a:t> </a:t>
            </a:r>
            <a:r>
              <a:rPr lang="en-US" dirty="0" err="1"/>
              <a:t>fungovanie</a:t>
            </a:r>
            <a:r>
              <a:rPr lang="en-US" dirty="0"/>
              <a:t> </a:t>
            </a:r>
            <a:r>
              <a:rPr lang="en-US" dirty="0" err="1"/>
              <a:t>aplikácie</a:t>
            </a:r>
            <a:r>
              <a:rPr lang="en-US" dirty="0"/>
              <a:t> </a:t>
            </a:r>
            <a:r>
              <a:rPr lang="sk-SK" dirty="0"/>
              <a:t>spolu aj v</a:t>
            </a:r>
            <a:r>
              <a:rPr lang="en-US" dirty="0" err="1"/>
              <a:t>ysvet</a:t>
            </a:r>
            <a:r>
              <a:rPr lang="sk-SK" dirty="0"/>
              <a:t>ľ</a:t>
            </a:r>
            <a:r>
              <a:rPr lang="en-US" dirty="0" err="1"/>
              <a:t>uj</a:t>
            </a:r>
            <a:r>
              <a:rPr lang="sk-SK" dirty="0" err="1"/>
              <a:t>úcim</a:t>
            </a:r>
            <a:r>
              <a:rPr lang="sk-SK" dirty="0"/>
              <a:t> textom použitého algoritmu.</a:t>
            </a:r>
            <a:endParaRPr lang="en-US" dirty="0"/>
          </a:p>
          <a:p>
            <a:endParaRPr lang="sk-S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dirty="0"/>
              <a:t>Čo sa týka oboch tutoriálov, boli </a:t>
            </a:r>
            <a:r>
              <a:rPr lang="en-US" dirty="0" err="1"/>
              <a:t>podávané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, aby </a:t>
            </a:r>
            <a:r>
              <a:rPr lang="en-US" dirty="0" err="1"/>
              <a:t>boli</a:t>
            </a:r>
            <a:r>
              <a:rPr lang="en-US" dirty="0"/>
              <a:t> </a:t>
            </a:r>
            <a:r>
              <a:rPr lang="en-US" dirty="0" err="1"/>
              <a:t>zrozumiteľné</a:t>
            </a:r>
            <a:r>
              <a:rPr lang="en-US" dirty="0"/>
              <a:t> </a:t>
            </a:r>
            <a:r>
              <a:rPr lang="en-US" dirty="0" err="1"/>
              <a:t>aj</a:t>
            </a:r>
            <a:r>
              <a:rPr lang="en-US" dirty="0"/>
              <a:t> pre </a:t>
            </a:r>
            <a:r>
              <a:rPr lang="en-US" dirty="0" err="1"/>
              <a:t>ľudí</a:t>
            </a:r>
            <a:r>
              <a:rPr lang="en-US" dirty="0"/>
              <a:t>, </a:t>
            </a:r>
            <a:r>
              <a:rPr lang="en-US" dirty="0" err="1"/>
              <a:t>ktorí</a:t>
            </a:r>
            <a:r>
              <a:rPr lang="en-US" dirty="0"/>
              <a:t> </a:t>
            </a:r>
            <a:r>
              <a:rPr lang="en-US" dirty="0" err="1"/>
              <a:t>nemajú</a:t>
            </a:r>
            <a:r>
              <a:rPr lang="en-US" dirty="0"/>
              <a:t> </a:t>
            </a:r>
            <a:r>
              <a:rPr lang="en-US" dirty="0" err="1"/>
              <a:t>žiadnu</a:t>
            </a:r>
            <a:r>
              <a:rPr lang="en-US" dirty="0"/>
              <a:t> </a:t>
            </a:r>
            <a:r>
              <a:rPr lang="en-US" dirty="0" err="1"/>
              <a:t>skúsenosť</a:t>
            </a:r>
            <a:r>
              <a:rPr lang="en-US" dirty="0"/>
              <a:t> so </a:t>
            </a:r>
            <a:r>
              <a:rPr lang="sk-SK" dirty="0"/>
              <a:t>SU</a:t>
            </a:r>
            <a:r>
              <a:rPr lang="en-US" dirty="0"/>
              <a:t>,,, </a:t>
            </a:r>
            <a:endParaRPr lang="sk-SK" dirty="0"/>
          </a:p>
          <a:p>
            <a:endParaRPr lang="sk-SK" dirty="0"/>
          </a:p>
          <a:p>
            <a:pPr marL="171450" indent="-171450">
              <a:buFontTx/>
              <a:buChar char="-"/>
            </a:pPr>
            <a:r>
              <a:rPr lang="en-US" dirty="0" err="1"/>
              <a:t>Keďže</a:t>
            </a:r>
            <a:r>
              <a:rPr lang="en-US" dirty="0"/>
              <a:t> alg. </a:t>
            </a:r>
            <a:r>
              <a:rPr lang="sk-SK" dirty="0"/>
              <a:t>N</a:t>
            </a:r>
            <a:r>
              <a:rPr lang="en-US" dirty="0" err="1"/>
              <a:t>aivného</a:t>
            </a:r>
            <a:r>
              <a:rPr lang="en-US" dirty="0"/>
              <a:t> </a:t>
            </a:r>
            <a:r>
              <a:rPr lang="sk-SK" dirty="0"/>
              <a:t>B</a:t>
            </a:r>
            <a:r>
              <a:rPr lang="en-US" dirty="0" err="1"/>
              <a:t>ayesa</a:t>
            </a:r>
            <a:r>
              <a:rPr lang="en-US" dirty="0"/>
              <a:t> </a:t>
            </a:r>
            <a:r>
              <a:rPr lang="en-US" dirty="0" err="1"/>
              <a:t>bol</a:t>
            </a:r>
            <a:r>
              <a:rPr lang="en-US" dirty="0"/>
              <a:t> </a:t>
            </a:r>
            <a:r>
              <a:rPr lang="en-US" dirty="0" err="1"/>
              <a:t>pomerne</a:t>
            </a:r>
            <a:r>
              <a:rPr lang="en-US" dirty="0"/>
              <a:t> </a:t>
            </a:r>
            <a:r>
              <a:rPr lang="en-US" dirty="0" err="1"/>
              <a:t>jednoduchý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vysvetlenie</a:t>
            </a:r>
            <a:r>
              <a:rPr lang="en-US" dirty="0"/>
              <a:t>, v </a:t>
            </a:r>
            <a:r>
              <a:rPr lang="en-US" dirty="0" err="1"/>
              <a:t>prípade</a:t>
            </a:r>
            <a:r>
              <a:rPr lang="en-US" dirty="0"/>
              <a:t> </a:t>
            </a:r>
            <a:r>
              <a:rPr lang="sk-SK" dirty="0"/>
              <a:t>J</a:t>
            </a:r>
            <a:r>
              <a:rPr lang="en-US" dirty="0" err="1"/>
              <a:t>upyter</a:t>
            </a:r>
            <a:r>
              <a:rPr lang="en-US" dirty="0"/>
              <a:t> </a:t>
            </a:r>
            <a:r>
              <a:rPr lang="en-US" dirty="0" err="1"/>
              <a:t>notebooku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spomínali</a:t>
            </a:r>
            <a:r>
              <a:rPr lang="en-US" dirty="0"/>
              <a:t> </a:t>
            </a:r>
            <a:r>
              <a:rPr lang="en-US" dirty="0" err="1"/>
              <a:t>aj</a:t>
            </a:r>
            <a:r>
              <a:rPr lang="en-US" dirty="0"/>
              <a:t> </a:t>
            </a:r>
            <a:r>
              <a:rPr lang="en-US" dirty="0" err="1"/>
              <a:t>nejaké</a:t>
            </a:r>
            <a:r>
              <a:rPr lang="en-US" dirty="0"/>
              <a:t> </a:t>
            </a:r>
            <a:r>
              <a:rPr lang="en-US" dirty="0" err="1"/>
              <a:t>fundamentálne</a:t>
            </a:r>
            <a:r>
              <a:rPr lang="en-US" dirty="0"/>
              <a:t> </a:t>
            </a:r>
            <a:r>
              <a:rPr lang="en-US" dirty="0" err="1"/>
              <a:t>pojmy</a:t>
            </a:r>
            <a:r>
              <a:rPr lang="en-US" dirty="0"/>
              <a:t> </a:t>
            </a:r>
            <a:r>
              <a:rPr lang="sk-SK" dirty="0"/>
              <a:t>SU </a:t>
            </a:r>
            <a:r>
              <a:rPr lang="en-US" dirty="0"/>
              <a:t>pre </a:t>
            </a:r>
            <a:r>
              <a:rPr lang="en-US" dirty="0" err="1"/>
              <a:t>porozumenie</a:t>
            </a:r>
            <a:r>
              <a:rPr lang="en-US" dirty="0"/>
              <a:t> </a:t>
            </a:r>
            <a:r>
              <a:rPr lang="en-US" dirty="0" err="1"/>
              <a:t>základnej</a:t>
            </a:r>
            <a:r>
              <a:rPr lang="en-US" dirty="0"/>
              <a:t> </a:t>
            </a:r>
            <a:r>
              <a:rPr lang="en-US" dirty="0" err="1"/>
              <a:t>terminológie</a:t>
            </a:r>
            <a:r>
              <a:rPr lang="en-US" dirty="0"/>
              <a:t>. </a:t>
            </a:r>
            <a:endParaRPr lang="sk-SK" dirty="0"/>
          </a:p>
          <a:p>
            <a:endParaRPr lang="sk-SK" strike="sngStrike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C721E-55E5-49EA-A1B9-B6C236FBD6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56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Použil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preto</a:t>
            </a:r>
            <a:r>
              <a:rPr lang="en-US" dirty="0"/>
              <a:t> </a:t>
            </a:r>
            <a:r>
              <a:rPr lang="en-US" dirty="0" err="1"/>
              <a:t>aj</a:t>
            </a:r>
            <a:r>
              <a:rPr lang="en-US" dirty="0"/>
              <a:t> </a:t>
            </a:r>
            <a:r>
              <a:rPr lang="en-US" dirty="0" err="1"/>
              <a:t>algoritmus</a:t>
            </a:r>
            <a:r>
              <a:rPr lang="en-US" dirty="0"/>
              <a:t> S</a:t>
            </a:r>
            <a:r>
              <a:rPr lang="sk-SK" dirty="0" err="1"/>
              <a:t>upport</a:t>
            </a:r>
            <a:r>
              <a:rPr lang="sk-SK" dirty="0"/>
              <a:t> </a:t>
            </a:r>
            <a:r>
              <a:rPr lang="sk-SK" dirty="0" err="1"/>
              <a:t>Vector</a:t>
            </a:r>
            <a:r>
              <a:rPr lang="sk-SK" dirty="0"/>
              <a:t> </a:t>
            </a:r>
            <a:r>
              <a:rPr lang="sk-SK" dirty="0" err="1"/>
              <a:t>Machines</a:t>
            </a:r>
            <a:r>
              <a:rPr lang="en-US" dirty="0"/>
              <a:t>,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ktorom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zmieň</a:t>
            </a:r>
            <a:r>
              <a:rPr lang="sk-SK" dirty="0" err="1"/>
              <a:t>ovali</a:t>
            </a:r>
            <a:r>
              <a:rPr lang="sk-SK" dirty="0"/>
              <a:t> problémy</a:t>
            </a:r>
            <a:r>
              <a:rPr lang="en-US" dirty="0"/>
              <a:t> </a:t>
            </a:r>
            <a:r>
              <a:rPr lang="en-US" dirty="0" err="1"/>
              <a:t>preu</a:t>
            </a:r>
            <a:r>
              <a:rPr lang="sk-SK" dirty="0"/>
              <a:t>č</a:t>
            </a:r>
            <a:r>
              <a:rPr lang="en-US" dirty="0" err="1"/>
              <a:t>enia</a:t>
            </a:r>
            <a:r>
              <a:rPr lang="en-US" dirty="0"/>
              <a:t> a </a:t>
            </a:r>
            <a:r>
              <a:rPr lang="en-US" dirty="0" err="1"/>
              <a:t>nastav</a:t>
            </a:r>
            <a:r>
              <a:rPr lang="sk-SK" dirty="0" err="1"/>
              <a:t>ovaní</a:t>
            </a:r>
            <a:r>
              <a:rPr lang="sk-SK" dirty="0"/>
              <a:t> </a:t>
            </a:r>
            <a:r>
              <a:rPr lang="en-US" dirty="0" err="1"/>
              <a:t>hyperparametroch</a:t>
            </a:r>
            <a:r>
              <a:rPr lang="en-US" dirty="0"/>
              <a:t>. </a:t>
            </a:r>
            <a:endParaRPr lang="sk-S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Tu je </a:t>
            </a:r>
            <a:r>
              <a:rPr lang="sk-SK" dirty="0"/>
              <a:t>napr. jedna ukážka </a:t>
            </a:r>
            <a:r>
              <a:rPr lang="en-US" dirty="0" err="1"/>
              <a:t>ako</a:t>
            </a:r>
            <a:r>
              <a:rPr lang="en-US" dirty="0"/>
              <a:t> SVM </a:t>
            </a:r>
            <a:r>
              <a:rPr lang="en-US" dirty="0" err="1"/>
              <a:t>separuje</a:t>
            </a:r>
            <a:r>
              <a:rPr lang="en-US" dirty="0"/>
              <a:t> 2 </a:t>
            </a:r>
            <a:r>
              <a:rPr lang="en-US" dirty="0" err="1"/>
              <a:t>rôzne</a:t>
            </a:r>
            <a:r>
              <a:rPr lang="en-US" dirty="0"/>
              <a:t> </a:t>
            </a:r>
            <a:r>
              <a:rPr lang="en-US" dirty="0" err="1"/>
              <a:t>kategórie</a:t>
            </a:r>
            <a:r>
              <a:rPr lang="en-US" dirty="0"/>
              <a:t> d</a:t>
            </a:r>
            <a:r>
              <a:rPr lang="sk-SK" dirty="0" err="1"/>
              <a:t>át</a:t>
            </a:r>
            <a:r>
              <a:rPr lang="en-US" dirty="0"/>
              <a:t>... </a:t>
            </a:r>
            <a:endParaRPr lang="sk-S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Pri</a:t>
            </a:r>
            <a:r>
              <a:rPr lang="sk-SK" dirty="0"/>
              <a:t>čom používateľ si pri tom </a:t>
            </a:r>
            <a:r>
              <a:rPr lang="en-US" dirty="0" err="1"/>
              <a:t>môže</a:t>
            </a:r>
            <a:r>
              <a:rPr lang="en-US" dirty="0"/>
              <a:t> </a:t>
            </a:r>
            <a:r>
              <a:rPr lang="en-US" dirty="0" err="1"/>
              <a:t>vyb</a:t>
            </a:r>
            <a:r>
              <a:rPr lang="sk-SK" dirty="0" err="1"/>
              <a:t>erať</a:t>
            </a:r>
            <a:r>
              <a:rPr lang="sk-SK" dirty="0"/>
              <a:t> </a:t>
            </a:r>
            <a:r>
              <a:rPr lang="sk-SK" dirty="0" err="1"/>
              <a:t>datasety</a:t>
            </a:r>
            <a:r>
              <a:rPr lang="sk-SK" dirty="0"/>
              <a:t>, </a:t>
            </a:r>
            <a:r>
              <a:rPr lang="sk-SK" dirty="0" err="1"/>
              <a:t>kernely</a:t>
            </a:r>
            <a:r>
              <a:rPr lang="sk-SK" dirty="0"/>
              <a:t> a 2 rôzne </a:t>
            </a:r>
            <a:r>
              <a:rPr lang="sk-SK" dirty="0" err="1"/>
              <a:t>hyperparametre</a:t>
            </a:r>
            <a:r>
              <a:rPr lang="sk-SK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C721E-55E5-49EA-A1B9-B6C236FBD6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6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effectLst/>
              </a:rPr>
              <a:t>Pre </a:t>
            </a:r>
            <a:r>
              <a:rPr lang="en-US" dirty="0" err="1">
                <a:effectLst/>
              </a:rPr>
              <a:t>vyhodnocovanie</a:t>
            </a:r>
            <a:r>
              <a:rPr lang="en-US" dirty="0">
                <a:effectLst/>
              </a:rPr>
              <a:t> </a:t>
            </a:r>
            <a:r>
              <a:rPr lang="en-US" u="sng" dirty="0" err="1">
                <a:effectLst/>
              </a:rPr>
              <a:t>užitočnosti</a:t>
            </a:r>
            <a:r>
              <a:rPr lang="en-US" u="sng" dirty="0">
                <a:effectLst/>
              </a:rPr>
              <a:t> </a:t>
            </a:r>
            <a:r>
              <a:rPr lang="en-US" u="sng" dirty="0" err="1">
                <a:effectLst/>
              </a:rPr>
              <a:t>tutori</a:t>
            </a:r>
            <a:r>
              <a:rPr lang="sk-SK" u="sng" dirty="0">
                <a:effectLst/>
              </a:rPr>
              <a:t>á</a:t>
            </a:r>
            <a:r>
              <a:rPr lang="en-US" u="sng" dirty="0" err="1">
                <a:effectLst/>
              </a:rPr>
              <a:t>lov</a:t>
            </a:r>
            <a:r>
              <a:rPr lang="en-US" u="sng" dirty="0">
                <a:effectLst/>
              </a:rPr>
              <a:t> </a:t>
            </a:r>
            <a:r>
              <a:rPr lang="en-US" dirty="0" err="1">
                <a:effectLst/>
              </a:rPr>
              <a:t>sa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vytvoril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dotazník</a:t>
            </a:r>
            <a:r>
              <a:rPr lang="en-US" dirty="0">
                <a:effectLst/>
              </a:rPr>
              <a:t>, </a:t>
            </a:r>
            <a:r>
              <a:rPr lang="sk-SK" dirty="0">
                <a:effectLst/>
              </a:rPr>
              <a:t>ktorý pozostával </a:t>
            </a:r>
            <a:r>
              <a:rPr lang="en-US" dirty="0">
                <a:effectLst/>
              </a:rPr>
              <a:t>z 11 </a:t>
            </a:r>
            <a:r>
              <a:rPr lang="en-US" dirty="0" err="1">
                <a:effectLst/>
              </a:rPr>
              <a:t>otázok</a:t>
            </a:r>
            <a:r>
              <a:rPr lang="en-US" dirty="0">
                <a:effectLst/>
              </a:rPr>
              <a:t>. </a:t>
            </a:r>
            <a:endParaRPr lang="sk-SK" dirty="0">
              <a:effectLst/>
            </a:endParaRPr>
          </a:p>
          <a:p>
            <a:pPr marL="171450" indent="-171450">
              <a:buFontTx/>
              <a:buChar char="-"/>
            </a:pPr>
            <a:r>
              <a:rPr lang="en-US" b="1" dirty="0">
                <a:effectLst/>
              </a:rPr>
              <a:t>Tieto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otázky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boli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orientované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porozumenie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celého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klasifikačného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procesu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algoritmu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Naivného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Bayesa</a:t>
            </a:r>
            <a:r>
              <a:rPr lang="en-US" dirty="0">
                <a:effectLst/>
              </a:rPr>
              <a:t>,</a:t>
            </a:r>
            <a:endParaRPr lang="sk-SK" dirty="0">
              <a:effectLst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1" dirty="0">
                <a:effectLst/>
              </a:rPr>
              <a:t>Na to aby sa zistilo efektivita tutoriálov, </a:t>
            </a:r>
            <a:r>
              <a:rPr lang="sk-SK" dirty="0">
                <a:effectLst/>
              </a:rPr>
              <a:t>účastníci najprv vyplnili </a:t>
            </a:r>
            <a:r>
              <a:rPr lang="sk-SK" strike="noStrike" dirty="0">
                <a:effectLst/>
              </a:rPr>
              <a:t>dotazník </a:t>
            </a:r>
            <a:r>
              <a:rPr lang="en-US" strike="noStrike" dirty="0" err="1">
                <a:effectLst/>
              </a:rPr>
              <a:t>pred</a:t>
            </a:r>
            <a:r>
              <a:rPr lang="en-US" strike="noStrike" dirty="0">
                <a:effectLst/>
              </a:rPr>
              <a:t> </a:t>
            </a:r>
            <a:r>
              <a:rPr lang="en-US" strike="noStrike" dirty="0" err="1">
                <a:effectLst/>
              </a:rPr>
              <a:t>tutori</a:t>
            </a:r>
            <a:r>
              <a:rPr lang="sk-SK" strike="noStrike" dirty="0">
                <a:effectLst/>
              </a:rPr>
              <a:t>á</a:t>
            </a:r>
            <a:r>
              <a:rPr lang="en-US" strike="noStrike" dirty="0" err="1">
                <a:effectLst/>
              </a:rPr>
              <a:t>lom</a:t>
            </a:r>
            <a:r>
              <a:rPr lang="en-US" strike="noStrike" dirty="0">
                <a:effectLst/>
              </a:rPr>
              <a:t>, a </a:t>
            </a:r>
            <a:r>
              <a:rPr lang="en-US" strike="noStrike" dirty="0" err="1">
                <a:effectLst/>
              </a:rPr>
              <a:t>potom</a:t>
            </a:r>
            <a:r>
              <a:rPr lang="en-US" strike="noStrike" dirty="0">
                <a:effectLst/>
              </a:rPr>
              <a:t> </a:t>
            </a:r>
            <a:r>
              <a:rPr lang="sk-SK" strike="noStrike" dirty="0">
                <a:effectLst/>
              </a:rPr>
              <a:t>ho </a:t>
            </a:r>
            <a:r>
              <a:rPr lang="en-US" dirty="0" err="1">
                <a:effectLst/>
              </a:rPr>
              <a:t>vyplňovali</a:t>
            </a:r>
            <a:r>
              <a:rPr lang="sk-SK" dirty="0">
                <a:effectLst/>
              </a:rPr>
              <a:t> </a:t>
            </a:r>
            <a:r>
              <a:rPr lang="sk-SK" strike="noStrike" dirty="0">
                <a:effectLst/>
              </a:rPr>
              <a:t>ešte aj </a:t>
            </a:r>
            <a:r>
              <a:rPr lang="en-US" dirty="0">
                <a:effectLst/>
              </a:rPr>
              <a:t>po </a:t>
            </a:r>
            <a:r>
              <a:rPr lang="en-US" dirty="0" err="1">
                <a:effectLst/>
              </a:rPr>
              <a:t>jeho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absolvovaní</a:t>
            </a:r>
            <a:r>
              <a:rPr lang="sk-SK" dirty="0">
                <a:effectLst/>
              </a:rPr>
              <a:t>,,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sk-SK" dirty="0">
              <a:effectLst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C721E-55E5-49EA-A1B9-B6C236FBD6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26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tejto tabuľke môžeme vidieť výsledky testovania s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notebookom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 vyhodnotenie užitočnosti sa vypočítavali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bodové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zlepšenia</a:t>
            </a:r>
            <a:r>
              <a:rPr lang="sk-SK" sz="120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sk-SK" sz="120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Tieto zlepšenia sa následne spriemerovali, a použili sa pre porovnanie našich dvoch rôznych tutoriálov,,,</a:t>
            </a:r>
          </a:p>
          <a:p>
            <a:pPr marL="171450" indent="-171450">
              <a:buFontTx/>
              <a:buChar char="-"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C721E-55E5-49EA-A1B9-B6C236FBD6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3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 sú výsledky s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Dash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tutoriálom,,</a:t>
            </a:r>
          </a:p>
          <a:p>
            <a:pPr marL="171450" indent="-171450">
              <a:buFontTx/>
              <a:buChar char="-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Môžeme vidieť, že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účastníci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tutoriálu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webovou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aplikáciou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zodpovedali otázky v dotazníku o niečo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úspešnejsie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by však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trebalo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brať do úvahy je fakt, že pri testovaní bol počet účastníkov veľmi malý,,</a:t>
            </a:r>
            <a:b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preto ak by sme chceli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dôverihodnejšie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výsledky, bolo by potrebné mať viac účastníkov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Napriek tomu nám tieto výsledky potvrdili využiteľnosť webovej aplikácie.</a:t>
            </a:r>
          </a:p>
          <a:p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C721E-55E5-49EA-A1B9-B6C236FBD6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66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Práca</a:t>
            </a:r>
            <a:r>
              <a:rPr lang="en-US" sz="120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teda </a:t>
            </a:r>
            <a:r>
              <a:rPr lang="en-US" sz="120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bola za</a:t>
            </a:r>
            <a:r>
              <a:rPr lang="sk-SK" sz="120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eraná</a:t>
            </a:r>
            <a:r>
              <a:rPr lang="en-US" sz="120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analýzu</a:t>
            </a:r>
            <a:r>
              <a:rPr lang="en-US" sz="120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návrh</a:t>
            </a:r>
            <a:r>
              <a:rPr lang="en-US" sz="120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vizualizácií</a:t>
            </a:r>
            <a:r>
              <a:rPr lang="en-US" sz="120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</a:t>
            </a:r>
            <a:r>
              <a:rPr lang="en-US" sz="120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webovej</a:t>
            </a:r>
            <a:r>
              <a:rPr lang="en-US" sz="120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aplikácii</a:t>
            </a:r>
            <a:r>
              <a:rPr lang="en-US" sz="120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sk-SK" sz="1200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en-US" dirty="0">
              <a:effectLst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Jej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implementáciou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dosiahl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vyšši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interpretovateľnosť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Naivného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Bayesovského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klasifikátora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ktorú je možné použiť pri výučbe alebo na posilnenie už existujúcich tutoriálov, v našom prípade by to mohol byť 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Ideou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zlepšenie</a:t>
            </a:r>
            <a:r>
              <a:rPr lang="en-US" dirty="0"/>
              <a:t> </a:t>
            </a:r>
            <a:r>
              <a:rPr lang="en-US" dirty="0" err="1"/>
              <a:t>tutoriálu</a:t>
            </a:r>
            <a:r>
              <a:rPr lang="en-US" dirty="0"/>
              <a:t> je </a:t>
            </a:r>
            <a:r>
              <a:rPr lang="en-US" dirty="0" err="1"/>
              <a:t>možnosť</a:t>
            </a:r>
            <a:r>
              <a:rPr lang="en-US" dirty="0"/>
              <a:t> </a:t>
            </a:r>
            <a:r>
              <a:rPr lang="en-US" dirty="0" err="1"/>
              <a:t>priameho</a:t>
            </a:r>
            <a:r>
              <a:rPr lang="en-US" dirty="0"/>
              <a:t> </a:t>
            </a:r>
            <a:r>
              <a:rPr lang="en-US" dirty="0" err="1"/>
              <a:t>zapojenia</a:t>
            </a:r>
            <a:r>
              <a:rPr lang="en-US" dirty="0"/>
              <a:t> </a:t>
            </a:r>
            <a:r>
              <a:rPr lang="sk-SK" dirty="0"/>
              <a:t>D</a:t>
            </a:r>
            <a:r>
              <a:rPr lang="en-US" dirty="0"/>
              <a:t>ash </a:t>
            </a:r>
            <a:r>
              <a:rPr lang="en-US" dirty="0" err="1"/>
              <a:t>aplikácie</a:t>
            </a:r>
            <a:r>
              <a:rPr lang="en-US" dirty="0"/>
              <a:t> do </a:t>
            </a:r>
            <a:r>
              <a:rPr lang="sk-SK" dirty="0"/>
              <a:t>J</a:t>
            </a:r>
            <a:r>
              <a:rPr lang="en-US" dirty="0" err="1"/>
              <a:t>upyter</a:t>
            </a:r>
            <a:r>
              <a:rPr lang="en-US" dirty="0"/>
              <a:t> </a:t>
            </a:r>
            <a:r>
              <a:rPr lang="en-US" dirty="0" err="1"/>
              <a:t>notebooku</a:t>
            </a:r>
            <a:r>
              <a:rPr lang="en-US" dirty="0"/>
              <a:t>. </a:t>
            </a:r>
            <a:endParaRPr lang="sk-SK" dirty="0"/>
          </a:p>
          <a:p>
            <a:pPr marL="171450" indent="-171450">
              <a:buFontTx/>
              <a:buChar char="-"/>
            </a:pPr>
            <a:r>
              <a:rPr lang="en-US" b="1" dirty="0"/>
              <a:t>V </a:t>
            </a:r>
            <a:r>
              <a:rPr lang="en-US" b="1" dirty="0" err="1"/>
              <a:t>takom</a:t>
            </a:r>
            <a:r>
              <a:rPr lang="en-US" b="1" dirty="0"/>
              <a:t> </a:t>
            </a:r>
            <a:r>
              <a:rPr lang="en-US" b="1" dirty="0" err="1"/>
              <a:t>prípade</a:t>
            </a:r>
            <a:r>
              <a:rPr lang="en-US" b="1" dirty="0"/>
              <a:t> by </a:t>
            </a:r>
            <a:r>
              <a:rPr lang="en-US" b="1" dirty="0" err="1"/>
              <a:t>sme</a:t>
            </a:r>
            <a:r>
              <a:rPr lang="en-US" b="1" dirty="0"/>
              <a:t> </a:t>
            </a:r>
            <a:r>
              <a:rPr lang="en-US" b="1" dirty="0" err="1"/>
              <a:t>už</a:t>
            </a:r>
            <a:r>
              <a:rPr lang="en-US" b="1" dirty="0"/>
              <a:t> </a:t>
            </a:r>
            <a:r>
              <a:rPr lang="en-US" b="1" dirty="0" err="1"/>
              <a:t>nemuseli</a:t>
            </a:r>
            <a:r>
              <a:rPr lang="en-US" b="1" dirty="0"/>
              <a:t> </a:t>
            </a:r>
            <a:r>
              <a:rPr lang="en-US" b="1" dirty="0" err="1"/>
              <a:t>robiť</a:t>
            </a:r>
            <a:r>
              <a:rPr lang="en-US" b="1" dirty="0"/>
              <a:t> </a:t>
            </a:r>
            <a:r>
              <a:rPr lang="en-US" b="1" dirty="0" err="1"/>
              <a:t>zvlášť</a:t>
            </a:r>
            <a:r>
              <a:rPr lang="en-US" b="1" dirty="0"/>
              <a:t> </a:t>
            </a:r>
            <a:r>
              <a:rPr lang="en-US" b="1" dirty="0" err="1"/>
              <a:t>príručku</a:t>
            </a:r>
            <a:r>
              <a:rPr lang="sk-SK" b="1" dirty="0"/>
              <a:t>,,</a:t>
            </a:r>
            <a:r>
              <a:rPr lang="en-US" b="1" dirty="0"/>
              <a:t> ale </a:t>
            </a:r>
            <a:r>
              <a:rPr lang="en-US" b="1" dirty="0" err="1"/>
              <a:t>zapojiť</a:t>
            </a:r>
            <a:r>
              <a:rPr lang="en-US" b="1" dirty="0"/>
              <a:t> </a:t>
            </a:r>
            <a:r>
              <a:rPr lang="en-US" b="1" dirty="0" err="1"/>
              <a:t>ju</a:t>
            </a:r>
            <a:r>
              <a:rPr lang="en-US" b="1" dirty="0"/>
              <a:t> </a:t>
            </a:r>
            <a:r>
              <a:rPr lang="en-US" b="1" dirty="0" err="1"/>
              <a:t>priamo</a:t>
            </a:r>
            <a:r>
              <a:rPr lang="en-US" b="1" dirty="0"/>
              <a:t> do </a:t>
            </a:r>
            <a:r>
              <a:rPr lang="en-US" b="1" dirty="0" err="1"/>
              <a:t>vykonateľného</a:t>
            </a:r>
            <a:r>
              <a:rPr lang="en-US" b="1" dirty="0"/>
              <a:t> </a:t>
            </a:r>
            <a:r>
              <a:rPr lang="en-US" b="1" dirty="0" err="1"/>
              <a:t>dokumentu</a:t>
            </a:r>
            <a:r>
              <a:rPr lang="en-US" b="1" dirty="0"/>
              <a:t>,</a:t>
            </a:r>
            <a:r>
              <a:rPr lang="sk-SK" b="1" dirty="0"/>
              <a:t>,</a:t>
            </a:r>
            <a:br>
              <a:rPr lang="sk-SK" b="1" dirty="0"/>
            </a:br>
            <a:r>
              <a:rPr lang="en-US" b="1" dirty="0" err="1"/>
              <a:t>pričom</a:t>
            </a:r>
            <a:r>
              <a:rPr lang="en-US" b="1" dirty="0"/>
              <a:t> </a:t>
            </a:r>
            <a:r>
              <a:rPr lang="en-US" b="1" dirty="0" err="1"/>
              <a:t>sa</a:t>
            </a:r>
            <a:r>
              <a:rPr lang="en-US" b="1" dirty="0"/>
              <a:t> </a:t>
            </a:r>
            <a:r>
              <a:rPr lang="en-US" b="1" dirty="0" err="1"/>
              <a:t>nám</a:t>
            </a:r>
            <a:r>
              <a:rPr lang="en-US" b="1" dirty="0"/>
              <a:t> </a:t>
            </a:r>
            <a:r>
              <a:rPr lang="en-US" b="1" dirty="0" err="1"/>
              <a:t>taktiež</a:t>
            </a:r>
            <a:r>
              <a:rPr lang="en-US" b="1" dirty="0"/>
              <a:t> </a:t>
            </a:r>
            <a:r>
              <a:rPr lang="en-US" b="1" dirty="0" err="1"/>
              <a:t>sprístupní</a:t>
            </a:r>
            <a:r>
              <a:rPr lang="en-US" b="1" dirty="0"/>
              <a:t> </a:t>
            </a:r>
            <a:r>
              <a:rPr lang="en-US" b="1" dirty="0" err="1"/>
              <a:t>funkcionalita</a:t>
            </a:r>
            <a:r>
              <a:rPr lang="en-US" b="1" dirty="0"/>
              <a:t> </a:t>
            </a:r>
            <a:r>
              <a:rPr lang="en-US" b="1" dirty="0" err="1"/>
              <a:t>samotného</a:t>
            </a:r>
            <a:r>
              <a:rPr lang="en-US" b="1" dirty="0"/>
              <a:t> </a:t>
            </a:r>
            <a:r>
              <a:rPr lang="en-US" b="1" dirty="0" err="1"/>
              <a:t>jupytera</a:t>
            </a:r>
            <a:endParaRPr lang="en-US" b="1"/>
          </a:p>
          <a:p>
            <a:pPr marL="171450" indent="-171450">
              <a:buFontTx/>
              <a:buChar char="-"/>
            </a:pPr>
            <a:endParaRPr lang="sk-SK" b="0" dirty="0"/>
          </a:p>
          <a:p>
            <a:pPr marL="0" indent="0">
              <a:buFontTx/>
              <a:buNone/>
            </a:pPr>
            <a:r>
              <a:rPr lang="sk-SK" b="0" dirty="0"/>
              <a:t>To je z mojej strany všetko, ďakujem za pozornosť</a:t>
            </a:r>
          </a:p>
          <a:p>
            <a:pPr marL="0" indent="0">
              <a:buFontTx/>
              <a:buNone/>
            </a:pPr>
            <a:endParaRPr lang="sk-SK" b="1" dirty="0"/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C721E-55E5-49EA-A1B9-B6C236FBD6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43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1" dirty="0">
                <a:effectLst/>
              </a:rPr>
              <a:t>BODOVANIE</a:t>
            </a:r>
          </a:p>
          <a:p>
            <a:r>
              <a:rPr lang="sk-SK" sz="1200" b="1" dirty="0">
                <a:effectLst/>
              </a:rPr>
              <a:t>PARTICIPANTI</a:t>
            </a:r>
          </a:p>
          <a:p>
            <a:r>
              <a:rPr lang="en-US" sz="1200" b="1" dirty="0">
                <a:effectLst/>
              </a:rPr>
              <a:t>Dash </a:t>
            </a:r>
            <a:r>
              <a:rPr lang="en-US" sz="1200" b="1" dirty="0" err="1">
                <a:effectLst/>
              </a:rPr>
              <a:t>tutoriál</a:t>
            </a:r>
            <a:r>
              <a:rPr lang="en-US" dirty="0"/>
              <a:t> </a:t>
            </a:r>
            <a:r>
              <a:rPr lang="en-US" sz="1200" dirty="0">
                <a:effectLst/>
              </a:rPr>
              <a:t>- </a:t>
            </a:r>
            <a:r>
              <a:rPr lang="en-US" sz="1200" dirty="0" err="1">
                <a:effectLst/>
              </a:rPr>
              <a:t>kedže</a:t>
            </a:r>
            <a:r>
              <a:rPr lang="en-US" sz="1200" dirty="0">
                <a:effectLst/>
              </a:rPr>
              <a:t> bola </a:t>
            </a:r>
            <a:r>
              <a:rPr lang="en-US" sz="1200" dirty="0" err="1">
                <a:effectLst/>
              </a:rPr>
              <a:t>táto</a:t>
            </a:r>
            <a:r>
              <a:rPr lang="en-US" sz="1200" dirty="0">
                <a:effectLst/>
              </a:rPr>
              <a:t> Dash </a:t>
            </a:r>
            <a:r>
              <a:rPr lang="en-US" sz="1200" dirty="0" err="1">
                <a:effectLst/>
              </a:rPr>
              <a:t>aplikácia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nasadená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aj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na</a:t>
            </a:r>
            <a:r>
              <a:rPr lang="en-US" dirty="0"/>
              <a:t> </a:t>
            </a:r>
            <a:r>
              <a:rPr lang="en-US" sz="1200" dirty="0" err="1">
                <a:effectLst/>
              </a:rPr>
              <a:t>školskom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serveri</a:t>
            </a:r>
            <a:r>
              <a:rPr lang="en-US" sz="1200" dirty="0">
                <a:effectLst/>
              </a:rPr>
              <a:t>, </a:t>
            </a:r>
            <a:r>
              <a:rPr lang="en-US" sz="1200" dirty="0" err="1">
                <a:effectLst/>
              </a:rPr>
              <a:t>použili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sa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ľudia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cez</a:t>
            </a:r>
            <a:r>
              <a:rPr lang="en-US" sz="1200" dirty="0">
                <a:effectLst/>
              </a:rPr>
              <a:t> internet, pre </a:t>
            </a:r>
            <a:r>
              <a:rPr lang="en-US" sz="1200" dirty="0" err="1">
                <a:effectLst/>
              </a:rPr>
              <a:t>ktorých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sa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vytvorila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aj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preložená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verzia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dotazníka</a:t>
            </a:r>
            <a:r>
              <a:rPr lang="en-US" sz="1200" dirty="0">
                <a:effectLst/>
              </a:rPr>
              <a:t> </a:t>
            </a:r>
            <a:r>
              <a:rPr lang="sk-SK" sz="1200" dirty="0">
                <a:effectLst/>
              </a:rPr>
              <a:t>aj príručky </a:t>
            </a:r>
            <a:r>
              <a:rPr lang="en-US" sz="1200" dirty="0">
                <a:effectLst/>
              </a:rPr>
              <a:t>do </a:t>
            </a:r>
            <a:r>
              <a:rPr lang="en-US" sz="1200" dirty="0" err="1">
                <a:effectLst/>
              </a:rPr>
              <a:t>angličtiny</a:t>
            </a:r>
            <a:r>
              <a:rPr lang="sk-SK" sz="1200" dirty="0">
                <a:effectLst/>
              </a:rPr>
              <a:t>.</a:t>
            </a:r>
          </a:p>
          <a:p>
            <a:endParaRPr lang="sk-SK" sz="1200" dirty="0">
              <a:effectLst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Ktorej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cieľovej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skupine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sú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určené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Vaše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tútoriály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en-US" dirty="0">
              <a:effectLst/>
            </a:endParaRPr>
          </a:p>
          <a:p>
            <a:r>
              <a:rPr lang="en-US" sz="1200" b="1" dirty="0">
                <a:effectLst/>
              </a:rPr>
              <a:t>basic math p. theory - </a:t>
            </a:r>
            <a:r>
              <a:rPr lang="en-US" sz="1200" dirty="0" err="1">
                <a:effectLst/>
              </a:rPr>
              <a:t>určená</a:t>
            </a:r>
            <a:r>
              <a:rPr lang="en-US" sz="1200" dirty="0">
                <a:effectLst/>
              </a:rPr>
              <a:t> je pre </a:t>
            </a:r>
            <a:r>
              <a:rPr lang="en-US" sz="1200" dirty="0" err="1">
                <a:effectLst/>
              </a:rPr>
              <a:t>každého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kto</a:t>
            </a:r>
            <a:r>
              <a:rPr lang="sk-SK" sz="1200" dirty="0">
                <a:effectLst/>
              </a:rPr>
              <a:t> má aspoň nejakú základnú znalosť v teórii pravdepodobnosti.</a:t>
            </a:r>
          </a:p>
          <a:p>
            <a:r>
              <a:rPr lang="en-US" sz="1200" b="1" dirty="0" err="1">
                <a:effectLst/>
              </a:rPr>
              <a:t>jupyter</a:t>
            </a:r>
            <a:r>
              <a:rPr lang="en-US" sz="1200" b="1" dirty="0">
                <a:effectLst/>
              </a:rPr>
              <a:t>/dash manual example - </a:t>
            </a:r>
            <a:r>
              <a:rPr lang="en-US" sz="1200" dirty="0" err="1">
                <a:effectLst/>
              </a:rPr>
              <a:t>ako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som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už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spomínal</a:t>
            </a:r>
            <a:r>
              <a:rPr lang="en-US" sz="1200" dirty="0">
                <a:effectLst/>
              </a:rPr>
              <a:t>, </a:t>
            </a:r>
            <a:r>
              <a:rPr lang="en-US" sz="1200" dirty="0" err="1">
                <a:effectLst/>
              </a:rPr>
              <a:t>zodpovedá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tomu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aj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výkladový</a:t>
            </a:r>
            <a:r>
              <a:rPr lang="en-US" sz="1200" dirty="0">
                <a:effectLst/>
              </a:rPr>
              <a:t> text v </a:t>
            </a:r>
            <a:r>
              <a:rPr lang="en-US" sz="1200" dirty="0" err="1">
                <a:effectLst/>
              </a:rPr>
              <a:t>jupyter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notebooku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alebo</a:t>
            </a:r>
            <a:r>
              <a:rPr lang="en-US" sz="1200" dirty="0">
                <a:effectLst/>
              </a:rPr>
              <a:t> v dash </a:t>
            </a:r>
            <a:r>
              <a:rPr lang="en-US" sz="1200" dirty="0" err="1">
                <a:effectLst/>
              </a:rPr>
              <a:t>príručke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C721E-55E5-49EA-A1B9-B6C236FBD6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68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V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práci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venujete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textovej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klasifikácii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Ktorú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metód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predspracovania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textu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použili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 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en-US" dirty="0"/>
              <a:t> </a:t>
            </a:r>
            <a:endParaRPr lang="sk-SK" dirty="0"/>
          </a:p>
          <a:p>
            <a:r>
              <a:rPr lang="sk-SK" sz="1200" dirty="0"/>
              <a:t>pretože v ňom išlo len o princíp fungovania algoritmu Naivného </a:t>
            </a:r>
            <a:r>
              <a:rPr lang="sk-SK" sz="1200" dirty="0" err="1"/>
              <a:t>Bayesa</a:t>
            </a:r>
            <a:endParaRPr lang="sk-SK" sz="1200" b="0" strike="noStrike" dirty="0">
              <a:effectLst/>
            </a:endParaRPr>
          </a:p>
          <a:p>
            <a:r>
              <a:rPr lang="sk-SK" sz="1200" b="0" strike="noStrike" dirty="0">
                <a:effectLst/>
              </a:rPr>
              <a:t>Čo sa týka </a:t>
            </a:r>
            <a:r>
              <a:rPr lang="sk-SK" sz="1200" b="0" strike="noStrike" dirty="0" err="1">
                <a:effectLst/>
              </a:rPr>
              <a:t>Jupyter</a:t>
            </a:r>
            <a:r>
              <a:rPr lang="sk-SK" sz="1200" b="0" strike="noStrike" dirty="0">
                <a:effectLst/>
              </a:rPr>
              <a:t> tutoriálu, </a:t>
            </a:r>
            <a:r>
              <a:rPr lang="sk-SK" sz="1200" b="0" strike="noStrike" dirty="0" err="1">
                <a:effectLst/>
              </a:rPr>
              <a:t>kedže</a:t>
            </a:r>
            <a:r>
              <a:rPr lang="sk-SK" sz="1200" b="0" strike="noStrike" dirty="0">
                <a:effectLst/>
              </a:rPr>
              <a:t> ponúkal širší záber aj so strojovým učením, použili sa tam aj stop-slová a spomenuli sa taktiež </a:t>
            </a:r>
            <a:r>
              <a:rPr lang="sk-SK" sz="1200" b="0" strike="noStrike" dirty="0" err="1">
                <a:effectLst/>
              </a:rPr>
              <a:t>spomenuly</a:t>
            </a:r>
            <a:r>
              <a:rPr lang="sk-SK" sz="1200" b="0" strike="noStrike" dirty="0">
                <a:effectLst/>
              </a:rPr>
              <a:t> aj iné metódy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C721E-55E5-49EA-A1B9-B6C236FBD6C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65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hornej tabuľke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môž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vidieť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trénovacích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vzoriek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ohodnoten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dvoma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rôznymi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kategóriami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,,,</a:t>
            </a:r>
            <a:endParaRPr lang="sk-SK" dirty="0"/>
          </a:p>
          <a:p>
            <a:endParaRPr lang="sk-SK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natrénovaní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týchto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vzoriek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dostali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dolnej tabuľke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reprezentáciu vzoriek v modeli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bag-of-word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C721E-55E5-49EA-A1B9-B6C236FBD6C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14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Dnešný stav v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tejto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oblasti je taký, že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množstv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kníh alebo iných elektronických materiálov,,</a:t>
            </a:r>
            <a:b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 často krát používajú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notebooky ako doplnkové materiály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,,,</a:t>
            </a:r>
            <a:b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 to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najm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kvôli tomu, lebo umožňujú okrem textov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integrovať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jedného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dokumentu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spustiteľný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editovateľný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kód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,,,</a:t>
            </a:r>
            <a:b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ktorý naviac vie aj generovať rôzne vizualizácie</a:t>
            </a:r>
          </a:p>
          <a:p>
            <a:pPr marL="171450" indent="-171450">
              <a:buFontTx/>
              <a:buChar char="-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účasťou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práce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bolo</a:t>
            </a:r>
            <a:r>
              <a:rPr lang="en-US" dirty="0"/>
              <a:t> </a:t>
            </a:r>
            <a:r>
              <a:rPr lang="sk-SK" dirty="0"/>
              <a:t>preto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vytvoriť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jeden tutoriál s týmto interaktívnym prostredím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C721E-55E5-49EA-A1B9-B6C236FBD6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922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Takto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pozorovanie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predstaven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i-tym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slovom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vzorky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vyjadr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pravdepodobnostn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v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ý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berom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i-teho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slova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kategorii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 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tom BOW modeli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(po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v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ý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skytov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i-teho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slova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kateg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ó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 v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vydel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 v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ý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skytov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etk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ý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kategorii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k.)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čiže napr. slovo/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sucet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riadka</a:t>
            </a:r>
          </a:p>
          <a:p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_____</a:t>
            </a:r>
          </a:p>
          <a:p>
            <a:r>
              <a:rPr lang="en-US" sz="1200" b="1" dirty="0">
                <a:effectLst/>
              </a:rPr>
              <a:t>DATASETY</a:t>
            </a:r>
            <a:endParaRPr lang="en-US" dirty="0">
              <a:effectLst/>
            </a:endParaRPr>
          </a:p>
          <a:p>
            <a:r>
              <a:rPr lang="en-US" sz="1200" b="1" dirty="0" err="1">
                <a:effectLst/>
              </a:rPr>
              <a:t>SentimentLabelledSenteces</a:t>
            </a:r>
            <a:r>
              <a:rPr lang="sk-SK" sz="1200" b="1" dirty="0">
                <a:effectLst/>
              </a:rPr>
              <a:t> </a:t>
            </a:r>
            <a:r>
              <a:rPr lang="en-US" sz="1200" dirty="0">
                <a:effectLst/>
              </a:rPr>
              <a:t>- </a:t>
            </a:r>
            <a:r>
              <a:rPr lang="en-US" sz="1200" dirty="0" err="1">
                <a:effectLst/>
              </a:rPr>
              <a:t>Bol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zostavený</a:t>
            </a:r>
            <a:r>
              <a:rPr lang="en-US" sz="1200" dirty="0">
                <a:effectLst/>
              </a:rPr>
              <a:t> v </a:t>
            </a:r>
            <a:r>
              <a:rPr lang="en-US" sz="1200" dirty="0" err="1">
                <a:effectLst/>
              </a:rPr>
              <a:t>roku</a:t>
            </a:r>
            <a:r>
              <a:rPr lang="en-US" sz="1200" dirty="0">
                <a:effectLst/>
              </a:rPr>
              <a:t> 2015, </a:t>
            </a:r>
            <a:r>
              <a:rPr lang="en-US" sz="1200" dirty="0" err="1">
                <a:effectLst/>
              </a:rPr>
              <a:t>vzorky</a:t>
            </a:r>
            <a:r>
              <a:rPr lang="en-US" sz="1200" dirty="0">
                <a:effectLst/>
              </a:rPr>
              <a:t> v </a:t>
            </a:r>
            <a:r>
              <a:rPr lang="en-US" sz="1200" dirty="0" err="1">
                <a:effectLst/>
              </a:rPr>
              <a:t>ňom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pozostávajú</a:t>
            </a:r>
            <a:r>
              <a:rPr lang="en-US" sz="1200" dirty="0">
                <a:effectLst/>
              </a:rPr>
              <a:t> z </a:t>
            </a:r>
            <a:r>
              <a:rPr lang="en-US" sz="1200" dirty="0" err="1">
                <a:effectLst/>
              </a:rPr>
              <a:t>viet</a:t>
            </a:r>
            <a:r>
              <a:rPr lang="en-US" sz="1200" dirty="0">
                <a:effectLst/>
              </a:rPr>
              <a:t> s </a:t>
            </a:r>
            <a:r>
              <a:rPr lang="en-US" sz="1200" dirty="0" err="1">
                <a:effectLst/>
              </a:rPr>
              <a:t>negatívnym</a:t>
            </a:r>
            <a:r>
              <a:rPr lang="en-US" sz="1200" dirty="0">
                <a:effectLst/>
              </a:rPr>
              <a:t>/</a:t>
            </a:r>
            <a:r>
              <a:rPr lang="en-US" sz="1200" dirty="0" err="1">
                <a:effectLst/>
              </a:rPr>
              <a:t>pozitívnym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ohodnotením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filmu</a:t>
            </a:r>
            <a:r>
              <a:rPr lang="en-US" sz="1200" dirty="0">
                <a:effectLst/>
              </a:rPr>
              <a:t>(</a:t>
            </a:r>
            <a:r>
              <a:rPr lang="en-US" sz="1200" dirty="0" err="1">
                <a:effectLst/>
              </a:rPr>
              <a:t>imdb</a:t>
            </a:r>
            <a:r>
              <a:rPr lang="en-US" sz="1200" dirty="0">
                <a:effectLst/>
              </a:rPr>
              <a:t>)/</a:t>
            </a:r>
            <a:r>
              <a:rPr lang="en-US" sz="1200" dirty="0" err="1">
                <a:effectLst/>
              </a:rPr>
              <a:t>reštaurácie</a:t>
            </a:r>
            <a:r>
              <a:rPr lang="en-US" sz="1200" dirty="0">
                <a:effectLst/>
              </a:rPr>
              <a:t>(yelp)/</a:t>
            </a:r>
            <a:r>
              <a:rPr lang="en-US" sz="1200" dirty="0" err="1">
                <a:effectLst/>
              </a:rPr>
              <a:t>produktoch</a:t>
            </a:r>
            <a:r>
              <a:rPr lang="en-US" sz="1200" dirty="0">
                <a:effectLst/>
              </a:rPr>
              <a:t>(amazon)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20NewsGroup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pozostáva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Usenet newsgroups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kolekcie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Obsahuje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ľahko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oddeliteľné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kategórie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šport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umenie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  <a:endParaRPr lang="en-US" dirty="0"/>
          </a:p>
          <a:p>
            <a:r>
              <a:rPr lang="en-US" sz="1200" b="1" dirty="0" err="1">
                <a:effectLst/>
              </a:rPr>
              <a:t>Ohsumed</a:t>
            </a:r>
            <a:r>
              <a:rPr lang="en-US" sz="1200" b="1" dirty="0">
                <a:effectLst/>
              </a:rPr>
              <a:t> </a:t>
            </a:r>
            <a:r>
              <a:rPr lang="en-US" sz="1200" dirty="0">
                <a:effectLst/>
              </a:rPr>
              <a:t>dataset </a:t>
            </a:r>
            <a:r>
              <a:rPr lang="en-US" sz="1200" dirty="0" err="1">
                <a:effectLst/>
              </a:rPr>
              <a:t>pozostáva</a:t>
            </a:r>
            <a:r>
              <a:rPr lang="en-US" sz="1200" dirty="0">
                <a:effectLst/>
              </a:rPr>
              <a:t> z </a:t>
            </a:r>
            <a:r>
              <a:rPr lang="en-US" sz="1200" dirty="0" err="1">
                <a:effectLst/>
              </a:rPr>
              <a:t>medicínskych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abstraktov</a:t>
            </a:r>
            <a:r>
              <a:rPr lang="en-US" sz="1200" dirty="0">
                <a:effectLst/>
              </a:rPr>
              <a:t> z </a:t>
            </a:r>
            <a:r>
              <a:rPr lang="en-US" sz="1200" dirty="0" err="1">
                <a:effectLst/>
              </a:rPr>
              <a:t>kategórií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MeSH</a:t>
            </a:r>
            <a:r>
              <a:rPr lang="en-US" sz="1200" dirty="0">
                <a:effectLst/>
              </a:rPr>
              <a:t> v </a:t>
            </a:r>
            <a:r>
              <a:rPr lang="en-US" sz="1200" dirty="0" err="1">
                <a:effectLst/>
              </a:rPr>
              <a:t>roku</a:t>
            </a:r>
            <a:r>
              <a:rPr lang="en-US" sz="1200" dirty="0">
                <a:effectLst/>
              </a:rPr>
              <a:t> 1991</a:t>
            </a:r>
            <a:endParaRPr lang="en-US" dirty="0"/>
          </a:p>
          <a:p>
            <a:endParaRPr lang="en-US" dirty="0">
              <a:effectLst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C721E-55E5-49EA-A1B9-B6C236FBD6C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85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Hlavn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časťou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však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bolo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implementovať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tutoriál 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interaktívn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webov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aplikáci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u,,,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b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ktorej účelom bolo detailnejšie interpretovať nejaké procesy strojového učenia</a:t>
            </a:r>
          </a:p>
          <a:p>
            <a:pPr marL="171450" indent="-171450">
              <a:buFontTx/>
              <a:buChar char="-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Použil sa pri tom nedávno vydaný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Dash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,,,</a:t>
            </a:r>
            <a:b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ktorý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používa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vytváraní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analytických</a:t>
            </a:r>
            <a:r>
              <a:rPr lang="en-US" sz="120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webových</a:t>
            </a:r>
            <a:r>
              <a:rPr lang="en-US" sz="120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aplikácií</a:t>
            </a:r>
            <a:r>
              <a:rPr lang="en-US" sz="120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určených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vizualizáciu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dát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C721E-55E5-49EA-A1B9-B6C236FBD6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55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týka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strojového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učenia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zvolila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metóda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klasifikácie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ktorej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žité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textové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dáta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,,, 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ú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lohu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klasifikácie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vybral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algoritmus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Naivn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Bayes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ktor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ý je založený na tomto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Bayesovom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pravidle,,,</a:t>
            </a:r>
          </a:p>
          <a:p>
            <a:pPr marL="0" indent="0">
              <a:buFontTx/>
              <a:buNone/>
            </a:pPr>
            <a:endParaRPr lang="sk-SK" sz="1200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sk-SK" sz="120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kontexte klasifikácie môžeme celý jej priebeh vyjadriť touto formulou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C721E-55E5-49EA-A1B9-B6C236FBD6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26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k-SK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Klasifikácia teda prebieha tak, že pre každú </a:t>
            </a:r>
            <a:r>
              <a:rPr lang="en-US" sz="120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cielov</a:t>
            </a:r>
            <a:r>
              <a:rPr lang="sk-SK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ú kategóriu sa vypočítavajú </a:t>
            </a:r>
            <a:r>
              <a:rPr lang="sk-SK" sz="120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posteriórne</a:t>
            </a:r>
            <a:r>
              <a:rPr lang="sk-SK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pravdepodobnosti – tie pozostávajú z apriórnej p. a vierohodnosti</a:t>
            </a:r>
          </a:p>
          <a:p>
            <a:pPr marL="171450" indent="-171450">
              <a:buFontTx/>
              <a:buChar char="-"/>
            </a:pPr>
            <a:r>
              <a:rPr lang="sk-SK" sz="120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Kedže</a:t>
            </a:r>
            <a:r>
              <a:rPr lang="sk-SK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tento proces výpočtu ťažko sledovateľný, úloh</a:t>
            </a:r>
            <a:r>
              <a:rPr lang="en-US" sz="120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 </a:t>
            </a:r>
            <a:r>
              <a:rPr lang="en-US" sz="120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preto</a:t>
            </a:r>
            <a:r>
              <a:rPr lang="en-US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bolo</a:t>
            </a:r>
            <a:r>
              <a:rPr lang="sk-SK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vizualizovať cez aplikáciu </a:t>
            </a:r>
            <a:r>
              <a:rPr lang="sk-SK" sz="120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Dash</a:t>
            </a:r>
            <a:endParaRPr lang="sk-SK" sz="120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sk-SK" dirty="0"/>
          </a:p>
          <a:p>
            <a:pPr marL="0" indent="0">
              <a:buFontTx/>
              <a:buNone/>
            </a:pPr>
            <a:r>
              <a:rPr lang="sk-SK" dirty="0"/>
              <a:t>Prejdem teraz k samotnej </a:t>
            </a:r>
            <a:r>
              <a:rPr lang="sk-SK" dirty="0" err="1"/>
              <a:t>aplikcii</a:t>
            </a:r>
            <a:endParaRPr lang="sk-SK" dirty="0"/>
          </a:p>
          <a:p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C721E-55E5-49EA-A1B9-B6C236FBD6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03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dirty="0"/>
              <a:t>Čiže n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začiatku tu máme 2 sekcie,,,</a:t>
            </a:r>
            <a:b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pravej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strane môžeme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vidieť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nejaké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základné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vlastnosti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poskytnutého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datasetu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ktorý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pozostáva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troch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rôznych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datasetov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pričom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každá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rozličnú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obtiažnosť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klasifikácie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ľavej strane môžeme vybrať kategórie vzoriek, ktoré sa použijú na natrénovanie a klasifikáciu </a:t>
            </a:r>
          </a:p>
          <a:p>
            <a:pPr marL="171450" indent="-171450">
              <a:buFontTx/>
              <a:buChar char="-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 v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ykonan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 klasifikácie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nám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zobrazí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klasifikačný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report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pri ktorom sa vyhodnocujú známe metriky akými sú napr.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alebo F1-score. 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C721E-55E5-49EA-A1B9-B6C236FBD6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20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Ďalšia sekcia nám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zobrazuje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atribúty klasifikačného modelu.</a:t>
            </a:r>
          </a:p>
          <a:p>
            <a:pPr marL="171450" indent="-171450">
              <a:buFontTx/>
              <a:buChar char="-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našom prípade textovej klasifikácie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vych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ýdza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najmä z modelu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-of-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words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pri ktorom sa spočítavali frekvencie slov pre každú kategóriu.</a:t>
            </a:r>
          </a:p>
          <a:p>
            <a:pPr marL="171450" indent="-171450">
              <a:buFontTx/>
              <a:buChar char="-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Cieľom tohto grafu je zobraziť najčastejšie používané slová podľa zvolenej kategórie cez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dropdown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C721E-55E5-49EA-A1B9-B6C236FBD6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34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tejto sekcii môžeme v ľavom grafe vidieť klasifikované </a:t>
            </a:r>
            <a:r>
              <a:rPr lang="sk-SK" sz="120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testovacie vzorky, ktoré </a:t>
            </a:r>
            <a:r>
              <a:rPr lang="en-US" sz="1200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farbou</a:t>
            </a:r>
            <a:r>
              <a:rPr lang="en-US" sz="120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vyjadrujú</a:t>
            </a:r>
            <a:r>
              <a:rPr lang="en-US" sz="120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</a:t>
            </a:r>
            <a:r>
              <a:rPr lang="en-US" sz="120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ktorým</a:t>
            </a:r>
            <a:r>
              <a:rPr lang="en-US" sz="120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kategóriám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patria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kliknut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 na jednu z nich sa nám zobrazí graf napravo, ktorý zobrazuje pravdepodobnostné hodnoty jednotlivých slov vybranej vzorky </a:t>
            </a:r>
            <a:r>
              <a:rPr lang="sk-SK" sz="120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171450" indent="-171450">
              <a:buFontTx/>
              <a:buChar char="-"/>
            </a:pPr>
            <a:r>
              <a:rPr lang="en-US" sz="1200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Okrem</a:t>
            </a:r>
            <a:r>
              <a:rPr lang="en-US" sz="120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týchto </a:t>
            </a:r>
            <a:r>
              <a:rPr lang="en-US" sz="1200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pravdepodobností</a:t>
            </a:r>
            <a:r>
              <a:rPr lang="en-US" sz="120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</a:t>
            </a:r>
            <a:r>
              <a:rPr lang="sk-SK" sz="1200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ôžeme</a:t>
            </a:r>
            <a:r>
              <a:rPr lang="sk-SK" sz="120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taktiež vidieť aj </a:t>
            </a:r>
            <a:r>
              <a:rPr lang="en-US" sz="1200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pravdepodobnosti</a:t>
            </a:r>
            <a:r>
              <a:rPr lang="en-US" sz="120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prioru</a:t>
            </a:r>
            <a:r>
              <a:rPr lang="en-US" sz="120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výsledných</a:t>
            </a:r>
            <a:r>
              <a:rPr lang="en-US" sz="120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pravdepodobností</a:t>
            </a:r>
            <a:r>
              <a:rPr lang="en-US" sz="120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bez </a:t>
            </a:r>
            <a:r>
              <a:rPr lang="en-US" sz="1200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prioru</a:t>
            </a:r>
            <a:r>
              <a:rPr lang="en-US" sz="120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</a:t>
            </a:r>
            <a:r>
              <a:rPr lang="sk-SK" sz="120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lebo aj</a:t>
            </a:r>
            <a:r>
              <a:rPr lang="en-US" sz="120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 </a:t>
            </a:r>
            <a:r>
              <a:rPr lang="en-US" sz="1200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priorom</a:t>
            </a:r>
            <a:r>
              <a:rPr lang="sk-SK" sz="120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,,,</a:t>
            </a:r>
            <a:br>
              <a:rPr lang="sk-SK" sz="120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sk-SK" sz="120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nám umožňuje sledovať vplyv priorov na výslednú klasifikáciu</a:t>
            </a:r>
            <a:r>
              <a:rPr lang="en-US" sz="120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sk-SK" sz="120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sk-SK" sz="1200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C721E-55E5-49EA-A1B9-B6C236FBD6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84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tomto grafe môžeme vidieť celý priebeh klasifikácie, pri ktorom sa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iteruje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cez všetky slová vybranej vzorky.</a:t>
            </a:r>
          </a:p>
          <a:p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Čiarkované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čiary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nám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predstavujú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pravdepodobnosti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jednotliv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ý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Plná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čiara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vyjadruje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pravdepodobnosť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ktorá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úvahy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všetky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predošlé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slová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jednom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segmente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Segmenty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oddelované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tučným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bod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ktor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farbou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vyjadruj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kategóriu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ktorej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príslušný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segment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klasifikovaný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každom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tomto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tieto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sumarizujúce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pravdepo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obnosti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vynulujú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to, aby bolo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vidieť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priebeh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výpočtov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cez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vzorku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Takýmto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spôsobom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môžeme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mať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aj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predstavu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ktorým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kategóriám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korešpondovali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určité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čiastky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textového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dokument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/>
              <a:t> </a:t>
            </a:r>
            <a:endParaRPr lang="sk-SK" dirty="0"/>
          </a:p>
          <a:p>
            <a:pPr marL="171450" indent="-171450">
              <a:buFontTx/>
              <a:buChar char="-"/>
            </a:pP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C721E-55E5-49EA-A1B9-B6C236FBD6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2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8162-5F65-4E18-8A2C-A6D1AD9BD5E2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7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F7F4-F78D-4AA8-A8B8-B0831C6995CC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6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6697-A0C9-467B-94CF-4BE509920EF1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376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3CFA-147D-47F6-AF1F-4C441CD3E0D9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27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4D83-4038-4784-90EF-B80BFAA3688C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42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3176-6EDB-44B4-9B1C-CC06413E1B0F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12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F3C1-657D-4529-9DEC-A29BFA7EDF56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49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1CCB-E244-4515-9A2C-47952A8B4F45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83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70B8-6C34-4C31-9A7F-E7F7C309743A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06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68F6-B15C-49CA-9990-F2393A2924D9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352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FC73-C370-4740-ACC7-6E57EAF574F8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9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C199-B0DD-4CA9-AC87-A2C4A9742057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08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5FEE-FE1E-4D1F-8FE6-F8E76404C12D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671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5842-CBB6-47C1-AC63-BF1165FDEA87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15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0A2D-AAE3-45ED-9EEE-B2D837B6A510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633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B87F-7D2A-4D88-97D1-9667F1792056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945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478A-F7DB-4B0A-BFA8-7ED8D17590AC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517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6D5F-F9BC-44B6-8D5A-B8DB5EB4205B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211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069B-A1CB-4698-84F5-8F8E1679B235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4660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4ABD-EF55-42EB-B0AE-ED8F2A1E8F01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026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9C82-E9B6-4A02-8427-7F9BB56BC0BF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732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7D5A-B820-4AF8-A921-00E387EC289A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24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BF5D-EED2-4AB5-B367-269C69449B8C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535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7F6A-409E-48F8-968C-8FCF1C827590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688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F436-8937-44F0-9CF7-31062C0F2A91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9664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A001-E858-47A3-87FB-52DE89B5C88C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243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A7E4-CB66-4420-9A30-5A8814B777E0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82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4BCF-CB0E-43FB-B74F-E9AFD1262B9C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583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6931-831B-4ECA-B820-1D11448BAEBF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4842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720A-E94B-4AE6-8A5F-AFF03EC4BD18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703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A5581-9D9E-4FB6-A8F7-6F696EDB8B49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216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49EB-FCEA-4C92-8D56-B2E9F6A9CADB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2647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686-F46E-4137-BD94-A55F8575FF2C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5B8E-E380-421E-8EC5-14A8FCF4E35A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241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2EC0-28A6-40E7-9B0F-9109DE7EC433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1451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C1B-A7C8-4E1C-BF89-0BE2F0AB644A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838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CA63-A667-47D2-A127-55EC81125E76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4783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6057-F82E-4450-B3C3-DDB566F049B2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541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B971-801A-43AD-A34D-072C7831F9B8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971889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7537-C188-4547-BB05-D3A7CE19F18F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9793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DC0B-02A4-4407-B3CB-640F8CA3C4B6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73283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6C85-8E51-4E21-A8E6-D8E2DF638421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140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EEEC-4C3F-47E5-9DC3-7A41C6362A02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291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96F1-C193-47F0-8253-FC73FAFD00E3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7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B2487-7AE8-4E73-8C9D-1FB31FD385F1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6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E7E2-5075-4163-A44A-20E415124A79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8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46DF-CE8B-430B-8CA7-76F0D5F7D5DD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90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69EC-EFFB-4E0E-B87D-F6D5F03C52C7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9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6D65-420E-47E2-AD70-1691390E80A4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8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92D519C-7008-4FC4-9CB6-F604A31B24DD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5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D0D6ABE-D4C2-44AE-8268-936CD2C3283F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5110EB-2026-4430-AD15-47EA503EA470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1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0E149-57C8-46EF-8246-6A620D908CDB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8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  <p:sldLayoutId id="2147484103" r:id="rId12"/>
    <p:sldLayoutId id="2147484104" r:id="rId13"/>
    <p:sldLayoutId id="2147484105" r:id="rId14"/>
    <p:sldLayoutId id="2147484106" r:id="rId15"/>
    <p:sldLayoutId id="214748410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0DB058-019F-40F4-9841-8C36559D3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r>
              <a:rPr lang="en-US" dirty="0" err="1"/>
              <a:t>Interakt</a:t>
            </a:r>
            <a:r>
              <a:rPr lang="sk-SK" dirty="0" err="1"/>
              <a:t>ívne</a:t>
            </a:r>
            <a:r>
              <a:rPr lang="sk-SK" dirty="0"/>
              <a:t> tutoriály v strojovom učení</a:t>
            </a:r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61E72B3-15B3-49B0-BDAD-76B1958F7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Peter </a:t>
            </a:r>
            <a:r>
              <a:rPr lang="en-US" sz="2400" dirty="0" err="1"/>
              <a:t>Marku</a:t>
            </a:r>
            <a:r>
              <a:rPr lang="sk-SK" sz="2400" dirty="0"/>
              <a:t>š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0842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561683-DB3E-47D0-BBC2-EC11D4DA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590" y="1391703"/>
            <a:ext cx="8596668" cy="1320800"/>
          </a:xfrm>
        </p:spPr>
        <p:txBody>
          <a:bodyPr/>
          <a:lstStyle/>
          <a:p>
            <a:pPr algn="ctr"/>
            <a:r>
              <a:rPr lang="sk-SK" dirty="0" err="1"/>
              <a:t>Dash</a:t>
            </a:r>
            <a:r>
              <a:rPr lang="sk-SK" dirty="0"/>
              <a:t> aplikácia</a:t>
            </a:r>
            <a:endParaRPr lang="en-US" dirty="0"/>
          </a:p>
        </p:txBody>
      </p:sp>
      <p:pic>
        <p:nvPicPr>
          <p:cNvPr id="5" name="Obrázok 4" descr="Obrázok, na ktorom je snímka obrazovky&#10;&#10;Popis vygenerovaný s veľmi vysokou spoľahlivosťou">
            <a:extLst>
              <a:ext uri="{FF2B5EF4-FFF2-40B4-BE49-F238E27FC236}">
                <a16:creationId xmlns:a16="http://schemas.microsoft.com/office/drawing/2014/main" id="{82927486-893C-4B86-A12A-E867D1D34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31" y="1068512"/>
            <a:ext cx="11924670" cy="4704841"/>
          </a:xfrm>
          <a:prstGeom prst="rect">
            <a:avLst/>
          </a:prstGeom>
        </p:spPr>
      </p:pic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7ACF2EA2-B418-4B92-834B-213FD94C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00" y="6492875"/>
            <a:ext cx="1314033" cy="365125"/>
          </a:xfrm>
        </p:spPr>
        <p:txBody>
          <a:bodyPr/>
          <a:lstStyle/>
          <a:p>
            <a:fld id="{6D22F896-40B5-4ADD-8801-0D06FADFA095}" type="slidenum">
              <a:rPr lang="en-US" sz="2000" b="1" smtClean="0"/>
              <a:t>10</a:t>
            </a:fld>
            <a:r>
              <a:rPr lang="sk-SK" sz="2000" dirty="0"/>
              <a:t>/16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4478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3F0156-852C-43C3-95BF-F3D8BAB8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Tutoriály Naivného </a:t>
            </a:r>
            <a:r>
              <a:rPr lang="sk-SK" dirty="0" err="1"/>
              <a:t>Bayesa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0F36098-55A5-460E-8F20-65F5AB564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929" y="1481487"/>
            <a:ext cx="8065478" cy="4937146"/>
          </a:xfrm>
        </p:spPr>
        <p:txBody>
          <a:bodyPr/>
          <a:lstStyle/>
          <a:p>
            <a:r>
              <a:rPr lang="sk-SK" dirty="0"/>
              <a:t>Pre tutoriál s </a:t>
            </a:r>
            <a:r>
              <a:rPr lang="sk-SK" b="1" dirty="0" err="1"/>
              <a:t>Dash</a:t>
            </a:r>
            <a:r>
              <a:rPr lang="sk-SK" dirty="0"/>
              <a:t> aplikáciou sa vytvorila textová príručka</a:t>
            </a:r>
          </a:p>
          <a:p>
            <a:endParaRPr lang="sk-SK" dirty="0"/>
          </a:p>
          <a:p>
            <a:r>
              <a:rPr lang="sk-SK" dirty="0"/>
              <a:t>Tutoriály boli určené aj pre ľudí, ktorí nemajú skúsenosť so strojovým učením</a:t>
            </a:r>
          </a:p>
          <a:p>
            <a:endParaRPr lang="sk-SK" b="1" dirty="0"/>
          </a:p>
          <a:p>
            <a:r>
              <a:rPr lang="sk-SK" dirty="0"/>
              <a:t>V </a:t>
            </a:r>
            <a:r>
              <a:rPr lang="sk-SK" b="1" dirty="0" err="1"/>
              <a:t>Jupyter</a:t>
            </a:r>
            <a:r>
              <a:rPr lang="sk-SK" b="1" dirty="0"/>
              <a:t> notebooku </a:t>
            </a:r>
            <a:r>
              <a:rPr lang="sk-SK" dirty="0"/>
              <a:t>sa okrem Naivného </a:t>
            </a:r>
            <a:r>
              <a:rPr lang="sk-SK" dirty="0" err="1"/>
              <a:t>Bayesa</a:t>
            </a:r>
            <a:r>
              <a:rPr lang="sk-SK" dirty="0"/>
              <a:t> upriamuje pozornosť aj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sk-SK" dirty="0"/>
              <a:t> </a:t>
            </a:r>
            <a:r>
              <a:rPr lang="sk-SK" dirty="0" err="1"/>
              <a:t>fundamentálnos</a:t>
            </a:r>
            <a:r>
              <a:rPr lang="en-US" dirty="0" err="1"/>
              <a:t>ti</a:t>
            </a:r>
            <a:r>
              <a:rPr lang="sk-SK" dirty="0"/>
              <a:t> strojového učenia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7C70BD47-DBD7-4CBF-BF05-7526FF0A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85540" y="6492875"/>
            <a:ext cx="1548494" cy="365125"/>
          </a:xfrm>
        </p:spPr>
        <p:txBody>
          <a:bodyPr/>
          <a:lstStyle/>
          <a:p>
            <a:fld id="{6D22F896-40B5-4ADD-8801-0D06FADFA095}" type="slidenum">
              <a:rPr lang="en-US" sz="2000" b="1" smtClean="0"/>
              <a:t>11</a:t>
            </a:fld>
            <a:r>
              <a:rPr lang="sk-SK" sz="2000" dirty="0"/>
              <a:t>/16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8631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3F0156-852C-43C3-95BF-F3D8BAB8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Tutoriály Naivného </a:t>
            </a:r>
            <a:r>
              <a:rPr lang="sk-SK" dirty="0" err="1"/>
              <a:t>Bayesa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0F36098-55A5-460E-8F20-65F5AB564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929" y="1481487"/>
            <a:ext cx="8065478" cy="4937146"/>
          </a:xfrm>
        </p:spPr>
        <p:txBody>
          <a:bodyPr/>
          <a:lstStyle/>
          <a:p>
            <a:r>
              <a:rPr lang="sk-SK" dirty="0"/>
              <a:t>Pre tutoriál s </a:t>
            </a:r>
            <a:r>
              <a:rPr lang="sk-SK" b="1" dirty="0" err="1"/>
              <a:t>Dash</a:t>
            </a:r>
            <a:r>
              <a:rPr lang="sk-SK" dirty="0"/>
              <a:t> aplikáciou sa vytvorila textová príručka</a:t>
            </a:r>
          </a:p>
          <a:p>
            <a:endParaRPr lang="sk-SK" dirty="0"/>
          </a:p>
          <a:p>
            <a:r>
              <a:rPr lang="sk-SK" dirty="0"/>
              <a:t>Tutoriály boli určené aj pre ľudí, ktorí nemajú skúsenosť so strojovým učením</a:t>
            </a:r>
          </a:p>
          <a:p>
            <a:endParaRPr lang="sk-SK" b="1" dirty="0"/>
          </a:p>
          <a:p>
            <a:r>
              <a:rPr lang="sk-SK" dirty="0"/>
              <a:t>V </a:t>
            </a:r>
            <a:r>
              <a:rPr lang="sk-SK" b="1" dirty="0" err="1"/>
              <a:t>Jupyter</a:t>
            </a:r>
            <a:r>
              <a:rPr lang="sk-SK" b="1" dirty="0"/>
              <a:t> notebooku </a:t>
            </a:r>
            <a:r>
              <a:rPr lang="sk-SK" dirty="0"/>
              <a:t>sa okrem Naivného </a:t>
            </a:r>
            <a:r>
              <a:rPr lang="sk-SK" dirty="0" err="1"/>
              <a:t>Bayesa</a:t>
            </a:r>
            <a:r>
              <a:rPr lang="sk-SK" dirty="0"/>
              <a:t> upriamuje pozornosť aj na </a:t>
            </a:r>
            <a:r>
              <a:rPr lang="en-US" dirty="0"/>
              <a:t>fundament</a:t>
            </a:r>
            <a:r>
              <a:rPr lang="sk-SK" dirty="0" err="1"/>
              <a:t>álnosti</a:t>
            </a:r>
            <a:r>
              <a:rPr lang="sk-SK" dirty="0"/>
              <a:t> strojového učenia</a:t>
            </a:r>
            <a:endParaRPr lang="en-US" dirty="0"/>
          </a:p>
        </p:txBody>
      </p:sp>
      <p:pic>
        <p:nvPicPr>
          <p:cNvPr id="8" name="Obrázok 7" descr="Obrázok, na ktorom je snímka obrazovky&#10;&#10;Popis vygenerovaný s veľmi vysokou spoľahlivosťou">
            <a:extLst>
              <a:ext uri="{FF2B5EF4-FFF2-40B4-BE49-F238E27FC236}">
                <a16:creationId xmlns:a16="http://schemas.microsoft.com/office/drawing/2014/main" id="{ECD876A4-F12E-4A8B-B5B7-42B4EDA5D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122" y="4181697"/>
            <a:ext cx="5592142" cy="2655755"/>
          </a:xfrm>
          <a:prstGeom prst="rect">
            <a:avLst/>
          </a:prstGeom>
        </p:spPr>
      </p:pic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7C70BD47-DBD7-4CBF-BF05-7526FF0A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25326" y="6484050"/>
            <a:ext cx="1114740" cy="365125"/>
          </a:xfrm>
        </p:spPr>
        <p:txBody>
          <a:bodyPr/>
          <a:lstStyle/>
          <a:p>
            <a:fld id="{6D22F896-40B5-4ADD-8801-0D06FADFA095}" type="slidenum">
              <a:rPr lang="en-US" sz="2000" b="1" smtClean="0"/>
              <a:t>12</a:t>
            </a:fld>
            <a:r>
              <a:rPr lang="sk-SK" sz="2000" dirty="0"/>
              <a:t>/16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8556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FFE7FD-C964-49EF-9561-2A7D72FE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Vyhodnotenie užitočnosti tutoriálov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1BB4DAA-D75B-4CA0-95E9-A84DE6405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 </a:t>
            </a:r>
            <a:r>
              <a:rPr lang="en-US" dirty="0" err="1"/>
              <a:t>vyhodnocovanie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vytvoril</a:t>
            </a:r>
            <a:r>
              <a:rPr lang="en-US" dirty="0"/>
              <a:t> </a:t>
            </a:r>
            <a:r>
              <a:rPr lang="en-US" dirty="0" err="1"/>
              <a:t>dotazník</a:t>
            </a:r>
            <a:r>
              <a:rPr lang="en-US" dirty="0"/>
              <a:t>, </a:t>
            </a:r>
            <a:r>
              <a:rPr lang="sk-SK" dirty="0"/>
              <a:t>ktorý pozostával z </a:t>
            </a:r>
            <a:r>
              <a:rPr lang="en-US" dirty="0"/>
              <a:t>11 </a:t>
            </a:r>
            <a:r>
              <a:rPr lang="en-US" dirty="0" err="1"/>
              <a:t>otázok</a:t>
            </a:r>
            <a:endParaRPr lang="sk-SK" dirty="0"/>
          </a:p>
          <a:p>
            <a:endParaRPr lang="sk-SK" dirty="0"/>
          </a:p>
          <a:p>
            <a:r>
              <a:rPr lang="sk-SK" dirty="0"/>
              <a:t>O</a:t>
            </a:r>
            <a:r>
              <a:rPr lang="en-US" dirty="0" err="1"/>
              <a:t>tázky</a:t>
            </a:r>
            <a:r>
              <a:rPr lang="en-US" dirty="0"/>
              <a:t> </a:t>
            </a:r>
            <a:r>
              <a:rPr lang="en-US" dirty="0" err="1"/>
              <a:t>boli</a:t>
            </a:r>
            <a:r>
              <a:rPr lang="en-US" dirty="0"/>
              <a:t> </a:t>
            </a:r>
            <a:r>
              <a:rPr lang="en-US" dirty="0" err="1"/>
              <a:t>orientované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porozumenie</a:t>
            </a:r>
            <a:r>
              <a:rPr lang="en-US" dirty="0"/>
              <a:t> </a:t>
            </a:r>
            <a:r>
              <a:rPr lang="en-US" dirty="0" err="1"/>
              <a:t>celého</a:t>
            </a:r>
            <a:r>
              <a:rPr lang="en-US" dirty="0"/>
              <a:t> </a:t>
            </a:r>
            <a:r>
              <a:rPr lang="en-US" dirty="0" err="1"/>
              <a:t>klasifikačného</a:t>
            </a:r>
            <a:r>
              <a:rPr lang="en-US" dirty="0"/>
              <a:t> </a:t>
            </a:r>
            <a:r>
              <a:rPr lang="en-US" dirty="0" err="1"/>
              <a:t>procesu</a:t>
            </a:r>
            <a:r>
              <a:rPr lang="en-US" dirty="0"/>
              <a:t> </a:t>
            </a:r>
            <a:r>
              <a:rPr lang="en-US" dirty="0" err="1"/>
              <a:t>algoritmu</a:t>
            </a:r>
            <a:r>
              <a:rPr lang="en-US" dirty="0"/>
              <a:t> </a:t>
            </a:r>
            <a:r>
              <a:rPr lang="en-US" dirty="0" err="1"/>
              <a:t>Naivného</a:t>
            </a:r>
            <a:r>
              <a:rPr lang="en-US" dirty="0"/>
              <a:t> </a:t>
            </a:r>
            <a:r>
              <a:rPr lang="en-US" dirty="0" err="1"/>
              <a:t>Bayesa</a:t>
            </a:r>
            <a:endParaRPr lang="sk-SK" dirty="0"/>
          </a:p>
          <a:p>
            <a:endParaRPr lang="sk-SK" dirty="0"/>
          </a:p>
          <a:p>
            <a:r>
              <a:rPr lang="sk-SK" dirty="0"/>
              <a:t>Ú</a:t>
            </a:r>
            <a:r>
              <a:rPr lang="en-US" dirty="0" err="1"/>
              <a:t>častníci</a:t>
            </a:r>
            <a:r>
              <a:rPr lang="en-US" dirty="0"/>
              <a:t> </a:t>
            </a:r>
            <a:r>
              <a:rPr lang="en-US" dirty="0" err="1"/>
              <a:t>najprv</a:t>
            </a:r>
            <a:r>
              <a:rPr lang="en-US" dirty="0"/>
              <a:t> </a:t>
            </a:r>
            <a:r>
              <a:rPr lang="en-US" dirty="0" err="1"/>
              <a:t>vyplnili</a:t>
            </a:r>
            <a:r>
              <a:rPr lang="en-US" dirty="0"/>
              <a:t> </a:t>
            </a:r>
            <a:r>
              <a:rPr lang="en-US" dirty="0" err="1"/>
              <a:t>dotazník</a:t>
            </a:r>
            <a:r>
              <a:rPr lang="en-US" dirty="0"/>
              <a:t> </a:t>
            </a:r>
            <a:r>
              <a:rPr lang="en-US" dirty="0" err="1"/>
              <a:t>pred</a:t>
            </a:r>
            <a:r>
              <a:rPr lang="en-US" dirty="0"/>
              <a:t> </a:t>
            </a:r>
            <a:r>
              <a:rPr lang="en-US" dirty="0" err="1"/>
              <a:t>tutori</a:t>
            </a:r>
            <a:r>
              <a:rPr lang="sk-SK" dirty="0"/>
              <a:t>á</a:t>
            </a:r>
            <a:r>
              <a:rPr lang="en-US" dirty="0" err="1"/>
              <a:t>lom</a:t>
            </a:r>
            <a:r>
              <a:rPr lang="en-US" dirty="0"/>
              <a:t>, </a:t>
            </a:r>
            <a:r>
              <a:rPr lang="en-US" dirty="0" err="1"/>
              <a:t>potom</a:t>
            </a:r>
            <a:r>
              <a:rPr lang="en-US" dirty="0"/>
              <a:t> po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absolvovaní</a:t>
            </a:r>
            <a:r>
              <a:rPr lang="en-US" dirty="0"/>
              <a:t> ho </a:t>
            </a:r>
            <a:r>
              <a:rPr lang="en-US" dirty="0" err="1"/>
              <a:t>vyplňovali</a:t>
            </a:r>
            <a:r>
              <a:rPr lang="en-US" dirty="0"/>
              <a:t> </a:t>
            </a:r>
            <a:r>
              <a:rPr lang="en-US" dirty="0" err="1"/>
              <a:t>ešte</a:t>
            </a:r>
            <a:r>
              <a:rPr lang="en-US" dirty="0"/>
              <a:t> </a:t>
            </a:r>
            <a:r>
              <a:rPr lang="en-US" dirty="0" err="1"/>
              <a:t>raz</a:t>
            </a:r>
            <a:endParaRPr lang="en-US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816513D3-8886-4744-8A88-1514A76D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9693" y="6485129"/>
            <a:ext cx="1736064" cy="365125"/>
          </a:xfrm>
        </p:spPr>
        <p:txBody>
          <a:bodyPr/>
          <a:lstStyle/>
          <a:p>
            <a:fld id="{6D22F896-40B5-4ADD-8801-0D06FADFA095}" type="slidenum">
              <a:rPr lang="en-US" sz="2000" b="1" smtClean="0"/>
              <a:t>13</a:t>
            </a:fld>
            <a:r>
              <a:rPr lang="sk-SK" sz="2000" dirty="0"/>
              <a:t>/16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7148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FFE7FD-C964-49EF-9561-2A7D72FE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Vyhodnotenie užitočnosti tutoriálov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1BB4DAA-D75B-4CA0-95E9-A84DE6405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sk-SK" dirty="0"/>
              <a:t>Výsledky testovania s </a:t>
            </a:r>
            <a:r>
              <a:rPr lang="sk-SK" dirty="0" err="1"/>
              <a:t>Jupyter</a:t>
            </a:r>
            <a:r>
              <a:rPr lang="sk-SK" dirty="0"/>
              <a:t> notebookom</a:t>
            </a:r>
          </a:p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3E45BF1-9B93-4EF6-A8D1-C535E232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55877" y="6492875"/>
            <a:ext cx="1489879" cy="365125"/>
          </a:xfrm>
        </p:spPr>
        <p:txBody>
          <a:bodyPr/>
          <a:lstStyle/>
          <a:p>
            <a:fld id="{6D22F896-40B5-4ADD-8801-0D06FADFA095}" type="slidenum">
              <a:rPr lang="en-US" sz="2000" b="1" smtClean="0"/>
              <a:t>14</a:t>
            </a:fld>
            <a:r>
              <a:rPr lang="sk-SK" sz="2000" dirty="0"/>
              <a:t>/16</a:t>
            </a:r>
            <a:endParaRPr lang="en-US" sz="2000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241E928A-2F29-4A0F-9C20-B29AAD6E4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79" y="2012462"/>
            <a:ext cx="8516281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19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FFE7FD-C964-49EF-9561-2A7D72FE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Vyhodnotenie užitočnosti tutoriálov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1BB4DAA-D75B-4CA0-95E9-A84DE6405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sk-SK" dirty="0"/>
              <a:t>Výsledky testovania s webovou aplikáciou </a:t>
            </a:r>
            <a:r>
              <a:rPr lang="sk-SK" dirty="0" err="1"/>
              <a:t>Dash</a:t>
            </a:r>
            <a:endParaRPr lang="en-US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F7F5C4C-B62B-4C0B-B39E-342F0DB4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91755" y="6488246"/>
            <a:ext cx="1650336" cy="365125"/>
          </a:xfrm>
        </p:spPr>
        <p:txBody>
          <a:bodyPr/>
          <a:lstStyle/>
          <a:p>
            <a:fld id="{6D22F896-40B5-4ADD-8801-0D06FADFA095}" type="slidenum">
              <a:rPr lang="en-US" sz="2000" b="1" smtClean="0"/>
              <a:t>15</a:t>
            </a:fld>
            <a:r>
              <a:rPr lang="sk-SK" sz="2000" dirty="0"/>
              <a:t>/16</a:t>
            </a:r>
            <a:endParaRPr lang="en-US" sz="2000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ADC31C4E-8E2C-4A9B-9909-29A2CD907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83" y="2021509"/>
            <a:ext cx="8506641" cy="41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38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F43C2E-4DBE-4D43-8D02-4011FA8B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Záver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9592BC6-5B16-4EB3-80F0-58D578B3C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1558"/>
            <a:ext cx="8596668" cy="4245898"/>
          </a:xfrm>
        </p:spPr>
        <p:txBody>
          <a:bodyPr>
            <a:normAutofit/>
          </a:bodyPr>
          <a:lstStyle/>
          <a:p>
            <a:r>
              <a:rPr lang="en-US" dirty="0" err="1"/>
              <a:t>Analyzovala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dom</a:t>
            </a:r>
            <a:r>
              <a:rPr lang="sk-SK" dirty="0" err="1"/>
              <a:t>éna</a:t>
            </a:r>
            <a:r>
              <a:rPr lang="sk-SK" dirty="0"/>
              <a:t> strojového učenia</a:t>
            </a:r>
            <a:endParaRPr lang="en-US" dirty="0"/>
          </a:p>
          <a:p>
            <a:pPr marL="0" indent="0">
              <a:buNone/>
            </a:pPr>
            <a:endParaRPr lang="sk-SK" dirty="0"/>
          </a:p>
          <a:p>
            <a:r>
              <a:rPr lang="sk-SK" dirty="0"/>
              <a:t>Vytvorili sa materiály, ktoré je možné využiť priamo k výučbe</a:t>
            </a:r>
          </a:p>
          <a:p>
            <a:endParaRPr lang="sk-SK" dirty="0"/>
          </a:p>
          <a:p>
            <a:r>
              <a:rPr lang="sk-SK" dirty="0"/>
              <a:t>Dosiahla sa vyššia interpretovateľnosť Naivného </a:t>
            </a:r>
            <a:r>
              <a:rPr lang="sk-SK" dirty="0" err="1"/>
              <a:t>Bayesovského</a:t>
            </a:r>
            <a:r>
              <a:rPr lang="sk-SK" dirty="0"/>
              <a:t> </a:t>
            </a:r>
            <a:r>
              <a:rPr lang="sk-SK" dirty="0" err="1"/>
              <a:t>klasifikátora</a:t>
            </a:r>
            <a:endParaRPr lang="sk-SK" dirty="0"/>
          </a:p>
          <a:p>
            <a:endParaRPr lang="sk-SK" dirty="0"/>
          </a:p>
          <a:p>
            <a:r>
              <a:rPr lang="sk-SK" dirty="0"/>
              <a:t>Ideou na vylepšenie tutoriálu je možnosť zapojenia </a:t>
            </a:r>
            <a:r>
              <a:rPr lang="sk-SK" dirty="0" err="1"/>
              <a:t>Dash</a:t>
            </a:r>
            <a:r>
              <a:rPr lang="sk-SK" dirty="0"/>
              <a:t> aplikácie do </a:t>
            </a:r>
            <a:r>
              <a:rPr lang="en-US" dirty="0"/>
              <a:t>J</a:t>
            </a:r>
            <a:r>
              <a:rPr lang="sk-SK" dirty="0" err="1"/>
              <a:t>upyter</a:t>
            </a:r>
            <a:r>
              <a:rPr lang="sk-SK" dirty="0"/>
              <a:t> notebooku 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CAA2FF22-A389-4F22-AD95-D647BFD6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62801" y="6492875"/>
            <a:ext cx="1782956" cy="365125"/>
          </a:xfrm>
        </p:spPr>
        <p:txBody>
          <a:bodyPr/>
          <a:lstStyle/>
          <a:p>
            <a:fld id="{6D22F896-40B5-4ADD-8801-0D06FADFA095}" type="slidenum">
              <a:rPr lang="en-US" sz="2000" b="1" smtClean="0"/>
              <a:t>16</a:t>
            </a:fld>
            <a:r>
              <a:rPr lang="sk-SK" sz="2000" dirty="0"/>
              <a:t>/16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3293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B5E9FD-453F-4CE6-9813-51321AA5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8B06F11-6A35-4883-8DDD-4A2C0F4BE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4D1A71F1-65A1-4B83-8945-7F15D104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79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045F16-1878-4054-9284-0FE93CE8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Testovanie</a:t>
            </a:r>
            <a:r>
              <a:rPr lang="sk-SK" dirty="0"/>
              <a:t> užitočnosti tutoriálov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74E2A11-97BC-4778-9F32-1B082AA6D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5398"/>
            <a:ext cx="8596668" cy="5196214"/>
          </a:xfrm>
        </p:spPr>
        <p:txBody>
          <a:bodyPr>
            <a:normAutofit/>
          </a:bodyPr>
          <a:lstStyle/>
          <a:p>
            <a:r>
              <a:rPr lang="en-US" sz="2000" dirty="0"/>
              <a:t>V </a:t>
            </a:r>
            <a:r>
              <a:rPr lang="en-US" sz="2000" dirty="0" err="1"/>
              <a:t>dotazníkoch</a:t>
            </a:r>
            <a:r>
              <a:rPr lang="en-US" sz="2000" dirty="0"/>
              <a:t> </a:t>
            </a:r>
            <a:r>
              <a:rPr lang="sk-SK" sz="2000" dirty="0"/>
              <a:t>je</a:t>
            </a:r>
            <a:r>
              <a:rPr lang="en-US" sz="2000" dirty="0"/>
              <a:t> </a:t>
            </a:r>
            <a:r>
              <a:rPr lang="en-US" sz="2000" dirty="0" err="1"/>
              <a:t>možné</a:t>
            </a:r>
            <a:r>
              <a:rPr lang="en-US" sz="2000" dirty="0"/>
              <a:t> </a:t>
            </a:r>
            <a:r>
              <a:rPr lang="en-US" sz="2000" dirty="0" err="1"/>
              <a:t>získať</a:t>
            </a:r>
            <a:r>
              <a:rPr lang="en-US" sz="2000" dirty="0"/>
              <a:t> </a:t>
            </a:r>
            <a:r>
              <a:rPr lang="en-US" sz="2000" dirty="0" err="1"/>
              <a:t>maximálny</a:t>
            </a:r>
            <a:r>
              <a:rPr lang="en-US" sz="2000" dirty="0"/>
              <a:t> </a:t>
            </a:r>
            <a:r>
              <a:rPr lang="en-US" sz="2000" dirty="0" err="1"/>
              <a:t>počet</a:t>
            </a:r>
            <a:r>
              <a:rPr lang="en-US" sz="2000" dirty="0"/>
              <a:t> </a:t>
            </a:r>
            <a:r>
              <a:rPr lang="en-US" sz="2000" dirty="0" err="1"/>
              <a:t>bodov</a:t>
            </a:r>
            <a:r>
              <a:rPr lang="en-US" sz="2000" dirty="0"/>
              <a:t> 22 </a:t>
            </a:r>
            <a:endParaRPr lang="sk-SK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sk-SK" sz="2000" dirty="0"/>
              <a:t> </a:t>
            </a:r>
            <a:endParaRPr lang="en-US" sz="2000" dirty="0"/>
          </a:p>
          <a:p>
            <a:endParaRPr lang="sk-SK" sz="2000" dirty="0"/>
          </a:p>
          <a:p>
            <a:r>
              <a:rPr lang="sk-SK" sz="2000" dirty="0"/>
              <a:t>Účastníci tutoriálov (vo väčšine prípadov):</a:t>
            </a:r>
          </a:p>
          <a:p>
            <a:pPr lvl="1"/>
            <a:r>
              <a:rPr lang="sk-SK" sz="1800" b="1" dirty="0" err="1"/>
              <a:t>Jupyter</a:t>
            </a:r>
            <a:r>
              <a:rPr lang="sk-SK" sz="1800" b="1" dirty="0"/>
              <a:t> </a:t>
            </a:r>
            <a:r>
              <a:rPr lang="sk-SK" sz="1800" dirty="0"/>
              <a:t>tutoriál</a:t>
            </a:r>
            <a:r>
              <a:rPr lang="sk-SK" sz="1800" b="1" dirty="0"/>
              <a:t> </a:t>
            </a:r>
            <a:r>
              <a:rPr lang="sk-SK" sz="1800" dirty="0"/>
              <a:t>– študenti FIIT</a:t>
            </a:r>
          </a:p>
          <a:p>
            <a:pPr lvl="1"/>
            <a:r>
              <a:rPr lang="sk-SK" sz="1800" b="1" dirty="0" err="1"/>
              <a:t>Dash</a:t>
            </a:r>
            <a:r>
              <a:rPr lang="sk-SK" sz="1800" b="1" dirty="0"/>
              <a:t> </a:t>
            </a:r>
            <a:r>
              <a:rPr lang="sk-SK" sz="1800" dirty="0"/>
              <a:t>tutoriál</a:t>
            </a:r>
            <a:r>
              <a:rPr lang="sk-SK" sz="1800" b="1" dirty="0"/>
              <a:t> </a:t>
            </a:r>
            <a:r>
              <a:rPr lang="sk-SK" sz="1800" dirty="0"/>
              <a:t>– ľudia cez internet</a:t>
            </a:r>
            <a:endParaRPr lang="en-US" sz="1800" dirty="0"/>
          </a:p>
          <a:p>
            <a:endParaRPr lang="en-US" dirty="0"/>
          </a:p>
          <a:p>
            <a:r>
              <a:rPr lang="en-US" sz="2000" dirty="0" err="1"/>
              <a:t>Typy</a:t>
            </a:r>
            <a:r>
              <a:rPr lang="en-US" sz="2000" dirty="0"/>
              <a:t> </a:t>
            </a:r>
            <a:r>
              <a:rPr lang="en-US" sz="2000" dirty="0" err="1"/>
              <a:t>otázok</a:t>
            </a:r>
            <a:r>
              <a:rPr lang="en-US" sz="2000" dirty="0"/>
              <a:t>:</a:t>
            </a:r>
            <a:endParaRPr lang="sk-SK" sz="2000" dirty="0"/>
          </a:p>
          <a:p>
            <a:pPr lvl="1"/>
            <a:r>
              <a:rPr lang="sk-SK" sz="1800" dirty="0"/>
              <a:t>S</a:t>
            </a:r>
            <a:r>
              <a:rPr lang="en-US" sz="1800" dirty="0"/>
              <a:t> </a:t>
            </a:r>
            <a:r>
              <a:rPr lang="en-US" sz="1800" dirty="0" err="1"/>
              <a:t>jednou</a:t>
            </a:r>
            <a:r>
              <a:rPr lang="en-US" sz="1800" dirty="0"/>
              <a:t> </a:t>
            </a:r>
            <a:r>
              <a:rPr lang="en-US" sz="1800" dirty="0" err="1"/>
              <a:t>mo</a:t>
            </a:r>
            <a:r>
              <a:rPr lang="sk-SK" sz="1800" dirty="0" err="1"/>
              <a:t>žnou</a:t>
            </a:r>
            <a:r>
              <a:rPr lang="sk-SK" sz="1800" dirty="0"/>
              <a:t> </a:t>
            </a:r>
            <a:r>
              <a:rPr lang="en-US" sz="1800" dirty="0" err="1"/>
              <a:t>odpoveďou</a:t>
            </a:r>
            <a:r>
              <a:rPr lang="en-US" sz="1800" dirty="0"/>
              <a:t> - za 2 body</a:t>
            </a:r>
          </a:p>
          <a:p>
            <a:pPr lvl="1"/>
            <a:r>
              <a:rPr lang="sk-SK" sz="1800" dirty="0"/>
              <a:t>S </a:t>
            </a:r>
            <a:r>
              <a:rPr lang="sk-SK" sz="1800" dirty="0" err="1"/>
              <a:t>viacerími</a:t>
            </a:r>
            <a:r>
              <a:rPr lang="sk-SK" sz="1800" dirty="0"/>
              <a:t> možnými odpoveďami – za každú správnu odpoveď 1 bod, za nesprávnu -1 bod, za otázku je možné získať najmenej 0 bodov</a:t>
            </a:r>
            <a:r>
              <a:rPr lang="en-US" sz="1800" dirty="0"/>
              <a:t> </a:t>
            </a:r>
            <a:endParaRPr lang="sk-SK" sz="1800" dirty="0"/>
          </a:p>
          <a:p>
            <a:endParaRPr lang="en-US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CB07938B-2A0D-4436-BF7C-8C9C018A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67925" y="6406487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0EC1BD14-4513-49DF-ACB9-8D0CB2E94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279" y="2277045"/>
            <a:ext cx="7163800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61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0A223F-C035-4B9B-9A3C-D370147A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Riešenie predspracovania textu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44BB8A9-9439-4550-A0FC-1B54979A0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sk-SK" sz="2000" dirty="0"/>
              <a:t>V aplikácii </a:t>
            </a:r>
            <a:r>
              <a:rPr lang="sk-SK" sz="2000" dirty="0" err="1"/>
              <a:t>Dash</a:t>
            </a:r>
            <a:r>
              <a:rPr lang="sk-SK" sz="2000" dirty="0"/>
              <a:t> sa použili len základné metódy:</a:t>
            </a:r>
          </a:p>
          <a:p>
            <a:pPr lvl="1"/>
            <a:r>
              <a:rPr lang="sk-SK" sz="1800" dirty="0"/>
              <a:t>Odstránenie interpunkcií</a:t>
            </a:r>
          </a:p>
          <a:p>
            <a:pPr lvl="1"/>
            <a:r>
              <a:rPr lang="sk-SK" sz="1800" dirty="0"/>
              <a:t>Transformácia textu na malé písmená 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sz="2000" dirty="0"/>
              <a:t>Téma predspracovania textu bola v rámci </a:t>
            </a:r>
            <a:r>
              <a:rPr lang="sk-SK" sz="2000" dirty="0" err="1"/>
              <a:t>Dash</a:t>
            </a:r>
            <a:r>
              <a:rPr lang="sk-SK" sz="2000" dirty="0"/>
              <a:t> tutoriálu považovaná ako </a:t>
            </a:r>
            <a:r>
              <a:rPr lang="sk-SK" sz="2000" dirty="0" err="1"/>
              <a:t>vedlajšia</a:t>
            </a:r>
            <a:r>
              <a:rPr lang="sk-SK" sz="2000" dirty="0"/>
              <a:t> záležitosť</a:t>
            </a:r>
          </a:p>
          <a:p>
            <a:endParaRPr lang="sk-SK" sz="2000" dirty="0"/>
          </a:p>
          <a:p>
            <a:r>
              <a:rPr lang="sk-SK" sz="2000" dirty="0"/>
              <a:t>V prípade </a:t>
            </a:r>
            <a:r>
              <a:rPr lang="en-US" sz="2000" dirty="0" err="1"/>
              <a:t>tutori</a:t>
            </a:r>
            <a:r>
              <a:rPr lang="sk-SK" sz="2000" dirty="0" err="1"/>
              <a:t>álu</a:t>
            </a:r>
            <a:r>
              <a:rPr lang="sk-SK" sz="2000" dirty="0"/>
              <a:t> s </a:t>
            </a:r>
            <a:r>
              <a:rPr lang="sk-SK" sz="2000" dirty="0" err="1"/>
              <a:t>Jupyterom</a:t>
            </a:r>
            <a:r>
              <a:rPr lang="sk-SK" sz="2000" dirty="0"/>
              <a:t> boli aplikované aj stop-slová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AE3EE805-EB8D-400D-9E7C-2B4BAC92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25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362DAE-C6FD-47CB-A712-FC5C6617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err="1"/>
              <a:t>Jupyter</a:t>
            </a:r>
            <a:r>
              <a:rPr lang="sk-SK" dirty="0"/>
              <a:t> Notebook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DCD97F4-D1CE-4639-9AF9-8BDA941E8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35203"/>
            <a:ext cx="7311635" cy="4388082"/>
          </a:xfrm>
        </p:spPr>
        <p:txBody>
          <a:bodyPr>
            <a:normAutofit/>
          </a:bodyPr>
          <a:lstStyle/>
          <a:p>
            <a:r>
              <a:rPr lang="sk-SK" sz="2000" dirty="0"/>
              <a:t>Dnes sú bežnými výučbovými nástrojmi pri internetových kurzoch, tutoriáloch či na univerzitách</a:t>
            </a:r>
          </a:p>
          <a:p>
            <a:endParaRPr lang="sk-SK" sz="2000" dirty="0"/>
          </a:p>
          <a:p>
            <a:r>
              <a:rPr lang="en-US" sz="2000" dirty="0"/>
              <a:t>V </a:t>
            </a:r>
            <a:r>
              <a:rPr lang="en-US" sz="2000" dirty="0" err="1"/>
              <a:t>jednom</a:t>
            </a:r>
            <a:r>
              <a:rPr lang="en-US" sz="2000" dirty="0"/>
              <a:t> </a:t>
            </a:r>
            <a:r>
              <a:rPr lang="en-US" sz="2000" dirty="0" err="1"/>
              <a:t>dokumente</a:t>
            </a:r>
            <a:r>
              <a:rPr lang="en-US" sz="2000" dirty="0"/>
              <a:t> </a:t>
            </a:r>
            <a:r>
              <a:rPr lang="en-US" sz="2000" dirty="0" err="1"/>
              <a:t>kombinuje</a:t>
            </a:r>
            <a:r>
              <a:rPr lang="en-US" sz="2000" dirty="0"/>
              <a:t>:</a:t>
            </a:r>
          </a:p>
          <a:p>
            <a:pPr lvl="1"/>
            <a:r>
              <a:rPr lang="en-US" sz="2000" dirty="0" err="1"/>
              <a:t>Matematick</a:t>
            </a:r>
            <a:r>
              <a:rPr lang="sk-SK" sz="2000" dirty="0"/>
              <a:t>é výrazy (</a:t>
            </a:r>
            <a:r>
              <a:rPr lang="sk-SK" sz="2000" dirty="0" err="1"/>
              <a:t>LaTeX</a:t>
            </a:r>
            <a:r>
              <a:rPr lang="sk-SK" sz="2000" dirty="0"/>
              <a:t>)</a:t>
            </a:r>
          </a:p>
          <a:p>
            <a:pPr lvl="1"/>
            <a:r>
              <a:rPr lang="sk-SK" sz="2000" dirty="0"/>
              <a:t>Text (</a:t>
            </a:r>
            <a:r>
              <a:rPr lang="sk-SK" sz="2000" dirty="0" err="1"/>
              <a:t>Markdown</a:t>
            </a:r>
            <a:r>
              <a:rPr lang="sk-SK" sz="2000" dirty="0"/>
              <a:t>)</a:t>
            </a:r>
          </a:p>
          <a:p>
            <a:pPr lvl="1"/>
            <a:r>
              <a:rPr lang="sk-SK" sz="2000" dirty="0"/>
              <a:t>Kód a interaktivitu (</a:t>
            </a:r>
            <a:r>
              <a:rPr lang="sk-SK" sz="2000" dirty="0" err="1"/>
              <a:t>Python</a:t>
            </a:r>
            <a:r>
              <a:rPr lang="sk-SK" sz="2000" dirty="0"/>
              <a:t> a iné jazyky)</a:t>
            </a:r>
          </a:p>
          <a:p>
            <a:pPr lvl="1"/>
            <a:endParaRPr lang="sk-SK" sz="2000" dirty="0"/>
          </a:p>
          <a:p>
            <a:r>
              <a:rPr lang="sk-SK" sz="2000" dirty="0"/>
              <a:t>Zobrazuje grafy vytvorené kódom priamo </a:t>
            </a:r>
            <a:r>
              <a:rPr lang="en-US" sz="2000" dirty="0"/>
              <a:t>v</a:t>
            </a:r>
            <a:r>
              <a:rPr lang="sk-SK" sz="2000" dirty="0"/>
              <a:t>o webovom prehliadači</a:t>
            </a:r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endParaRPr lang="sk-SK" sz="2000" dirty="0"/>
          </a:p>
          <a:p>
            <a:pPr marL="457200" lvl="1" indent="0">
              <a:buNone/>
            </a:pPr>
            <a:endParaRPr lang="sk-SK" sz="2000" dirty="0"/>
          </a:p>
          <a:p>
            <a:pPr lvl="1"/>
            <a:endParaRPr lang="en-US" dirty="0"/>
          </a:p>
        </p:txBody>
      </p:sp>
      <p:pic>
        <p:nvPicPr>
          <p:cNvPr id="4" name="Obrázok 3" descr="Obrázok, na ktorom je vektorová grafika&#10;&#10;Popis vygenerovaný s vysokou spoľahlivosťou">
            <a:extLst>
              <a:ext uri="{FF2B5EF4-FFF2-40B4-BE49-F238E27FC236}">
                <a16:creationId xmlns:a16="http://schemas.microsoft.com/office/drawing/2014/main" id="{BFE13447-7DAA-4AE1-8584-4641AFCDA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224" y="2321258"/>
            <a:ext cx="2606343" cy="2606343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361E0805-FF1A-4C65-A855-BEA4A8DB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22748" y="6492875"/>
            <a:ext cx="1114740" cy="365125"/>
          </a:xfrm>
        </p:spPr>
        <p:txBody>
          <a:bodyPr/>
          <a:lstStyle/>
          <a:p>
            <a:fld id="{6D22F896-40B5-4ADD-8801-0D06FADFA095}" type="slidenum">
              <a:rPr lang="en-US" sz="2000" b="1" smtClean="0"/>
              <a:t>2</a:t>
            </a:fld>
            <a:r>
              <a:rPr lang="sk-SK" sz="2000" dirty="0"/>
              <a:t>/16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3985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objekt pre obsah 5" descr="Obrázok, na ktorom je snímka obrazovky&#10;&#10;Popis vygenerovaný s veľmi vysokou spoľahlivosťou">
            <a:extLst>
              <a:ext uri="{FF2B5EF4-FFF2-40B4-BE49-F238E27FC236}">
                <a16:creationId xmlns:a16="http://schemas.microsoft.com/office/drawing/2014/main" id="{3D091D86-24E6-4B9B-AB33-0447A9F4A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03" y="2126964"/>
            <a:ext cx="9638766" cy="2604072"/>
          </a:xfrm>
        </p:spPr>
      </p:pic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AE3F3662-1D84-4FF7-A245-BA3349451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98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460A27C5-5002-44E9-92A8-BDE4B8DC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Obrázok 5" descr="Obrázok, na ktorom je text, mapa&#10;&#10;Popis vygenerovaný s veľmi vysokou spoľahlivosťou">
            <a:extLst>
              <a:ext uri="{FF2B5EF4-FFF2-40B4-BE49-F238E27FC236}">
                <a16:creationId xmlns:a16="http://schemas.microsoft.com/office/drawing/2014/main" id="{BAC80015-0CF5-4CAB-9CCF-F7236FA3B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50" y="395588"/>
            <a:ext cx="8904952" cy="604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71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A4A1AB-095A-4064-A76F-9BDCECC8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sk-SK"/>
              <a:t>Bag of words model</a:t>
            </a:r>
            <a:endParaRPr lang="en-US" dirty="0"/>
          </a:p>
        </p:txBody>
      </p:sp>
      <p:pic>
        <p:nvPicPr>
          <p:cNvPr id="9" name="Obrázok 8" descr="Obrázok, na ktorom je snímka obrazovky&#10;&#10;Popis vygenerovaný s vysokou spoľahlivosťou">
            <a:extLst>
              <a:ext uri="{FF2B5EF4-FFF2-40B4-BE49-F238E27FC236}">
                <a16:creationId xmlns:a16="http://schemas.microsoft.com/office/drawing/2014/main" id="{BEC5FA57-B46F-4FED-AB82-771E0D24F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8" y="1343540"/>
            <a:ext cx="4111452" cy="2608928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85242BEE-98B7-474B-86AA-9764E62D3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124290"/>
            <a:ext cx="8897083" cy="1390169"/>
          </a:xfrm>
          <a:prstGeom prst="rect">
            <a:avLst/>
          </a:prstGeom>
        </p:spPr>
      </p:pic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50ADB17C-3082-4A24-B17A-F98F9C17B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44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A4A1AB-095A-4064-A76F-9BDCECC8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sk-SK"/>
              <a:t>Bag of words model</a:t>
            </a:r>
            <a:endParaRPr lang="en-US" dirty="0"/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85242BEE-98B7-474B-86AA-9764E62D3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124290"/>
            <a:ext cx="8897083" cy="1390169"/>
          </a:xfrm>
          <a:prstGeom prst="rect">
            <a:avLst/>
          </a:prstGeom>
        </p:spPr>
      </p:pic>
      <p:pic>
        <p:nvPicPr>
          <p:cNvPr id="5" name="Obrázok 4" descr="Obrázok, na ktorom je obloha, objekt&#10;&#10;Popis vygenerovaný s vysokou spoľahlivosťou">
            <a:extLst>
              <a:ext uri="{FF2B5EF4-FFF2-40B4-BE49-F238E27FC236}">
                <a16:creationId xmlns:a16="http://schemas.microsoft.com/office/drawing/2014/main" id="{2029B707-9B98-4E3C-B24F-07684036D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705" y="1621639"/>
            <a:ext cx="6557926" cy="2107409"/>
          </a:xfrm>
          <a:prstGeom prst="rect">
            <a:avLst/>
          </a:prstGeom>
        </p:spPr>
      </p:pic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36F856FD-33A4-4906-9AC5-AD62582F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B9A582-4F36-40D4-9493-E075CE064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2316"/>
          </a:xfrm>
        </p:spPr>
        <p:txBody>
          <a:bodyPr/>
          <a:lstStyle/>
          <a:p>
            <a:pPr algn="ctr"/>
            <a:r>
              <a:rPr lang="sk-SK" dirty="0" err="1"/>
              <a:t>Dash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459E34E-7703-4C88-9ECA-7EAC36FF8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1916"/>
            <a:ext cx="5418666" cy="4087810"/>
          </a:xfrm>
        </p:spPr>
        <p:txBody>
          <a:bodyPr>
            <a:noAutofit/>
          </a:bodyPr>
          <a:lstStyle/>
          <a:p>
            <a:r>
              <a:rPr lang="sk-SK" sz="2000" dirty="0"/>
              <a:t>F</a:t>
            </a:r>
            <a:r>
              <a:rPr lang="en-US" sz="2000" dirty="0" err="1"/>
              <a:t>ramework</a:t>
            </a:r>
            <a:r>
              <a:rPr lang="en-US" sz="2000" dirty="0"/>
              <a:t> </a:t>
            </a:r>
            <a:r>
              <a:rPr lang="sk-SK" sz="2000" dirty="0"/>
              <a:t>ktorý slúži na </a:t>
            </a:r>
            <a:r>
              <a:rPr lang="en-US" sz="2000" dirty="0" err="1"/>
              <a:t>vytváranie</a:t>
            </a:r>
            <a:r>
              <a:rPr lang="en-US" sz="2000" dirty="0"/>
              <a:t> </a:t>
            </a:r>
            <a:r>
              <a:rPr lang="en-US" sz="2000" dirty="0" err="1"/>
              <a:t>analytických</a:t>
            </a:r>
            <a:r>
              <a:rPr lang="en-US" sz="2000" dirty="0"/>
              <a:t> </a:t>
            </a:r>
            <a:r>
              <a:rPr lang="en-US" sz="2000" dirty="0" err="1"/>
              <a:t>webových</a:t>
            </a:r>
            <a:r>
              <a:rPr lang="en-US" sz="2000" dirty="0"/>
              <a:t> </a:t>
            </a:r>
            <a:r>
              <a:rPr lang="en-US" sz="2000" dirty="0" err="1"/>
              <a:t>aplikácií</a:t>
            </a:r>
            <a:endParaRPr lang="sk-SK" sz="2000" dirty="0"/>
          </a:p>
          <a:p>
            <a:endParaRPr lang="sk-SK" sz="2000" dirty="0"/>
          </a:p>
          <a:p>
            <a:r>
              <a:rPr lang="en-US" sz="2000" dirty="0" err="1"/>
              <a:t>Postavený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Plotly.js, React</a:t>
            </a:r>
            <a:r>
              <a:rPr lang="sk-SK" sz="2000" dirty="0"/>
              <a:t>e</a:t>
            </a:r>
            <a:r>
              <a:rPr lang="en-US" sz="2000" dirty="0"/>
              <a:t> a Flask</a:t>
            </a:r>
            <a:r>
              <a:rPr lang="sk-SK" sz="2000" dirty="0"/>
              <a:t>u</a:t>
            </a:r>
          </a:p>
          <a:p>
            <a:endParaRPr lang="sk-SK" sz="2000" dirty="0"/>
          </a:p>
          <a:p>
            <a:r>
              <a:rPr lang="sk-SK" sz="2000" dirty="0"/>
              <a:t>S</a:t>
            </a:r>
            <a:r>
              <a:rPr lang="en-US" sz="2000" dirty="0" err="1"/>
              <a:t>pája</a:t>
            </a:r>
            <a:r>
              <a:rPr lang="en-US" sz="2000" dirty="0"/>
              <a:t> </a:t>
            </a:r>
            <a:r>
              <a:rPr lang="en-US" sz="2000" dirty="0" err="1"/>
              <a:t>moderné</a:t>
            </a:r>
            <a:r>
              <a:rPr lang="en-US" sz="2000" dirty="0"/>
              <a:t> </a:t>
            </a:r>
            <a:r>
              <a:rPr lang="en-US" sz="2000" dirty="0" err="1"/>
              <a:t>prvky</a:t>
            </a:r>
            <a:r>
              <a:rPr lang="en-US" sz="2000" dirty="0"/>
              <a:t> </a:t>
            </a:r>
            <a:r>
              <a:rPr lang="en-US" sz="2000" dirty="0" err="1"/>
              <a:t>používateľkého</a:t>
            </a:r>
            <a:r>
              <a:rPr lang="en-US" sz="2000" dirty="0"/>
              <a:t> </a:t>
            </a:r>
            <a:r>
              <a:rPr lang="en-US" sz="2000" dirty="0" err="1"/>
              <a:t>rozhrania</a:t>
            </a:r>
            <a:r>
              <a:rPr lang="en-US" sz="2000" dirty="0"/>
              <a:t> </a:t>
            </a:r>
            <a:r>
              <a:rPr lang="en-US" sz="2000" dirty="0" err="1"/>
              <a:t>akými</a:t>
            </a:r>
            <a:r>
              <a:rPr lang="en-US" sz="2000" dirty="0"/>
              <a:t> </a:t>
            </a:r>
            <a:r>
              <a:rPr lang="en-US" sz="2000" dirty="0" err="1"/>
              <a:t>sú</a:t>
            </a:r>
            <a:r>
              <a:rPr lang="en-US" sz="2000" dirty="0"/>
              <a:t> </a:t>
            </a:r>
            <a:r>
              <a:rPr lang="sk-SK" sz="2000" dirty="0"/>
              <a:t>napr. </a:t>
            </a:r>
            <a:r>
              <a:rPr lang="en-US" sz="2000" dirty="0" err="1"/>
              <a:t>dropdowny</a:t>
            </a:r>
            <a:r>
              <a:rPr lang="en-US" sz="2000" dirty="0"/>
              <a:t>, </a:t>
            </a:r>
            <a:r>
              <a:rPr lang="en-US" sz="2000" dirty="0" err="1"/>
              <a:t>slidery</a:t>
            </a:r>
            <a:r>
              <a:rPr lang="en-US" sz="2000" dirty="0"/>
              <a:t> a </a:t>
            </a:r>
            <a:r>
              <a:rPr lang="en-US" sz="2000" dirty="0" err="1"/>
              <a:t>grafy</a:t>
            </a:r>
            <a:r>
              <a:rPr lang="en-US" sz="2000" dirty="0"/>
              <a:t> do Python </a:t>
            </a:r>
            <a:r>
              <a:rPr lang="en-US" sz="2000" dirty="0" err="1"/>
              <a:t>kódu</a:t>
            </a:r>
            <a:endParaRPr lang="en-US" sz="2000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2AB8B0A8-EBED-4869-8332-5250A4018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234" y="2677292"/>
            <a:ext cx="3854913" cy="1503416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DBDF6647-91AC-4D64-BE7C-90EB6074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79323" y="6492875"/>
            <a:ext cx="1454710" cy="365125"/>
          </a:xfrm>
        </p:spPr>
        <p:txBody>
          <a:bodyPr/>
          <a:lstStyle/>
          <a:p>
            <a:fld id="{6D22F896-40B5-4ADD-8801-0D06FADFA095}" type="slidenum">
              <a:rPr lang="en-US" sz="2000" b="1" smtClean="0"/>
              <a:t>3</a:t>
            </a:fld>
            <a:r>
              <a:rPr lang="sk-SK" sz="2000" dirty="0"/>
              <a:t>/16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510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B9A582-4F36-40D4-9493-E075CE064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2316"/>
          </a:xfrm>
        </p:spPr>
        <p:txBody>
          <a:bodyPr/>
          <a:lstStyle/>
          <a:p>
            <a:pPr algn="ctr"/>
            <a:r>
              <a:rPr lang="sk-SK" dirty="0"/>
              <a:t>Naivný </a:t>
            </a:r>
            <a:r>
              <a:rPr lang="sk-SK" dirty="0" err="1"/>
              <a:t>Bayesovský</a:t>
            </a:r>
            <a:r>
              <a:rPr lang="sk-SK" dirty="0"/>
              <a:t> </a:t>
            </a:r>
            <a:r>
              <a:rPr lang="sk-SK" dirty="0" err="1"/>
              <a:t>klasifikátor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459E34E-7703-4C88-9ECA-7EAC36FF8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1916"/>
            <a:ext cx="5418666" cy="4087810"/>
          </a:xfrm>
        </p:spPr>
        <p:txBody>
          <a:bodyPr>
            <a:noAutofit/>
          </a:bodyPr>
          <a:lstStyle/>
          <a:p>
            <a:endParaRPr lang="sk-SK" sz="2200" dirty="0"/>
          </a:p>
          <a:p>
            <a:r>
              <a:rPr lang="en-US" sz="2200" b="1" dirty="0" err="1"/>
              <a:t>Bayesov</a:t>
            </a:r>
            <a:r>
              <a:rPr lang="sk-SK" sz="2200" b="1" dirty="0"/>
              <a:t>é pravidlo: </a:t>
            </a:r>
          </a:p>
          <a:p>
            <a:endParaRPr lang="sk-SK" sz="2200" dirty="0"/>
          </a:p>
          <a:p>
            <a:endParaRPr lang="sk-SK" sz="2200" dirty="0"/>
          </a:p>
          <a:p>
            <a:endParaRPr lang="sk-SK" sz="2200" dirty="0"/>
          </a:p>
          <a:p>
            <a:endParaRPr lang="sk-SK" sz="2200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30953C7-15D6-4399-B9A2-A9E036AFA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903" y="1692240"/>
            <a:ext cx="3421846" cy="938846"/>
          </a:xfrm>
          <a:prstGeom prst="rect">
            <a:avLst/>
          </a:prstGeom>
        </p:spPr>
      </p:pic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D1BAB602-BC4F-46C3-A237-0EEF668C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9693" y="6492875"/>
            <a:ext cx="1724340" cy="365125"/>
          </a:xfrm>
        </p:spPr>
        <p:txBody>
          <a:bodyPr/>
          <a:lstStyle/>
          <a:p>
            <a:fld id="{6D22F896-40B5-4ADD-8801-0D06FADFA095}" type="slidenum">
              <a:rPr lang="en-US" sz="2000" b="1" smtClean="0"/>
              <a:t>4</a:t>
            </a:fld>
            <a:r>
              <a:rPr lang="sk-SK" sz="2000" dirty="0"/>
              <a:t>/16</a:t>
            </a:r>
            <a:endParaRPr lang="en-US" sz="2000" dirty="0"/>
          </a:p>
        </p:txBody>
      </p:sp>
      <p:pic>
        <p:nvPicPr>
          <p:cNvPr id="6" name="Obrázok 5" descr="Obrázok, na ktorom je objekt&#10;&#10;Popis vygenerovaný s veľmi vysokou spoľahlivosťou">
            <a:extLst>
              <a:ext uri="{FF2B5EF4-FFF2-40B4-BE49-F238E27FC236}">
                <a16:creationId xmlns:a16="http://schemas.microsoft.com/office/drawing/2014/main" id="{12F85926-F7DE-40C3-95B3-D43B009E7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903" y="1692239"/>
            <a:ext cx="3421846" cy="128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3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B9A582-4F36-40D4-9493-E075CE064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2316"/>
          </a:xfrm>
        </p:spPr>
        <p:txBody>
          <a:bodyPr/>
          <a:lstStyle/>
          <a:p>
            <a:pPr algn="ctr"/>
            <a:r>
              <a:rPr lang="sk-SK" dirty="0"/>
              <a:t>Naivný </a:t>
            </a:r>
            <a:r>
              <a:rPr lang="sk-SK" dirty="0" err="1"/>
              <a:t>Bayesovský</a:t>
            </a:r>
            <a:r>
              <a:rPr lang="sk-SK" dirty="0"/>
              <a:t> </a:t>
            </a:r>
            <a:r>
              <a:rPr lang="sk-SK" dirty="0" err="1"/>
              <a:t>klasifikátor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459E34E-7703-4C88-9ECA-7EAC36FF8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1916"/>
            <a:ext cx="5418666" cy="4087810"/>
          </a:xfrm>
        </p:spPr>
        <p:txBody>
          <a:bodyPr>
            <a:noAutofit/>
          </a:bodyPr>
          <a:lstStyle/>
          <a:p>
            <a:endParaRPr lang="sk-SK" sz="2200" dirty="0"/>
          </a:p>
          <a:p>
            <a:r>
              <a:rPr lang="en-US" sz="2200" b="1" dirty="0" err="1"/>
              <a:t>Bayesov</a:t>
            </a:r>
            <a:r>
              <a:rPr lang="sk-SK" sz="2200" b="1" dirty="0"/>
              <a:t>é pravidlo: </a:t>
            </a:r>
          </a:p>
          <a:p>
            <a:endParaRPr lang="sk-SK" sz="2200" dirty="0"/>
          </a:p>
          <a:p>
            <a:endParaRPr lang="sk-SK" sz="2200" dirty="0"/>
          </a:p>
          <a:p>
            <a:endParaRPr lang="sk-SK" sz="2200" dirty="0"/>
          </a:p>
          <a:p>
            <a:pPr marL="0" indent="0">
              <a:buNone/>
            </a:pPr>
            <a:endParaRPr lang="sk-SK" sz="2200" dirty="0"/>
          </a:p>
          <a:p>
            <a:r>
              <a:rPr lang="sk-SK" sz="2200" b="1" dirty="0" err="1"/>
              <a:t>Klasifikátor</a:t>
            </a:r>
            <a:r>
              <a:rPr lang="sk-SK" sz="2200" b="1" dirty="0"/>
              <a:t>:</a:t>
            </a:r>
          </a:p>
          <a:p>
            <a:endParaRPr lang="sk-SK" sz="2200" dirty="0"/>
          </a:p>
          <a:p>
            <a:endParaRPr lang="sk-SK" sz="2200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30953C7-15D6-4399-B9A2-A9E036AFA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903" y="1692240"/>
            <a:ext cx="3421846" cy="938846"/>
          </a:xfrm>
          <a:prstGeom prst="rect">
            <a:avLst/>
          </a:prstGeom>
        </p:spPr>
      </p:pic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C9096678-D9FC-4614-B1E9-75A82B48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47472" y="6492875"/>
            <a:ext cx="1589001" cy="365125"/>
          </a:xfrm>
        </p:spPr>
        <p:txBody>
          <a:bodyPr/>
          <a:lstStyle/>
          <a:p>
            <a:fld id="{6D22F896-40B5-4ADD-8801-0D06FADFA095}" type="slidenum">
              <a:rPr lang="en-US" sz="2000" b="1" smtClean="0"/>
              <a:t>5</a:t>
            </a:fld>
            <a:r>
              <a:rPr lang="sk-SK" sz="2000" dirty="0"/>
              <a:t>/16</a:t>
            </a:r>
            <a:endParaRPr lang="en-US" sz="2000" dirty="0"/>
          </a:p>
        </p:txBody>
      </p:sp>
      <p:pic>
        <p:nvPicPr>
          <p:cNvPr id="15" name="Obrázok 14" descr="Obrázok, na ktorom je obloha&#10;&#10;Popis vygenerovaný s vysokou spoľahlivosťou">
            <a:extLst>
              <a:ext uri="{FF2B5EF4-FFF2-40B4-BE49-F238E27FC236}">
                <a16:creationId xmlns:a16="http://schemas.microsoft.com/office/drawing/2014/main" id="{AA56C653-B7C6-4B07-9191-66159D0BA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0239" y="3535821"/>
            <a:ext cx="4504762" cy="1447619"/>
          </a:xfrm>
          <a:prstGeom prst="rect">
            <a:avLst/>
          </a:prstGeom>
        </p:spPr>
      </p:pic>
      <p:pic>
        <p:nvPicPr>
          <p:cNvPr id="7" name="Obrázok 6" descr="Obrázok, na ktorom je objekt&#10;&#10;Popis vygenerovaný s veľmi vysokou spoľahlivosťou">
            <a:extLst>
              <a:ext uri="{FF2B5EF4-FFF2-40B4-BE49-F238E27FC236}">
                <a16:creationId xmlns:a16="http://schemas.microsoft.com/office/drawing/2014/main" id="{7C2DE1A7-BA00-403E-9773-F58530AF7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3903" y="1692239"/>
            <a:ext cx="3421846" cy="128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9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561683-DB3E-47D0-BBC2-EC11D4DA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sk-SK" dirty="0" err="1"/>
              <a:t>Dash</a:t>
            </a:r>
            <a:r>
              <a:rPr lang="sk-SK" dirty="0"/>
              <a:t> aplikácia</a:t>
            </a:r>
            <a:endParaRPr lang="en-US" dirty="0"/>
          </a:p>
        </p:txBody>
      </p:sp>
      <p:pic>
        <p:nvPicPr>
          <p:cNvPr id="4" name="Obrázok 3" descr="Obrázok, na ktorom je snímka obrazovky&#10;&#10;Popis vygenerovaný s veľmi vysokou spoľahlivosťou">
            <a:extLst>
              <a:ext uri="{FF2B5EF4-FFF2-40B4-BE49-F238E27FC236}">
                <a16:creationId xmlns:a16="http://schemas.microsoft.com/office/drawing/2014/main" id="{6F702876-E55E-43F9-B8FF-E5E3B0DEA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78" y="351995"/>
            <a:ext cx="11803122" cy="6154009"/>
          </a:xfrm>
          <a:prstGeom prst="rect">
            <a:avLst/>
          </a:prstGeom>
        </p:spPr>
      </p:pic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7EA0F253-F0CD-4BD7-8B98-1F623E7B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3108" y="6492875"/>
            <a:ext cx="1357627" cy="365125"/>
          </a:xfrm>
        </p:spPr>
        <p:txBody>
          <a:bodyPr/>
          <a:lstStyle/>
          <a:p>
            <a:fld id="{6D22F896-40B5-4ADD-8801-0D06FADFA095}" type="slidenum">
              <a:rPr lang="en-US" sz="2000" b="1" smtClean="0"/>
              <a:t>6</a:t>
            </a:fld>
            <a:r>
              <a:rPr lang="sk-SK" sz="2000" dirty="0"/>
              <a:t>/16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858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561683-DB3E-47D0-BBC2-EC11D4DA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sk-SK" dirty="0" err="1"/>
              <a:t>Dash</a:t>
            </a:r>
            <a:r>
              <a:rPr lang="sk-SK" dirty="0"/>
              <a:t> aplikácia</a:t>
            </a:r>
            <a:endParaRPr lang="en-US" dirty="0"/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E9E76ECA-8A94-44E9-B3ED-16148D58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26924" y="6492875"/>
            <a:ext cx="1601247" cy="365125"/>
          </a:xfrm>
        </p:spPr>
        <p:txBody>
          <a:bodyPr/>
          <a:lstStyle/>
          <a:p>
            <a:fld id="{6D22F896-40B5-4ADD-8801-0D06FADFA095}" type="slidenum">
              <a:rPr lang="en-US" sz="2000" b="1" smtClean="0"/>
              <a:t>7</a:t>
            </a:fld>
            <a:r>
              <a:rPr lang="sk-SK" sz="2000" dirty="0"/>
              <a:t>/16</a:t>
            </a:r>
            <a:endParaRPr lang="en-US" sz="2000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6ADF7EAD-E881-4B73-8457-29CD6B11A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96348"/>
            <a:ext cx="9861712" cy="590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01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561683-DB3E-47D0-BBC2-EC11D4DA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sk-SK" dirty="0" err="1"/>
              <a:t>Dash</a:t>
            </a:r>
            <a:r>
              <a:rPr lang="sk-SK" dirty="0"/>
              <a:t> aplikácia</a:t>
            </a:r>
            <a:endParaRPr lang="en-US" dirty="0"/>
          </a:p>
        </p:txBody>
      </p:sp>
      <p:pic>
        <p:nvPicPr>
          <p:cNvPr id="4" name="Obrázok 3" descr="Obrázok, na ktorom je mapa, text&#10;&#10;Popis vygenerovaný s veľmi vysokou spoľahlivosťou">
            <a:extLst>
              <a:ext uri="{FF2B5EF4-FFF2-40B4-BE49-F238E27FC236}">
                <a16:creationId xmlns:a16="http://schemas.microsoft.com/office/drawing/2014/main" id="{8310E627-7269-4D5F-AA25-0D823DC10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8215"/>
            <a:ext cx="12192000" cy="5846511"/>
          </a:xfrm>
          <a:prstGeom prst="rect">
            <a:avLst/>
          </a:prstGeom>
        </p:spPr>
      </p:pic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99CD18B2-DB26-4E6D-A7D7-E62B73C2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55170" y="6492875"/>
            <a:ext cx="1273003" cy="365125"/>
          </a:xfrm>
        </p:spPr>
        <p:txBody>
          <a:bodyPr/>
          <a:lstStyle/>
          <a:p>
            <a:fld id="{6D22F896-40B5-4ADD-8801-0D06FADFA095}" type="slidenum">
              <a:rPr lang="en-US" sz="2000" b="1" smtClean="0"/>
              <a:t>8</a:t>
            </a:fld>
            <a:r>
              <a:rPr lang="sk-SK" sz="2000" dirty="0"/>
              <a:t>/16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0084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561683-DB3E-47D0-BBC2-EC11D4DA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08" y="1132573"/>
            <a:ext cx="8596668" cy="1320800"/>
          </a:xfr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5" name="Obrázok 4" descr="Obrázok, na ktorom je text, mapa&#10;&#10;Popis vygenerovaný s veľmi vysokou spoľahlivosťou">
            <a:extLst>
              <a:ext uri="{FF2B5EF4-FFF2-40B4-BE49-F238E27FC236}">
                <a16:creationId xmlns:a16="http://schemas.microsoft.com/office/drawing/2014/main" id="{5876D5A2-29AC-4A07-852E-F8462BB44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7364"/>
            <a:ext cx="12208088" cy="4983271"/>
          </a:xfrm>
          <a:prstGeom prst="rect">
            <a:avLst/>
          </a:prstGeom>
        </p:spPr>
      </p:pic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3F9CC36D-15F4-4382-9ADD-BB0C891E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37231" y="6492875"/>
            <a:ext cx="1185079" cy="365125"/>
          </a:xfrm>
        </p:spPr>
        <p:txBody>
          <a:bodyPr/>
          <a:lstStyle/>
          <a:p>
            <a:fld id="{6D22F896-40B5-4ADD-8801-0D06FADFA095}" type="slidenum">
              <a:rPr lang="en-US" sz="2000" b="1" smtClean="0"/>
              <a:t>9</a:t>
            </a:fld>
            <a:r>
              <a:rPr lang="sk-SK" sz="2000" dirty="0"/>
              <a:t>/16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010907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5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5967</TotalTime>
  <Words>1250</Words>
  <Application>Microsoft Office PowerPoint</Application>
  <PresentationFormat>Širokouhlá</PresentationFormat>
  <Paragraphs>212</Paragraphs>
  <Slides>23</Slides>
  <Notes>20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4</vt:i4>
      </vt:variant>
      <vt:variant>
        <vt:lpstr>Nadpisy snímok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1_HDOfficeLightV0</vt:lpstr>
      <vt:lpstr>2_HDOfficeLightV0</vt:lpstr>
      <vt:lpstr>Fazeta</vt:lpstr>
      <vt:lpstr>Interaktívne tutoriály v strojovom učení</vt:lpstr>
      <vt:lpstr>Jupyter Notebook</vt:lpstr>
      <vt:lpstr>Dash</vt:lpstr>
      <vt:lpstr>Naivný Bayesovský klasifikátor</vt:lpstr>
      <vt:lpstr>Naivný Bayesovský klasifikátor</vt:lpstr>
      <vt:lpstr>Dash aplikácia</vt:lpstr>
      <vt:lpstr>Dash aplikácia</vt:lpstr>
      <vt:lpstr>Dash aplikácia</vt:lpstr>
      <vt:lpstr>Prezentácia programu PowerPoint</vt:lpstr>
      <vt:lpstr>Dash aplikácia</vt:lpstr>
      <vt:lpstr>Tutoriály Naivného Bayesa</vt:lpstr>
      <vt:lpstr>Tutoriály Naivného Bayesa</vt:lpstr>
      <vt:lpstr>Vyhodnotenie užitočnosti tutoriálov</vt:lpstr>
      <vt:lpstr>Vyhodnotenie užitočnosti tutoriálov</vt:lpstr>
      <vt:lpstr>Vyhodnotenie užitočnosti tutoriálov</vt:lpstr>
      <vt:lpstr>Záver</vt:lpstr>
      <vt:lpstr>Prezentácia programu PowerPoint</vt:lpstr>
      <vt:lpstr>Testovanie užitočnosti tutoriálov</vt:lpstr>
      <vt:lpstr>Riešenie predspracovania textu</vt:lpstr>
      <vt:lpstr>Prezentácia programu PowerPoint</vt:lpstr>
      <vt:lpstr>Prezentácia programu PowerPoint</vt:lpstr>
      <vt:lpstr>Bag of words model</vt:lpstr>
      <vt:lpstr>Bag of words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Inteligentné budovy</dc:title>
  <dc:creator>Peter Markuš</dc:creator>
  <cp:lastModifiedBy>Peter Markuš</cp:lastModifiedBy>
  <cp:revision>292</cp:revision>
  <dcterms:created xsi:type="dcterms:W3CDTF">2018-04-01T12:20:29Z</dcterms:created>
  <dcterms:modified xsi:type="dcterms:W3CDTF">2018-06-20T04:05:11Z</dcterms:modified>
</cp:coreProperties>
</file>