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F8F957-6D10-4283-94C8-1E732F71E57A}">
          <p14:sldIdLst>
            <p14:sldId id="256"/>
            <p14:sldId id="259"/>
            <p14:sldId id="260"/>
            <p14:sldId id="261"/>
            <p14:sldId id="262"/>
            <p14:sldId id="263"/>
            <p14:sldId id="257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6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F69CE-87F6-4C30-B302-E68B1A83C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BAB65-231D-4F63-9808-29EBB58AE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E86A1-6473-456E-B52A-A77B58B0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9E958-EEA7-43D0-994D-B0BBB924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1C08E-D643-492A-A1FB-9E1CFF49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6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E4752-DBD6-4286-A97C-4D5557F3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613A6-4CE3-42CD-A41C-5658E6A3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998BA-AC9B-40C5-BBE1-8E20E6B4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6503E-F524-4BF6-9980-805BF66C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FF572-06F0-4C51-BD70-CB5CB3E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5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0A346-A327-4254-9E15-80934B34B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66DB7-D7C5-4412-B68A-9B435AA7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4879C-619A-4270-9D80-28BA1272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4016E-6FAB-48A7-B142-6DF900CA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A0800-DD62-4DAF-A8DE-5C9D9A4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7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67225-27D8-45C0-B29C-355AA8D3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697CA-D75A-445F-8B35-C7666ABD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2D089-8EE2-40CC-AE8F-427B0F36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D5CDA-BC34-4D50-AC01-FBF85412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6FEFC-E1E6-40E1-9DB5-9114BA0E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7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A7AF-214A-4645-9AAC-9EA1737A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09DFC-2B3A-46A7-8BB4-C07FBC48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0E533-E7E7-4F1B-BCE3-8330D240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5562A-BB2B-4D89-A7C3-994605D3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A7B99-8930-49AA-A50C-AFCE05B6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59424-05E7-4E6E-9519-C5252D42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FB755-6365-499D-827B-9E40671F6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16537-6FB4-4179-8D0E-48B2EBC9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474D4-5F54-4D8D-A26C-14502BA4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62E59-8CA2-4D37-921C-C4145DA1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6D699-F32C-4CEE-B7CD-35BD4047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95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5022-2D0B-428E-B6F7-995F106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B4688-9867-4837-9C56-EC41FF3C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41CA5-48E1-4296-B6B3-C3AC3DACC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C89B1F-FE87-41BC-AE27-4A8354BA4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AE980B-85FD-463E-9BB4-3AC3EC41D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BF38BB-EF8D-4323-A7E5-85474C2E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159651-CB1B-4957-AEAF-8A52DEE3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C115AF-FE07-47FD-999C-66972F2B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9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32972-E338-41CC-BF0B-87B6861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B5817A-0DCD-4D2C-BD78-62207781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BA55A-7CDF-4BFA-AEBF-13834D33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930DA-05E2-4EF4-808E-DA27B1C7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D5CA0-19F7-48D7-9D81-CF14BD8A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A3DCC-05A1-4BB3-81D6-B2174AC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F8A39-38DF-453F-B396-7279A23E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5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B20F-895E-445E-A624-2144C588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B1E0-1263-4802-A24A-A48F7256D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41EA0-3BE4-4046-BC6E-4DED35A28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71345-8498-4E40-8193-B32C8353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E8FA1-EEC9-43A9-B874-8413933B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EDF95-C774-4265-9F93-A57ACFBB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5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B1BB0-EBCE-4CCC-9481-6D303818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E88F3-0F9B-455A-9180-1DEFA5E51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0A2459-68CA-47C9-894F-D269CD42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81038-83EA-48AD-B223-DE5A1AE2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AA9B7-F0B3-418D-8DF2-8A8C3258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0E94D-1EC0-416E-AADE-4FDECBB0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3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BE603-FACB-4929-8E09-397D2AE50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E4B81-FD15-4684-8A50-8D0267CC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337B-CDE2-4B64-B811-58BCCCEC0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0A55-F7C4-426E-9777-586FFF893335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701EC-701B-42E4-A390-241FAA7D0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5623D-9CD2-4D4D-80B6-52C4CAE18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E84DB-9374-42C9-9EEE-9AEA303B2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FDBF9-FE08-46F5-B6AA-78E287B68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Syntax Directed Translation</a:t>
            </a:r>
            <a:br>
              <a:rPr lang="en-US" altLang="ko-KR" sz="4800" dirty="0"/>
            </a:br>
            <a:r>
              <a:rPr lang="ko-KR" altLang="en-US" sz="4800" dirty="0"/>
              <a:t>문법 지시적 변환</a:t>
            </a:r>
            <a:r>
              <a:rPr lang="en-US" altLang="ko-KR" sz="4800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26527-58FB-4C75-91D6-27A0297B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 공학과 이상훈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903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6D892-2081-435C-9C74-ED194FF208BC}"/>
              </a:ext>
            </a:extLst>
          </p:cNvPr>
          <p:cNvSpPr/>
          <p:nvPr/>
        </p:nvSpPr>
        <p:spPr>
          <a:xfrm>
            <a:off x="2383475" y="4962563"/>
            <a:ext cx="1055049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mp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F5C18-E64C-473C-AA04-02EB786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Stack – Function Call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AA276-C1C7-4909-957B-56C7713C5C4C}"/>
              </a:ext>
            </a:extLst>
          </p:cNvPr>
          <p:cNvSpPr/>
          <p:nvPr/>
        </p:nvSpPr>
        <p:spPr>
          <a:xfrm>
            <a:off x="3253098" y="1732268"/>
            <a:ext cx="890947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EA3C3-59E6-40D1-A68D-99BC03A6D081}"/>
              </a:ext>
            </a:extLst>
          </p:cNvPr>
          <p:cNvSpPr/>
          <p:nvPr/>
        </p:nvSpPr>
        <p:spPr>
          <a:xfrm>
            <a:off x="2471426" y="4096686"/>
            <a:ext cx="967098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sp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18">
            <a:extLst>
              <a:ext uri="{FF2B5EF4-FFF2-40B4-BE49-F238E27FC236}">
                <a16:creationId xmlns:a16="http://schemas.microsoft.com/office/drawing/2014/main" id="{0316D3EB-39B7-4860-AB98-5A1C85257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744391"/>
              </p:ext>
            </p:extLst>
          </p:nvPr>
        </p:nvGraphicFramePr>
        <p:xfrm>
          <a:off x="3269973" y="2268353"/>
          <a:ext cx="1252226" cy="356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26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20656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var0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A7E309-65A4-47C6-8B55-D041EFCF6387}"/>
              </a:ext>
            </a:extLst>
          </p:cNvPr>
          <p:cNvSpPr/>
          <p:nvPr/>
        </p:nvSpPr>
        <p:spPr>
          <a:xfrm>
            <a:off x="7061962" y="2776337"/>
            <a:ext cx="1055049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mp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E3192F-2AF1-4872-B995-82981EED6122}"/>
              </a:ext>
            </a:extLst>
          </p:cNvPr>
          <p:cNvSpPr/>
          <p:nvPr/>
        </p:nvSpPr>
        <p:spPr>
          <a:xfrm>
            <a:off x="7967974" y="1690688"/>
            <a:ext cx="890947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5A224-A901-49EB-888C-14660F9D8CDE}"/>
              </a:ext>
            </a:extLst>
          </p:cNvPr>
          <p:cNvSpPr/>
          <p:nvPr/>
        </p:nvSpPr>
        <p:spPr>
          <a:xfrm>
            <a:off x="7210998" y="3668078"/>
            <a:ext cx="967098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sp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F8EAB4A8-75F1-41FE-9642-B2F2E6AC5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419912"/>
              </p:ext>
            </p:extLst>
          </p:nvPr>
        </p:nvGraphicFramePr>
        <p:xfrm>
          <a:off x="7991584" y="2268353"/>
          <a:ext cx="1252226" cy="356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26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 ??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8857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SL 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DL 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var0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1971E1B-4D32-4107-A690-C75579E3A6C5}"/>
              </a:ext>
            </a:extLst>
          </p:cNvPr>
          <p:cNvSpPr/>
          <p:nvPr/>
        </p:nvSpPr>
        <p:spPr>
          <a:xfrm rot="16200000">
            <a:off x="5668750" y="2933031"/>
            <a:ext cx="890947" cy="154015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A9992-8749-4417-879D-C09F6AEBF64D}"/>
              </a:ext>
            </a:extLst>
          </p:cNvPr>
          <p:cNvSpPr/>
          <p:nvPr/>
        </p:nvSpPr>
        <p:spPr>
          <a:xfrm>
            <a:off x="8023031" y="3653056"/>
            <a:ext cx="1176026" cy="360780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5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96D892-2081-435C-9C74-ED194FF208BC}"/>
              </a:ext>
            </a:extLst>
          </p:cNvPr>
          <p:cNvSpPr/>
          <p:nvPr/>
        </p:nvSpPr>
        <p:spPr>
          <a:xfrm>
            <a:off x="6884299" y="5256235"/>
            <a:ext cx="1055049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mp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F5C18-E64C-473C-AA04-02EB786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altLang="ko-KR" dirty="0"/>
              <a:t>Stack – Function Return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AA276-C1C7-4909-957B-56C7713C5C4C}"/>
              </a:ext>
            </a:extLst>
          </p:cNvPr>
          <p:cNvSpPr/>
          <p:nvPr/>
        </p:nvSpPr>
        <p:spPr>
          <a:xfrm>
            <a:off x="7763969" y="1553223"/>
            <a:ext cx="890947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9EA3C3-59E6-40D1-A68D-99BC03A6D081}"/>
              </a:ext>
            </a:extLst>
          </p:cNvPr>
          <p:cNvSpPr/>
          <p:nvPr/>
        </p:nvSpPr>
        <p:spPr>
          <a:xfrm>
            <a:off x="6972250" y="3879405"/>
            <a:ext cx="967098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sp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18">
            <a:extLst>
              <a:ext uri="{FF2B5EF4-FFF2-40B4-BE49-F238E27FC236}">
                <a16:creationId xmlns:a16="http://schemas.microsoft.com/office/drawing/2014/main" id="{0316D3EB-39B7-4860-AB98-5A1C85257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142214"/>
              </p:ext>
            </p:extLst>
          </p:nvPr>
        </p:nvGraphicFramePr>
        <p:xfrm>
          <a:off x="7770797" y="2562025"/>
          <a:ext cx="1252226" cy="356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26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20656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value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var0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A7E309-65A4-47C6-8B55-D041EFCF6387}"/>
              </a:ext>
            </a:extLst>
          </p:cNvPr>
          <p:cNvSpPr/>
          <p:nvPr/>
        </p:nvSpPr>
        <p:spPr>
          <a:xfrm>
            <a:off x="2195057" y="2988708"/>
            <a:ext cx="1055049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mp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E3192F-2AF1-4872-B995-82981EED6122}"/>
              </a:ext>
            </a:extLst>
          </p:cNvPr>
          <p:cNvSpPr/>
          <p:nvPr/>
        </p:nvSpPr>
        <p:spPr>
          <a:xfrm>
            <a:off x="3091612" y="1553223"/>
            <a:ext cx="890947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Stack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A5A224-A901-49EB-888C-14660F9D8CDE}"/>
              </a:ext>
            </a:extLst>
          </p:cNvPr>
          <p:cNvSpPr/>
          <p:nvPr/>
        </p:nvSpPr>
        <p:spPr>
          <a:xfrm>
            <a:off x="2273551" y="2075081"/>
            <a:ext cx="967098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sp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F8EAB4A8-75F1-41FE-9642-B2F2E6AC5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129337"/>
              </p:ext>
            </p:extLst>
          </p:nvPr>
        </p:nvGraphicFramePr>
        <p:xfrm>
          <a:off x="3121855" y="2117014"/>
          <a:ext cx="1252226" cy="4005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26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value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24411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RA ??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8857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SL 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DL 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var0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44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1971E1B-4D32-4107-A690-C75579E3A6C5}"/>
              </a:ext>
            </a:extLst>
          </p:cNvPr>
          <p:cNvSpPr/>
          <p:nvPr/>
        </p:nvSpPr>
        <p:spPr>
          <a:xfrm rot="16200000">
            <a:off x="5668750" y="2933031"/>
            <a:ext cx="890947" cy="154015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1A9992-8749-4417-879D-C09F6AEBF64D}"/>
              </a:ext>
            </a:extLst>
          </p:cNvPr>
          <p:cNvSpPr/>
          <p:nvPr/>
        </p:nvSpPr>
        <p:spPr>
          <a:xfrm>
            <a:off x="3140345" y="3939174"/>
            <a:ext cx="1176026" cy="360780"/>
          </a:xfrm>
          <a:prstGeom prst="rect">
            <a:avLst/>
          </a:prstGeom>
          <a:pattFill prst="wdDn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AD9D86-0431-4B95-B1EB-2745837CF44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4374081" y="4119563"/>
            <a:ext cx="466725" cy="0"/>
          </a:xfrm>
          <a:prstGeom prst="straightConnector1">
            <a:avLst/>
          </a:prstGeom>
          <a:ln w="25400"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14B387-71F2-4601-8D4D-AFFBFD5E274A}"/>
              </a:ext>
            </a:extLst>
          </p:cNvPr>
          <p:cNvCxnSpPr>
            <a:cxnSpLocks/>
          </p:cNvCxnSpPr>
          <p:nvPr/>
        </p:nvCxnSpPr>
        <p:spPr>
          <a:xfrm>
            <a:off x="4374081" y="2409825"/>
            <a:ext cx="466725" cy="0"/>
          </a:xfrm>
          <a:prstGeom prst="straightConnector1">
            <a:avLst/>
          </a:prstGeom>
          <a:ln w="25400">
            <a:headEnd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B3C4BB-3C82-4F11-9F04-7E46521CDDF2}"/>
              </a:ext>
            </a:extLst>
          </p:cNvPr>
          <p:cNvCxnSpPr>
            <a:cxnSpLocks/>
          </p:cNvCxnSpPr>
          <p:nvPr/>
        </p:nvCxnSpPr>
        <p:spPr>
          <a:xfrm flipH="1">
            <a:off x="4822326" y="2409825"/>
            <a:ext cx="18480" cy="1709738"/>
          </a:xfrm>
          <a:prstGeom prst="straightConnector1">
            <a:avLst/>
          </a:prstGeom>
          <a:ln w="25400">
            <a:headEnd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4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208AF2-13F1-45A6-8E22-F52DFA6E3DD5}"/>
              </a:ext>
            </a:extLst>
          </p:cNvPr>
          <p:cNvSpPr/>
          <p:nvPr/>
        </p:nvSpPr>
        <p:spPr>
          <a:xfrm>
            <a:off x="3164527" y="2685051"/>
            <a:ext cx="1055049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mp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DA6976-312F-4307-A84A-6276051EF719}"/>
              </a:ext>
            </a:extLst>
          </p:cNvPr>
          <p:cNvSpPr/>
          <p:nvPr/>
        </p:nvSpPr>
        <p:spPr>
          <a:xfrm>
            <a:off x="3252478" y="1648845"/>
            <a:ext cx="967098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sp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F5C18-E64C-473C-AA04-02EB786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altLang="ko-KR" dirty="0"/>
              <a:t>Stack – Arguments</a:t>
            </a:r>
            <a:endParaRPr lang="ko-KR" altLang="en-US" dirty="0"/>
          </a:p>
        </p:txBody>
      </p:sp>
      <p:graphicFrame>
        <p:nvGraphicFramePr>
          <p:cNvPr id="22" name="표 18">
            <a:extLst>
              <a:ext uri="{FF2B5EF4-FFF2-40B4-BE49-F238E27FC236}">
                <a16:creationId xmlns:a16="http://schemas.microsoft.com/office/drawing/2014/main" id="{278C22A8-C5C3-4AFD-A25F-9E1AEB4BC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489702"/>
              </p:ext>
            </p:extLst>
          </p:nvPr>
        </p:nvGraphicFramePr>
        <p:xfrm>
          <a:off x="4057651" y="1624013"/>
          <a:ext cx="2551472" cy="4272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472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524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Argument Access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RA ??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SL ??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DL ??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91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 of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Argument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Arg</a:t>
                      </a:r>
                      <a:r>
                        <a:rPr lang="en-US" altLang="ko-KR" sz="1800" dirty="0"/>
                        <a:t> 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Arg</a:t>
                      </a:r>
                      <a:r>
                        <a:rPr lang="en-US" altLang="ko-KR" dirty="0"/>
                        <a:t>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0639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18C0FE-1F93-4362-BD69-47FCC3849385}"/>
              </a:ext>
            </a:extLst>
          </p:cNvPr>
          <p:cNvSpPr/>
          <p:nvPr/>
        </p:nvSpPr>
        <p:spPr>
          <a:xfrm>
            <a:off x="7360023" y="3113659"/>
            <a:ext cx="3658750" cy="71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mp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3 - number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of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Argument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Argument Offset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5B9049F-A705-4171-8529-451F76DBB1C1}"/>
              </a:ext>
            </a:extLst>
          </p:cNvPr>
          <p:cNvCxnSpPr>
            <a:cxnSpLocks/>
          </p:cNvCxnSpPr>
          <p:nvPr/>
        </p:nvCxnSpPr>
        <p:spPr>
          <a:xfrm flipH="1">
            <a:off x="6609123" y="5126831"/>
            <a:ext cx="466725" cy="0"/>
          </a:xfrm>
          <a:prstGeom prst="straightConnector1">
            <a:avLst/>
          </a:prstGeom>
          <a:ln w="25400"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433950-A89C-4D72-B916-35EA346955E4}"/>
              </a:ext>
            </a:extLst>
          </p:cNvPr>
          <p:cNvCxnSpPr>
            <a:cxnSpLocks/>
          </p:cNvCxnSpPr>
          <p:nvPr/>
        </p:nvCxnSpPr>
        <p:spPr>
          <a:xfrm>
            <a:off x="6629400" y="1863149"/>
            <a:ext cx="466725" cy="0"/>
          </a:xfrm>
          <a:prstGeom prst="straightConnector1">
            <a:avLst/>
          </a:prstGeom>
          <a:ln w="25400">
            <a:headEnd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BA39C5-DE8C-4AC4-BFD0-B58D1B76EDFA}"/>
              </a:ext>
            </a:extLst>
          </p:cNvPr>
          <p:cNvCxnSpPr>
            <a:cxnSpLocks/>
          </p:cNvCxnSpPr>
          <p:nvPr/>
        </p:nvCxnSpPr>
        <p:spPr>
          <a:xfrm flipH="1">
            <a:off x="7075848" y="1863149"/>
            <a:ext cx="20276" cy="3263682"/>
          </a:xfrm>
          <a:prstGeom prst="straightConnector1">
            <a:avLst/>
          </a:prstGeom>
          <a:ln w="25400">
            <a:headEnd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2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208AF2-13F1-45A6-8E22-F52DFA6E3DD5}"/>
              </a:ext>
            </a:extLst>
          </p:cNvPr>
          <p:cNvSpPr/>
          <p:nvPr/>
        </p:nvSpPr>
        <p:spPr>
          <a:xfrm>
            <a:off x="3164527" y="2685051"/>
            <a:ext cx="1055049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mp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DA6976-312F-4307-A84A-6276051EF719}"/>
              </a:ext>
            </a:extLst>
          </p:cNvPr>
          <p:cNvSpPr/>
          <p:nvPr/>
        </p:nvSpPr>
        <p:spPr>
          <a:xfrm>
            <a:off x="3252478" y="1648845"/>
            <a:ext cx="967098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</a:rPr>
              <a:t>sp</a:t>
            </a:r>
            <a:r>
              <a:rPr lang="en-US" altLang="ko-KR" sz="2400" dirty="0">
                <a:solidFill>
                  <a:schemeClr val="tx1"/>
                </a:solidFill>
              </a:rPr>
              <a:t>-&gt;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F5C18-E64C-473C-AA04-02EB786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altLang="ko-KR" dirty="0"/>
              <a:t>Stack – Arguments</a:t>
            </a:r>
            <a:endParaRPr lang="ko-KR" altLang="en-US" dirty="0"/>
          </a:p>
        </p:txBody>
      </p:sp>
      <p:graphicFrame>
        <p:nvGraphicFramePr>
          <p:cNvPr id="22" name="표 18">
            <a:extLst>
              <a:ext uri="{FF2B5EF4-FFF2-40B4-BE49-F238E27FC236}">
                <a16:creationId xmlns:a16="http://schemas.microsoft.com/office/drawing/2014/main" id="{278C22A8-C5C3-4AFD-A25F-9E1AEB4BC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95276"/>
              </p:ext>
            </p:extLst>
          </p:nvPr>
        </p:nvGraphicFramePr>
        <p:xfrm>
          <a:off x="4057651" y="1624013"/>
          <a:ext cx="2551472" cy="491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472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524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Argument Access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RA ??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SL ??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DL ??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916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Number of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Argument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Expression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( </a:t>
                      </a:r>
                      <a:r>
                        <a:rPr lang="ko-KR" altLang="en-US" sz="1800" dirty="0" err="1"/>
                        <a:t>쓰레기값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62918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Arg</a:t>
                      </a:r>
                      <a:r>
                        <a:rPr lang="en-US" altLang="ko-KR" sz="1800" dirty="0"/>
                        <a:t> 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  <a:tr h="525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Arg</a:t>
                      </a:r>
                      <a:r>
                        <a:rPr lang="en-US" altLang="ko-KR" dirty="0"/>
                        <a:t>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0639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18C0FE-1F93-4362-BD69-47FCC3849385}"/>
              </a:ext>
            </a:extLst>
          </p:cNvPr>
          <p:cNvSpPr/>
          <p:nvPr/>
        </p:nvSpPr>
        <p:spPr>
          <a:xfrm>
            <a:off x="7276048" y="4821161"/>
            <a:ext cx="3658750" cy="714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mp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3 - number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of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Argument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Argument Offset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5B9049F-A705-4171-8529-451F76DBB1C1}"/>
              </a:ext>
            </a:extLst>
          </p:cNvPr>
          <p:cNvCxnSpPr>
            <a:cxnSpLocks/>
          </p:cNvCxnSpPr>
          <p:nvPr/>
        </p:nvCxnSpPr>
        <p:spPr>
          <a:xfrm flipH="1">
            <a:off x="6595224" y="6151008"/>
            <a:ext cx="466725" cy="0"/>
          </a:xfrm>
          <a:prstGeom prst="straightConnector1">
            <a:avLst/>
          </a:prstGeom>
          <a:ln w="25400"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433950-A89C-4D72-B916-35EA346955E4}"/>
              </a:ext>
            </a:extLst>
          </p:cNvPr>
          <p:cNvCxnSpPr>
            <a:cxnSpLocks/>
          </p:cNvCxnSpPr>
          <p:nvPr/>
        </p:nvCxnSpPr>
        <p:spPr>
          <a:xfrm>
            <a:off x="6629400" y="1863149"/>
            <a:ext cx="466725" cy="0"/>
          </a:xfrm>
          <a:prstGeom prst="straightConnector1">
            <a:avLst/>
          </a:prstGeom>
          <a:ln w="25400">
            <a:headEnd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BA39C5-DE8C-4AC4-BFD0-B58D1B76EDFA}"/>
              </a:ext>
            </a:extLst>
          </p:cNvPr>
          <p:cNvCxnSpPr>
            <a:cxnSpLocks/>
          </p:cNvCxnSpPr>
          <p:nvPr/>
        </p:nvCxnSpPr>
        <p:spPr>
          <a:xfrm flipH="1">
            <a:off x="7085986" y="1863149"/>
            <a:ext cx="10138" cy="4287859"/>
          </a:xfrm>
          <a:prstGeom prst="straightConnector1">
            <a:avLst/>
          </a:prstGeom>
          <a:ln w="25400">
            <a:headEnd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7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19FC-A745-40D1-862E-B49EF309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F4D46-C096-4631-9C58-D90C94F8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Scanner (Flex)</a:t>
            </a:r>
          </a:p>
          <a:p>
            <a:endParaRPr lang="en-US" altLang="ko-KR" dirty="0"/>
          </a:p>
          <a:p>
            <a:r>
              <a:rPr lang="en-US" altLang="ko-KR" dirty="0"/>
              <a:t>Parser (Bison)</a:t>
            </a:r>
          </a:p>
          <a:p>
            <a:endParaRPr lang="en-US" altLang="ko-KR" dirty="0"/>
          </a:p>
          <a:p>
            <a:r>
              <a:rPr lang="en-US" altLang="ko-KR" dirty="0"/>
              <a:t>Interpreter (C)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A0EEA5-8EBF-45AA-BE85-F628EF78954A}"/>
              </a:ext>
            </a:extLst>
          </p:cNvPr>
          <p:cNvSpPr/>
          <p:nvPr/>
        </p:nvSpPr>
        <p:spPr>
          <a:xfrm>
            <a:off x="5174162" y="1587762"/>
            <a:ext cx="1843675" cy="755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Parser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E95558-9234-4297-9983-7848F44F6BD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017837" y="1965521"/>
            <a:ext cx="765640" cy="0"/>
          </a:xfrm>
          <a:prstGeom prst="straightConnector1">
            <a:avLst/>
          </a:prstGeom>
          <a:ln w="19050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6F8959-9F43-4D3B-BBD6-412F2B9D2690}"/>
              </a:ext>
            </a:extLst>
          </p:cNvPr>
          <p:cNvSpPr/>
          <p:nvPr/>
        </p:nvSpPr>
        <p:spPr>
          <a:xfrm>
            <a:off x="7783477" y="1650734"/>
            <a:ext cx="1371877" cy="6295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C3AA2A-1B86-4046-9990-19469C2E4D02}"/>
              </a:ext>
            </a:extLst>
          </p:cNvPr>
          <p:cNvSpPr/>
          <p:nvPr/>
        </p:nvSpPr>
        <p:spPr>
          <a:xfrm>
            <a:off x="9923532" y="1593012"/>
            <a:ext cx="1843674" cy="755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Interpreter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444A32-81BF-4351-9031-21B968D896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55354" y="1965521"/>
            <a:ext cx="768178" cy="5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A3A7F0-8347-4CA1-B3F6-70D811B165AB}"/>
              </a:ext>
            </a:extLst>
          </p:cNvPr>
          <p:cNvSpPr/>
          <p:nvPr/>
        </p:nvSpPr>
        <p:spPr>
          <a:xfrm>
            <a:off x="424794" y="1587760"/>
            <a:ext cx="1843675" cy="755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Scanner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16CAB0-EA0C-4257-97CA-3C3796244E1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268469" y="1965519"/>
            <a:ext cx="768175" cy="0"/>
          </a:xfrm>
          <a:prstGeom prst="straightConnector1">
            <a:avLst/>
          </a:prstGeom>
          <a:ln w="19050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AC3A94-84AB-4868-9710-C35AAEDA3DF1}"/>
              </a:ext>
            </a:extLst>
          </p:cNvPr>
          <p:cNvSpPr/>
          <p:nvPr/>
        </p:nvSpPr>
        <p:spPr>
          <a:xfrm>
            <a:off x="3036644" y="1650732"/>
            <a:ext cx="1371878" cy="6295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Token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EC5D75-EAC7-4A96-8C27-A5DFD1C74F23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408522" y="1965519"/>
            <a:ext cx="76564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4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19FC-A745-40D1-862E-B49EF309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F4D46-C096-4631-9C58-D90C94F8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76031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4CE29E5B-F4E3-416D-AE07-758D5330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467530"/>
              </p:ext>
            </p:extLst>
          </p:nvPr>
        </p:nvGraphicFramePr>
        <p:xfrm>
          <a:off x="1592965" y="2077553"/>
          <a:ext cx="898308" cy="357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5102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h(m)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1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h(c)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h(a)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graphicFrame>
        <p:nvGraphicFramePr>
          <p:cNvPr id="14" name="표 18">
            <a:extLst>
              <a:ext uri="{FF2B5EF4-FFF2-40B4-BE49-F238E27FC236}">
                <a16:creationId xmlns:a16="http://schemas.microsoft.com/office/drawing/2014/main" id="{C4ADB760-D25E-4CA5-B168-E10CA8B7FD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41338"/>
              </p:ext>
            </p:extLst>
          </p:nvPr>
        </p:nvGraphicFramePr>
        <p:xfrm>
          <a:off x="3861858" y="2077553"/>
          <a:ext cx="6148875" cy="357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575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25974068"/>
                    </a:ext>
                  </a:extLst>
                </a:gridCol>
                <a:gridCol w="946028">
                  <a:extLst>
                    <a:ext uri="{9D8B030D-6E8A-4147-A177-3AD203B41FA5}">
                      <a16:colId xmlns:a16="http://schemas.microsoft.com/office/drawing/2014/main" val="2153825555"/>
                    </a:ext>
                  </a:extLst>
                </a:gridCol>
                <a:gridCol w="1187836">
                  <a:extLst>
                    <a:ext uri="{9D8B030D-6E8A-4147-A177-3AD203B41FA5}">
                      <a16:colId xmlns:a16="http://schemas.microsoft.com/office/drawing/2014/main" val="3374387571"/>
                    </a:ext>
                  </a:extLst>
                </a:gridCol>
                <a:gridCol w="1187836">
                  <a:extLst>
                    <a:ext uri="{9D8B030D-6E8A-4147-A177-3AD203B41FA5}">
                      <a16:colId xmlns:a16="http://schemas.microsoft.com/office/drawing/2014/main" val="3883725006"/>
                    </a:ext>
                  </a:extLst>
                </a:gridCol>
              </a:tblGrid>
              <a:tr h="40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level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offset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link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0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func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F2BB51-3988-45DA-9AE3-45E64EA66D8C}"/>
              </a:ext>
            </a:extLst>
          </p:cNvPr>
          <p:cNvCxnSpPr>
            <a:cxnSpLocks/>
          </p:cNvCxnSpPr>
          <p:nvPr/>
        </p:nvCxnSpPr>
        <p:spPr>
          <a:xfrm>
            <a:off x="2491273" y="5374433"/>
            <a:ext cx="137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E19479E-3FDD-4ED1-A4D6-09D76A961328}"/>
              </a:ext>
            </a:extLst>
          </p:cNvPr>
          <p:cNvCxnSpPr>
            <a:cxnSpLocks/>
          </p:cNvCxnSpPr>
          <p:nvPr/>
        </p:nvCxnSpPr>
        <p:spPr>
          <a:xfrm>
            <a:off x="2491273" y="4404049"/>
            <a:ext cx="1370585" cy="4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184DAF-B910-45B2-A6F4-47E7C79667C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1273" y="2827175"/>
            <a:ext cx="1370585" cy="10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BCD636F-F4BC-4E1D-B437-04F1DE7BB2B1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0010736" y="3935980"/>
            <a:ext cx="727244" cy="365432"/>
          </a:xfrm>
          <a:prstGeom prst="bentConnector3">
            <a:avLst>
              <a:gd name="adj1" fmla="val -31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B81975-9632-4F61-8CAA-FF7C5494E755}"/>
              </a:ext>
            </a:extLst>
          </p:cNvPr>
          <p:cNvCxnSpPr>
            <a:endCxn id="3" idx="3"/>
          </p:cNvCxnSpPr>
          <p:nvPr/>
        </p:nvCxnSpPr>
        <p:spPr>
          <a:xfrm>
            <a:off x="10010736" y="3935980"/>
            <a:ext cx="727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4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19FC-A745-40D1-862E-B49EF309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Table (reset block)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F4D46-C096-4631-9C58-D90C94F8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76031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4CE29E5B-F4E3-416D-AE07-758D5330F1CC}"/>
              </a:ext>
            </a:extLst>
          </p:cNvPr>
          <p:cNvGraphicFramePr>
            <a:graphicFrameLocks/>
          </p:cNvGraphicFramePr>
          <p:nvPr/>
        </p:nvGraphicFramePr>
        <p:xfrm>
          <a:off x="1592965" y="2077553"/>
          <a:ext cx="898308" cy="357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5102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h(m)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1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h(c)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h(a)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graphicFrame>
        <p:nvGraphicFramePr>
          <p:cNvPr id="14" name="표 18">
            <a:extLst>
              <a:ext uri="{FF2B5EF4-FFF2-40B4-BE49-F238E27FC236}">
                <a16:creationId xmlns:a16="http://schemas.microsoft.com/office/drawing/2014/main" id="{C4ADB760-D25E-4CA5-B168-E10CA8B7FD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84330"/>
              </p:ext>
            </p:extLst>
          </p:nvPr>
        </p:nvGraphicFramePr>
        <p:xfrm>
          <a:off x="3861858" y="2077553"/>
          <a:ext cx="6876121" cy="357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730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  <a:gridCol w="1533823">
                  <a:extLst>
                    <a:ext uri="{9D8B030D-6E8A-4147-A177-3AD203B41FA5}">
                      <a16:colId xmlns:a16="http://schemas.microsoft.com/office/drawing/2014/main" val="1025974068"/>
                    </a:ext>
                  </a:extLst>
                </a:gridCol>
                <a:gridCol w="1057918">
                  <a:extLst>
                    <a:ext uri="{9D8B030D-6E8A-4147-A177-3AD203B41FA5}">
                      <a16:colId xmlns:a16="http://schemas.microsoft.com/office/drawing/2014/main" val="2153825555"/>
                    </a:ext>
                  </a:extLst>
                </a:gridCol>
                <a:gridCol w="1174638">
                  <a:extLst>
                    <a:ext uri="{9D8B030D-6E8A-4147-A177-3AD203B41FA5}">
                      <a16:colId xmlns:a16="http://schemas.microsoft.com/office/drawing/2014/main" val="3374387571"/>
                    </a:ext>
                  </a:extLst>
                </a:gridCol>
                <a:gridCol w="1482012">
                  <a:extLst>
                    <a:ext uri="{9D8B030D-6E8A-4147-A177-3AD203B41FA5}">
                      <a16:colId xmlns:a16="http://schemas.microsoft.com/office/drawing/2014/main" val="3883725006"/>
                    </a:ext>
                  </a:extLst>
                </a:gridCol>
              </a:tblGrid>
              <a:tr h="40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level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offset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link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0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func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F2BB51-3988-45DA-9AE3-45E64EA66D8C}"/>
              </a:ext>
            </a:extLst>
          </p:cNvPr>
          <p:cNvCxnSpPr>
            <a:cxnSpLocks/>
          </p:cNvCxnSpPr>
          <p:nvPr/>
        </p:nvCxnSpPr>
        <p:spPr>
          <a:xfrm>
            <a:off x="2491273" y="5374433"/>
            <a:ext cx="137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E19479E-3FDD-4ED1-A4D6-09D76A961328}"/>
              </a:ext>
            </a:extLst>
          </p:cNvPr>
          <p:cNvCxnSpPr>
            <a:cxnSpLocks/>
          </p:cNvCxnSpPr>
          <p:nvPr/>
        </p:nvCxnSpPr>
        <p:spPr>
          <a:xfrm>
            <a:off x="2491273" y="4404049"/>
            <a:ext cx="1370585" cy="4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184DAF-B910-45B2-A6F4-47E7C79667C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1273" y="2827175"/>
            <a:ext cx="1370585" cy="10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BCD636F-F4BC-4E1D-B437-04F1DE7BB2B1}"/>
              </a:ext>
            </a:extLst>
          </p:cNvPr>
          <p:cNvCxnSpPr>
            <a:cxnSpLocks/>
          </p:cNvCxnSpPr>
          <p:nvPr/>
        </p:nvCxnSpPr>
        <p:spPr>
          <a:xfrm flipH="1">
            <a:off x="10784126" y="3866000"/>
            <a:ext cx="727244" cy="365432"/>
          </a:xfrm>
          <a:prstGeom prst="bentConnector3">
            <a:avLst>
              <a:gd name="adj1" fmla="val -31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B81975-9632-4F61-8CAA-FF7C5494E755}"/>
              </a:ext>
            </a:extLst>
          </p:cNvPr>
          <p:cNvCxnSpPr>
            <a:cxnSpLocks/>
          </p:cNvCxnSpPr>
          <p:nvPr/>
        </p:nvCxnSpPr>
        <p:spPr>
          <a:xfrm>
            <a:off x="10784126" y="3866000"/>
            <a:ext cx="727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AFF7B5A-1895-40DA-B413-5D08CD3D1CFF}"/>
              </a:ext>
            </a:extLst>
          </p:cNvPr>
          <p:cNvSpPr/>
          <p:nvPr/>
        </p:nvSpPr>
        <p:spPr>
          <a:xfrm flipH="1">
            <a:off x="9049679" y="3509898"/>
            <a:ext cx="1027381" cy="58080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Delete?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00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19FC-A745-40D1-862E-B49EF309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Table (reset block)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F4D46-C096-4631-9C58-D90C94F8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76031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4CE29E5B-F4E3-416D-AE07-758D5330F1CC}"/>
              </a:ext>
            </a:extLst>
          </p:cNvPr>
          <p:cNvGraphicFramePr>
            <a:graphicFrameLocks/>
          </p:cNvGraphicFramePr>
          <p:nvPr/>
        </p:nvGraphicFramePr>
        <p:xfrm>
          <a:off x="1592965" y="2077553"/>
          <a:ext cx="898308" cy="357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08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5102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h(m)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1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h(c)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h(a)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graphicFrame>
        <p:nvGraphicFramePr>
          <p:cNvPr id="14" name="표 18">
            <a:extLst>
              <a:ext uri="{FF2B5EF4-FFF2-40B4-BE49-F238E27FC236}">
                <a16:creationId xmlns:a16="http://schemas.microsoft.com/office/drawing/2014/main" id="{C4ADB760-D25E-4CA5-B168-E10CA8B7FD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0084"/>
              </p:ext>
            </p:extLst>
          </p:nvPr>
        </p:nvGraphicFramePr>
        <p:xfrm>
          <a:off x="3861858" y="2077553"/>
          <a:ext cx="6876121" cy="357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730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  <a:gridCol w="1533823">
                  <a:extLst>
                    <a:ext uri="{9D8B030D-6E8A-4147-A177-3AD203B41FA5}">
                      <a16:colId xmlns:a16="http://schemas.microsoft.com/office/drawing/2014/main" val="1025974068"/>
                    </a:ext>
                  </a:extLst>
                </a:gridCol>
                <a:gridCol w="1057918">
                  <a:extLst>
                    <a:ext uri="{9D8B030D-6E8A-4147-A177-3AD203B41FA5}">
                      <a16:colId xmlns:a16="http://schemas.microsoft.com/office/drawing/2014/main" val="2153825555"/>
                    </a:ext>
                  </a:extLst>
                </a:gridCol>
                <a:gridCol w="1174638">
                  <a:extLst>
                    <a:ext uri="{9D8B030D-6E8A-4147-A177-3AD203B41FA5}">
                      <a16:colId xmlns:a16="http://schemas.microsoft.com/office/drawing/2014/main" val="3374387571"/>
                    </a:ext>
                  </a:extLst>
                </a:gridCol>
                <a:gridCol w="1482012">
                  <a:extLst>
                    <a:ext uri="{9D8B030D-6E8A-4147-A177-3AD203B41FA5}">
                      <a16:colId xmlns:a16="http://schemas.microsoft.com/office/drawing/2014/main" val="3883725006"/>
                    </a:ext>
                  </a:extLst>
                </a:gridCol>
              </a:tblGrid>
              <a:tr h="40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level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offset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link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0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func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F2BB51-3988-45DA-9AE3-45E64EA66D8C}"/>
              </a:ext>
            </a:extLst>
          </p:cNvPr>
          <p:cNvCxnSpPr>
            <a:cxnSpLocks/>
          </p:cNvCxnSpPr>
          <p:nvPr/>
        </p:nvCxnSpPr>
        <p:spPr>
          <a:xfrm>
            <a:off x="2491273" y="5374433"/>
            <a:ext cx="137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E19479E-3FDD-4ED1-A4D6-09D76A961328}"/>
              </a:ext>
            </a:extLst>
          </p:cNvPr>
          <p:cNvCxnSpPr>
            <a:cxnSpLocks/>
          </p:cNvCxnSpPr>
          <p:nvPr/>
        </p:nvCxnSpPr>
        <p:spPr>
          <a:xfrm>
            <a:off x="2491273" y="4404049"/>
            <a:ext cx="1370585" cy="4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184DAF-B910-45B2-A6F4-47E7C79667C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1273" y="2827175"/>
            <a:ext cx="1370585" cy="10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AFF7B5A-1895-40DA-B413-5D08CD3D1CFF}"/>
              </a:ext>
            </a:extLst>
          </p:cNvPr>
          <p:cNvSpPr/>
          <p:nvPr/>
        </p:nvSpPr>
        <p:spPr>
          <a:xfrm flipH="1">
            <a:off x="9068340" y="4023851"/>
            <a:ext cx="1027381" cy="580806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Delete?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760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C19FC-A745-40D1-862E-B49EF309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Table (reset block)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F4D46-C096-4631-9C58-D90C94F8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760311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4CE29E5B-F4E3-416D-AE07-758D5330F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59"/>
              </p:ext>
            </p:extLst>
          </p:nvPr>
        </p:nvGraphicFramePr>
        <p:xfrm>
          <a:off x="1203649" y="2077553"/>
          <a:ext cx="1287624" cy="3576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5102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h(multiply)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1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h(c)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5112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h(a)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graphicFrame>
        <p:nvGraphicFramePr>
          <p:cNvPr id="14" name="표 18">
            <a:extLst>
              <a:ext uri="{FF2B5EF4-FFF2-40B4-BE49-F238E27FC236}">
                <a16:creationId xmlns:a16="http://schemas.microsoft.com/office/drawing/2014/main" id="{C4ADB760-D25E-4CA5-B168-E10CA8B7FDCB}"/>
              </a:ext>
            </a:extLst>
          </p:cNvPr>
          <p:cNvGraphicFramePr>
            <a:graphicFrameLocks/>
          </p:cNvGraphicFramePr>
          <p:nvPr/>
        </p:nvGraphicFramePr>
        <p:xfrm>
          <a:off x="3861858" y="2077553"/>
          <a:ext cx="6876121" cy="3576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730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  <a:gridCol w="1533823">
                  <a:extLst>
                    <a:ext uri="{9D8B030D-6E8A-4147-A177-3AD203B41FA5}">
                      <a16:colId xmlns:a16="http://schemas.microsoft.com/office/drawing/2014/main" val="1025974068"/>
                    </a:ext>
                  </a:extLst>
                </a:gridCol>
                <a:gridCol w="1057918">
                  <a:extLst>
                    <a:ext uri="{9D8B030D-6E8A-4147-A177-3AD203B41FA5}">
                      <a16:colId xmlns:a16="http://schemas.microsoft.com/office/drawing/2014/main" val="2153825555"/>
                    </a:ext>
                  </a:extLst>
                </a:gridCol>
                <a:gridCol w="1174638">
                  <a:extLst>
                    <a:ext uri="{9D8B030D-6E8A-4147-A177-3AD203B41FA5}">
                      <a16:colId xmlns:a16="http://schemas.microsoft.com/office/drawing/2014/main" val="3374387571"/>
                    </a:ext>
                  </a:extLst>
                </a:gridCol>
                <a:gridCol w="1482012">
                  <a:extLst>
                    <a:ext uri="{9D8B030D-6E8A-4147-A177-3AD203B41FA5}">
                      <a16:colId xmlns:a16="http://schemas.microsoft.com/office/drawing/2014/main" val="3883725006"/>
                    </a:ext>
                  </a:extLst>
                </a:gridCol>
              </a:tblGrid>
              <a:tr h="405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name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type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level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offset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link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50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multiply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func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48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const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-1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F2BB51-3988-45DA-9AE3-45E64EA66D8C}"/>
              </a:ext>
            </a:extLst>
          </p:cNvPr>
          <p:cNvCxnSpPr>
            <a:cxnSpLocks/>
          </p:cNvCxnSpPr>
          <p:nvPr/>
        </p:nvCxnSpPr>
        <p:spPr>
          <a:xfrm>
            <a:off x="2491273" y="5374433"/>
            <a:ext cx="137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E19479E-3FDD-4ED1-A4D6-09D76A961328}"/>
              </a:ext>
            </a:extLst>
          </p:cNvPr>
          <p:cNvCxnSpPr>
            <a:cxnSpLocks/>
          </p:cNvCxnSpPr>
          <p:nvPr/>
        </p:nvCxnSpPr>
        <p:spPr>
          <a:xfrm>
            <a:off x="2491273" y="4404049"/>
            <a:ext cx="1370585" cy="4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184DAF-B910-45B2-A6F4-47E7C79667CD}"/>
              </a:ext>
            </a:extLst>
          </p:cNvPr>
          <p:cNvCxnSpPr>
            <a:cxnSpLocks/>
          </p:cNvCxnSpPr>
          <p:nvPr/>
        </p:nvCxnSpPr>
        <p:spPr>
          <a:xfrm>
            <a:off x="2491273" y="2827175"/>
            <a:ext cx="1370585" cy="148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ACF8E4-3524-404F-A2BF-CFCBCD1B7F8B}"/>
              </a:ext>
            </a:extLst>
          </p:cNvPr>
          <p:cNvSpPr txBox="1"/>
          <p:nvPr/>
        </p:nvSpPr>
        <p:spPr>
          <a:xfrm>
            <a:off x="3861858" y="5846640"/>
            <a:ext cx="31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hash bucket item</a:t>
            </a:r>
            <a:r>
              <a:rPr lang="ko-KR" altLang="en-US" dirty="0"/>
              <a:t>에서 위 작업 반복</a:t>
            </a:r>
          </a:p>
        </p:txBody>
      </p:sp>
    </p:spTree>
    <p:extLst>
      <p:ext uri="{BB962C8B-B14F-4D97-AF65-F5344CB8AC3E}">
        <p14:creationId xmlns:p14="http://schemas.microsoft.com/office/powerpoint/2010/main" val="42823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F4D7B-15F2-4A73-B524-8D602AEBA057}"/>
              </a:ext>
            </a:extLst>
          </p:cNvPr>
          <p:cNvSpPr/>
          <p:nvPr/>
        </p:nvSpPr>
        <p:spPr>
          <a:xfrm>
            <a:off x="4141600" y="3992093"/>
            <a:ext cx="1596727" cy="495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Symbol Table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466BF3-9B53-42DF-9CFA-F2115C184FAB}"/>
              </a:ext>
            </a:extLst>
          </p:cNvPr>
          <p:cNvSpPr/>
          <p:nvPr/>
        </p:nvSpPr>
        <p:spPr>
          <a:xfrm>
            <a:off x="2828606" y="3561635"/>
            <a:ext cx="971743" cy="430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Look up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F5C18-E64C-473C-AA04-02EB786E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Table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5AFC74-BE5A-44B7-AE8D-7AE99405C432}"/>
              </a:ext>
            </a:extLst>
          </p:cNvPr>
          <p:cNvSpPr/>
          <p:nvPr/>
        </p:nvSpPr>
        <p:spPr>
          <a:xfrm>
            <a:off x="4337670" y="2486179"/>
            <a:ext cx="1195863" cy="135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JMP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LAB0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INT   0 5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LOD  1 3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STO  0  3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LOD  1 4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3D561D-7EB9-4837-9AB1-EAFC95B6D3EC}"/>
              </a:ext>
            </a:extLst>
          </p:cNvPr>
          <p:cNvCxnSpPr>
            <a:cxnSpLocks/>
          </p:cNvCxnSpPr>
          <p:nvPr/>
        </p:nvCxnSpPr>
        <p:spPr>
          <a:xfrm>
            <a:off x="5533533" y="2948703"/>
            <a:ext cx="1023192" cy="0"/>
          </a:xfrm>
          <a:prstGeom prst="straightConnector1">
            <a:avLst/>
          </a:prstGeom>
          <a:ln w="15875" cmpd="dbl">
            <a:prstDash val="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470042-1B28-434D-9E99-777395B4D8E6}"/>
              </a:ext>
            </a:extLst>
          </p:cNvPr>
          <p:cNvSpPr/>
          <p:nvPr/>
        </p:nvSpPr>
        <p:spPr>
          <a:xfrm>
            <a:off x="1615594" y="1793633"/>
            <a:ext cx="1843675" cy="755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Parser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16A94C-9C15-4EC0-A60F-F58F4BD547A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459269" y="2171392"/>
            <a:ext cx="1941297" cy="1"/>
          </a:xfrm>
          <a:prstGeom prst="straightConnector1">
            <a:avLst/>
          </a:prstGeom>
          <a:ln w="25400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7178D4-EFA8-49F3-9928-504871E57A9A}"/>
              </a:ext>
            </a:extLst>
          </p:cNvPr>
          <p:cNvSpPr/>
          <p:nvPr/>
        </p:nvSpPr>
        <p:spPr>
          <a:xfrm>
            <a:off x="5400566" y="1856606"/>
            <a:ext cx="1371877" cy="6295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Code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B7D633-1B1E-43C4-9ECF-C47082E04D26}"/>
              </a:ext>
            </a:extLst>
          </p:cNvPr>
          <p:cNvSpPr/>
          <p:nvPr/>
        </p:nvSpPr>
        <p:spPr>
          <a:xfrm>
            <a:off x="8732733" y="1798884"/>
            <a:ext cx="1843674" cy="755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Interpreter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15DB7D-38EB-46CA-B5BF-6BE0F954689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772443" y="2171393"/>
            <a:ext cx="1960290" cy="5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3AF383-67A1-4413-ACCE-51FB29EE19EE}"/>
              </a:ext>
            </a:extLst>
          </p:cNvPr>
          <p:cNvSpPr/>
          <p:nvPr/>
        </p:nvSpPr>
        <p:spPr>
          <a:xfrm>
            <a:off x="6556725" y="2486179"/>
            <a:ext cx="1195863" cy="1354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5  0  60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0  0  5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3  1  3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4  0  3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3  1  4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....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4" name="표 18">
            <a:extLst>
              <a:ext uri="{FF2B5EF4-FFF2-40B4-BE49-F238E27FC236}">
                <a16:creationId xmlns:a16="http://schemas.microsoft.com/office/drawing/2014/main" id="{C0C96F75-6CAF-4A22-B0E9-ACED59A40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546360"/>
              </p:ext>
            </p:extLst>
          </p:nvPr>
        </p:nvGraphicFramePr>
        <p:xfrm>
          <a:off x="3459269" y="4454591"/>
          <a:ext cx="4544504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5785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  <a:gridCol w="1013721">
                  <a:extLst>
                    <a:ext uri="{9D8B030D-6E8A-4147-A177-3AD203B41FA5}">
                      <a16:colId xmlns:a16="http://schemas.microsoft.com/office/drawing/2014/main" val="1025974068"/>
                    </a:ext>
                  </a:extLst>
                </a:gridCol>
                <a:gridCol w="699189">
                  <a:extLst>
                    <a:ext uri="{9D8B030D-6E8A-4147-A177-3AD203B41FA5}">
                      <a16:colId xmlns:a16="http://schemas.microsoft.com/office/drawing/2014/main" val="2153825555"/>
                    </a:ext>
                  </a:extLst>
                </a:gridCol>
                <a:gridCol w="776331">
                  <a:extLst>
                    <a:ext uri="{9D8B030D-6E8A-4147-A177-3AD203B41FA5}">
                      <a16:colId xmlns:a16="http://schemas.microsoft.com/office/drawing/2014/main" val="3374387571"/>
                    </a:ext>
                  </a:extLst>
                </a:gridCol>
                <a:gridCol w="979478">
                  <a:extLst>
                    <a:ext uri="{9D8B030D-6E8A-4147-A177-3AD203B41FA5}">
                      <a16:colId xmlns:a16="http://schemas.microsoft.com/office/drawing/2014/main" val="3883725006"/>
                    </a:ext>
                  </a:extLst>
                </a:gridCol>
              </a:tblGrid>
              <a:tr h="28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level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offset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link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28464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28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multiply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func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28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284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904A1327-28D0-4121-AC16-246FE5B2136B}"/>
              </a:ext>
            </a:extLst>
          </p:cNvPr>
          <p:cNvCxnSpPr>
            <a:cxnSpLocks/>
          </p:cNvCxnSpPr>
          <p:nvPr/>
        </p:nvCxnSpPr>
        <p:spPr>
          <a:xfrm rot="5400000">
            <a:off x="3441744" y="3558665"/>
            <a:ext cx="1158438" cy="633415"/>
          </a:xfrm>
          <a:prstGeom prst="bentConnector3">
            <a:avLst>
              <a:gd name="adj1" fmla="val 86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A11C154-8DF9-4910-93AF-AF120F30A4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59350" y="3670340"/>
            <a:ext cx="1158437" cy="410065"/>
          </a:xfrm>
          <a:prstGeom prst="bentConnector3">
            <a:avLst>
              <a:gd name="adj1" fmla="val 999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AE6F8A-A3B3-4C53-A89E-C5A812AFD2F5}"/>
              </a:ext>
            </a:extLst>
          </p:cNvPr>
          <p:cNvSpPr/>
          <p:nvPr/>
        </p:nvSpPr>
        <p:spPr>
          <a:xfrm>
            <a:off x="9760034" y="1743798"/>
            <a:ext cx="890947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Stack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9D19B8-0113-49E8-B392-A945684F75E6}"/>
              </a:ext>
            </a:extLst>
          </p:cNvPr>
          <p:cNvSpPr/>
          <p:nvPr/>
        </p:nvSpPr>
        <p:spPr>
          <a:xfrm>
            <a:off x="9046866" y="2126497"/>
            <a:ext cx="778482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sp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F2A940-75F6-445B-A25A-7B83AB6F7D26}"/>
              </a:ext>
            </a:extLst>
          </p:cNvPr>
          <p:cNvSpPr/>
          <p:nvPr/>
        </p:nvSpPr>
        <p:spPr>
          <a:xfrm>
            <a:off x="2435644" y="2588863"/>
            <a:ext cx="794205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&lt;- PC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B980FB-C1BE-410C-A23C-26B6F1146A80}"/>
              </a:ext>
            </a:extLst>
          </p:cNvPr>
          <p:cNvSpPr/>
          <p:nvPr/>
        </p:nvSpPr>
        <p:spPr>
          <a:xfrm>
            <a:off x="1133324" y="2156555"/>
            <a:ext cx="1318042" cy="430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Binary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12B07-A237-45E5-9738-16FB08308B02}"/>
              </a:ext>
            </a:extLst>
          </p:cNvPr>
          <p:cNvSpPr/>
          <p:nvPr/>
        </p:nvSpPr>
        <p:spPr>
          <a:xfrm>
            <a:off x="9046866" y="4432642"/>
            <a:ext cx="890947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mp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F5C18-E64C-473C-AA04-02EB786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35" name="표 18">
            <a:extLst>
              <a:ext uri="{FF2B5EF4-FFF2-40B4-BE49-F238E27FC236}">
                <a16:creationId xmlns:a16="http://schemas.microsoft.com/office/drawing/2014/main" id="{D64013E9-776A-40DD-82AD-8D26552EF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82980"/>
              </p:ext>
            </p:extLst>
          </p:nvPr>
        </p:nvGraphicFramePr>
        <p:xfrm>
          <a:off x="9825349" y="2152250"/>
          <a:ext cx="890947" cy="2704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947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</a:tblGrid>
              <a:tr h="38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??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38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...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38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var1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38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var0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38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38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38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CC328C-C09E-48E0-A876-5FAEABF94881}"/>
              </a:ext>
            </a:extLst>
          </p:cNvPr>
          <p:cNvSpPr/>
          <p:nvPr/>
        </p:nvSpPr>
        <p:spPr>
          <a:xfrm>
            <a:off x="1189614" y="2587013"/>
            <a:ext cx="1318042" cy="184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5  0  60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0  0  5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3  1  3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4  0  3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3  1  4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....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0BB883-C92E-4B32-9C31-E3186604B932}"/>
              </a:ext>
            </a:extLst>
          </p:cNvPr>
          <p:cNvSpPr/>
          <p:nvPr/>
        </p:nvSpPr>
        <p:spPr>
          <a:xfrm>
            <a:off x="5145220" y="4206433"/>
            <a:ext cx="1843674" cy="7555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Interpreter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462976-060B-4620-8D2C-9F19D7DAA6A0}"/>
              </a:ext>
            </a:extLst>
          </p:cNvPr>
          <p:cNvSpPr/>
          <p:nvPr/>
        </p:nvSpPr>
        <p:spPr>
          <a:xfrm>
            <a:off x="4310439" y="1447182"/>
            <a:ext cx="3676623" cy="1376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BinaryCode</a:t>
            </a:r>
            <a:r>
              <a:rPr lang="en-US" altLang="ko-KR" sz="1600" dirty="0">
                <a:solidFill>
                  <a:schemeClr val="tx1"/>
                </a:solidFill>
              </a:rPr>
              <a:t>[PC].f = function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BinaryCode</a:t>
            </a:r>
            <a:r>
              <a:rPr lang="en-US" altLang="ko-KR" sz="1600" dirty="0">
                <a:solidFill>
                  <a:schemeClr val="tx1"/>
                </a:solidFill>
              </a:rPr>
              <a:t>[PC].l = level difference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BinaryCode</a:t>
            </a:r>
            <a:r>
              <a:rPr lang="en-US" altLang="ko-KR" sz="1600" dirty="0">
                <a:solidFill>
                  <a:schemeClr val="tx1"/>
                </a:solidFill>
              </a:rPr>
              <a:t>[PC].a = Offset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A23317C-3297-4D12-AD57-1B8E71263288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3229849" y="2162433"/>
            <a:ext cx="949264" cy="640734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F8CC44F9-A557-4E8D-A52C-9D3918F1F27C}"/>
              </a:ext>
            </a:extLst>
          </p:cNvPr>
          <p:cNvSpPr/>
          <p:nvPr/>
        </p:nvSpPr>
        <p:spPr>
          <a:xfrm>
            <a:off x="4179113" y="1699045"/>
            <a:ext cx="155806" cy="9267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3C622762-CF11-4AAE-B8FD-A0A9B70FBD2A}"/>
              </a:ext>
            </a:extLst>
          </p:cNvPr>
          <p:cNvSpPr/>
          <p:nvPr/>
        </p:nvSpPr>
        <p:spPr>
          <a:xfrm>
            <a:off x="5650526" y="2871261"/>
            <a:ext cx="890947" cy="1287625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F0D591-F600-48D6-9100-CA3F147D9D9E}"/>
              </a:ext>
            </a:extLst>
          </p:cNvPr>
          <p:cNvSpPr txBox="1"/>
          <p:nvPr/>
        </p:nvSpPr>
        <p:spPr>
          <a:xfrm>
            <a:off x="4452859" y="5075853"/>
            <a:ext cx="3552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function == Lod </a:t>
            </a:r>
          </a:p>
          <a:p>
            <a:r>
              <a:rPr lang="en-US" altLang="ko-KR" dirty="0"/>
              <a:t>then stack[++</a:t>
            </a:r>
            <a:r>
              <a:rPr lang="en-US" altLang="ko-KR" dirty="0" err="1"/>
              <a:t>sp</a:t>
            </a:r>
            <a:r>
              <a:rPr lang="en-US" altLang="ko-KR" dirty="0"/>
              <a:t>] = stack[Offset]</a:t>
            </a:r>
          </a:p>
          <a:p>
            <a:endParaRPr lang="en-US" altLang="ko-KR" dirty="0"/>
          </a:p>
          <a:p>
            <a:r>
              <a:rPr lang="en-US" altLang="ko-KR" dirty="0"/>
              <a:t>else if function == </a:t>
            </a:r>
            <a:r>
              <a:rPr lang="en-US" altLang="ko-KR" dirty="0" err="1"/>
              <a:t>Sto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... </a:t>
            </a:r>
            <a:endParaRPr lang="ko-KR" altLang="en-US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FCDDDCC7-79AC-4A1E-9D87-6A7CDF83DF32}"/>
              </a:ext>
            </a:extLst>
          </p:cNvPr>
          <p:cNvSpPr/>
          <p:nvPr/>
        </p:nvSpPr>
        <p:spPr>
          <a:xfrm rot="13866594">
            <a:off x="7934286" y="3662566"/>
            <a:ext cx="890947" cy="1540151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7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2B128-D9B4-45EF-A44A-16F54CA712A0}"/>
              </a:ext>
            </a:extLst>
          </p:cNvPr>
          <p:cNvSpPr/>
          <p:nvPr/>
        </p:nvSpPr>
        <p:spPr>
          <a:xfrm>
            <a:off x="3487063" y="3282953"/>
            <a:ext cx="778482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mp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519412-B9E2-4D63-99F9-5919F2C216DE}"/>
              </a:ext>
            </a:extLst>
          </p:cNvPr>
          <p:cNvSpPr/>
          <p:nvPr/>
        </p:nvSpPr>
        <p:spPr>
          <a:xfrm>
            <a:off x="3527703" y="2244092"/>
            <a:ext cx="778482" cy="42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sp</a:t>
            </a:r>
            <a:r>
              <a:rPr lang="en-US" altLang="ko-KR" sz="2000" dirty="0">
                <a:solidFill>
                  <a:schemeClr val="tx1"/>
                </a:solidFill>
              </a:rPr>
              <a:t>-&gt;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DF5C18-E64C-473C-AA04-02EB786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49EF007B-1A55-4480-AA8C-225621F46D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90983"/>
              </p:ext>
            </p:extLst>
          </p:nvPr>
        </p:nvGraphicFramePr>
        <p:xfrm>
          <a:off x="4240870" y="1690688"/>
          <a:ext cx="3710259" cy="4041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753">
                  <a:extLst>
                    <a:ext uri="{9D8B030D-6E8A-4147-A177-3AD203B41FA5}">
                      <a16:colId xmlns:a16="http://schemas.microsoft.com/office/drawing/2014/main" val="501387742"/>
                    </a:ext>
                  </a:extLst>
                </a:gridCol>
                <a:gridCol w="1236753">
                  <a:extLst>
                    <a:ext uri="{9D8B030D-6E8A-4147-A177-3AD203B41FA5}">
                      <a16:colId xmlns:a16="http://schemas.microsoft.com/office/drawing/2014/main" val="1339412583"/>
                    </a:ext>
                  </a:extLst>
                </a:gridCol>
                <a:gridCol w="1236753">
                  <a:extLst>
                    <a:ext uri="{9D8B030D-6E8A-4147-A177-3AD203B41FA5}">
                      <a16:colId xmlns:a16="http://schemas.microsoft.com/office/drawing/2014/main" val="484516287"/>
                    </a:ext>
                  </a:extLst>
                </a:gridCol>
              </a:tblGrid>
              <a:tr h="4796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index – ‘context’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74736"/>
                  </a:ext>
                </a:extLst>
              </a:tr>
              <a:tr h="47964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10 - 140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70868"/>
                  </a:ext>
                </a:extLst>
              </a:tr>
              <a:tr h="47399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 – var0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9159"/>
                  </a:ext>
                </a:extLst>
              </a:tr>
              <a:tr h="576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6 - DL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7 - SL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 – RA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1423"/>
                  </a:ext>
                </a:extLst>
              </a:tr>
              <a:tr h="5411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5 – var2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8845"/>
                  </a:ext>
                </a:extLst>
              </a:tr>
              <a:tr h="4969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 – var1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82996"/>
                  </a:ext>
                </a:extLst>
              </a:tr>
              <a:tr h="49694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 – var0</a:t>
                      </a:r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88245"/>
                  </a:ext>
                </a:extLst>
              </a:tr>
              <a:tr h="4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0 - DL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1 - SL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2 - RA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0137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D390F9-D3CC-4302-B6BF-BF14DC0A3AE1}"/>
              </a:ext>
            </a:extLst>
          </p:cNvPr>
          <p:cNvCxnSpPr>
            <a:cxnSpLocks/>
          </p:cNvCxnSpPr>
          <p:nvPr/>
        </p:nvCxnSpPr>
        <p:spPr>
          <a:xfrm flipV="1">
            <a:off x="4023355" y="3406636"/>
            <a:ext cx="1697757" cy="150943"/>
          </a:xfrm>
          <a:prstGeom prst="straightConnector1">
            <a:avLst/>
          </a:prstGeom>
          <a:ln w="25400"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9B56E1-E062-4B43-AA98-7C3344E91759}"/>
              </a:ext>
            </a:extLst>
          </p:cNvPr>
          <p:cNvSpPr/>
          <p:nvPr/>
        </p:nvSpPr>
        <p:spPr>
          <a:xfrm>
            <a:off x="8664295" y="3482106"/>
            <a:ext cx="1460779" cy="461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new block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2C46638-C2C4-4ABE-9AF6-7CA7E8CD8769}"/>
              </a:ext>
            </a:extLst>
          </p:cNvPr>
          <p:cNvCxnSpPr>
            <a:cxnSpLocks/>
            <a:stCxn id="36" idx="1"/>
            <a:endCxn id="17" idx="3"/>
          </p:cNvCxnSpPr>
          <p:nvPr/>
        </p:nvCxnSpPr>
        <p:spPr>
          <a:xfrm flipH="1" flipV="1">
            <a:off x="7951129" y="3711561"/>
            <a:ext cx="713166" cy="1167"/>
          </a:xfrm>
          <a:prstGeom prst="straightConnector1">
            <a:avLst/>
          </a:prstGeom>
          <a:ln w="25400"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522</Words>
  <Application>Microsoft Office PowerPoint</Application>
  <PresentationFormat>와이드스크린</PresentationFormat>
  <Paragraphs>286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Syntax Directed Translation 문법 지시적 변환  </vt:lpstr>
      <vt:lpstr>컴파일  단계</vt:lpstr>
      <vt:lpstr>Symbol Table</vt:lpstr>
      <vt:lpstr>Symbol Table (reset block)</vt:lpstr>
      <vt:lpstr>Symbol Table (reset block)</vt:lpstr>
      <vt:lpstr>Symbol Table (reset block)</vt:lpstr>
      <vt:lpstr>Symbol Table</vt:lpstr>
      <vt:lpstr>Stack</vt:lpstr>
      <vt:lpstr>Stack</vt:lpstr>
      <vt:lpstr>Stack – Function Call</vt:lpstr>
      <vt:lpstr>Stack – Function Return</vt:lpstr>
      <vt:lpstr>Stack – Arguments</vt:lpstr>
      <vt:lpstr>Stack –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hahasanghun@naver.com</dc:creator>
  <cp:lastModifiedBy>hahasanghun@naver.com</cp:lastModifiedBy>
  <cp:revision>35</cp:revision>
  <dcterms:created xsi:type="dcterms:W3CDTF">2019-12-08T08:17:43Z</dcterms:created>
  <dcterms:modified xsi:type="dcterms:W3CDTF">2019-12-10T05:07:34Z</dcterms:modified>
</cp:coreProperties>
</file>