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474700" y="429975"/>
            <a:ext cx="17883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Root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55" name="Shape 55"/>
          <p:cNvSpPr/>
          <p:nvPr/>
        </p:nvSpPr>
        <p:spPr>
          <a:xfrm>
            <a:off x="2114650" y="1236875"/>
            <a:ext cx="17883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branch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organization=”comp1”</a:t>
            </a:r>
          </a:p>
        </p:txBody>
      </p:sp>
      <p:sp>
        <p:nvSpPr>
          <p:cNvPr id="56" name="Shape 56"/>
          <p:cNvSpPr/>
          <p:nvPr/>
        </p:nvSpPr>
        <p:spPr>
          <a:xfrm>
            <a:off x="4474700" y="1236875"/>
            <a:ext cx="17883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branch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organization=”comp2”</a:t>
            </a:r>
          </a:p>
        </p:txBody>
      </p:sp>
      <p:sp>
        <p:nvSpPr>
          <p:cNvPr id="57" name="Shape 57"/>
          <p:cNvSpPr/>
          <p:nvPr/>
        </p:nvSpPr>
        <p:spPr>
          <a:xfrm>
            <a:off x="6834750" y="1236875"/>
            <a:ext cx="17883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branch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organization=”comp2”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92275" y="1236950"/>
            <a:ext cx="13365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Branch label=”organization</a:t>
            </a:r>
          </a:p>
        </p:txBody>
      </p:sp>
      <p:sp>
        <p:nvSpPr>
          <p:cNvPr id="59" name="Shape 59"/>
          <p:cNvSpPr/>
          <p:nvPr/>
        </p:nvSpPr>
        <p:spPr>
          <a:xfrm>
            <a:off x="2114650" y="2126700"/>
            <a:ext cx="17883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branch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member=”member1”</a:t>
            </a:r>
          </a:p>
        </p:txBody>
      </p:sp>
      <p:sp>
        <p:nvSpPr>
          <p:cNvPr id="60" name="Shape 60"/>
          <p:cNvSpPr/>
          <p:nvPr/>
        </p:nvSpPr>
        <p:spPr>
          <a:xfrm>
            <a:off x="4474700" y="2126700"/>
            <a:ext cx="17883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branch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member=”member2”</a:t>
            </a:r>
          </a:p>
        </p:txBody>
      </p:sp>
      <p:sp>
        <p:nvSpPr>
          <p:cNvPr id="61" name="Shape 61"/>
          <p:cNvSpPr/>
          <p:nvPr/>
        </p:nvSpPr>
        <p:spPr>
          <a:xfrm>
            <a:off x="6834750" y="2126700"/>
            <a:ext cx="17883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branch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member=”member3”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92275" y="2126775"/>
            <a:ext cx="13365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Branch label=”member</a:t>
            </a:r>
          </a:p>
        </p:txBody>
      </p:sp>
      <p:sp>
        <p:nvSpPr>
          <p:cNvPr id="63" name="Shape 63"/>
          <p:cNvSpPr/>
          <p:nvPr/>
        </p:nvSpPr>
        <p:spPr>
          <a:xfrm>
            <a:off x="2114650" y="3016600"/>
            <a:ext cx="17883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branch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docType=”type1”</a:t>
            </a:r>
          </a:p>
        </p:txBody>
      </p:sp>
      <p:sp>
        <p:nvSpPr>
          <p:cNvPr id="64" name="Shape 64"/>
          <p:cNvSpPr/>
          <p:nvPr/>
        </p:nvSpPr>
        <p:spPr>
          <a:xfrm>
            <a:off x="4474700" y="3016600"/>
            <a:ext cx="17883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branch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docType=”type2”</a:t>
            </a:r>
          </a:p>
        </p:txBody>
      </p:sp>
      <p:sp>
        <p:nvSpPr>
          <p:cNvPr id="65" name="Shape 65"/>
          <p:cNvSpPr/>
          <p:nvPr/>
        </p:nvSpPr>
        <p:spPr>
          <a:xfrm>
            <a:off x="6834750" y="3016600"/>
            <a:ext cx="17883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branch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docType=”type3”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92275" y="3016675"/>
            <a:ext cx="13365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Branch label=”docType</a:t>
            </a:r>
          </a:p>
        </p:txBody>
      </p:sp>
      <p:cxnSp>
        <p:nvCxnSpPr>
          <p:cNvPr id="67" name="Shape 67"/>
          <p:cNvCxnSpPr>
            <a:stCxn id="54" idx="2"/>
            <a:endCxn id="56" idx="0"/>
          </p:cNvCxnSpPr>
          <p:nvPr/>
        </p:nvCxnSpPr>
        <p:spPr>
          <a:xfrm>
            <a:off x="5368850" y="817275"/>
            <a:ext cx="0" cy="41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8" name="Shape 68"/>
          <p:cNvCxnSpPr>
            <a:stCxn id="54" idx="2"/>
            <a:endCxn id="55" idx="0"/>
          </p:cNvCxnSpPr>
          <p:nvPr/>
        </p:nvCxnSpPr>
        <p:spPr>
          <a:xfrm flipH="1">
            <a:off x="3008750" y="817275"/>
            <a:ext cx="23601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9" name="Shape 69"/>
          <p:cNvCxnSpPr>
            <a:stCxn id="54" idx="2"/>
            <a:endCxn id="57" idx="0"/>
          </p:cNvCxnSpPr>
          <p:nvPr/>
        </p:nvCxnSpPr>
        <p:spPr>
          <a:xfrm>
            <a:off x="5368850" y="817275"/>
            <a:ext cx="23601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0" name="Shape 70"/>
          <p:cNvCxnSpPr>
            <a:stCxn id="56" idx="2"/>
            <a:endCxn id="60" idx="0"/>
          </p:cNvCxnSpPr>
          <p:nvPr/>
        </p:nvCxnSpPr>
        <p:spPr>
          <a:xfrm>
            <a:off x="5368850" y="1624175"/>
            <a:ext cx="0" cy="502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1" name="Shape 71"/>
          <p:cNvCxnSpPr>
            <a:stCxn id="56" idx="2"/>
            <a:endCxn id="61" idx="0"/>
          </p:cNvCxnSpPr>
          <p:nvPr/>
        </p:nvCxnSpPr>
        <p:spPr>
          <a:xfrm>
            <a:off x="5368850" y="1624175"/>
            <a:ext cx="2360100" cy="50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2" name="Shape 72"/>
          <p:cNvCxnSpPr>
            <a:stCxn id="56" idx="2"/>
            <a:endCxn id="59" idx="0"/>
          </p:cNvCxnSpPr>
          <p:nvPr/>
        </p:nvCxnSpPr>
        <p:spPr>
          <a:xfrm flipH="1">
            <a:off x="3008750" y="1624175"/>
            <a:ext cx="2360100" cy="50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3" name="Shape 73"/>
          <p:cNvCxnSpPr>
            <a:stCxn id="60" idx="2"/>
            <a:endCxn id="64" idx="0"/>
          </p:cNvCxnSpPr>
          <p:nvPr/>
        </p:nvCxnSpPr>
        <p:spPr>
          <a:xfrm>
            <a:off x="5368850" y="2514000"/>
            <a:ext cx="0" cy="50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4" name="Shape 74"/>
          <p:cNvCxnSpPr>
            <a:stCxn id="60" idx="2"/>
            <a:endCxn id="65" idx="0"/>
          </p:cNvCxnSpPr>
          <p:nvPr/>
        </p:nvCxnSpPr>
        <p:spPr>
          <a:xfrm>
            <a:off x="5368850" y="2514000"/>
            <a:ext cx="2360100" cy="502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lg" w="lg" type="none"/>
            <a:tailEnd len="lg" w="lg" type="stealth"/>
          </a:ln>
        </p:spPr>
      </p:cxnSp>
      <p:cxnSp>
        <p:nvCxnSpPr>
          <p:cNvPr id="75" name="Shape 75"/>
          <p:cNvCxnSpPr>
            <a:stCxn id="60" idx="2"/>
            <a:endCxn id="63" idx="0"/>
          </p:cNvCxnSpPr>
          <p:nvPr/>
        </p:nvCxnSpPr>
        <p:spPr>
          <a:xfrm flipH="1">
            <a:off x="3008750" y="2514000"/>
            <a:ext cx="2360100" cy="50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6" name="Shape 76"/>
          <p:cNvCxnSpPr>
            <a:stCxn id="55" idx="2"/>
          </p:cNvCxnSpPr>
          <p:nvPr/>
        </p:nvCxnSpPr>
        <p:spPr>
          <a:xfrm flipH="1">
            <a:off x="2811400" y="1624175"/>
            <a:ext cx="197400" cy="1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77" name="Shape 77"/>
          <p:cNvCxnSpPr>
            <a:stCxn id="55" idx="2"/>
          </p:cNvCxnSpPr>
          <p:nvPr/>
        </p:nvCxnSpPr>
        <p:spPr>
          <a:xfrm>
            <a:off x="3008800" y="1624175"/>
            <a:ext cx="5400" cy="2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78" name="Shape 78"/>
          <p:cNvCxnSpPr>
            <a:stCxn id="55" idx="2"/>
          </p:cNvCxnSpPr>
          <p:nvPr/>
        </p:nvCxnSpPr>
        <p:spPr>
          <a:xfrm>
            <a:off x="3008800" y="1624175"/>
            <a:ext cx="1899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79" name="Shape 79"/>
          <p:cNvCxnSpPr/>
          <p:nvPr/>
        </p:nvCxnSpPr>
        <p:spPr>
          <a:xfrm flipH="1">
            <a:off x="7600325" y="1624175"/>
            <a:ext cx="197400" cy="1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80" name="Shape 80"/>
          <p:cNvCxnSpPr/>
          <p:nvPr/>
        </p:nvCxnSpPr>
        <p:spPr>
          <a:xfrm>
            <a:off x="7797725" y="1624175"/>
            <a:ext cx="5400" cy="2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81" name="Shape 81"/>
          <p:cNvCxnSpPr/>
          <p:nvPr/>
        </p:nvCxnSpPr>
        <p:spPr>
          <a:xfrm>
            <a:off x="7797725" y="1624175"/>
            <a:ext cx="1899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82" name="Shape 82"/>
          <p:cNvCxnSpPr/>
          <p:nvPr/>
        </p:nvCxnSpPr>
        <p:spPr>
          <a:xfrm>
            <a:off x="3012550" y="3404000"/>
            <a:ext cx="5400" cy="2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83" name="Shape 83"/>
          <p:cNvCxnSpPr/>
          <p:nvPr/>
        </p:nvCxnSpPr>
        <p:spPr>
          <a:xfrm flipH="1">
            <a:off x="2815150" y="2504937"/>
            <a:ext cx="197400" cy="1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84" name="Shape 84"/>
          <p:cNvCxnSpPr/>
          <p:nvPr/>
        </p:nvCxnSpPr>
        <p:spPr>
          <a:xfrm>
            <a:off x="3012550" y="2504937"/>
            <a:ext cx="5400" cy="2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85" name="Shape 85"/>
          <p:cNvCxnSpPr/>
          <p:nvPr/>
        </p:nvCxnSpPr>
        <p:spPr>
          <a:xfrm>
            <a:off x="3012550" y="2504937"/>
            <a:ext cx="1899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86" name="Shape 86"/>
          <p:cNvCxnSpPr/>
          <p:nvPr/>
        </p:nvCxnSpPr>
        <p:spPr>
          <a:xfrm flipH="1">
            <a:off x="7606775" y="2514000"/>
            <a:ext cx="197400" cy="1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87" name="Shape 87"/>
          <p:cNvCxnSpPr/>
          <p:nvPr/>
        </p:nvCxnSpPr>
        <p:spPr>
          <a:xfrm>
            <a:off x="7804175" y="2514000"/>
            <a:ext cx="5400" cy="2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88" name="Shape 88"/>
          <p:cNvCxnSpPr/>
          <p:nvPr/>
        </p:nvCxnSpPr>
        <p:spPr>
          <a:xfrm>
            <a:off x="7804175" y="2514000"/>
            <a:ext cx="1899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89" name="Shape 89"/>
          <p:cNvSpPr txBox="1"/>
          <p:nvPr/>
        </p:nvSpPr>
        <p:spPr>
          <a:xfrm>
            <a:off x="267425" y="3906575"/>
            <a:ext cx="76782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FF"/>
                </a:solidFill>
              </a:rPr>
              <a:t>In Antblockchain the block-tree is organized using branch labels, each level of the tree can handle a label name and the branch at the same level are identified by the label value.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0000FF"/>
                </a:solidFill>
              </a:rPr>
              <a:t>The c</a:t>
            </a:r>
            <a:r>
              <a:rPr lang="en" sz="1000">
                <a:solidFill>
                  <a:srgbClr val="0000FF"/>
                </a:solidFill>
              </a:rPr>
              <a:t>ommand: </a:t>
            </a:r>
            <a:r>
              <a:rPr lang="en" sz="1000">
                <a:solidFill>
                  <a:srgbClr val="FF0000"/>
                </a:solidFill>
              </a:rPr>
              <a:t>bchain add branch organization=comp2 member=member2 docType=type3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0000FF"/>
                </a:solidFill>
              </a:rPr>
              <a:t>find the last existing branch (organization=comp2 &amp;&amp; member=member2, in blue) and add a new branch labelled docType=type3 on it.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67425" y="217975"/>
            <a:ext cx="32538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</a:rPr>
              <a:t>Branches/labels organization: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Add new branch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4474700" y="429975"/>
            <a:ext cx="17883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Root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96" name="Shape 96"/>
          <p:cNvSpPr/>
          <p:nvPr/>
        </p:nvSpPr>
        <p:spPr>
          <a:xfrm>
            <a:off x="2114650" y="1236875"/>
            <a:ext cx="17883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branch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organization=”comp1”</a:t>
            </a:r>
          </a:p>
        </p:txBody>
      </p:sp>
      <p:sp>
        <p:nvSpPr>
          <p:cNvPr id="97" name="Shape 97"/>
          <p:cNvSpPr/>
          <p:nvPr/>
        </p:nvSpPr>
        <p:spPr>
          <a:xfrm>
            <a:off x="4474700" y="1236875"/>
            <a:ext cx="17883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branch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organization=”comp2”</a:t>
            </a:r>
          </a:p>
        </p:txBody>
      </p:sp>
      <p:sp>
        <p:nvSpPr>
          <p:cNvPr id="98" name="Shape 98"/>
          <p:cNvSpPr/>
          <p:nvPr/>
        </p:nvSpPr>
        <p:spPr>
          <a:xfrm>
            <a:off x="6834750" y="1236875"/>
            <a:ext cx="17883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branch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organization=”comp2”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84450" y="485275"/>
            <a:ext cx="17883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92275" y="1236950"/>
            <a:ext cx="13365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Branch label=”organization</a:t>
            </a:r>
          </a:p>
        </p:txBody>
      </p:sp>
      <p:sp>
        <p:nvSpPr>
          <p:cNvPr id="101" name="Shape 101"/>
          <p:cNvSpPr/>
          <p:nvPr/>
        </p:nvSpPr>
        <p:spPr>
          <a:xfrm>
            <a:off x="2114650" y="2126700"/>
            <a:ext cx="17883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branch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member=”member1”</a:t>
            </a:r>
          </a:p>
        </p:txBody>
      </p:sp>
      <p:sp>
        <p:nvSpPr>
          <p:cNvPr id="102" name="Shape 102"/>
          <p:cNvSpPr/>
          <p:nvPr/>
        </p:nvSpPr>
        <p:spPr>
          <a:xfrm>
            <a:off x="4474700" y="2126700"/>
            <a:ext cx="17883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branch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member=”member2”</a:t>
            </a:r>
          </a:p>
        </p:txBody>
      </p:sp>
      <p:sp>
        <p:nvSpPr>
          <p:cNvPr id="103" name="Shape 103"/>
          <p:cNvSpPr/>
          <p:nvPr/>
        </p:nvSpPr>
        <p:spPr>
          <a:xfrm>
            <a:off x="6834750" y="2126700"/>
            <a:ext cx="17883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branch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member=”member3”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92275" y="2126775"/>
            <a:ext cx="13365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Branch label=”member</a:t>
            </a:r>
          </a:p>
        </p:txBody>
      </p:sp>
      <p:sp>
        <p:nvSpPr>
          <p:cNvPr id="105" name="Shape 105"/>
          <p:cNvSpPr/>
          <p:nvPr/>
        </p:nvSpPr>
        <p:spPr>
          <a:xfrm>
            <a:off x="2114650" y="3016600"/>
            <a:ext cx="17883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branch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docType=”type1”</a:t>
            </a:r>
          </a:p>
        </p:txBody>
      </p:sp>
      <p:sp>
        <p:nvSpPr>
          <p:cNvPr id="106" name="Shape 106"/>
          <p:cNvSpPr/>
          <p:nvPr/>
        </p:nvSpPr>
        <p:spPr>
          <a:xfrm>
            <a:off x="4474700" y="3016600"/>
            <a:ext cx="17883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branch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docType=”type2”</a:t>
            </a:r>
          </a:p>
        </p:txBody>
      </p:sp>
      <p:sp>
        <p:nvSpPr>
          <p:cNvPr id="107" name="Shape 107"/>
          <p:cNvSpPr/>
          <p:nvPr/>
        </p:nvSpPr>
        <p:spPr>
          <a:xfrm>
            <a:off x="6834750" y="3016600"/>
            <a:ext cx="17883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branch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docType=”type3”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92275" y="3016675"/>
            <a:ext cx="13365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Branch label=”docType</a:t>
            </a:r>
          </a:p>
        </p:txBody>
      </p:sp>
      <p:sp>
        <p:nvSpPr>
          <p:cNvPr id="109" name="Shape 109"/>
          <p:cNvSpPr/>
          <p:nvPr/>
        </p:nvSpPr>
        <p:spPr>
          <a:xfrm>
            <a:off x="4474700" y="3694400"/>
            <a:ext cx="17883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Block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doc1, doc2, doc3</a:t>
            </a:r>
          </a:p>
        </p:txBody>
      </p:sp>
      <p:sp>
        <p:nvSpPr>
          <p:cNvPr id="110" name="Shape 110"/>
          <p:cNvSpPr/>
          <p:nvPr/>
        </p:nvSpPr>
        <p:spPr>
          <a:xfrm>
            <a:off x="4474700" y="4372200"/>
            <a:ext cx="17883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Block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doc4, doc5, doc6</a:t>
            </a:r>
          </a:p>
        </p:txBody>
      </p:sp>
      <p:cxnSp>
        <p:nvCxnSpPr>
          <p:cNvPr id="111" name="Shape 111"/>
          <p:cNvCxnSpPr>
            <a:stCxn id="95" idx="2"/>
            <a:endCxn id="97" idx="0"/>
          </p:cNvCxnSpPr>
          <p:nvPr/>
        </p:nvCxnSpPr>
        <p:spPr>
          <a:xfrm>
            <a:off x="5368850" y="817275"/>
            <a:ext cx="0" cy="41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2" name="Shape 112"/>
          <p:cNvCxnSpPr>
            <a:stCxn id="95" idx="2"/>
            <a:endCxn id="96" idx="0"/>
          </p:cNvCxnSpPr>
          <p:nvPr/>
        </p:nvCxnSpPr>
        <p:spPr>
          <a:xfrm flipH="1">
            <a:off x="3008750" y="817275"/>
            <a:ext cx="23601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3" name="Shape 113"/>
          <p:cNvCxnSpPr>
            <a:stCxn id="95" idx="2"/>
            <a:endCxn id="98" idx="0"/>
          </p:cNvCxnSpPr>
          <p:nvPr/>
        </p:nvCxnSpPr>
        <p:spPr>
          <a:xfrm>
            <a:off x="5368850" y="817275"/>
            <a:ext cx="23601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4" name="Shape 114"/>
          <p:cNvCxnSpPr>
            <a:stCxn id="97" idx="2"/>
            <a:endCxn id="102" idx="0"/>
          </p:cNvCxnSpPr>
          <p:nvPr/>
        </p:nvCxnSpPr>
        <p:spPr>
          <a:xfrm>
            <a:off x="5368850" y="1624175"/>
            <a:ext cx="0" cy="502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5" name="Shape 115"/>
          <p:cNvCxnSpPr>
            <a:stCxn id="97" idx="2"/>
            <a:endCxn id="103" idx="0"/>
          </p:cNvCxnSpPr>
          <p:nvPr/>
        </p:nvCxnSpPr>
        <p:spPr>
          <a:xfrm>
            <a:off x="5368850" y="1624175"/>
            <a:ext cx="2360100" cy="50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6" name="Shape 116"/>
          <p:cNvCxnSpPr>
            <a:stCxn id="97" idx="2"/>
            <a:endCxn id="101" idx="0"/>
          </p:cNvCxnSpPr>
          <p:nvPr/>
        </p:nvCxnSpPr>
        <p:spPr>
          <a:xfrm flipH="1">
            <a:off x="3008750" y="1624175"/>
            <a:ext cx="2360100" cy="50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7" name="Shape 117"/>
          <p:cNvCxnSpPr>
            <a:stCxn id="102" idx="2"/>
            <a:endCxn id="106" idx="0"/>
          </p:cNvCxnSpPr>
          <p:nvPr/>
        </p:nvCxnSpPr>
        <p:spPr>
          <a:xfrm>
            <a:off x="5368850" y="2514000"/>
            <a:ext cx="0" cy="50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8" name="Shape 118"/>
          <p:cNvCxnSpPr>
            <a:stCxn id="102" idx="2"/>
            <a:endCxn id="107" idx="0"/>
          </p:cNvCxnSpPr>
          <p:nvPr/>
        </p:nvCxnSpPr>
        <p:spPr>
          <a:xfrm>
            <a:off x="5368850" y="2514000"/>
            <a:ext cx="2360100" cy="502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9" name="Shape 119"/>
          <p:cNvCxnSpPr>
            <a:stCxn id="102" idx="2"/>
            <a:endCxn id="105" idx="0"/>
          </p:cNvCxnSpPr>
          <p:nvPr/>
        </p:nvCxnSpPr>
        <p:spPr>
          <a:xfrm flipH="1">
            <a:off x="3008750" y="2514000"/>
            <a:ext cx="2360100" cy="50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20" name="Shape 120"/>
          <p:cNvCxnSpPr>
            <a:stCxn id="106" idx="2"/>
            <a:endCxn id="109" idx="0"/>
          </p:cNvCxnSpPr>
          <p:nvPr/>
        </p:nvCxnSpPr>
        <p:spPr>
          <a:xfrm>
            <a:off x="5368850" y="3403900"/>
            <a:ext cx="0" cy="29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21" name="Shape 121"/>
          <p:cNvCxnSpPr>
            <a:stCxn id="109" idx="2"/>
            <a:endCxn id="110" idx="0"/>
          </p:cNvCxnSpPr>
          <p:nvPr/>
        </p:nvCxnSpPr>
        <p:spPr>
          <a:xfrm>
            <a:off x="5368850" y="4081700"/>
            <a:ext cx="0" cy="29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22" name="Shape 122"/>
          <p:cNvCxnSpPr>
            <a:stCxn id="96" idx="2"/>
          </p:cNvCxnSpPr>
          <p:nvPr/>
        </p:nvCxnSpPr>
        <p:spPr>
          <a:xfrm flipH="1">
            <a:off x="2811400" y="1624175"/>
            <a:ext cx="197400" cy="1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23" name="Shape 123"/>
          <p:cNvCxnSpPr>
            <a:stCxn id="96" idx="2"/>
          </p:cNvCxnSpPr>
          <p:nvPr/>
        </p:nvCxnSpPr>
        <p:spPr>
          <a:xfrm>
            <a:off x="3008800" y="1624175"/>
            <a:ext cx="5400" cy="2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24" name="Shape 124"/>
          <p:cNvCxnSpPr>
            <a:stCxn id="96" idx="2"/>
          </p:cNvCxnSpPr>
          <p:nvPr/>
        </p:nvCxnSpPr>
        <p:spPr>
          <a:xfrm>
            <a:off x="3008800" y="1624175"/>
            <a:ext cx="1899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25" name="Shape 125"/>
          <p:cNvCxnSpPr/>
          <p:nvPr/>
        </p:nvCxnSpPr>
        <p:spPr>
          <a:xfrm flipH="1">
            <a:off x="7600325" y="1624175"/>
            <a:ext cx="197400" cy="1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26" name="Shape 126"/>
          <p:cNvCxnSpPr/>
          <p:nvPr/>
        </p:nvCxnSpPr>
        <p:spPr>
          <a:xfrm>
            <a:off x="7797725" y="1624175"/>
            <a:ext cx="5400" cy="2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7797725" y="1624175"/>
            <a:ext cx="1899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28" name="Shape 128"/>
          <p:cNvCxnSpPr/>
          <p:nvPr/>
        </p:nvCxnSpPr>
        <p:spPr>
          <a:xfrm>
            <a:off x="3012550" y="3404000"/>
            <a:ext cx="5400" cy="2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29" name="Shape 129"/>
          <p:cNvCxnSpPr/>
          <p:nvPr/>
        </p:nvCxnSpPr>
        <p:spPr>
          <a:xfrm flipH="1">
            <a:off x="2815150" y="2504937"/>
            <a:ext cx="197400" cy="1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30" name="Shape 130"/>
          <p:cNvCxnSpPr/>
          <p:nvPr/>
        </p:nvCxnSpPr>
        <p:spPr>
          <a:xfrm>
            <a:off x="3012550" y="2504937"/>
            <a:ext cx="5400" cy="2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31" name="Shape 131"/>
          <p:cNvCxnSpPr/>
          <p:nvPr/>
        </p:nvCxnSpPr>
        <p:spPr>
          <a:xfrm>
            <a:off x="3012550" y="2504937"/>
            <a:ext cx="1899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32" name="Shape 132"/>
          <p:cNvCxnSpPr/>
          <p:nvPr/>
        </p:nvCxnSpPr>
        <p:spPr>
          <a:xfrm flipH="1">
            <a:off x="7606775" y="2514000"/>
            <a:ext cx="197400" cy="1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33" name="Shape 133"/>
          <p:cNvCxnSpPr/>
          <p:nvPr/>
        </p:nvCxnSpPr>
        <p:spPr>
          <a:xfrm>
            <a:off x="7804175" y="2514000"/>
            <a:ext cx="5400" cy="2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34" name="Shape 134"/>
          <p:cNvCxnSpPr/>
          <p:nvPr/>
        </p:nvCxnSpPr>
        <p:spPr>
          <a:xfrm>
            <a:off x="7804175" y="2514000"/>
            <a:ext cx="1899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35" name="Shape 135"/>
          <p:cNvSpPr txBox="1"/>
          <p:nvPr/>
        </p:nvSpPr>
        <p:spPr>
          <a:xfrm>
            <a:off x="239750" y="3812900"/>
            <a:ext cx="38535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FF"/>
                </a:solidFill>
              </a:rPr>
              <a:t>The command: 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bchain add entry &lt;newdoc&gt; organization=comp2 member=member2 docType=type3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FF"/>
                </a:solidFill>
              </a:rPr>
              <a:t>Find the right branch (in blue) and add the entry in the last block (in red) or create a new block if the last one is full.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FF"/>
                </a:solidFill>
              </a:rPr>
              <a:t>If the branch doesn’t exist the command is refused.</a:t>
            </a:r>
          </a:p>
        </p:txBody>
      </p:sp>
      <p:sp>
        <p:nvSpPr>
          <p:cNvPr id="136" name="Shape 136"/>
          <p:cNvSpPr/>
          <p:nvPr/>
        </p:nvSpPr>
        <p:spPr>
          <a:xfrm>
            <a:off x="6834750" y="3681200"/>
            <a:ext cx="17883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Block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adoc1, adoc2, </a:t>
            </a:r>
            <a:r>
              <a:rPr lang="en" sz="1000">
                <a:solidFill>
                  <a:srgbClr val="FF0000"/>
                </a:solidFill>
              </a:rPr>
              <a:t>newdoc</a:t>
            </a:r>
          </a:p>
        </p:txBody>
      </p:sp>
      <p:cxnSp>
        <p:nvCxnSpPr>
          <p:cNvPr id="137" name="Shape 137"/>
          <p:cNvCxnSpPr>
            <a:stCxn id="107" idx="2"/>
            <a:endCxn id="136" idx="0"/>
          </p:cNvCxnSpPr>
          <p:nvPr/>
        </p:nvCxnSpPr>
        <p:spPr>
          <a:xfrm>
            <a:off x="7728900" y="3403900"/>
            <a:ext cx="0" cy="277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8" name="Shape 138"/>
          <p:cNvSpPr txBox="1"/>
          <p:nvPr/>
        </p:nvSpPr>
        <p:spPr>
          <a:xfrm>
            <a:off x="267425" y="217975"/>
            <a:ext cx="32538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</a:rPr>
              <a:t>Branches/labels organization: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Add new entry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4474700" y="429975"/>
            <a:ext cx="17883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Root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44" name="Shape 144"/>
          <p:cNvSpPr/>
          <p:nvPr/>
        </p:nvSpPr>
        <p:spPr>
          <a:xfrm>
            <a:off x="2114650" y="1236875"/>
            <a:ext cx="17883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branch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organization=”comp1”</a:t>
            </a:r>
          </a:p>
        </p:txBody>
      </p:sp>
      <p:sp>
        <p:nvSpPr>
          <p:cNvPr id="145" name="Shape 145"/>
          <p:cNvSpPr/>
          <p:nvPr/>
        </p:nvSpPr>
        <p:spPr>
          <a:xfrm>
            <a:off x="4474700" y="1236875"/>
            <a:ext cx="17883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branch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organization=”comp2”</a:t>
            </a:r>
          </a:p>
        </p:txBody>
      </p:sp>
      <p:sp>
        <p:nvSpPr>
          <p:cNvPr id="146" name="Shape 146"/>
          <p:cNvSpPr/>
          <p:nvPr/>
        </p:nvSpPr>
        <p:spPr>
          <a:xfrm>
            <a:off x="6834750" y="1236875"/>
            <a:ext cx="17883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branch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organization=”comp2”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92275" y="1236950"/>
            <a:ext cx="13365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Branch label=”organization</a:t>
            </a:r>
          </a:p>
        </p:txBody>
      </p:sp>
      <p:sp>
        <p:nvSpPr>
          <p:cNvPr id="148" name="Shape 148"/>
          <p:cNvSpPr/>
          <p:nvPr/>
        </p:nvSpPr>
        <p:spPr>
          <a:xfrm>
            <a:off x="2114650" y="2126700"/>
            <a:ext cx="17883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branch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member=”member1”</a:t>
            </a:r>
          </a:p>
        </p:txBody>
      </p:sp>
      <p:sp>
        <p:nvSpPr>
          <p:cNvPr id="149" name="Shape 149"/>
          <p:cNvSpPr/>
          <p:nvPr/>
        </p:nvSpPr>
        <p:spPr>
          <a:xfrm>
            <a:off x="4474700" y="2126700"/>
            <a:ext cx="17883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branch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member=”member2”</a:t>
            </a:r>
          </a:p>
        </p:txBody>
      </p:sp>
      <p:sp>
        <p:nvSpPr>
          <p:cNvPr id="150" name="Shape 150"/>
          <p:cNvSpPr/>
          <p:nvPr/>
        </p:nvSpPr>
        <p:spPr>
          <a:xfrm>
            <a:off x="6834750" y="2126700"/>
            <a:ext cx="17883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branch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member=”member3”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92275" y="2126775"/>
            <a:ext cx="13365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Branch label=”member</a:t>
            </a:r>
          </a:p>
        </p:txBody>
      </p:sp>
      <p:sp>
        <p:nvSpPr>
          <p:cNvPr id="152" name="Shape 152"/>
          <p:cNvSpPr/>
          <p:nvPr/>
        </p:nvSpPr>
        <p:spPr>
          <a:xfrm>
            <a:off x="1699850" y="3294000"/>
            <a:ext cx="796500" cy="22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node1</a:t>
            </a:r>
          </a:p>
        </p:txBody>
      </p:sp>
      <p:cxnSp>
        <p:nvCxnSpPr>
          <p:cNvPr id="153" name="Shape 153"/>
          <p:cNvCxnSpPr>
            <a:stCxn id="143" idx="2"/>
            <a:endCxn id="145" idx="0"/>
          </p:cNvCxnSpPr>
          <p:nvPr/>
        </p:nvCxnSpPr>
        <p:spPr>
          <a:xfrm>
            <a:off x="5368850" y="817275"/>
            <a:ext cx="0" cy="419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54" name="Shape 154"/>
          <p:cNvCxnSpPr>
            <a:stCxn id="143" idx="2"/>
            <a:endCxn id="144" idx="0"/>
          </p:cNvCxnSpPr>
          <p:nvPr/>
        </p:nvCxnSpPr>
        <p:spPr>
          <a:xfrm flipH="1">
            <a:off x="3008750" y="817275"/>
            <a:ext cx="23601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55" name="Shape 155"/>
          <p:cNvCxnSpPr>
            <a:stCxn id="143" idx="2"/>
            <a:endCxn id="146" idx="0"/>
          </p:cNvCxnSpPr>
          <p:nvPr/>
        </p:nvCxnSpPr>
        <p:spPr>
          <a:xfrm>
            <a:off x="5368850" y="817275"/>
            <a:ext cx="23601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56" name="Shape 156"/>
          <p:cNvCxnSpPr>
            <a:stCxn id="145" idx="2"/>
            <a:endCxn id="149" idx="0"/>
          </p:cNvCxnSpPr>
          <p:nvPr/>
        </p:nvCxnSpPr>
        <p:spPr>
          <a:xfrm>
            <a:off x="5368850" y="1624175"/>
            <a:ext cx="0" cy="5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57" name="Shape 157"/>
          <p:cNvCxnSpPr>
            <a:stCxn id="145" idx="2"/>
            <a:endCxn id="150" idx="0"/>
          </p:cNvCxnSpPr>
          <p:nvPr/>
        </p:nvCxnSpPr>
        <p:spPr>
          <a:xfrm>
            <a:off x="5368850" y="1624175"/>
            <a:ext cx="2360100" cy="50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58" name="Shape 158"/>
          <p:cNvCxnSpPr>
            <a:stCxn id="145" idx="2"/>
            <a:endCxn id="148" idx="0"/>
          </p:cNvCxnSpPr>
          <p:nvPr/>
        </p:nvCxnSpPr>
        <p:spPr>
          <a:xfrm flipH="1">
            <a:off x="3008750" y="1624175"/>
            <a:ext cx="2360100" cy="50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59" name="Shape 159"/>
          <p:cNvCxnSpPr>
            <a:stCxn id="144" idx="2"/>
          </p:cNvCxnSpPr>
          <p:nvPr/>
        </p:nvCxnSpPr>
        <p:spPr>
          <a:xfrm flipH="1">
            <a:off x="2811400" y="1624175"/>
            <a:ext cx="197400" cy="1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60" name="Shape 160"/>
          <p:cNvCxnSpPr>
            <a:stCxn id="144" idx="2"/>
          </p:cNvCxnSpPr>
          <p:nvPr/>
        </p:nvCxnSpPr>
        <p:spPr>
          <a:xfrm>
            <a:off x="3008800" y="1624175"/>
            <a:ext cx="5400" cy="2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61" name="Shape 161"/>
          <p:cNvCxnSpPr>
            <a:stCxn id="144" idx="2"/>
          </p:cNvCxnSpPr>
          <p:nvPr/>
        </p:nvCxnSpPr>
        <p:spPr>
          <a:xfrm>
            <a:off x="3008800" y="1624175"/>
            <a:ext cx="1899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62" name="Shape 162"/>
          <p:cNvCxnSpPr/>
          <p:nvPr/>
        </p:nvCxnSpPr>
        <p:spPr>
          <a:xfrm flipH="1">
            <a:off x="7600325" y="1624175"/>
            <a:ext cx="197400" cy="1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63" name="Shape 163"/>
          <p:cNvCxnSpPr/>
          <p:nvPr/>
        </p:nvCxnSpPr>
        <p:spPr>
          <a:xfrm>
            <a:off x="7797725" y="1624175"/>
            <a:ext cx="5400" cy="2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64" name="Shape 164"/>
          <p:cNvCxnSpPr/>
          <p:nvPr/>
        </p:nvCxnSpPr>
        <p:spPr>
          <a:xfrm>
            <a:off x="7797725" y="1624175"/>
            <a:ext cx="1899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65" name="Shape 165"/>
          <p:cNvSpPr txBox="1"/>
          <p:nvPr/>
        </p:nvSpPr>
        <p:spPr>
          <a:xfrm>
            <a:off x="239750" y="3812900"/>
            <a:ext cx="86739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FF"/>
                </a:solidFill>
              </a:rPr>
              <a:t>The branches blocks could be stored not on all nodes but randomly on dedicated subset of nodes (shards, identified by labels list), here each “member” branches are stored in 6 nodes instead of 8. This avoid to have the whole blockchain tree replicated on all nodes, but lower the blockchain security.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FF"/>
                </a:solidFill>
              </a:rPr>
              <a:t>To add a fake on the 8 nodes full blockchain, it needs to take control of 5 nodes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FF"/>
                </a:solidFill>
              </a:rPr>
              <a:t>To add a fake on the 8 nodes shared on 6 nodes blockchain, it needs to take control of 4 nodes.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0000FF"/>
                </a:solidFill>
              </a:rPr>
              <a:t>But at least compromise between size and security is possible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67425" y="217975"/>
            <a:ext cx="32538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</a:rPr>
              <a:t>Branches/labels organization: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Sharding</a:t>
            </a:r>
          </a:p>
        </p:txBody>
      </p:sp>
      <p:sp>
        <p:nvSpPr>
          <p:cNvPr id="167" name="Shape 167"/>
          <p:cNvSpPr/>
          <p:nvPr/>
        </p:nvSpPr>
        <p:spPr>
          <a:xfrm>
            <a:off x="2591975" y="3294000"/>
            <a:ext cx="796500" cy="22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node2</a:t>
            </a:r>
          </a:p>
        </p:txBody>
      </p:sp>
      <p:sp>
        <p:nvSpPr>
          <p:cNvPr id="168" name="Shape 168"/>
          <p:cNvSpPr/>
          <p:nvPr/>
        </p:nvSpPr>
        <p:spPr>
          <a:xfrm>
            <a:off x="3484100" y="3294000"/>
            <a:ext cx="796500" cy="22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node3</a:t>
            </a:r>
          </a:p>
        </p:txBody>
      </p:sp>
      <p:sp>
        <p:nvSpPr>
          <p:cNvPr id="169" name="Shape 169"/>
          <p:cNvSpPr/>
          <p:nvPr/>
        </p:nvSpPr>
        <p:spPr>
          <a:xfrm>
            <a:off x="4418850" y="3294000"/>
            <a:ext cx="796500" cy="22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node4</a:t>
            </a:r>
          </a:p>
        </p:txBody>
      </p:sp>
      <p:sp>
        <p:nvSpPr>
          <p:cNvPr id="170" name="Shape 170"/>
          <p:cNvSpPr/>
          <p:nvPr/>
        </p:nvSpPr>
        <p:spPr>
          <a:xfrm>
            <a:off x="5353600" y="3294000"/>
            <a:ext cx="796500" cy="22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node5</a:t>
            </a:r>
          </a:p>
        </p:txBody>
      </p:sp>
      <p:sp>
        <p:nvSpPr>
          <p:cNvPr id="171" name="Shape 171"/>
          <p:cNvSpPr/>
          <p:nvPr/>
        </p:nvSpPr>
        <p:spPr>
          <a:xfrm>
            <a:off x="6288350" y="3294000"/>
            <a:ext cx="796500" cy="22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node6</a:t>
            </a:r>
          </a:p>
        </p:txBody>
      </p:sp>
      <p:sp>
        <p:nvSpPr>
          <p:cNvPr id="172" name="Shape 172"/>
          <p:cNvSpPr/>
          <p:nvPr/>
        </p:nvSpPr>
        <p:spPr>
          <a:xfrm>
            <a:off x="7202750" y="3294000"/>
            <a:ext cx="796500" cy="22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node7</a:t>
            </a:r>
          </a:p>
        </p:txBody>
      </p:sp>
      <p:sp>
        <p:nvSpPr>
          <p:cNvPr id="173" name="Shape 173"/>
          <p:cNvSpPr/>
          <p:nvPr/>
        </p:nvSpPr>
        <p:spPr>
          <a:xfrm>
            <a:off x="8117150" y="3294000"/>
            <a:ext cx="796500" cy="22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node8</a:t>
            </a:r>
          </a:p>
        </p:txBody>
      </p:sp>
      <p:cxnSp>
        <p:nvCxnSpPr>
          <p:cNvPr id="174" name="Shape 174"/>
          <p:cNvCxnSpPr>
            <a:stCxn id="148" idx="2"/>
            <a:endCxn id="152" idx="0"/>
          </p:cNvCxnSpPr>
          <p:nvPr/>
        </p:nvCxnSpPr>
        <p:spPr>
          <a:xfrm flipH="1">
            <a:off x="2098000" y="2514000"/>
            <a:ext cx="910800" cy="780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5" name="Shape 175"/>
          <p:cNvCxnSpPr>
            <a:stCxn id="148" idx="2"/>
            <a:endCxn id="170" idx="0"/>
          </p:cNvCxnSpPr>
          <p:nvPr/>
        </p:nvCxnSpPr>
        <p:spPr>
          <a:xfrm>
            <a:off x="3008800" y="2514000"/>
            <a:ext cx="2743200" cy="780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6" name="Shape 176"/>
          <p:cNvCxnSpPr>
            <a:stCxn id="148" idx="2"/>
            <a:endCxn id="172" idx="0"/>
          </p:cNvCxnSpPr>
          <p:nvPr/>
        </p:nvCxnSpPr>
        <p:spPr>
          <a:xfrm>
            <a:off x="3008800" y="2514000"/>
            <a:ext cx="4592100" cy="780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7" name="Shape 177"/>
          <p:cNvCxnSpPr>
            <a:stCxn id="148" idx="2"/>
            <a:endCxn id="169" idx="0"/>
          </p:cNvCxnSpPr>
          <p:nvPr/>
        </p:nvCxnSpPr>
        <p:spPr>
          <a:xfrm>
            <a:off x="3008800" y="2514000"/>
            <a:ext cx="1808400" cy="780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8" name="Shape 178"/>
          <p:cNvCxnSpPr>
            <a:stCxn id="148" idx="2"/>
            <a:endCxn id="167" idx="0"/>
          </p:cNvCxnSpPr>
          <p:nvPr/>
        </p:nvCxnSpPr>
        <p:spPr>
          <a:xfrm flipH="1">
            <a:off x="2990200" y="2514000"/>
            <a:ext cx="18600" cy="780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9" name="Shape 179"/>
          <p:cNvCxnSpPr>
            <a:stCxn id="149" idx="2"/>
            <a:endCxn id="167" idx="0"/>
          </p:cNvCxnSpPr>
          <p:nvPr/>
        </p:nvCxnSpPr>
        <p:spPr>
          <a:xfrm flipH="1">
            <a:off x="2990150" y="2514000"/>
            <a:ext cx="2378700" cy="780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80" name="Shape 180"/>
          <p:cNvCxnSpPr>
            <a:stCxn id="149" idx="2"/>
            <a:endCxn id="169" idx="0"/>
          </p:cNvCxnSpPr>
          <p:nvPr/>
        </p:nvCxnSpPr>
        <p:spPr>
          <a:xfrm flipH="1">
            <a:off x="4817150" y="2514000"/>
            <a:ext cx="551700" cy="780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81" name="Shape 181"/>
          <p:cNvCxnSpPr>
            <a:stCxn id="149" idx="2"/>
            <a:endCxn id="171" idx="0"/>
          </p:cNvCxnSpPr>
          <p:nvPr/>
        </p:nvCxnSpPr>
        <p:spPr>
          <a:xfrm>
            <a:off x="5368850" y="2514000"/>
            <a:ext cx="1317900" cy="780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82" name="Shape 182"/>
          <p:cNvCxnSpPr>
            <a:stCxn id="149" idx="2"/>
          </p:cNvCxnSpPr>
          <p:nvPr/>
        </p:nvCxnSpPr>
        <p:spPr>
          <a:xfrm>
            <a:off x="5368850" y="2514000"/>
            <a:ext cx="1721700" cy="780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83" name="Shape 183"/>
          <p:cNvCxnSpPr>
            <a:stCxn id="149" idx="2"/>
            <a:endCxn id="152" idx="0"/>
          </p:cNvCxnSpPr>
          <p:nvPr/>
        </p:nvCxnSpPr>
        <p:spPr>
          <a:xfrm flipH="1">
            <a:off x="2098250" y="2514000"/>
            <a:ext cx="3270600" cy="780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84" name="Shape 184"/>
          <p:cNvCxnSpPr>
            <a:stCxn id="150" idx="2"/>
            <a:endCxn id="173" idx="0"/>
          </p:cNvCxnSpPr>
          <p:nvPr/>
        </p:nvCxnSpPr>
        <p:spPr>
          <a:xfrm>
            <a:off x="7728900" y="2514000"/>
            <a:ext cx="786600" cy="780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85" name="Shape 185"/>
          <p:cNvCxnSpPr>
            <a:stCxn id="150" idx="2"/>
            <a:endCxn id="172" idx="0"/>
          </p:cNvCxnSpPr>
          <p:nvPr/>
        </p:nvCxnSpPr>
        <p:spPr>
          <a:xfrm flipH="1">
            <a:off x="7601100" y="2514000"/>
            <a:ext cx="127800" cy="780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86" name="Shape 186"/>
          <p:cNvCxnSpPr>
            <a:stCxn id="150" idx="2"/>
            <a:endCxn id="171" idx="0"/>
          </p:cNvCxnSpPr>
          <p:nvPr/>
        </p:nvCxnSpPr>
        <p:spPr>
          <a:xfrm flipH="1">
            <a:off x="6686700" y="2514000"/>
            <a:ext cx="1042200" cy="780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87" name="Shape 187"/>
          <p:cNvCxnSpPr>
            <a:stCxn id="150" idx="2"/>
            <a:endCxn id="170" idx="0"/>
          </p:cNvCxnSpPr>
          <p:nvPr/>
        </p:nvCxnSpPr>
        <p:spPr>
          <a:xfrm flipH="1">
            <a:off x="5751900" y="2514000"/>
            <a:ext cx="1977000" cy="780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88" name="Shape 188"/>
          <p:cNvCxnSpPr>
            <a:stCxn id="150" idx="2"/>
            <a:endCxn id="168" idx="0"/>
          </p:cNvCxnSpPr>
          <p:nvPr/>
        </p:nvCxnSpPr>
        <p:spPr>
          <a:xfrm flipH="1">
            <a:off x="3882300" y="2514000"/>
            <a:ext cx="3846600" cy="780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89" name="Shape 189"/>
          <p:cNvCxnSpPr>
            <a:stCxn id="149" idx="2"/>
            <a:endCxn id="168" idx="0"/>
          </p:cNvCxnSpPr>
          <p:nvPr/>
        </p:nvCxnSpPr>
        <p:spPr>
          <a:xfrm flipH="1">
            <a:off x="3882350" y="2514000"/>
            <a:ext cx="1486500" cy="780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90" name="Shape 190"/>
          <p:cNvCxnSpPr>
            <a:stCxn id="148" idx="2"/>
            <a:endCxn id="173" idx="0"/>
          </p:cNvCxnSpPr>
          <p:nvPr/>
        </p:nvCxnSpPr>
        <p:spPr>
          <a:xfrm>
            <a:off x="3008800" y="2514000"/>
            <a:ext cx="5506500" cy="780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91" name="Shape 191"/>
          <p:cNvCxnSpPr>
            <a:stCxn id="150" idx="2"/>
            <a:endCxn id="169" idx="0"/>
          </p:cNvCxnSpPr>
          <p:nvPr/>
        </p:nvCxnSpPr>
        <p:spPr>
          <a:xfrm flipH="1">
            <a:off x="4817100" y="2514000"/>
            <a:ext cx="2911800" cy="780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