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970337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rIns="93175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idx="1" type="body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idx="1" type="body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idx="1" type="body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idx="1" type="body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/>
          <p:nvPr>
            <p:ph idx="1" type="body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idx="1" type="body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/>
          <p:nvPr>
            <p:ph idx="1" type="body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" name="Shape 693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/>
          <p:nvPr>
            <p:ph idx="1" type="body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" name="Shape 700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/>
          <p:nvPr>
            <p:ph idx="1" type="body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" name="Shape 708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" name="Shape 746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/>
          <p:nvPr>
            <p:ph idx="1" type="body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" name="Shape 783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/>
          <p:nvPr>
            <p:ph idx="1" type="body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" name="Shape 790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re et contenu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81000" y="551193"/>
            <a:ext cx="8229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1000" y="1268412"/>
            <a:ext cx="82296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9700" lvl="4" marL="2057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2514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2971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3429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700" lvl="8" marL="3886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52425" y="6362700"/>
            <a:ext cx="2809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9050" y="6486525"/>
            <a:ext cx="2952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81000" y="80961"/>
            <a:ext cx="8229600" cy="1033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Agrid </a:t>
            </a: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AntNet protocol</a:t>
            </a:r>
            <a:r>
              <a:rPr lang="en-US"/>
              <a:t>	</a:t>
            </a: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 points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57150" y="1317625"/>
            <a:ext cx="9015412" cy="3921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No need to </a:t>
            </a:r>
            <a:r>
              <a:rPr lang="en-US" sz="2000"/>
              <a:t>have or maintain</a:t>
            </a: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/>
              <a:t>node</a:t>
            </a: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 repository to find a </a:t>
            </a:r>
            <a:r>
              <a:rPr lang="en-US" sz="2000"/>
              <a:t>node</a:t>
            </a: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 on the </a:t>
            </a:r>
            <a:r>
              <a:rPr lang="en-US" sz="2000"/>
              <a:t>cluster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000"/>
              <a:t>Protocol is resilient against nodes crash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000"/>
              <a:t>Protocol is adaptative always finding the shortest path considering the nodes workload and connections.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000"/>
              <a:t>Protocol manage a resilient load-balancing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146050" y="6381900"/>
            <a:ext cx="2809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-US" sz="800">
                <a:solidFill>
                  <a:srgbClr val="7D7D7D"/>
                </a:solidFill>
              </a:rPr>
              <a:t>6 gitbub.com/freignat91/agrid </a:t>
            </a: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| All rights reserved.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7481059" y="4743450"/>
            <a:ext cx="439800" cy="2367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a1</a:t>
            </a:r>
          </a:p>
        </p:txBody>
      </p:sp>
      <p:sp>
        <p:nvSpPr>
          <p:cNvPr id="228" name="Shape 228"/>
          <p:cNvSpPr txBox="1"/>
          <p:nvPr>
            <p:ph type="title"/>
          </p:nvPr>
        </p:nvSpPr>
        <p:spPr>
          <a:xfrm>
            <a:off x="381000" y="80961"/>
            <a:ext cx="8229600" cy="1033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Agrid </a:t>
            </a: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ANTNet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 quicker path 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355600" y="1317625"/>
            <a:ext cx="8621711" cy="8318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target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‘T’ receive two copies of the same ant and then apply the node rule 1. keep the first one, kill the other.</a:t>
            </a:r>
          </a:p>
        </p:txBody>
      </p:sp>
      <p:sp>
        <p:nvSpPr>
          <p:cNvPr id="230" name="Shape 230"/>
          <p:cNvSpPr/>
          <p:nvPr/>
        </p:nvSpPr>
        <p:spPr>
          <a:xfrm>
            <a:off x="3514725" y="372427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</a:p>
        </p:txBody>
      </p:sp>
      <p:sp>
        <p:nvSpPr>
          <p:cNvPr id="231" name="Shape 231"/>
          <p:cNvSpPr/>
          <p:nvPr/>
        </p:nvSpPr>
        <p:spPr>
          <a:xfrm>
            <a:off x="3513137" y="506412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N3</a:t>
            </a:r>
          </a:p>
        </p:txBody>
      </p:sp>
      <p:sp>
        <p:nvSpPr>
          <p:cNvPr id="232" name="Shape 232"/>
          <p:cNvSpPr/>
          <p:nvPr/>
        </p:nvSpPr>
        <p:spPr>
          <a:xfrm>
            <a:off x="5461000" y="3709987"/>
            <a:ext cx="534987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</a:p>
        </p:txBody>
      </p:sp>
      <p:sp>
        <p:nvSpPr>
          <p:cNvPr id="233" name="Shape 233"/>
          <p:cNvSpPr/>
          <p:nvPr/>
        </p:nvSpPr>
        <p:spPr>
          <a:xfrm>
            <a:off x="5481637" y="5073650"/>
            <a:ext cx="534987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N4</a:t>
            </a:r>
          </a:p>
        </p:txBody>
      </p:sp>
      <p:sp>
        <p:nvSpPr>
          <p:cNvPr id="234" name="Shape 234"/>
          <p:cNvSpPr/>
          <p:nvPr/>
        </p:nvSpPr>
        <p:spPr>
          <a:xfrm>
            <a:off x="1581150" y="4373562"/>
            <a:ext cx="404811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</a:p>
        </p:txBody>
      </p:sp>
      <p:sp>
        <p:nvSpPr>
          <p:cNvPr id="235" name="Shape 235"/>
          <p:cNvSpPr/>
          <p:nvPr/>
        </p:nvSpPr>
        <p:spPr>
          <a:xfrm>
            <a:off x="7437436" y="4392612"/>
            <a:ext cx="392112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</a:p>
        </p:txBody>
      </p:sp>
      <p:cxnSp>
        <p:nvCxnSpPr>
          <p:cNvPr id="236" name="Shape 236"/>
          <p:cNvCxnSpPr/>
          <p:nvPr/>
        </p:nvCxnSpPr>
        <p:spPr>
          <a:xfrm>
            <a:off x="4048125" y="5259387"/>
            <a:ext cx="1433511" cy="952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37" name="Shape 237"/>
          <p:cNvCxnSpPr/>
          <p:nvPr/>
        </p:nvCxnSpPr>
        <p:spPr>
          <a:xfrm flipH="1" rot="10800000">
            <a:off x="3968750" y="4043361"/>
            <a:ext cx="1570036" cy="1077912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38" name="Shape 238"/>
          <p:cNvCxnSpPr/>
          <p:nvPr/>
        </p:nvCxnSpPr>
        <p:spPr>
          <a:xfrm>
            <a:off x="3971925" y="4056062"/>
            <a:ext cx="1589087" cy="10747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39" name="Shape 239"/>
          <p:cNvCxnSpPr/>
          <p:nvPr/>
        </p:nvCxnSpPr>
        <p:spPr>
          <a:xfrm flipH="1" rot="10800000">
            <a:off x="4049712" y="3905250"/>
            <a:ext cx="1411287" cy="1428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40" name="Shape 240"/>
          <p:cNvCxnSpPr/>
          <p:nvPr/>
        </p:nvCxnSpPr>
        <p:spPr>
          <a:xfrm flipH="1" rot="10800000">
            <a:off x="6016625" y="4725987"/>
            <a:ext cx="1477961" cy="542925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41" name="Shape 241"/>
          <p:cNvCxnSpPr/>
          <p:nvPr/>
        </p:nvCxnSpPr>
        <p:spPr>
          <a:xfrm>
            <a:off x="5995987" y="3905250"/>
            <a:ext cx="1498599" cy="544511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42" name="Shape 242"/>
          <p:cNvCxnSpPr/>
          <p:nvPr/>
        </p:nvCxnSpPr>
        <p:spPr>
          <a:xfrm flipH="1" rot="10800000">
            <a:off x="1925636" y="3919537"/>
            <a:ext cx="1589087" cy="51117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43" name="Shape 243"/>
          <p:cNvCxnSpPr/>
          <p:nvPr/>
        </p:nvCxnSpPr>
        <p:spPr>
          <a:xfrm>
            <a:off x="1925636" y="4705350"/>
            <a:ext cx="1587499" cy="5540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44" name="Shape 244"/>
          <p:cNvCxnSpPr/>
          <p:nvPr/>
        </p:nvCxnSpPr>
        <p:spPr>
          <a:xfrm>
            <a:off x="7342186" y="4595812"/>
            <a:ext cx="798900" cy="52620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45" name="Shape 245"/>
          <p:cNvCxnSpPr/>
          <p:nvPr/>
        </p:nvCxnSpPr>
        <p:spPr>
          <a:xfrm flipH="1" rot="10800000">
            <a:off x="7269161" y="4583187"/>
            <a:ext cx="785700" cy="56190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6" name="Shape 246"/>
          <p:cNvSpPr/>
          <p:nvPr/>
        </p:nvSpPr>
        <p:spPr>
          <a:xfrm>
            <a:off x="7557259" y="4210050"/>
            <a:ext cx="439800" cy="2367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a</a:t>
            </a:r>
          </a:p>
        </p:txBody>
      </p:sp>
      <p:sp>
        <p:nvSpPr>
          <p:cNvPr id="247" name="Shape 247"/>
          <p:cNvSpPr/>
          <p:nvPr/>
        </p:nvSpPr>
        <p:spPr>
          <a:xfrm>
            <a:off x="463675" y="4132249"/>
            <a:ext cx="819025" cy="941400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146050" y="6381900"/>
            <a:ext cx="2809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-US" sz="800">
                <a:solidFill>
                  <a:srgbClr val="7D7D7D"/>
                </a:solidFill>
              </a:rPr>
              <a:t>6 gitbub.com/freignat91/agrid </a:t>
            </a: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| All rights reserved.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81000" y="80961"/>
            <a:ext cx="8229600" cy="1033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Agrid ANTNet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 quicker path 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355600" y="1317625"/>
            <a:ext cx="8621711" cy="10779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target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stays now only one copy of the original ant </a:t>
            </a:r>
            <a:r>
              <a:rPr lang="en-US" sz="1600">
                <a:solidFill>
                  <a:schemeClr val="dk1"/>
                </a:solidFill>
              </a:rPr>
              <a:t>‘a’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one which find the faster path in </a:t>
            </a:r>
            <a:r>
              <a:rPr lang="en-US" sz="1600">
                <a:solidFill>
                  <a:schemeClr val="dk1"/>
                </a:solidFill>
              </a:rPr>
              <a:t>term of time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reach the target. The ant </a:t>
            </a:r>
            <a:r>
              <a:rPr lang="en-US" sz="1600">
                <a:solidFill>
                  <a:schemeClr val="dk1"/>
                </a:solidFill>
              </a:rPr>
              <a:t>‘a’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knows that it has reached its target </a:t>
            </a:r>
            <a:r>
              <a:rPr lang="en-US" sz="1600">
                <a:solidFill>
                  <a:schemeClr val="dk1"/>
                </a:solidFill>
              </a:rPr>
              <a:t>and then apply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ant rule 2.</a:t>
            </a:r>
          </a:p>
        </p:txBody>
      </p:sp>
      <p:sp>
        <p:nvSpPr>
          <p:cNvPr id="255" name="Shape 255"/>
          <p:cNvSpPr/>
          <p:nvPr/>
        </p:nvSpPr>
        <p:spPr>
          <a:xfrm>
            <a:off x="3514725" y="372427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</a:p>
        </p:txBody>
      </p:sp>
      <p:sp>
        <p:nvSpPr>
          <p:cNvPr id="256" name="Shape 256"/>
          <p:cNvSpPr/>
          <p:nvPr/>
        </p:nvSpPr>
        <p:spPr>
          <a:xfrm>
            <a:off x="3513137" y="506412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N3</a:t>
            </a:r>
          </a:p>
        </p:txBody>
      </p:sp>
      <p:sp>
        <p:nvSpPr>
          <p:cNvPr id="257" name="Shape 257"/>
          <p:cNvSpPr/>
          <p:nvPr/>
        </p:nvSpPr>
        <p:spPr>
          <a:xfrm>
            <a:off x="5461000" y="3709987"/>
            <a:ext cx="534987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</a:p>
        </p:txBody>
      </p:sp>
      <p:sp>
        <p:nvSpPr>
          <p:cNvPr id="258" name="Shape 258"/>
          <p:cNvSpPr/>
          <p:nvPr/>
        </p:nvSpPr>
        <p:spPr>
          <a:xfrm>
            <a:off x="5481637" y="5073650"/>
            <a:ext cx="534987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N4</a:t>
            </a:r>
          </a:p>
        </p:txBody>
      </p:sp>
      <p:sp>
        <p:nvSpPr>
          <p:cNvPr id="259" name="Shape 259"/>
          <p:cNvSpPr/>
          <p:nvPr/>
        </p:nvSpPr>
        <p:spPr>
          <a:xfrm>
            <a:off x="1581150" y="4373562"/>
            <a:ext cx="404811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</a:p>
        </p:txBody>
      </p:sp>
      <p:sp>
        <p:nvSpPr>
          <p:cNvPr id="260" name="Shape 260"/>
          <p:cNvSpPr/>
          <p:nvPr/>
        </p:nvSpPr>
        <p:spPr>
          <a:xfrm>
            <a:off x="7437436" y="4392612"/>
            <a:ext cx="392112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</a:p>
        </p:txBody>
      </p:sp>
      <p:cxnSp>
        <p:nvCxnSpPr>
          <p:cNvPr id="261" name="Shape 261"/>
          <p:cNvCxnSpPr/>
          <p:nvPr/>
        </p:nvCxnSpPr>
        <p:spPr>
          <a:xfrm>
            <a:off x="4048125" y="5259387"/>
            <a:ext cx="1433511" cy="952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62" name="Shape 262"/>
          <p:cNvCxnSpPr/>
          <p:nvPr/>
        </p:nvCxnSpPr>
        <p:spPr>
          <a:xfrm flipH="1" rot="10800000">
            <a:off x="3968750" y="4043361"/>
            <a:ext cx="1570036" cy="1077912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63" name="Shape 263"/>
          <p:cNvCxnSpPr/>
          <p:nvPr/>
        </p:nvCxnSpPr>
        <p:spPr>
          <a:xfrm>
            <a:off x="3971925" y="4056062"/>
            <a:ext cx="1589087" cy="10747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64" name="Shape 264"/>
          <p:cNvCxnSpPr/>
          <p:nvPr/>
        </p:nvCxnSpPr>
        <p:spPr>
          <a:xfrm flipH="1" rot="10800000">
            <a:off x="4049712" y="3905250"/>
            <a:ext cx="1411287" cy="1428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65" name="Shape 265"/>
          <p:cNvCxnSpPr/>
          <p:nvPr/>
        </p:nvCxnSpPr>
        <p:spPr>
          <a:xfrm flipH="1" rot="10800000">
            <a:off x="6016625" y="4725987"/>
            <a:ext cx="1477961" cy="542925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66" name="Shape 266"/>
          <p:cNvCxnSpPr/>
          <p:nvPr/>
        </p:nvCxnSpPr>
        <p:spPr>
          <a:xfrm>
            <a:off x="5995987" y="3905250"/>
            <a:ext cx="1498599" cy="544511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67" name="Shape 267"/>
          <p:cNvCxnSpPr/>
          <p:nvPr/>
        </p:nvCxnSpPr>
        <p:spPr>
          <a:xfrm flipH="1" rot="10800000">
            <a:off x="1925636" y="3919537"/>
            <a:ext cx="1589087" cy="51117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68" name="Shape 268"/>
          <p:cNvCxnSpPr/>
          <p:nvPr/>
        </p:nvCxnSpPr>
        <p:spPr>
          <a:xfrm>
            <a:off x="1925636" y="4705350"/>
            <a:ext cx="1587499" cy="5540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269" name="Shape 269"/>
          <p:cNvSpPr/>
          <p:nvPr/>
        </p:nvSpPr>
        <p:spPr>
          <a:xfrm>
            <a:off x="7557259" y="4210050"/>
            <a:ext cx="439800" cy="2367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a</a:t>
            </a:r>
          </a:p>
        </p:txBody>
      </p:sp>
      <p:sp>
        <p:nvSpPr>
          <p:cNvPr id="270" name="Shape 270"/>
          <p:cNvSpPr/>
          <p:nvPr/>
        </p:nvSpPr>
        <p:spPr>
          <a:xfrm>
            <a:off x="463675" y="4132249"/>
            <a:ext cx="819025" cy="941400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46050" y="6381900"/>
            <a:ext cx="2809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-US" sz="800">
                <a:solidFill>
                  <a:srgbClr val="7D7D7D"/>
                </a:solidFill>
              </a:rPr>
              <a:t>6 gitbub.com/freignat91/agrid </a:t>
            </a: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| All rights reserved.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81000" y="80961"/>
            <a:ext cx="8229600" cy="1033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Agrid ANTNet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Ant rules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69850" y="1306512"/>
            <a:ext cx="9015412" cy="2573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 1: routing decision: no trace available.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>
                <a:solidFill>
                  <a:schemeClr val="dk1"/>
                </a:solidFill>
              </a:rPr>
              <a:t>If there is no trace available at all for the given target, then the ant become a scout ant and starts to duplicates itself on all available nodes directly connected. A scout ant store the node list it used on its path.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 2: scout ant reach its target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scout ant goes back to its sender using the reverse path it </a:t>
            </a:r>
            <a:r>
              <a:rPr lang="en-US" sz="1600">
                <a:solidFill>
                  <a:schemeClr val="dk1"/>
                </a:solidFill>
              </a:rPr>
              <a:t>stored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find the target and on each node excepted the </a:t>
            </a:r>
            <a:r>
              <a:rPr lang="en-US" sz="1600">
                <a:solidFill>
                  <a:schemeClr val="dk1"/>
                </a:solidFill>
              </a:rPr>
              <a:t>last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one (which has a direct vision on the target), write a trace showing the direction of the target.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146050" y="6381900"/>
            <a:ext cx="2809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-US" sz="800">
                <a:solidFill>
                  <a:srgbClr val="7D7D7D"/>
                </a:solidFill>
              </a:rPr>
              <a:t>6 gitbub.com/freignat91/agrid </a:t>
            </a: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| All rights reserved.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81000" y="80961"/>
            <a:ext cx="8229600" cy="1033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Agrid ANTNet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 quicker path 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355600" y="1317625"/>
            <a:ext cx="8621711" cy="8318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target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‘a’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goes back to N2 and because it has a direct vision on the target ‘T’, doesn’t write any trace.</a:t>
            </a:r>
          </a:p>
        </p:txBody>
      </p:sp>
      <p:sp>
        <p:nvSpPr>
          <p:cNvPr id="285" name="Shape 285"/>
          <p:cNvSpPr/>
          <p:nvPr/>
        </p:nvSpPr>
        <p:spPr>
          <a:xfrm>
            <a:off x="3514725" y="372427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</a:p>
        </p:txBody>
      </p:sp>
      <p:sp>
        <p:nvSpPr>
          <p:cNvPr id="286" name="Shape 286"/>
          <p:cNvSpPr/>
          <p:nvPr/>
        </p:nvSpPr>
        <p:spPr>
          <a:xfrm>
            <a:off x="3513137" y="506412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N3</a:t>
            </a:r>
          </a:p>
        </p:txBody>
      </p:sp>
      <p:sp>
        <p:nvSpPr>
          <p:cNvPr id="287" name="Shape 287"/>
          <p:cNvSpPr/>
          <p:nvPr/>
        </p:nvSpPr>
        <p:spPr>
          <a:xfrm>
            <a:off x="5461000" y="3709987"/>
            <a:ext cx="534987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</a:p>
        </p:txBody>
      </p:sp>
      <p:sp>
        <p:nvSpPr>
          <p:cNvPr id="288" name="Shape 288"/>
          <p:cNvSpPr/>
          <p:nvPr/>
        </p:nvSpPr>
        <p:spPr>
          <a:xfrm>
            <a:off x="5481637" y="5073650"/>
            <a:ext cx="534987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N4</a:t>
            </a:r>
          </a:p>
        </p:txBody>
      </p:sp>
      <p:sp>
        <p:nvSpPr>
          <p:cNvPr id="289" name="Shape 289"/>
          <p:cNvSpPr/>
          <p:nvPr/>
        </p:nvSpPr>
        <p:spPr>
          <a:xfrm>
            <a:off x="1581150" y="4373562"/>
            <a:ext cx="404811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</a:p>
        </p:txBody>
      </p:sp>
      <p:sp>
        <p:nvSpPr>
          <p:cNvPr id="290" name="Shape 290"/>
          <p:cNvSpPr/>
          <p:nvPr/>
        </p:nvSpPr>
        <p:spPr>
          <a:xfrm>
            <a:off x="7437436" y="4392612"/>
            <a:ext cx="392112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</a:p>
        </p:txBody>
      </p:sp>
      <p:cxnSp>
        <p:nvCxnSpPr>
          <p:cNvPr id="291" name="Shape 291"/>
          <p:cNvCxnSpPr/>
          <p:nvPr/>
        </p:nvCxnSpPr>
        <p:spPr>
          <a:xfrm>
            <a:off x="4048125" y="5259387"/>
            <a:ext cx="1433511" cy="952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92" name="Shape 292"/>
          <p:cNvCxnSpPr/>
          <p:nvPr/>
        </p:nvCxnSpPr>
        <p:spPr>
          <a:xfrm flipH="1" rot="10800000">
            <a:off x="3968750" y="4043361"/>
            <a:ext cx="1570036" cy="1077912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93" name="Shape 293"/>
          <p:cNvCxnSpPr/>
          <p:nvPr/>
        </p:nvCxnSpPr>
        <p:spPr>
          <a:xfrm>
            <a:off x="3971925" y="4056062"/>
            <a:ext cx="1589087" cy="10747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94" name="Shape 294"/>
          <p:cNvCxnSpPr/>
          <p:nvPr/>
        </p:nvCxnSpPr>
        <p:spPr>
          <a:xfrm flipH="1" rot="10800000">
            <a:off x="4049712" y="3905250"/>
            <a:ext cx="1411287" cy="1428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95" name="Shape 295"/>
          <p:cNvCxnSpPr/>
          <p:nvPr/>
        </p:nvCxnSpPr>
        <p:spPr>
          <a:xfrm flipH="1" rot="10800000">
            <a:off x="6016625" y="4725987"/>
            <a:ext cx="1477961" cy="542925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96" name="Shape 296"/>
          <p:cNvCxnSpPr/>
          <p:nvPr/>
        </p:nvCxnSpPr>
        <p:spPr>
          <a:xfrm>
            <a:off x="5995987" y="3905250"/>
            <a:ext cx="1498599" cy="544511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97" name="Shape 297"/>
          <p:cNvCxnSpPr/>
          <p:nvPr/>
        </p:nvCxnSpPr>
        <p:spPr>
          <a:xfrm flipH="1" rot="10800000">
            <a:off x="1925636" y="3919537"/>
            <a:ext cx="1589087" cy="51117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98" name="Shape 298"/>
          <p:cNvCxnSpPr/>
          <p:nvPr/>
        </p:nvCxnSpPr>
        <p:spPr>
          <a:xfrm>
            <a:off x="1925636" y="4705350"/>
            <a:ext cx="1587499" cy="5540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99" name="Shape 299"/>
          <p:cNvCxnSpPr/>
          <p:nvPr/>
        </p:nvCxnSpPr>
        <p:spPr>
          <a:xfrm rot="10800000">
            <a:off x="5995986" y="3905250"/>
            <a:ext cx="1498599" cy="544511"/>
          </a:xfrm>
          <a:prstGeom prst="straightConnector1">
            <a:avLst/>
          </a:prstGeom>
          <a:solidFill>
            <a:schemeClr val="accent1"/>
          </a:solidFill>
          <a:ln cap="flat" cmpd="sng" w="31750">
            <a:solidFill>
              <a:schemeClr val="accent2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300" name="Shape 300"/>
          <p:cNvSpPr/>
          <p:nvPr/>
        </p:nvSpPr>
        <p:spPr>
          <a:xfrm>
            <a:off x="5804659" y="3600450"/>
            <a:ext cx="439800" cy="2367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a</a:t>
            </a:r>
          </a:p>
        </p:txBody>
      </p:sp>
      <p:sp>
        <p:nvSpPr>
          <p:cNvPr id="301" name="Shape 301"/>
          <p:cNvSpPr/>
          <p:nvPr/>
        </p:nvSpPr>
        <p:spPr>
          <a:xfrm>
            <a:off x="463675" y="4132249"/>
            <a:ext cx="819025" cy="941400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46050" y="6381900"/>
            <a:ext cx="2809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-US" sz="800">
                <a:solidFill>
                  <a:srgbClr val="7D7D7D"/>
                </a:solidFill>
              </a:rPr>
              <a:t>6 gitbub.com/freignat91/agrid </a:t>
            </a: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| All rights reserved.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81000" y="80961"/>
            <a:ext cx="8229600" cy="1033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Agrid ANTNet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 quicker path 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29400" y="1317625"/>
            <a:ext cx="8928300" cy="83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target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Following its reverse path, </a:t>
            </a:r>
            <a:r>
              <a:rPr lang="en-US" sz="1600">
                <a:solidFill>
                  <a:schemeClr val="dk1"/>
                </a:solidFill>
              </a:rPr>
              <a:t>‘a’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goes back to N1 and writes a trace showing the way to the node ‘T’.</a:t>
            </a:r>
          </a:p>
        </p:txBody>
      </p:sp>
      <p:sp>
        <p:nvSpPr>
          <p:cNvPr id="309" name="Shape 309"/>
          <p:cNvSpPr/>
          <p:nvPr/>
        </p:nvSpPr>
        <p:spPr>
          <a:xfrm>
            <a:off x="3514725" y="372427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</a:p>
        </p:txBody>
      </p:sp>
      <p:sp>
        <p:nvSpPr>
          <p:cNvPr id="310" name="Shape 310"/>
          <p:cNvSpPr/>
          <p:nvPr/>
        </p:nvSpPr>
        <p:spPr>
          <a:xfrm>
            <a:off x="3513137" y="506412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N3</a:t>
            </a:r>
          </a:p>
        </p:txBody>
      </p:sp>
      <p:sp>
        <p:nvSpPr>
          <p:cNvPr id="311" name="Shape 311"/>
          <p:cNvSpPr/>
          <p:nvPr/>
        </p:nvSpPr>
        <p:spPr>
          <a:xfrm>
            <a:off x="5461000" y="3709987"/>
            <a:ext cx="534987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</a:p>
        </p:txBody>
      </p:sp>
      <p:sp>
        <p:nvSpPr>
          <p:cNvPr id="312" name="Shape 312"/>
          <p:cNvSpPr/>
          <p:nvPr/>
        </p:nvSpPr>
        <p:spPr>
          <a:xfrm>
            <a:off x="5481637" y="5073650"/>
            <a:ext cx="534987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N4</a:t>
            </a:r>
          </a:p>
        </p:txBody>
      </p:sp>
      <p:sp>
        <p:nvSpPr>
          <p:cNvPr id="313" name="Shape 313"/>
          <p:cNvSpPr/>
          <p:nvPr/>
        </p:nvSpPr>
        <p:spPr>
          <a:xfrm>
            <a:off x="1581150" y="4373562"/>
            <a:ext cx="404811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</a:p>
        </p:txBody>
      </p:sp>
      <p:sp>
        <p:nvSpPr>
          <p:cNvPr id="314" name="Shape 314"/>
          <p:cNvSpPr/>
          <p:nvPr/>
        </p:nvSpPr>
        <p:spPr>
          <a:xfrm>
            <a:off x="7437436" y="4392612"/>
            <a:ext cx="392112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</a:p>
        </p:txBody>
      </p:sp>
      <p:cxnSp>
        <p:nvCxnSpPr>
          <p:cNvPr id="315" name="Shape 315"/>
          <p:cNvCxnSpPr/>
          <p:nvPr/>
        </p:nvCxnSpPr>
        <p:spPr>
          <a:xfrm>
            <a:off x="4048125" y="5259387"/>
            <a:ext cx="1433511" cy="952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16" name="Shape 316"/>
          <p:cNvCxnSpPr/>
          <p:nvPr/>
        </p:nvCxnSpPr>
        <p:spPr>
          <a:xfrm flipH="1" rot="10800000">
            <a:off x="3968750" y="4043361"/>
            <a:ext cx="1570036" cy="1077912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17" name="Shape 317"/>
          <p:cNvCxnSpPr/>
          <p:nvPr/>
        </p:nvCxnSpPr>
        <p:spPr>
          <a:xfrm>
            <a:off x="3971925" y="4056062"/>
            <a:ext cx="1589087" cy="10747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18" name="Shape 318"/>
          <p:cNvCxnSpPr/>
          <p:nvPr/>
        </p:nvCxnSpPr>
        <p:spPr>
          <a:xfrm flipH="1" rot="10800000">
            <a:off x="4049712" y="3905250"/>
            <a:ext cx="1411287" cy="1428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19" name="Shape 319"/>
          <p:cNvCxnSpPr/>
          <p:nvPr/>
        </p:nvCxnSpPr>
        <p:spPr>
          <a:xfrm flipH="1" rot="10800000">
            <a:off x="6016625" y="4725987"/>
            <a:ext cx="1477961" cy="542925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20" name="Shape 320"/>
          <p:cNvCxnSpPr/>
          <p:nvPr/>
        </p:nvCxnSpPr>
        <p:spPr>
          <a:xfrm>
            <a:off x="5995987" y="3905250"/>
            <a:ext cx="1498599" cy="544511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21" name="Shape 321"/>
          <p:cNvCxnSpPr/>
          <p:nvPr/>
        </p:nvCxnSpPr>
        <p:spPr>
          <a:xfrm flipH="1" rot="10800000">
            <a:off x="1925636" y="3919537"/>
            <a:ext cx="1589087" cy="51117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22" name="Shape 322"/>
          <p:cNvCxnSpPr/>
          <p:nvPr/>
        </p:nvCxnSpPr>
        <p:spPr>
          <a:xfrm>
            <a:off x="1925636" y="4705350"/>
            <a:ext cx="1587499" cy="5540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23" name="Shape 323"/>
          <p:cNvCxnSpPr/>
          <p:nvPr/>
        </p:nvCxnSpPr>
        <p:spPr>
          <a:xfrm flipH="1">
            <a:off x="4049711" y="3905250"/>
            <a:ext cx="1411287" cy="14287"/>
          </a:xfrm>
          <a:prstGeom prst="straightConnector1">
            <a:avLst/>
          </a:prstGeom>
          <a:solidFill>
            <a:schemeClr val="accent1"/>
          </a:solidFill>
          <a:ln cap="flat" cmpd="sng" w="31750">
            <a:solidFill>
              <a:schemeClr val="accent2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324" name="Shape 324"/>
          <p:cNvSpPr/>
          <p:nvPr/>
        </p:nvSpPr>
        <p:spPr>
          <a:xfrm>
            <a:off x="3305175" y="3189286"/>
            <a:ext cx="1284287" cy="400049"/>
          </a:xfrm>
          <a:prstGeom prst="homePlate">
            <a:avLst>
              <a:gd fmla="val 18233" name="adj"/>
            </a:avLst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reach Node ‘T’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N2</a:t>
            </a:r>
          </a:p>
        </p:txBody>
      </p:sp>
      <p:sp>
        <p:nvSpPr>
          <p:cNvPr id="325" name="Shape 325"/>
          <p:cNvSpPr/>
          <p:nvPr/>
        </p:nvSpPr>
        <p:spPr>
          <a:xfrm>
            <a:off x="463675" y="4132249"/>
            <a:ext cx="819025" cy="941400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</p:txBody>
      </p:sp>
      <p:sp>
        <p:nvSpPr>
          <p:cNvPr id="326" name="Shape 326"/>
          <p:cNvSpPr/>
          <p:nvPr/>
        </p:nvSpPr>
        <p:spPr>
          <a:xfrm>
            <a:off x="3594859" y="3600450"/>
            <a:ext cx="439800" cy="2367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a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46050" y="6381900"/>
            <a:ext cx="2809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-US" sz="800">
                <a:solidFill>
                  <a:srgbClr val="7D7D7D"/>
                </a:solidFill>
              </a:rPr>
              <a:t>6 gitbub.com/freignat91/agrid </a:t>
            </a: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| All rights reserved.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81000" y="80961"/>
            <a:ext cx="8229600" cy="1033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Agrid ANTNet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 quicker path 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42875" y="1317625"/>
            <a:ext cx="9001125" cy="10779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target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Following its reverse path, </a:t>
            </a:r>
            <a:r>
              <a:rPr lang="en-US" sz="1600">
                <a:solidFill>
                  <a:schemeClr val="dk1"/>
                </a:solidFill>
              </a:rPr>
              <a:t>‘a’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goes back to ‘S’ and writes a trace showing the way to node ‘T’.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finish the </a:t>
            </a:r>
            <a:r>
              <a:rPr lang="en-US" sz="1600">
                <a:solidFill>
                  <a:schemeClr val="dk1"/>
                </a:solidFill>
              </a:rPr>
              <a:t>‘a’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journey. It has creating traces showing the faster way to reach the target to every other ants executing the ant rule 3.</a:t>
            </a:r>
          </a:p>
        </p:txBody>
      </p:sp>
      <p:sp>
        <p:nvSpPr>
          <p:cNvPr id="334" name="Shape 334"/>
          <p:cNvSpPr/>
          <p:nvPr/>
        </p:nvSpPr>
        <p:spPr>
          <a:xfrm>
            <a:off x="3514725" y="372427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</a:p>
        </p:txBody>
      </p:sp>
      <p:sp>
        <p:nvSpPr>
          <p:cNvPr id="335" name="Shape 335"/>
          <p:cNvSpPr/>
          <p:nvPr/>
        </p:nvSpPr>
        <p:spPr>
          <a:xfrm>
            <a:off x="3513137" y="506412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N3</a:t>
            </a:r>
          </a:p>
        </p:txBody>
      </p:sp>
      <p:sp>
        <p:nvSpPr>
          <p:cNvPr id="336" name="Shape 336"/>
          <p:cNvSpPr/>
          <p:nvPr/>
        </p:nvSpPr>
        <p:spPr>
          <a:xfrm>
            <a:off x="5461000" y="3709987"/>
            <a:ext cx="534987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</a:p>
        </p:txBody>
      </p:sp>
      <p:sp>
        <p:nvSpPr>
          <p:cNvPr id="337" name="Shape 337"/>
          <p:cNvSpPr/>
          <p:nvPr/>
        </p:nvSpPr>
        <p:spPr>
          <a:xfrm>
            <a:off x="5481637" y="5073650"/>
            <a:ext cx="534987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N4</a:t>
            </a:r>
          </a:p>
        </p:txBody>
      </p:sp>
      <p:sp>
        <p:nvSpPr>
          <p:cNvPr id="338" name="Shape 338"/>
          <p:cNvSpPr/>
          <p:nvPr/>
        </p:nvSpPr>
        <p:spPr>
          <a:xfrm>
            <a:off x="1581150" y="4373562"/>
            <a:ext cx="404811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</a:p>
        </p:txBody>
      </p:sp>
      <p:sp>
        <p:nvSpPr>
          <p:cNvPr id="339" name="Shape 339"/>
          <p:cNvSpPr/>
          <p:nvPr/>
        </p:nvSpPr>
        <p:spPr>
          <a:xfrm>
            <a:off x="7437436" y="4392612"/>
            <a:ext cx="392112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</a:p>
        </p:txBody>
      </p:sp>
      <p:cxnSp>
        <p:nvCxnSpPr>
          <p:cNvPr id="340" name="Shape 340"/>
          <p:cNvCxnSpPr/>
          <p:nvPr/>
        </p:nvCxnSpPr>
        <p:spPr>
          <a:xfrm>
            <a:off x="4048125" y="5259387"/>
            <a:ext cx="1433511" cy="952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41" name="Shape 341"/>
          <p:cNvCxnSpPr/>
          <p:nvPr/>
        </p:nvCxnSpPr>
        <p:spPr>
          <a:xfrm flipH="1" rot="10800000">
            <a:off x="3968750" y="4043361"/>
            <a:ext cx="1570036" cy="1077912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42" name="Shape 342"/>
          <p:cNvCxnSpPr/>
          <p:nvPr/>
        </p:nvCxnSpPr>
        <p:spPr>
          <a:xfrm>
            <a:off x="3971925" y="4056062"/>
            <a:ext cx="1589087" cy="10747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43" name="Shape 343"/>
          <p:cNvCxnSpPr/>
          <p:nvPr/>
        </p:nvCxnSpPr>
        <p:spPr>
          <a:xfrm flipH="1" rot="10800000">
            <a:off x="4049712" y="3905250"/>
            <a:ext cx="1411287" cy="1428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44" name="Shape 344"/>
          <p:cNvCxnSpPr/>
          <p:nvPr/>
        </p:nvCxnSpPr>
        <p:spPr>
          <a:xfrm flipH="1" rot="10800000">
            <a:off x="6016625" y="4725987"/>
            <a:ext cx="1477961" cy="542925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45" name="Shape 345"/>
          <p:cNvCxnSpPr/>
          <p:nvPr/>
        </p:nvCxnSpPr>
        <p:spPr>
          <a:xfrm>
            <a:off x="5995987" y="3905250"/>
            <a:ext cx="1498599" cy="544511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46" name="Shape 346"/>
          <p:cNvCxnSpPr/>
          <p:nvPr/>
        </p:nvCxnSpPr>
        <p:spPr>
          <a:xfrm flipH="1" rot="10800000">
            <a:off x="1925636" y="3919537"/>
            <a:ext cx="1589087" cy="51117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47" name="Shape 347"/>
          <p:cNvCxnSpPr/>
          <p:nvPr/>
        </p:nvCxnSpPr>
        <p:spPr>
          <a:xfrm>
            <a:off x="1925636" y="4705350"/>
            <a:ext cx="1587499" cy="5540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48" name="Shape 348"/>
          <p:cNvCxnSpPr/>
          <p:nvPr/>
        </p:nvCxnSpPr>
        <p:spPr>
          <a:xfrm flipH="1">
            <a:off x="1925636" y="3919537"/>
            <a:ext cx="1589087" cy="511174"/>
          </a:xfrm>
          <a:prstGeom prst="straightConnector1">
            <a:avLst/>
          </a:prstGeom>
          <a:solidFill>
            <a:schemeClr val="accent1"/>
          </a:solidFill>
          <a:ln cap="flat" cmpd="sng" w="31750">
            <a:solidFill>
              <a:schemeClr val="accent2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349" name="Shape 349"/>
          <p:cNvSpPr/>
          <p:nvPr/>
        </p:nvSpPr>
        <p:spPr>
          <a:xfrm rot="-1380000">
            <a:off x="1366837" y="3694111"/>
            <a:ext cx="1284286" cy="400049"/>
          </a:xfrm>
          <a:prstGeom prst="homePlate">
            <a:avLst>
              <a:gd fmla="val 18233" name="adj"/>
            </a:avLst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reach Node ‘T’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N1</a:t>
            </a:r>
          </a:p>
        </p:txBody>
      </p:sp>
      <p:sp>
        <p:nvSpPr>
          <p:cNvPr id="350" name="Shape 350"/>
          <p:cNvSpPr/>
          <p:nvPr/>
        </p:nvSpPr>
        <p:spPr>
          <a:xfrm>
            <a:off x="3305175" y="3189286"/>
            <a:ext cx="1284287" cy="400049"/>
          </a:xfrm>
          <a:prstGeom prst="homePlate">
            <a:avLst>
              <a:gd fmla="val 18233" name="adj"/>
            </a:avLst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reach Node ‘T’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N2</a:t>
            </a:r>
          </a:p>
        </p:txBody>
      </p:sp>
      <p:sp>
        <p:nvSpPr>
          <p:cNvPr id="351" name="Shape 351"/>
          <p:cNvSpPr/>
          <p:nvPr/>
        </p:nvSpPr>
        <p:spPr>
          <a:xfrm>
            <a:off x="463675" y="4132249"/>
            <a:ext cx="819025" cy="941400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</p:txBody>
      </p:sp>
      <p:sp>
        <p:nvSpPr>
          <p:cNvPr id="352" name="Shape 352"/>
          <p:cNvSpPr/>
          <p:nvPr/>
        </p:nvSpPr>
        <p:spPr>
          <a:xfrm>
            <a:off x="1613659" y="4133850"/>
            <a:ext cx="439800" cy="2367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a</a:t>
            </a:r>
          </a:p>
        </p:txBody>
      </p:sp>
      <p:cxnSp>
        <p:nvCxnSpPr>
          <p:cNvPr id="353" name="Shape 353"/>
          <p:cNvCxnSpPr>
            <a:stCxn id="350" idx="2"/>
            <a:endCxn id="350" idx="2"/>
          </p:cNvCxnSpPr>
          <p:nvPr/>
        </p:nvCxnSpPr>
        <p:spPr>
          <a:xfrm>
            <a:off x="3910847" y="358933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4" name="Shape 354"/>
          <p:cNvCxnSpPr>
            <a:stCxn id="334" idx="0"/>
            <a:endCxn id="350" idx="2"/>
          </p:cNvCxnSpPr>
          <p:nvPr/>
        </p:nvCxnSpPr>
        <p:spPr>
          <a:xfrm flipH="1" rot="10800000">
            <a:off x="3782218" y="3589275"/>
            <a:ext cx="128700" cy="13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5" name="Shape 355"/>
          <p:cNvSpPr txBox="1"/>
          <p:nvPr/>
        </p:nvSpPr>
        <p:spPr>
          <a:xfrm>
            <a:off x="146050" y="6381900"/>
            <a:ext cx="2809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-US" sz="800">
                <a:solidFill>
                  <a:srgbClr val="7D7D7D"/>
                </a:solidFill>
              </a:rPr>
              <a:t>6 gitbub.com/freignat91/agrid </a:t>
            </a: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| All rights reserved.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81000" y="80961"/>
            <a:ext cx="8229600" cy="1033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Agrid ANTNet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Ant rules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69850" y="1306512"/>
            <a:ext cx="9015412" cy="3779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–"/>
            </a:pPr>
            <a:r>
              <a:rPr b="1" lang="en-US" sz="1800">
                <a:solidFill>
                  <a:schemeClr val="dk1"/>
                </a:solidFill>
              </a:rPr>
              <a:t>Rule 1: routing decision: no trace available.</a:t>
            </a:r>
          </a:p>
          <a:p>
            <a:pPr indent="-285750" lvl="1" marL="742950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–"/>
            </a:pPr>
            <a:r>
              <a:rPr lang="en-US" sz="1600">
                <a:solidFill>
                  <a:schemeClr val="dk1"/>
                </a:solidFill>
              </a:rPr>
              <a:t>iIf there is no trace available at all for the given target, then the ant become a scout ant and starts to duplicates itself on all available nodes directly connected. A scout ant store the node list it used on its path.</a:t>
            </a:r>
          </a:p>
          <a:p>
            <a:pPr indent="-285750" lvl="0" marL="285750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–"/>
            </a:pPr>
            <a:r>
              <a:rPr b="1" lang="en-US" sz="1800">
                <a:solidFill>
                  <a:schemeClr val="dk1"/>
                </a:solidFill>
              </a:rPr>
              <a:t>Rule 2: scout ant reach its target</a:t>
            </a:r>
          </a:p>
          <a:p>
            <a:pPr indent="-285750" lvl="1" marL="742950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–"/>
            </a:pPr>
            <a:r>
              <a:rPr lang="en-US" sz="1600">
                <a:solidFill>
                  <a:schemeClr val="dk1"/>
                </a:solidFill>
              </a:rPr>
              <a:t>scout ant goes back to its sender using the reverse path it stored to find the target and on each node excepted the last one (which has a direct vision on the target), write a trace showing the direction of the target.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 3: routing decision: trace is available.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is trace available to reach a given target, then the ant moves directly on the pointed node without duplication.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146050" y="6381900"/>
            <a:ext cx="2809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-US" sz="800">
                <a:solidFill>
                  <a:srgbClr val="7D7D7D"/>
                </a:solidFill>
              </a:rPr>
              <a:t>6 gitbub.com/freignat91/agrid </a:t>
            </a: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| All rights reserved.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381000" y="80961"/>
            <a:ext cx="8229600" cy="1033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Agrid ANTNet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Transfer data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355600" y="1263650"/>
            <a:ext cx="8621711" cy="157003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 data flow using traces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are spited into data blocks carry by ants. Each bloc has an order number.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ant </a:t>
            </a:r>
            <a:r>
              <a:rPr lang="en-US" sz="1600">
                <a:solidFill>
                  <a:schemeClr val="dk1"/>
                </a:solidFill>
              </a:rPr>
              <a:t>a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is created carrying the data block 1. </a:t>
            </a:r>
            <a:r>
              <a:rPr lang="en-US" sz="1200">
                <a:solidFill>
                  <a:schemeClr val="dk1"/>
                </a:solidFill>
              </a:rPr>
              <a:t>(this ant a1, could have been the scout ant in place of a0)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ants are created or arrive on a node, they execute ant rules. So a1 moves to node ‘N1’ following the trace.</a:t>
            </a:r>
          </a:p>
        </p:txBody>
      </p:sp>
      <p:sp>
        <p:nvSpPr>
          <p:cNvPr id="369" name="Shape 369"/>
          <p:cNvSpPr/>
          <p:nvPr/>
        </p:nvSpPr>
        <p:spPr>
          <a:xfrm>
            <a:off x="312737" y="5083175"/>
            <a:ext cx="723900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370" name="Shape 370"/>
          <p:cNvSpPr/>
          <p:nvPr/>
        </p:nvSpPr>
        <p:spPr>
          <a:xfrm>
            <a:off x="311150" y="4902200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371" name="Shape 371"/>
          <p:cNvSpPr/>
          <p:nvPr/>
        </p:nvSpPr>
        <p:spPr>
          <a:xfrm>
            <a:off x="307975" y="4733925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372" name="Shape 372"/>
          <p:cNvSpPr/>
          <p:nvPr/>
        </p:nvSpPr>
        <p:spPr>
          <a:xfrm>
            <a:off x="306387" y="4565650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73" name="Shape 373"/>
          <p:cNvSpPr/>
          <p:nvPr/>
        </p:nvSpPr>
        <p:spPr>
          <a:xfrm>
            <a:off x="319087" y="4386262"/>
            <a:ext cx="723900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374" name="Shape 374"/>
          <p:cNvSpPr/>
          <p:nvPr/>
        </p:nvSpPr>
        <p:spPr>
          <a:xfrm>
            <a:off x="315912" y="4205287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75" name="Shape 375"/>
          <p:cNvSpPr/>
          <p:nvPr/>
        </p:nvSpPr>
        <p:spPr>
          <a:xfrm>
            <a:off x="312737" y="4037012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76" name="Shape 376"/>
          <p:cNvSpPr/>
          <p:nvPr/>
        </p:nvSpPr>
        <p:spPr>
          <a:xfrm>
            <a:off x="3514725" y="372427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</a:p>
        </p:txBody>
      </p:sp>
      <p:sp>
        <p:nvSpPr>
          <p:cNvPr id="377" name="Shape 377"/>
          <p:cNvSpPr/>
          <p:nvPr/>
        </p:nvSpPr>
        <p:spPr>
          <a:xfrm>
            <a:off x="3513137" y="506412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N3</a:t>
            </a:r>
          </a:p>
        </p:txBody>
      </p:sp>
      <p:sp>
        <p:nvSpPr>
          <p:cNvPr id="378" name="Shape 378"/>
          <p:cNvSpPr/>
          <p:nvPr/>
        </p:nvSpPr>
        <p:spPr>
          <a:xfrm>
            <a:off x="5461000" y="3709987"/>
            <a:ext cx="534987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</a:p>
        </p:txBody>
      </p:sp>
      <p:sp>
        <p:nvSpPr>
          <p:cNvPr id="379" name="Shape 379"/>
          <p:cNvSpPr/>
          <p:nvPr/>
        </p:nvSpPr>
        <p:spPr>
          <a:xfrm>
            <a:off x="5481637" y="5073650"/>
            <a:ext cx="534987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N4</a:t>
            </a:r>
          </a:p>
        </p:txBody>
      </p:sp>
      <p:sp>
        <p:nvSpPr>
          <p:cNvPr id="380" name="Shape 380"/>
          <p:cNvSpPr/>
          <p:nvPr/>
        </p:nvSpPr>
        <p:spPr>
          <a:xfrm>
            <a:off x="1581150" y="4373562"/>
            <a:ext cx="404811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</a:p>
        </p:txBody>
      </p:sp>
      <p:sp>
        <p:nvSpPr>
          <p:cNvPr id="381" name="Shape 381"/>
          <p:cNvSpPr/>
          <p:nvPr/>
        </p:nvSpPr>
        <p:spPr>
          <a:xfrm>
            <a:off x="7437436" y="4392612"/>
            <a:ext cx="392112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</a:p>
        </p:txBody>
      </p:sp>
      <p:cxnSp>
        <p:nvCxnSpPr>
          <p:cNvPr id="382" name="Shape 382"/>
          <p:cNvCxnSpPr/>
          <p:nvPr/>
        </p:nvCxnSpPr>
        <p:spPr>
          <a:xfrm>
            <a:off x="4048125" y="5259387"/>
            <a:ext cx="1433511" cy="952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83" name="Shape 383"/>
          <p:cNvCxnSpPr/>
          <p:nvPr/>
        </p:nvCxnSpPr>
        <p:spPr>
          <a:xfrm flipH="1" rot="10800000">
            <a:off x="3968750" y="4043361"/>
            <a:ext cx="1570036" cy="1077912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84" name="Shape 384"/>
          <p:cNvCxnSpPr/>
          <p:nvPr/>
        </p:nvCxnSpPr>
        <p:spPr>
          <a:xfrm>
            <a:off x="3971925" y="4056062"/>
            <a:ext cx="1589087" cy="10747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85" name="Shape 385"/>
          <p:cNvCxnSpPr/>
          <p:nvPr/>
        </p:nvCxnSpPr>
        <p:spPr>
          <a:xfrm flipH="1" rot="10800000">
            <a:off x="4049712" y="3905250"/>
            <a:ext cx="1411287" cy="1428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86" name="Shape 386"/>
          <p:cNvCxnSpPr/>
          <p:nvPr/>
        </p:nvCxnSpPr>
        <p:spPr>
          <a:xfrm flipH="1" rot="10800000">
            <a:off x="6016625" y="4725987"/>
            <a:ext cx="1477961" cy="542925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87" name="Shape 387"/>
          <p:cNvCxnSpPr/>
          <p:nvPr/>
        </p:nvCxnSpPr>
        <p:spPr>
          <a:xfrm>
            <a:off x="5995987" y="3905250"/>
            <a:ext cx="1498599" cy="544511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388" name="Shape 388"/>
          <p:cNvSpPr/>
          <p:nvPr/>
        </p:nvSpPr>
        <p:spPr>
          <a:xfrm>
            <a:off x="1474787" y="3963987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cxnSp>
        <p:nvCxnSpPr>
          <p:cNvPr id="389" name="Shape 389"/>
          <p:cNvCxnSpPr/>
          <p:nvPr/>
        </p:nvCxnSpPr>
        <p:spPr>
          <a:xfrm>
            <a:off x="1033462" y="4002087"/>
            <a:ext cx="441324" cy="96836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390" name="Shape 390"/>
          <p:cNvSpPr/>
          <p:nvPr/>
        </p:nvSpPr>
        <p:spPr>
          <a:xfrm>
            <a:off x="307975" y="3867150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91" name="Shape 391"/>
          <p:cNvSpPr/>
          <p:nvPr/>
        </p:nvSpPr>
        <p:spPr>
          <a:xfrm rot="-1380000">
            <a:off x="1244600" y="3435350"/>
            <a:ext cx="1284286" cy="400049"/>
          </a:xfrm>
          <a:prstGeom prst="homePlate">
            <a:avLst>
              <a:gd fmla="val 18233" name="adj"/>
            </a:avLst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reach Node ‘T’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N1</a:t>
            </a:r>
          </a:p>
        </p:txBody>
      </p:sp>
      <p:sp>
        <p:nvSpPr>
          <p:cNvPr id="392" name="Shape 392"/>
          <p:cNvSpPr/>
          <p:nvPr/>
        </p:nvSpPr>
        <p:spPr>
          <a:xfrm>
            <a:off x="3305175" y="3189286"/>
            <a:ext cx="1284287" cy="400049"/>
          </a:xfrm>
          <a:prstGeom prst="homePlate">
            <a:avLst>
              <a:gd fmla="val 18233" name="adj"/>
            </a:avLst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reach Node ‘T’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N2</a:t>
            </a:r>
          </a:p>
        </p:txBody>
      </p:sp>
      <p:cxnSp>
        <p:nvCxnSpPr>
          <p:cNvPr id="393" name="Shape 393"/>
          <p:cNvCxnSpPr/>
          <p:nvPr/>
        </p:nvCxnSpPr>
        <p:spPr>
          <a:xfrm flipH="1" rot="10800000">
            <a:off x="1925636" y="3919537"/>
            <a:ext cx="1589087" cy="51117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94" name="Shape 394"/>
          <p:cNvCxnSpPr/>
          <p:nvPr/>
        </p:nvCxnSpPr>
        <p:spPr>
          <a:xfrm>
            <a:off x="1925636" y="4705350"/>
            <a:ext cx="1587499" cy="5540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395" name="Shape 395"/>
          <p:cNvSpPr/>
          <p:nvPr/>
        </p:nvSpPr>
        <p:spPr>
          <a:xfrm>
            <a:off x="1674799" y="4164000"/>
            <a:ext cx="441300" cy="268200"/>
          </a:xfrm>
          <a:prstGeom prst="ellipse">
            <a:avLst/>
          </a:prstGeom>
          <a:solidFill>
            <a:srgbClr val="00B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8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146050" y="6381900"/>
            <a:ext cx="2809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-US" sz="800">
                <a:solidFill>
                  <a:srgbClr val="7D7D7D"/>
                </a:solidFill>
              </a:rPr>
              <a:t>6 gitbub.com/freignat91/agrid </a:t>
            </a: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| All rights reserved.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381000" y="80961"/>
            <a:ext cx="8229600" cy="1033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Agrid ANTNet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 quicker path 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355600" y="1365250"/>
            <a:ext cx="8529637" cy="8318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traces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 </a:t>
            </a:r>
            <a:r>
              <a:rPr lang="en-US" sz="1600">
                <a:solidFill>
                  <a:schemeClr val="dk1"/>
                </a:solidFill>
              </a:rPr>
              <a:t>a1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arrives on ‘N1’ and finds new indication to choose which node use and is going to move to node ‘N2’. During this time</a:t>
            </a:r>
            <a:r>
              <a:rPr lang="en-US" sz="1600">
                <a:solidFill>
                  <a:schemeClr val="dk1"/>
                </a:solidFill>
              </a:rPr>
              <a:t> a2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created carrying the block 2.</a:t>
            </a:r>
          </a:p>
        </p:txBody>
      </p:sp>
      <p:sp>
        <p:nvSpPr>
          <p:cNvPr id="403" name="Shape 403"/>
          <p:cNvSpPr/>
          <p:nvPr/>
        </p:nvSpPr>
        <p:spPr>
          <a:xfrm>
            <a:off x="312737" y="5083175"/>
            <a:ext cx="723900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404" name="Shape 404"/>
          <p:cNvSpPr/>
          <p:nvPr/>
        </p:nvSpPr>
        <p:spPr>
          <a:xfrm>
            <a:off x="311150" y="4902200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405" name="Shape 405"/>
          <p:cNvSpPr/>
          <p:nvPr/>
        </p:nvSpPr>
        <p:spPr>
          <a:xfrm>
            <a:off x="307975" y="4733925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406" name="Shape 406"/>
          <p:cNvSpPr/>
          <p:nvPr/>
        </p:nvSpPr>
        <p:spPr>
          <a:xfrm>
            <a:off x="306387" y="4565650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407" name="Shape 407"/>
          <p:cNvSpPr/>
          <p:nvPr/>
        </p:nvSpPr>
        <p:spPr>
          <a:xfrm>
            <a:off x="304800" y="4386262"/>
            <a:ext cx="723900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408" name="Shape 408"/>
          <p:cNvSpPr/>
          <p:nvPr/>
        </p:nvSpPr>
        <p:spPr>
          <a:xfrm>
            <a:off x="303212" y="4205287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409" name="Shape 409"/>
          <p:cNvSpPr/>
          <p:nvPr/>
        </p:nvSpPr>
        <p:spPr>
          <a:xfrm>
            <a:off x="312737" y="4037012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410" name="Shape 410"/>
          <p:cNvSpPr/>
          <p:nvPr/>
        </p:nvSpPr>
        <p:spPr>
          <a:xfrm>
            <a:off x="3633787" y="372427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</a:p>
        </p:txBody>
      </p:sp>
      <p:sp>
        <p:nvSpPr>
          <p:cNvPr id="411" name="Shape 411"/>
          <p:cNvSpPr/>
          <p:nvPr/>
        </p:nvSpPr>
        <p:spPr>
          <a:xfrm>
            <a:off x="3632200" y="506412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N3</a:t>
            </a:r>
          </a:p>
        </p:txBody>
      </p:sp>
      <p:sp>
        <p:nvSpPr>
          <p:cNvPr id="412" name="Shape 412"/>
          <p:cNvSpPr/>
          <p:nvPr/>
        </p:nvSpPr>
        <p:spPr>
          <a:xfrm>
            <a:off x="5580048" y="3709975"/>
            <a:ext cx="555600" cy="390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</a:p>
        </p:txBody>
      </p:sp>
      <p:sp>
        <p:nvSpPr>
          <p:cNvPr id="413" name="Shape 413"/>
          <p:cNvSpPr/>
          <p:nvPr/>
        </p:nvSpPr>
        <p:spPr>
          <a:xfrm>
            <a:off x="5600700" y="5073650"/>
            <a:ext cx="534987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N4</a:t>
            </a:r>
          </a:p>
        </p:txBody>
      </p:sp>
      <p:sp>
        <p:nvSpPr>
          <p:cNvPr id="414" name="Shape 414"/>
          <p:cNvSpPr/>
          <p:nvPr/>
        </p:nvSpPr>
        <p:spPr>
          <a:xfrm>
            <a:off x="1700211" y="4373562"/>
            <a:ext cx="403225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</a:p>
        </p:txBody>
      </p:sp>
      <p:sp>
        <p:nvSpPr>
          <p:cNvPr id="415" name="Shape 415"/>
          <p:cNvSpPr/>
          <p:nvPr/>
        </p:nvSpPr>
        <p:spPr>
          <a:xfrm>
            <a:off x="7556500" y="4392612"/>
            <a:ext cx="392112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</a:p>
        </p:txBody>
      </p:sp>
      <p:cxnSp>
        <p:nvCxnSpPr>
          <p:cNvPr id="416" name="Shape 416"/>
          <p:cNvCxnSpPr/>
          <p:nvPr/>
        </p:nvCxnSpPr>
        <p:spPr>
          <a:xfrm flipH="1" rot="10800000">
            <a:off x="2044700" y="3919537"/>
            <a:ext cx="1589087" cy="51117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17" name="Shape 417"/>
          <p:cNvCxnSpPr/>
          <p:nvPr/>
        </p:nvCxnSpPr>
        <p:spPr>
          <a:xfrm>
            <a:off x="2044700" y="4705350"/>
            <a:ext cx="1587499" cy="5540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18" name="Shape 418"/>
          <p:cNvCxnSpPr/>
          <p:nvPr/>
        </p:nvCxnSpPr>
        <p:spPr>
          <a:xfrm>
            <a:off x="4167187" y="5259387"/>
            <a:ext cx="1433511" cy="952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19" name="Shape 419"/>
          <p:cNvCxnSpPr/>
          <p:nvPr/>
        </p:nvCxnSpPr>
        <p:spPr>
          <a:xfrm flipH="1" rot="10800000">
            <a:off x="4087812" y="4043361"/>
            <a:ext cx="1570036" cy="1077912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20" name="Shape 420"/>
          <p:cNvCxnSpPr/>
          <p:nvPr/>
        </p:nvCxnSpPr>
        <p:spPr>
          <a:xfrm>
            <a:off x="4089400" y="4056062"/>
            <a:ext cx="1590674" cy="10747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21" name="Shape 421"/>
          <p:cNvCxnSpPr/>
          <p:nvPr/>
        </p:nvCxnSpPr>
        <p:spPr>
          <a:xfrm flipH="1" rot="10800000">
            <a:off x="4168775" y="3905250"/>
            <a:ext cx="1411287" cy="1428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22" name="Shape 422"/>
          <p:cNvCxnSpPr/>
          <p:nvPr/>
        </p:nvCxnSpPr>
        <p:spPr>
          <a:xfrm flipH="1" rot="10800000">
            <a:off x="6135687" y="4725987"/>
            <a:ext cx="1477961" cy="542925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23" name="Shape 423"/>
          <p:cNvCxnSpPr/>
          <p:nvPr/>
        </p:nvCxnSpPr>
        <p:spPr>
          <a:xfrm>
            <a:off x="6113462" y="3905250"/>
            <a:ext cx="1500187" cy="544511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424" name="Shape 424"/>
          <p:cNvSpPr/>
          <p:nvPr/>
        </p:nvSpPr>
        <p:spPr>
          <a:xfrm>
            <a:off x="1557337" y="3892550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425" name="Shape 425"/>
          <p:cNvSpPr/>
          <p:nvPr/>
        </p:nvSpPr>
        <p:spPr>
          <a:xfrm>
            <a:off x="307975" y="3867150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cxnSp>
        <p:nvCxnSpPr>
          <p:cNvPr id="426" name="Shape 426"/>
          <p:cNvCxnSpPr/>
          <p:nvPr/>
        </p:nvCxnSpPr>
        <p:spPr>
          <a:xfrm flipH="1" rot="10800000">
            <a:off x="2044700" y="3919537"/>
            <a:ext cx="1589087" cy="511174"/>
          </a:xfrm>
          <a:prstGeom prst="straightConnector1">
            <a:avLst/>
          </a:prstGeom>
          <a:solidFill>
            <a:schemeClr val="accent1"/>
          </a:solidFill>
          <a:ln cap="flat" cmpd="sng" w="31750">
            <a:solidFill>
              <a:srgbClr val="00B05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427" name="Shape 427"/>
          <p:cNvSpPr/>
          <p:nvPr/>
        </p:nvSpPr>
        <p:spPr>
          <a:xfrm>
            <a:off x="3455987" y="3262311"/>
            <a:ext cx="723900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cxnSp>
        <p:nvCxnSpPr>
          <p:cNvPr id="428" name="Shape 428"/>
          <p:cNvCxnSpPr/>
          <p:nvPr/>
        </p:nvCxnSpPr>
        <p:spPr>
          <a:xfrm flipH="1" rot="10800000">
            <a:off x="1036637" y="4027486"/>
            <a:ext cx="520700" cy="144462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429" name="Shape 429"/>
          <p:cNvSpPr/>
          <p:nvPr/>
        </p:nvSpPr>
        <p:spPr>
          <a:xfrm rot="-1380000">
            <a:off x="1093787" y="3271836"/>
            <a:ext cx="1284286" cy="400049"/>
          </a:xfrm>
          <a:prstGeom prst="homePlate">
            <a:avLst>
              <a:gd fmla="val 18233" name="adj"/>
            </a:avLst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reach Node ‘T’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N1</a:t>
            </a:r>
          </a:p>
        </p:txBody>
      </p:sp>
      <p:sp>
        <p:nvSpPr>
          <p:cNvPr id="430" name="Shape 430"/>
          <p:cNvSpPr/>
          <p:nvPr/>
        </p:nvSpPr>
        <p:spPr>
          <a:xfrm>
            <a:off x="3263900" y="2767011"/>
            <a:ext cx="1284287" cy="400049"/>
          </a:xfrm>
          <a:prstGeom prst="homePlate">
            <a:avLst>
              <a:gd fmla="val 18233" name="adj"/>
            </a:avLst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reach Node ‘T’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N2</a:t>
            </a:r>
          </a:p>
        </p:txBody>
      </p:sp>
      <p:sp>
        <p:nvSpPr>
          <p:cNvPr id="431" name="Shape 431"/>
          <p:cNvSpPr/>
          <p:nvPr/>
        </p:nvSpPr>
        <p:spPr>
          <a:xfrm>
            <a:off x="3655999" y="3478200"/>
            <a:ext cx="441300" cy="268200"/>
          </a:xfrm>
          <a:prstGeom prst="ellipse">
            <a:avLst/>
          </a:prstGeom>
          <a:solidFill>
            <a:srgbClr val="00B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8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432" name="Shape 432"/>
          <p:cNvSpPr/>
          <p:nvPr/>
        </p:nvSpPr>
        <p:spPr>
          <a:xfrm>
            <a:off x="1674799" y="4164000"/>
            <a:ext cx="441300" cy="268200"/>
          </a:xfrm>
          <a:prstGeom prst="ellipse">
            <a:avLst/>
          </a:prstGeom>
          <a:solidFill>
            <a:srgbClr val="00B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8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146050" y="6381900"/>
            <a:ext cx="2809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-US" sz="800">
                <a:solidFill>
                  <a:srgbClr val="7D7D7D"/>
                </a:solidFill>
              </a:rPr>
              <a:t>6 gitbub.com/freignat91/agrid </a:t>
            </a: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| All rights reserved.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381000" y="80961"/>
            <a:ext cx="8229600" cy="1033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Agrid ANTNet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 quicker path 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355600" y="1365250"/>
            <a:ext cx="8474075" cy="8318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traces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a1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arrive</a:t>
            </a:r>
            <a:r>
              <a:rPr lang="en-US" sz="1600">
                <a:solidFill>
                  <a:schemeClr val="dk1"/>
                </a:solidFill>
              </a:rPr>
              <a:t>s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N2, directly see the target and is going to move on it. </a:t>
            </a:r>
            <a:r>
              <a:rPr lang="en-US" sz="1600">
                <a:solidFill>
                  <a:schemeClr val="dk1"/>
                </a:solidFill>
              </a:rPr>
              <a:t>a2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moves on N2. </a:t>
            </a:r>
            <a:r>
              <a:rPr lang="en-US" sz="1600">
                <a:solidFill>
                  <a:schemeClr val="dk1"/>
                </a:solidFill>
              </a:rPr>
              <a:t>a3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created carrying the block 3.</a:t>
            </a:r>
          </a:p>
        </p:txBody>
      </p:sp>
      <p:sp>
        <p:nvSpPr>
          <p:cNvPr id="440" name="Shape 440"/>
          <p:cNvSpPr/>
          <p:nvPr/>
        </p:nvSpPr>
        <p:spPr>
          <a:xfrm>
            <a:off x="312737" y="5083175"/>
            <a:ext cx="723900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441" name="Shape 441"/>
          <p:cNvSpPr/>
          <p:nvPr/>
        </p:nvSpPr>
        <p:spPr>
          <a:xfrm>
            <a:off x="311150" y="4902200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442" name="Shape 442"/>
          <p:cNvSpPr/>
          <p:nvPr/>
        </p:nvSpPr>
        <p:spPr>
          <a:xfrm>
            <a:off x="307975" y="4733925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443" name="Shape 443"/>
          <p:cNvSpPr/>
          <p:nvPr/>
        </p:nvSpPr>
        <p:spPr>
          <a:xfrm>
            <a:off x="306387" y="4565650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444" name="Shape 444"/>
          <p:cNvSpPr/>
          <p:nvPr/>
        </p:nvSpPr>
        <p:spPr>
          <a:xfrm>
            <a:off x="304800" y="4386262"/>
            <a:ext cx="723900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445" name="Shape 445"/>
          <p:cNvSpPr/>
          <p:nvPr/>
        </p:nvSpPr>
        <p:spPr>
          <a:xfrm>
            <a:off x="303212" y="4205287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446" name="Shape 446"/>
          <p:cNvSpPr/>
          <p:nvPr/>
        </p:nvSpPr>
        <p:spPr>
          <a:xfrm>
            <a:off x="312737" y="4037012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447" name="Shape 447"/>
          <p:cNvSpPr/>
          <p:nvPr/>
        </p:nvSpPr>
        <p:spPr>
          <a:xfrm>
            <a:off x="3633787" y="372427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</a:p>
        </p:txBody>
      </p:sp>
      <p:sp>
        <p:nvSpPr>
          <p:cNvPr id="448" name="Shape 448"/>
          <p:cNvSpPr/>
          <p:nvPr/>
        </p:nvSpPr>
        <p:spPr>
          <a:xfrm>
            <a:off x="3632200" y="506412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N3</a:t>
            </a:r>
          </a:p>
        </p:txBody>
      </p:sp>
      <p:sp>
        <p:nvSpPr>
          <p:cNvPr id="449" name="Shape 449"/>
          <p:cNvSpPr/>
          <p:nvPr/>
        </p:nvSpPr>
        <p:spPr>
          <a:xfrm>
            <a:off x="5580048" y="3709975"/>
            <a:ext cx="582600" cy="390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</a:p>
        </p:txBody>
      </p:sp>
      <p:sp>
        <p:nvSpPr>
          <p:cNvPr id="450" name="Shape 450"/>
          <p:cNvSpPr/>
          <p:nvPr/>
        </p:nvSpPr>
        <p:spPr>
          <a:xfrm>
            <a:off x="5600700" y="5073650"/>
            <a:ext cx="534987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N4</a:t>
            </a:r>
          </a:p>
        </p:txBody>
      </p:sp>
      <p:sp>
        <p:nvSpPr>
          <p:cNvPr id="451" name="Shape 451"/>
          <p:cNvSpPr/>
          <p:nvPr/>
        </p:nvSpPr>
        <p:spPr>
          <a:xfrm>
            <a:off x="1700211" y="4373562"/>
            <a:ext cx="403225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</a:p>
        </p:txBody>
      </p:sp>
      <p:sp>
        <p:nvSpPr>
          <p:cNvPr id="452" name="Shape 452"/>
          <p:cNvSpPr/>
          <p:nvPr/>
        </p:nvSpPr>
        <p:spPr>
          <a:xfrm>
            <a:off x="7556500" y="4392612"/>
            <a:ext cx="392112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</a:p>
        </p:txBody>
      </p:sp>
      <p:cxnSp>
        <p:nvCxnSpPr>
          <p:cNvPr id="453" name="Shape 453"/>
          <p:cNvCxnSpPr/>
          <p:nvPr/>
        </p:nvCxnSpPr>
        <p:spPr>
          <a:xfrm flipH="1" rot="10800000">
            <a:off x="2044700" y="3919537"/>
            <a:ext cx="1589087" cy="51117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54" name="Shape 454"/>
          <p:cNvCxnSpPr/>
          <p:nvPr/>
        </p:nvCxnSpPr>
        <p:spPr>
          <a:xfrm>
            <a:off x="2044700" y="4705350"/>
            <a:ext cx="1587499" cy="5540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55" name="Shape 455"/>
          <p:cNvCxnSpPr/>
          <p:nvPr/>
        </p:nvCxnSpPr>
        <p:spPr>
          <a:xfrm>
            <a:off x="4167187" y="5259387"/>
            <a:ext cx="1433511" cy="952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56" name="Shape 456"/>
          <p:cNvCxnSpPr/>
          <p:nvPr/>
        </p:nvCxnSpPr>
        <p:spPr>
          <a:xfrm flipH="1" rot="10800000">
            <a:off x="4087812" y="4043361"/>
            <a:ext cx="1570036" cy="1077912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57" name="Shape 457"/>
          <p:cNvCxnSpPr/>
          <p:nvPr/>
        </p:nvCxnSpPr>
        <p:spPr>
          <a:xfrm>
            <a:off x="4089400" y="4056062"/>
            <a:ext cx="1590674" cy="10747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58" name="Shape 458"/>
          <p:cNvCxnSpPr/>
          <p:nvPr/>
        </p:nvCxnSpPr>
        <p:spPr>
          <a:xfrm flipH="1" rot="10800000">
            <a:off x="4168775" y="3905250"/>
            <a:ext cx="1411287" cy="1428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59" name="Shape 459"/>
          <p:cNvCxnSpPr/>
          <p:nvPr/>
        </p:nvCxnSpPr>
        <p:spPr>
          <a:xfrm flipH="1" rot="10800000">
            <a:off x="6135687" y="4725987"/>
            <a:ext cx="1477961" cy="542925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60" name="Shape 460"/>
          <p:cNvCxnSpPr/>
          <p:nvPr/>
        </p:nvCxnSpPr>
        <p:spPr>
          <a:xfrm>
            <a:off x="6113462" y="3905250"/>
            <a:ext cx="1500187" cy="544511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461" name="Shape 461"/>
          <p:cNvSpPr/>
          <p:nvPr/>
        </p:nvSpPr>
        <p:spPr>
          <a:xfrm>
            <a:off x="1557337" y="3892550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462" name="Shape 462"/>
          <p:cNvSpPr/>
          <p:nvPr/>
        </p:nvSpPr>
        <p:spPr>
          <a:xfrm>
            <a:off x="307975" y="3867150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cxnSp>
        <p:nvCxnSpPr>
          <p:cNvPr id="463" name="Shape 463"/>
          <p:cNvCxnSpPr/>
          <p:nvPr/>
        </p:nvCxnSpPr>
        <p:spPr>
          <a:xfrm flipH="1" rot="10800000">
            <a:off x="4168775" y="3905250"/>
            <a:ext cx="1411287" cy="14287"/>
          </a:xfrm>
          <a:prstGeom prst="straightConnector1">
            <a:avLst/>
          </a:prstGeom>
          <a:solidFill>
            <a:schemeClr val="accent1"/>
          </a:solidFill>
          <a:ln cap="flat" cmpd="sng" w="31750">
            <a:solidFill>
              <a:srgbClr val="00B05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464" name="Shape 464"/>
          <p:cNvSpPr/>
          <p:nvPr/>
        </p:nvSpPr>
        <p:spPr>
          <a:xfrm>
            <a:off x="3455987" y="3262311"/>
            <a:ext cx="723900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cxnSp>
        <p:nvCxnSpPr>
          <p:cNvPr id="465" name="Shape 465"/>
          <p:cNvCxnSpPr/>
          <p:nvPr/>
        </p:nvCxnSpPr>
        <p:spPr>
          <a:xfrm flipH="1" rot="10800000">
            <a:off x="2044700" y="3919537"/>
            <a:ext cx="1589087" cy="511174"/>
          </a:xfrm>
          <a:prstGeom prst="straightConnector1">
            <a:avLst/>
          </a:prstGeom>
          <a:solidFill>
            <a:schemeClr val="accent1"/>
          </a:solidFill>
          <a:ln cap="flat" cmpd="sng" w="31750">
            <a:solidFill>
              <a:srgbClr val="00B05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66" name="Shape 466"/>
          <p:cNvCxnSpPr/>
          <p:nvPr/>
        </p:nvCxnSpPr>
        <p:spPr>
          <a:xfrm flipH="1" rot="10800000">
            <a:off x="1027112" y="4027486"/>
            <a:ext cx="530224" cy="3127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467" name="Shape 467"/>
          <p:cNvSpPr/>
          <p:nvPr/>
        </p:nvSpPr>
        <p:spPr>
          <a:xfrm>
            <a:off x="5438775" y="3214686"/>
            <a:ext cx="723900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468" name="Shape 468"/>
          <p:cNvSpPr/>
          <p:nvPr/>
        </p:nvSpPr>
        <p:spPr>
          <a:xfrm rot="-1380000">
            <a:off x="1093787" y="3271836"/>
            <a:ext cx="1284286" cy="400049"/>
          </a:xfrm>
          <a:prstGeom prst="homePlate">
            <a:avLst>
              <a:gd fmla="val 18233" name="adj"/>
            </a:avLst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reach Node ‘T’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N1</a:t>
            </a:r>
          </a:p>
        </p:txBody>
      </p:sp>
      <p:sp>
        <p:nvSpPr>
          <p:cNvPr id="469" name="Shape 469"/>
          <p:cNvSpPr/>
          <p:nvPr/>
        </p:nvSpPr>
        <p:spPr>
          <a:xfrm>
            <a:off x="3263900" y="2767011"/>
            <a:ext cx="1284287" cy="400049"/>
          </a:xfrm>
          <a:prstGeom prst="homePlate">
            <a:avLst>
              <a:gd fmla="val 18233" name="adj"/>
            </a:avLst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reach Node ‘T’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N2</a:t>
            </a:r>
          </a:p>
        </p:txBody>
      </p:sp>
      <p:sp>
        <p:nvSpPr>
          <p:cNvPr id="470" name="Shape 470"/>
          <p:cNvSpPr/>
          <p:nvPr/>
        </p:nvSpPr>
        <p:spPr>
          <a:xfrm>
            <a:off x="5637199" y="3478200"/>
            <a:ext cx="441300" cy="268200"/>
          </a:xfrm>
          <a:prstGeom prst="ellipse">
            <a:avLst/>
          </a:prstGeom>
          <a:solidFill>
            <a:srgbClr val="00B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8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471" name="Shape 471"/>
          <p:cNvSpPr/>
          <p:nvPr/>
        </p:nvSpPr>
        <p:spPr>
          <a:xfrm>
            <a:off x="3579799" y="3478200"/>
            <a:ext cx="441300" cy="268200"/>
          </a:xfrm>
          <a:prstGeom prst="ellipse">
            <a:avLst/>
          </a:prstGeom>
          <a:solidFill>
            <a:srgbClr val="00B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8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472" name="Shape 472"/>
          <p:cNvSpPr/>
          <p:nvPr/>
        </p:nvSpPr>
        <p:spPr>
          <a:xfrm>
            <a:off x="1631162" y="4135425"/>
            <a:ext cx="441300" cy="268200"/>
          </a:xfrm>
          <a:prstGeom prst="ellipse">
            <a:avLst/>
          </a:prstGeom>
          <a:solidFill>
            <a:srgbClr val="00B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800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46050" y="6381900"/>
            <a:ext cx="2809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-US" sz="800">
                <a:solidFill>
                  <a:srgbClr val="7D7D7D"/>
                </a:solidFill>
              </a:rPr>
              <a:t>6 gitbub.com/freignat91/agrid </a:t>
            </a: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| All rights reserved.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673100" y="2451100"/>
            <a:ext cx="8139111" cy="674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Axway AntNet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827087" y="3363912"/>
            <a:ext cx="7272336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714375" y="3314700"/>
            <a:ext cx="6953249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Protocol and </a:t>
            </a:r>
            <a:r>
              <a:rPr lang="en-US" sz="2000">
                <a:solidFill>
                  <a:srgbClr val="0000FF"/>
                </a:solidFill>
              </a:rPr>
              <a:t>path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adaptation: find the faster path.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146050" y="6381900"/>
            <a:ext cx="2809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-US" sz="800">
                <a:solidFill>
                  <a:srgbClr val="7D7D7D"/>
                </a:solidFill>
              </a:rPr>
              <a:t>6 gitbub.com/freignat91/agrid </a:t>
            </a: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| All rights reserved.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381000" y="80961"/>
            <a:ext cx="8229600" cy="1033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Agrid ANTNet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 quicker path 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355600" y="1365250"/>
            <a:ext cx="8474075" cy="58578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Stabilized path using traces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the ants carrying the data blocks are able to follow the path until the transfer end.</a:t>
            </a:r>
          </a:p>
        </p:txBody>
      </p:sp>
      <p:sp>
        <p:nvSpPr>
          <p:cNvPr id="480" name="Shape 480"/>
          <p:cNvSpPr/>
          <p:nvPr/>
        </p:nvSpPr>
        <p:spPr>
          <a:xfrm>
            <a:off x="312737" y="5083175"/>
            <a:ext cx="723900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481" name="Shape 481"/>
          <p:cNvSpPr/>
          <p:nvPr/>
        </p:nvSpPr>
        <p:spPr>
          <a:xfrm>
            <a:off x="311150" y="4902200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482" name="Shape 482"/>
          <p:cNvSpPr/>
          <p:nvPr/>
        </p:nvSpPr>
        <p:spPr>
          <a:xfrm>
            <a:off x="307975" y="4733925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483" name="Shape 483"/>
          <p:cNvSpPr/>
          <p:nvPr/>
        </p:nvSpPr>
        <p:spPr>
          <a:xfrm>
            <a:off x="306387" y="4565650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484" name="Shape 484"/>
          <p:cNvSpPr/>
          <p:nvPr/>
        </p:nvSpPr>
        <p:spPr>
          <a:xfrm>
            <a:off x="304800" y="4386262"/>
            <a:ext cx="723900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485" name="Shape 485"/>
          <p:cNvSpPr/>
          <p:nvPr/>
        </p:nvSpPr>
        <p:spPr>
          <a:xfrm>
            <a:off x="303212" y="4205287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486" name="Shape 486"/>
          <p:cNvSpPr/>
          <p:nvPr/>
        </p:nvSpPr>
        <p:spPr>
          <a:xfrm>
            <a:off x="312737" y="4037012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487" name="Shape 487"/>
          <p:cNvSpPr/>
          <p:nvPr/>
        </p:nvSpPr>
        <p:spPr>
          <a:xfrm>
            <a:off x="3633787" y="372427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</a:p>
        </p:txBody>
      </p:sp>
      <p:sp>
        <p:nvSpPr>
          <p:cNvPr id="488" name="Shape 488"/>
          <p:cNvSpPr/>
          <p:nvPr/>
        </p:nvSpPr>
        <p:spPr>
          <a:xfrm>
            <a:off x="3632200" y="506412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N3</a:t>
            </a:r>
          </a:p>
        </p:txBody>
      </p:sp>
      <p:sp>
        <p:nvSpPr>
          <p:cNvPr id="489" name="Shape 489"/>
          <p:cNvSpPr/>
          <p:nvPr/>
        </p:nvSpPr>
        <p:spPr>
          <a:xfrm>
            <a:off x="5580048" y="3709975"/>
            <a:ext cx="606300" cy="390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</a:p>
        </p:txBody>
      </p:sp>
      <p:sp>
        <p:nvSpPr>
          <p:cNvPr id="490" name="Shape 490"/>
          <p:cNvSpPr/>
          <p:nvPr/>
        </p:nvSpPr>
        <p:spPr>
          <a:xfrm>
            <a:off x="5600700" y="5073650"/>
            <a:ext cx="534987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N4</a:t>
            </a:r>
          </a:p>
        </p:txBody>
      </p:sp>
      <p:sp>
        <p:nvSpPr>
          <p:cNvPr id="491" name="Shape 491"/>
          <p:cNvSpPr/>
          <p:nvPr/>
        </p:nvSpPr>
        <p:spPr>
          <a:xfrm>
            <a:off x="1700211" y="4373562"/>
            <a:ext cx="403225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</a:p>
        </p:txBody>
      </p:sp>
      <p:sp>
        <p:nvSpPr>
          <p:cNvPr id="492" name="Shape 492"/>
          <p:cNvSpPr/>
          <p:nvPr/>
        </p:nvSpPr>
        <p:spPr>
          <a:xfrm>
            <a:off x="7556500" y="4392612"/>
            <a:ext cx="392112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</a:p>
        </p:txBody>
      </p:sp>
      <p:cxnSp>
        <p:nvCxnSpPr>
          <p:cNvPr id="493" name="Shape 493"/>
          <p:cNvCxnSpPr/>
          <p:nvPr/>
        </p:nvCxnSpPr>
        <p:spPr>
          <a:xfrm flipH="1" rot="10800000">
            <a:off x="2044700" y="3919537"/>
            <a:ext cx="1589087" cy="51117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94" name="Shape 494"/>
          <p:cNvCxnSpPr/>
          <p:nvPr/>
        </p:nvCxnSpPr>
        <p:spPr>
          <a:xfrm>
            <a:off x="2044700" y="4705350"/>
            <a:ext cx="1587499" cy="5540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95" name="Shape 495"/>
          <p:cNvCxnSpPr/>
          <p:nvPr/>
        </p:nvCxnSpPr>
        <p:spPr>
          <a:xfrm>
            <a:off x="4167187" y="5259387"/>
            <a:ext cx="1433511" cy="952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96" name="Shape 496"/>
          <p:cNvCxnSpPr/>
          <p:nvPr/>
        </p:nvCxnSpPr>
        <p:spPr>
          <a:xfrm flipH="1" rot="10800000">
            <a:off x="4087812" y="4043361"/>
            <a:ext cx="1570036" cy="1077912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97" name="Shape 497"/>
          <p:cNvCxnSpPr/>
          <p:nvPr/>
        </p:nvCxnSpPr>
        <p:spPr>
          <a:xfrm>
            <a:off x="4089400" y="4056062"/>
            <a:ext cx="1590674" cy="10747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98" name="Shape 498"/>
          <p:cNvCxnSpPr/>
          <p:nvPr/>
        </p:nvCxnSpPr>
        <p:spPr>
          <a:xfrm flipH="1" rot="10800000">
            <a:off x="4168775" y="3905250"/>
            <a:ext cx="1411287" cy="1428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99" name="Shape 499"/>
          <p:cNvCxnSpPr/>
          <p:nvPr/>
        </p:nvCxnSpPr>
        <p:spPr>
          <a:xfrm flipH="1" rot="10800000">
            <a:off x="6135687" y="4725987"/>
            <a:ext cx="1477961" cy="542925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500" name="Shape 500"/>
          <p:cNvCxnSpPr/>
          <p:nvPr/>
        </p:nvCxnSpPr>
        <p:spPr>
          <a:xfrm>
            <a:off x="6113462" y="3905250"/>
            <a:ext cx="1500187" cy="544511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501" name="Shape 501"/>
          <p:cNvSpPr/>
          <p:nvPr/>
        </p:nvSpPr>
        <p:spPr>
          <a:xfrm>
            <a:off x="3317875" y="3333750"/>
            <a:ext cx="725487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502" name="Shape 502"/>
          <p:cNvSpPr/>
          <p:nvPr/>
        </p:nvSpPr>
        <p:spPr>
          <a:xfrm>
            <a:off x="307975" y="3867150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cxnSp>
        <p:nvCxnSpPr>
          <p:cNvPr id="503" name="Shape 503"/>
          <p:cNvCxnSpPr/>
          <p:nvPr/>
        </p:nvCxnSpPr>
        <p:spPr>
          <a:xfrm flipH="1" rot="10800000">
            <a:off x="4168775" y="3905250"/>
            <a:ext cx="1411287" cy="14287"/>
          </a:xfrm>
          <a:prstGeom prst="straightConnector1">
            <a:avLst/>
          </a:prstGeom>
          <a:solidFill>
            <a:schemeClr val="accent1"/>
          </a:solidFill>
          <a:ln cap="flat" cmpd="sng" w="31750">
            <a:solidFill>
              <a:srgbClr val="00B05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504" name="Shape 504"/>
          <p:cNvSpPr/>
          <p:nvPr/>
        </p:nvSpPr>
        <p:spPr>
          <a:xfrm>
            <a:off x="5462587" y="3221036"/>
            <a:ext cx="723900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cxnSp>
        <p:nvCxnSpPr>
          <p:cNvPr id="505" name="Shape 505"/>
          <p:cNvCxnSpPr/>
          <p:nvPr/>
        </p:nvCxnSpPr>
        <p:spPr>
          <a:xfrm flipH="1" rot="10800000">
            <a:off x="2044700" y="3919537"/>
            <a:ext cx="1589087" cy="511174"/>
          </a:xfrm>
          <a:prstGeom prst="straightConnector1">
            <a:avLst/>
          </a:prstGeom>
          <a:solidFill>
            <a:schemeClr val="accent1"/>
          </a:solidFill>
          <a:ln cap="flat" cmpd="sng" w="31750">
            <a:solidFill>
              <a:srgbClr val="00B05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506" name="Shape 506"/>
          <p:cNvCxnSpPr/>
          <p:nvPr/>
        </p:nvCxnSpPr>
        <p:spPr>
          <a:xfrm flipH="1" rot="10800000">
            <a:off x="1028700" y="4003675"/>
            <a:ext cx="452436" cy="51752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507" name="Shape 507"/>
          <p:cNvSpPr/>
          <p:nvPr/>
        </p:nvSpPr>
        <p:spPr>
          <a:xfrm>
            <a:off x="7389811" y="3910012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508" name="Shape 508"/>
          <p:cNvSpPr/>
          <p:nvPr/>
        </p:nvSpPr>
        <p:spPr>
          <a:xfrm rot="-1380000">
            <a:off x="1093787" y="3271836"/>
            <a:ext cx="1284286" cy="400049"/>
          </a:xfrm>
          <a:prstGeom prst="homePlate">
            <a:avLst>
              <a:gd fmla="val 18233" name="adj"/>
            </a:avLst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reach Node ‘T’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N1</a:t>
            </a:r>
          </a:p>
        </p:txBody>
      </p:sp>
      <p:sp>
        <p:nvSpPr>
          <p:cNvPr id="509" name="Shape 509"/>
          <p:cNvSpPr/>
          <p:nvPr/>
        </p:nvSpPr>
        <p:spPr>
          <a:xfrm>
            <a:off x="3263900" y="2767011"/>
            <a:ext cx="1284287" cy="400049"/>
          </a:xfrm>
          <a:prstGeom prst="homePlate">
            <a:avLst>
              <a:gd fmla="val 18233" name="adj"/>
            </a:avLst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reach Node ‘T’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N2</a:t>
            </a:r>
          </a:p>
        </p:txBody>
      </p:sp>
      <p:sp>
        <p:nvSpPr>
          <p:cNvPr id="510" name="Shape 510"/>
          <p:cNvSpPr/>
          <p:nvPr/>
        </p:nvSpPr>
        <p:spPr>
          <a:xfrm>
            <a:off x="1481137" y="3868737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cxnSp>
        <p:nvCxnSpPr>
          <p:cNvPr id="511" name="Shape 511"/>
          <p:cNvCxnSpPr/>
          <p:nvPr/>
        </p:nvCxnSpPr>
        <p:spPr>
          <a:xfrm>
            <a:off x="6113462" y="3905250"/>
            <a:ext cx="1500187" cy="544511"/>
          </a:xfrm>
          <a:prstGeom prst="straightConnector1">
            <a:avLst/>
          </a:prstGeom>
          <a:solidFill>
            <a:schemeClr val="accent1"/>
          </a:solidFill>
          <a:ln cap="flat" cmpd="sng" w="31750">
            <a:solidFill>
              <a:srgbClr val="00B05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512" name="Shape 512"/>
          <p:cNvSpPr/>
          <p:nvPr/>
        </p:nvSpPr>
        <p:spPr>
          <a:xfrm>
            <a:off x="7618399" y="4164000"/>
            <a:ext cx="441300" cy="268200"/>
          </a:xfrm>
          <a:prstGeom prst="ellipse">
            <a:avLst/>
          </a:prstGeom>
          <a:solidFill>
            <a:srgbClr val="00B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8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513" name="Shape 513"/>
          <p:cNvSpPr/>
          <p:nvPr/>
        </p:nvSpPr>
        <p:spPr>
          <a:xfrm>
            <a:off x="1598599" y="4164000"/>
            <a:ext cx="441300" cy="268200"/>
          </a:xfrm>
          <a:prstGeom prst="ellipse">
            <a:avLst/>
          </a:prstGeom>
          <a:solidFill>
            <a:srgbClr val="00B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800">
                <a:solidFill>
                  <a:schemeClr val="dk1"/>
                </a:solidFill>
              </a:rPr>
              <a:t>4</a:t>
            </a:r>
          </a:p>
        </p:txBody>
      </p:sp>
      <p:sp>
        <p:nvSpPr>
          <p:cNvPr id="514" name="Shape 514"/>
          <p:cNvSpPr/>
          <p:nvPr/>
        </p:nvSpPr>
        <p:spPr>
          <a:xfrm>
            <a:off x="3459962" y="3602025"/>
            <a:ext cx="441300" cy="268200"/>
          </a:xfrm>
          <a:prstGeom prst="ellipse">
            <a:avLst/>
          </a:prstGeom>
          <a:solidFill>
            <a:srgbClr val="00B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800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515" name="Shape 515"/>
          <p:cNvSpPr/>
          <p:nvPr/>
        </p:nvSpPr>
        <p:spPr>
          <a:xfrm>
            <a:off x="5637199" y="3478200"/>
            <a:ext cx="441300" cy="268200"/>
          </a:xfrm>
          <a:prstGeom prst="ellipse">
            <a:avLst/>
          </a:prstGeom>
          <a:solidFill>
            <a:srgbClr val="00B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8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46050" y="6381900"/>
            <a:ext cx="2809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-US" sz="800">
                <a:solidFill>
                  <a:srgbClr val="7D7D7D"/>
                </a:solidFill>
              </a:rPr>
              <a:t>6 gitbub.com/freignat91/agrid </a:t>
            </a: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| All rights reserved.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type="title"/>
          </p:nvPr>
        </p:nvSpPr>
        <p:spPr>
          <a:xfrm>
            <a:off x="381000" y="80961"/>
            <a:ext cx="8229600" cy="1033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Agrid ANTNet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 quicker path 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355600" y="1365250"/>
            <a:ext cx="8474075" cy="10779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Stabilized path using traces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important (especially for </a:t>
            </a:r>
            <a:r>
              <a:rPr lang="en-US" sz="1600">
                <a:solidFill>
                  <a:schemeClr val="dk1"/>
                </a:solidFill>
              </a:rPr>
              <a:t>resilience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behavior) is that when the path is stabilized, worker ants never go to a node outside the traced path</a:t>
            </a:r>
            <a:r>
              <a:rPr lang="en-US" sz="1600">
                <a:solidFill>
                  <a:schemeClr val="dk1"/>
                </a:solidFill>
              </a:rPr>
              <a:t>. I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they do so, it</a:t>
            </a:r>
            <a:r>
              <a:rPr lang="en-US" sz="1600">
                <a:solidFill>
                  <a:schemeClr val="dk1"/>
                </a:solidFill>
              </a:rPr>
              <a:t>’s because,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is trouble on the path (node crash, connection broken)</a:t>
            </a:r>
          </a:p>
        </p:txBody>
      </p:sp>
      <p:sp>
        <p:nvSpPr>
          <p:cNvPr id="523" name="Shape 523"/>
          <p:cNvSpPr/>
          <p:nvPr/>
        </p:nvSpPr>
        <p:spPr>
          <a:xfrm>
            <a:off x="312737" y="5083175"/>
            <a:ext cx="723900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524" name="Shape 524"/>
          <p:cNvSpPr/>
          <p:nvPr/>
        </p:nvSpPr>
        <p:spPr>
          <a:xfrm>
            <a:off x="311150" y="4902200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525" name="Shape 525"/>
          <p:cNvSpPr/>
          <p:nvPr/>
        </p:nvSpPr>
        <p:spPr>
          <a:xfrm>
            <a:off x="307975" y="4733925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526" name="Shape 526"/>
          <p:cNvSpPr/>
          <p:nvPr/>
        </p:nvSpPr>
        <p:spPr>
          <a:xfrm>
            <a:off x="306387" y="4565650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527" name="Shape 527"/>
          <p:cNvSpPr/>
          <p:nvPr/>
        </p:nvSpPr>
        <p:spPr>
          <a:xfrm>
            <a:off x="304800" y="4386262"/>
            <a:ext cx="723900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528" name="Shape 528"/>
          <p:cNvSpPr/>
          <p:nvPr/>
        </p:nvSpPr>
        <p:spPr>
          <a:xfrm>
            <a:off x="303212" y="4205287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529" name="Shape 529"/>
          <p:cNvSpPr/>
          <p:nvPr/>
        </p:nvSpPr>
        <p:spPr>
          <a:xfrm>
            <a:off x="312737" y="4037012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530" name="Shape 530"/>
          <p:cNvSpPr/>
          <p:nvPr/>
        </p:nvSpPr>
        <p:spPr>
          <a:xfrm>
            <a:off x="3633787" y="372427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</a:p>
        </p:txBody>
      </p:sp>
      <p:sp>
        <p:nvSpPr>
          <p:cNvPr id="531" name="Shape 531"/>
          <p:cNvSpPr/>
          <p:nvPr/>
        </p:nvSpPr>
        <p:spPr>
          <a:xfrm>
            <a:off x="3632200" y="506412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N3</a:t>
            </a:r>
          </a:p>
        </p:txBody>
      </p:sp>
      <p:sp>
        <p:nvSpPr>
          <p:cNvPr id="532" name="Shape 532"/>
          <p:cNvSpPr/>
          <p:nvPr/>
        </p:nvSpPr>
        <p:spPr>
          <a:xfrm>
            <a:off x="5580047" y="3709975"/>
            <a:ext cx="606300" cy="390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</a:p>
        </p:txBody>
      </p:sp>
      <p:sp>
        <p:nvSpPr>
          <p:cNvPr id="533" name="Shape 533"/>
          <p:cNvSpPr/>
          <p:nvPr/>
        </p:nvSpPr>
        <p:spPr>
          <a:xfrm>
            <a:off x="5600700" y="5073650"/>
            <a:ext cx="534987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N4</a:t>
            </a:r>
          </a:p>
        </p:txBody>
      </p:sp>
      <p:sp>
        <p:nvSpPr>
          <p:cNvPr id="534" name="Shape 534"/>
          <p:cNvSpPr/>
          <p:nvPr/>
        </p:nvSpPr>
        <p:spPr>
          <a:xfrm>
            <a:off x="1700211" y="4373562"/>
            <a:ext cx="403225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</a:p>
        </p:txBody>
      </p:sp>
      <p:sp>
        <p:nvSpPr>
          <p:cNvPr id="535" name="Shape 535"/>
          <p:cNvSpPr/>
          <p:nvPr/>
        </p:nvSpPr>
        <p:spPr>
          <a:xfrm>
            <a:off x="7556500" y="4392612"/>
            <a:ext cx="392112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</a:p>
        </p:txBody>
      </p:sp>
      <p:cxnSp>
        <p:nvCxnSpPr>
          <p:cNvPr id="536" name="Shape 536"/>
          <p:cNvCxnSpPr/>
          <p:nvPr/>
        </p:nvCxnSpPr>
        <p:spPr>
          <a:xfrm flipH="1" rot="10800000">
            <a:off x="2044700" y="3919537"/>
            <a:ext cx="1589087" cy="51117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537" name="Shape 537"/>
          <p:cNvCxnSpPr/>
          <p:nvPr/>
        </p:nvCxnSpPr>
        <p:spPr>
          <a:xfrm>
            <a:off x="2044700" y="4705350"/>
            <a:ext cx="1587499" cy="5540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538" name="Shape 538"/>
          <p:cNvCxnSpPr/>
          <p:nvPr/>
        </p:nvCxnSpPr>
        <p:spPr>
          <a:xfrm>
            <a:off x="4167187" y="5259387"/>
            <a:ext cx="1433511" cy="952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539" name="Shape 539"/>
          <p:cNvCxnSpPr/>
          <p:nvPr/>
        </p:nvCxnSpPr>
        <p:spPr>
          <a:xfrm flipH="1" rot="10800000">
            <a:off x="4087812" y="4043361"/>
            <a:ext cx="1570036" cy="1077912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540" name="Shape 540"/>
          <p:cNvCxnSpPr/>
          <p:nvPr/>
        </p:nvCxnSpPr>
        <p:spPr>
          <a:xfrm>
            <a:off x="4089400" y="4056062"/>
            <a:ext cx="1590674" cy="10747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541" name="Shape 541"/>
          <p:cNvCxnSpPr/>
          <p:nvPr/>
        </p:nvCxnSpPr>
        <p:spPr>
          <a:xfrm flipH="1" rot="10800000">
            <a:off x="4168775" y="3905250"/>
            <a:ext cx="1411287" cy="1428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542" name="Shape 542"/>
          <p:cNvCxnSpPr/>
          <p:nvPr/>
        </p:nvCxnSpPr>
        <p:spPr>
          <a:xfrm flipH="1" rot="10800000">
            <a:off x="6135687" y="4725987"/>
            <a:ext cx="1477961" cy="542925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543" name="Shape 543"/>
          <p:cNvCxnSpPr/>
          <p:nvPr/>
        </p:nvCxnSpPr>
        <p:spPr>
          <a:xfrm>
            <a:off x="6113462" y="3905250"/>
            <a:ext cx="1500187" cy="544511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544" name="Shape 544"/>
          <p:cNvSpPr/>
          <p:nvPr/>
        </p:nvSpPr>
        <p:spPr>
          <a:xfrm>
            <a:off x="3517900" y="3608387"/>
            <a:ext cx="381000" cy="238124"/>
          </a:xfrm>
          <a:prstGeom prst="ellipse">
            <a:avLst/>
          </a:prstGeom>
          <a:solidFill>
            <a:srgbClr val="00B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a</a:t>
            </a:r>
          </a:p>
        </p:txBody>
      </p:sp>
      <p:sp>
        <p:nvSpPr>
          <p:cNvPr id="545" name="Shape 545"/>
          <p:cNvSpPr/>
          <p:nvPr/>
        </p:nvSpPr>
        <p:spPr>
          <a:xfrm>
            <a:off x="3317875" y="3333750"/>
            <a:ext cx="725487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1232</a:t>
            </a:r>
          </a:p>
        </p:txBody>
      </p:sp>
      <p:sp>
        <p:nvSpPr>
          <p:cNvPr id="546" name="Shape 546"/>
          <p:cNvSpPr/>
          <p:nvPr/>
        </p:nvSpPr>
        <p:spPr>
          <a:xfrm>
            <a:off x="307975" y="3867150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cxnSp>
        <p:nvCxnSpPr>
          <p:cNvPr id="547" name="Shape 547"/>
          <p:cNvCxnSpPr/>
          <p:nvPr/>
        </p:nvCxnSpPr>
        <p:spPr>
          <a:xfrm flipH="1" rot="10800000">
            <a:off x="4168775" y="3905250"/>
            <a:ext cx="1411287" cy="14287"/>
          </a:xfrm>
          <a:prstGeom prst="straightConnector1">
            <a:avLst/>
          </a:prstGeom>
          <a:solidFill>
            <a:schemeClr val="accent1"/>
          </a:solidFill>
          <a:ln cap="flat" cmpd="sng" w="31750">
            <a:solidFill>
              <a:srgbClr val="00B05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548" name="Shape 548"/>
          <p:cNvSpPr/>
          <p:nvPr/>
        </p:nvSpPr>
        <p:spPr>
          <a:xfrm>
            <a:off x="5662612" y="3495675"/>
            <a:ext cx="379412" cy="238124"/>
          </a:xfrm>
          <a:prstGeom prst="ellipse">
            <a:avLst/>
          </a:prstGeom>
          <a:solidFill>
            <a:srgbClr val="00B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a</a:t>
            </a:r>
          </a:p>
        </p:txBody>
      </p:sp>
      <p:sp>
        <p:nvSpPr>
          <p:cNvPr id="549" name="Shape 549"/>
          <p:cNvSpPr/>
          <p:nvPr/>
        </p:nvSpPr>
        <p:spPr>
          <a:xfrm>
            <a:off x="5462587" y="3221036"/>
            <a:ext cx="723900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1231</a:t>
            </a:r>
          </a:p>
        </p:txBody>
      </p:sp>
      <p:cxnSp>
        <p:nvCxnSpPr>
          <p:cNvPr id="550" name="Shape 550"/>
          <p:cNvCxnSpPr/>
          <p:nvPr/>
        </p:nvCxnSpPr>
        <p:spPr>
          <a:xfrm flipH="1" rot="10800000">
            <a:off x="2044700" y="3919537"/>
            <a:ext cx="1589087" cy="511174"/>
          </a:xfrm>
          <a:prstGeom prst="straightConnector1">
            <a:avLst/>
          </a:prstGeom>
          <a:solidFill>
            <a:schemeClr val="accent1"/>
          </a:solidFill>
          <a:ln cap="flat" cmpd="sng" w="31750">
            <a:solidFill>
              <a:srgbClr val="00B05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551" name="Shape 551"/>
          <p:cNvCxnSpPr/>
          <p:nvPr/>
        </p:nvCxnSpPr>
        <p:spPr>
          <a:xfrm flipH="1" rot="10800000">
            <a:off x="1036637" y="4003674"/>
            <a:ext cx="444500" cy="121285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552" name="Shape 552"/>
          <p:cNvSpPr/>
          <p:nvPr/>
        </p:nvSpPr>
        <p:spPr>
          <a:xfrm rot="-1380000">
            <a:off x="1093787" y="3271836"/>
            <a:ext cx="1284286" cy="400049"/>
          </a:xfrm>
          <a:prstGeom prst="homePlate">
            <a:avLst>
              <a:gd fmla="val 18233" name="adj"/>
            </a:avLst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reach Node ‘T’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N1</a:t>
            </a:r>
          </a:p>
        </p:txBody>
      </p:sp>
      <p:sp>
        <p:nvSpPr>
          <p:cNvPr id="553" name="Shape 553"/>
          <p:cNvSpPr/>
          <p:nvPr/>
        </p:nvSpPr>
        <p:spPr>
          <a:xfrm>
            <a:off x="3263900" y="2767011"/>
            <a:ext cx="1284287" cy="400049"/>
          </a:xfrm>
          <a:prstGeom prst="homePlate">
            <a:avLst>
              <a:gd fmla="val 18233" name="adj"/>
            </a:avLst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reach Node ‘T’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N2</a:t>
            </a:r>
          </a:p>
        </p:txBody>
      </p:sp>
      <p:sp>
        <p:nvSpPr>
          <p:cNvPr id="554" name="Shape 554"/>
          <p:cNvSpPr/>
          <p:nvPr/>
        </p:nvSpPr>
        <p:spPr>
          <a:xfrm>
            <a:off x="1681161" y="4144962"/>
            <a:ext cx="379412" cy="236536"/>
          </a:xfrm>
          <a:prstGeom prst="ellipse">
            <a:avLst/>
          </a:prstGeom>
          <a:solidFill>
            <a:srgbClr val="00B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a</a:t>
            </a:r>
          </a:p>
        </p:txBody>
      </p:sp>
      <p:sp>
        <p:nvSpPr>
          <p:cNvPr id="555" name="Shape 555"/>
          <p:cNvSpPr/>
          <p:nvPr/>
        </p:nvSpPr>
        <p:spPr>
          <a:xfrm>
            <a:off x="1481137" y="3868737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1233</a:t>
            </a:r>
          </a:p>
        </p:txBody>
      </p:sp>
      <p:cxnSp>
        <p:nvCxnSpPr>
          <p:cNvPr id="556" name="Shape 556"/>
          <p:cNvCxnSpPr/>
          <p:nvPr/>
        </p:nvCxnSpPr>
        <p:spPr>
          <a:xfrm>
            <a:off x="6113462" y="3905250"/>
            <a:ext cx="1500187" cy="544511"/>
          </a:xfrm>
          <a:prstGeom prst="straightConnector1">
            <a:avLst/>
          </a:prstGeom>
          <a:solidFill>
            <a:schemeClr val="accent1"/>
          </a:solidFill>
          <a:ln cap="flat" cmpd="sng" w="31750">
            <a:solidFill>
              <a:srgbClr val="00B05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557" name="Shape 557"/>
          <p:cNvSpPr/>
          <p:nvPr/>
        </p:nvSpPr>
        <p:spPr>
          <a:xfrm>
            <a:off x="8215311" y="4530725"/>
            <a:ext cx="725487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558" name="Shape 558"/>
          <p:cNvSpPr/>
          <p:nvPr/>
        </p:nvSpPr>
        <p:spPr>
          <a:xfrm>
            <a:off x="8215311" y="4340225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559" name="Shape 559"/>
          <p:cNvSpPr/>
          <p:nvPr/>
        </p:nvSpPr>
        <p:spPr>
          <a:xfrm>
            <a:off x="8218486" y="4152900"/>
            <a:ext cx="723900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560" name="Shape 560"/>
          <p:cNvSpPr/>
          <p:nvPr/>
        </p:nvSpPr>
        <p:spPr>
          <a:xfrm>
            <a:off x="8213725" y="3970337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561" name="Shape 561"/>
          <p:cNvSpPr/>
          <p:nvPr/>
        </p:nvSpPr>
        <p:spPr>
          <a:xfrm>
            <a:off x="7556500" y="4392612"/>
            <a:ext cx="392112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</a:p>
        </p:txBody>
      </p:sp>
      <p:sp>
        <p:nvSpPr>
          <p:cNvPr id="562" name="Shape 562"/>
          <p:cNvSpPr/>
          <p:nvPr/>
        </p:nvSpPr>
        <p:spPr>
          <a:xfrm>
            <a:off x="7621586" y="4772025"/>
            <a:ext cx="381000" cy="238124"/>
          </a:xfrm>
          <a:prstGeom prst="ellipse">
            <a:avLst/>
          </a:prstGeom>
          <a:solidFill>
            <a:srgbClr val="00B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a</a:t>
            </a:r>
          </a:p>
        </p:txBody>
      </p:sp>
      <p:sp>
        <p:nvSpPr>
          <p:cNvPr id="563" name="Shape 563"/>
          <p:cNvSpPr/>
          <p:nvPr/>
        </p:nvSpPr>
        <p:spPr>
          <a:xfrm>
            <a:off x="8215311" y="3783012"/>
            <a:ext cx="725487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cxnSp>
        <p:nvCxnSpPr>
          <p:cNvPr id="564" name="Shape 564"/>
          <p:cNvCxnSpPr/>
          <p:nvPr/>
        </p:nvCxnSpPr>
        <p:spPr>
          <a:xfrm flipH="1" rot="10800000">
            <a:off x="7947025" y="4665661"/>
            <a:ext cx="268286" cy="14128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565" name="Shape 565"/>
          <p:cNvSpPr txBox="1"/>
          <p:nvPr/>
        </p:nvSpPr>
        <p:spPr>
          <a:xfrm>
            <a:off x="146050" y="6381900"/>
            <a:ext cx="2809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-US" sz="800">
                <a:solidFill>
                  <a:srgbClr val="7D7D7D"/>
                </a:solidFill>
              </a:rPr>
              <a:t>6 gitbub.com/freignat91/agrid </a:t>
            </a: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| All rights reserved.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type="ctrTitle"/>
          </p:nvPr>
        </p:nvSpPr>
        <p:spPr>
          <a:xfrm>
            <a:off x="673100" y="2451100"/>
            <a:ext cx="8139111" cy="674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Axway AntNet</a:t>
            </a:r>
          </a:p>
        </p:txBody>
      </p:sp>
      <p:sp>
        <p:nvSpPr>
          <p:cNvPr id="571" name="Shape 571"/>
          <p:cNvSpPr txBox="1"/>
          <p:nvPr/>
        </p:nvSpPr>
        <p:spPr>
          <a:xfrm>
            <a:off x="827087" y="3363912"/>
            <a:ext cx="7272336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572" name="Shape 572"/>
          <p:cNvSpPr txBox="1"/>
          <p:nvPr>
            <p:ph idx="1" type="subTitle"/>
          </p:nvPr>
        </p:nvSpPr>
        <p:spPr>
          <a:xfrm>
            <a:off x="714375" y="3314700"/>
            <a:ext cx="6953249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Protocol and </a:t>
            </a:r>
            <a:r>
              <a:rPr lang="en-US" sz="2000">
                <a:solidFill>
                  <a:srgbClr val="0000FF"/>
                </a:solidFill>
              </a:rPr>
              <a:t>path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adaptation: Avoid a busy node</a:t>
            </a:r>
          </a:p>
        </p:txBody>
      </p:sp>
      <p:sp>
        <p:nvSpPr>
          <p:cNvPr id="573" name="Shape 573"/>
          <p:cNvSpPr txBox="1"/>
          <p:nvPr/>
        </p:nvSpPr>
        <p:spPr>
          <a:xfrm>
            <a:off x="146050" y="6381900"/>
            <a:ext cx="2809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-US" sz="800">
                <a:solidFill>
                  <a:srgbClr val="7D7D7D"/>
                </a:solidFill>
              </a:rPr>
              <a:t>6 gitbub.com/freignat91/agrid </a:t>
            </a: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| All rights reserved.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/>
        </p:nvSpPr>
        <p:spPr>
          <a:xfrm>
            <a:off x="8215311" y="5172075"/>
            <a:ext cx="725487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579" name="Shape 579"/>
          <p:cNvSpPr/>
          <p:nvPr/>
        </p:nvSpPr>
        <p:spPr>
          <a:xfrm>
            <a:off x="8215311" y="4981575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580" name="Shape 580"/>
          <p:cNvSpPr/>
          <p:nvPr/>
        </p:nvSpPr>
        <p:spPr>
          <a:xfrm>
            <a:off x="8218486" y="4794250"/>
            <a:ext cx="723900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581" name="Shape 581"/>
          <p:cNvSpPr/>
          <p:nvPr/>
        </p:nvSpPr>
        <p:spPr>
          <a:xfrm>
            <a:off x="8213725" y="4611687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582" name="Shape 582"/>
          <p:cNvSpPr txBox="1"/>
          <p:nvPr>
            <p:ph type="title"/>
          </p:nvPr>
        </p:nvSpPr>
        <p:spPr>
          <a:xfrm>
            <a:off x="381000" y="80961"/>
            <a:ext cx="8229600" cy="1033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Agrid ANTNet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Avoid a busy node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238125" y="1365250"/>
            <a:ext cx="8704261" cy="12620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T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races evaporate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Traces evaporate, so there is a point when they disappear. Then the next ant will re-trace a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 to a given target </a:t>
            </a:r>
            <a:r>
              <a:rPr lang="en-US" sz="1600">
                <a:solidFill>
                  <a:schemeClr val="dk1"/>
                </a:solidFill>
              </a:rPr>
              <a:t>ensuring this way a new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quicker p</a:t>
            </a:r>
            <a:r>
              <a:rPr lang="en-US" sz="1600">
                <a:solidFill>
                  <a:schemeClr val="dk1"/>
                </a:solidFill>
              </a:rPr>
              <a:t>ath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If in the meantime a node increase its workload, it’ll be avoided just because it slow the scout copies passing throught letting the other copies arrive first to the target</a:t>
            </a:r>
          </a:p>
        </p:txBody>
      </p:sp>
      <p:sp>
        <p:nvSpPr>
          <p:cNvPr id="584" name="Shape 584"/>
          <p:cNvSpPr/>
          <p:nvPr/>
        </p:nvSpPr>
        <p:spPr>
          <a:xfrm>
            <a:off x="312737" y="5724525"/>
            <a:ext cx="723900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585" name="Shape 585"/>
          <p:cNvSpPr/>
          <p:nvPr/>
        </p:nvSpPr>
        <p:spPr>
          <a:xfrm>
            <a:off x="311150" y="5543550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586" name="Shape 586"/>
          <p:cNvSpPr/>
          <p:nvPr/>
        </p:nvSpPr>
        <p:spPr>
          <a:xfrm>
            <a:off x="307975" y="5375275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587" name="Shape 587"/>
          <p:cNvSpPr/>
          <p:nvPr/>
        </p:nvSpPr>
        <p:spPr>
          <a:xfrm>
            <a:off x="306387" y="5207000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588" name="Shape 588"/>
          <p:cNvSpPr/>
          <p:nvPr/>
        </p:nvSpPr>
        <p:spPr>
          <a:xfrm>
            <a:off x="304800" y="5027612"/>
            <a:ext cx="723900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589" name="Shape 589"/>
          <p:cNvSpPr/>
          <p:nvPr/>
        </p:nvSpPr>
        <p:spPr>
          <a:xfrm>
            <a:off x="303212" y="4846637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590" name="Shape 590"/>
          <p:cNvSpPr/>
          <p:nvPr/>
        </p:nvSpPr>
        <p:spPr>
          <a:xfrm>
            <a:off x="312737" y="4678362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591" name="Shape 591"/>
          <p:cNvSpPr/>
          <p:nvPr/>
        </p:nvSpPr>
        <p:spPr>
          <a:xfrm>
            <a:off x="3633787" y="4365625"/>
            <a:ext cx="534987" cy="388936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</a:p>
        </p:txBody>
      </p:sp>
      <p:sp>
        <p:nvSpPr>
          <p:cNvPr id="592" name="Shape 592"/>
          <p:cNvSpPr/>
          <p:nvPr/>
        </p:nvSpPr>
        <p:spPr>
          <a:xfrm>
            <a:off x="3632200" y="570547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N3</a:t>
            </a:r>
          </a:p>
        </p:txBody>
      </p:sp>
      <p:sp>
        <p:nvSpPr>
          <p:cNvPr id="593" name="Shape 593"/>
          <p:cNvSpPr/>
          <p:nvPr/>
        </p:nvSpPr>
        <p:spPr>
          <a:xfrm>
            <a:off x="5580048" y="4351325"/>
            <a:ext cx="653700" cy="390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</a:p>
        </p:txBody>
      </p:sp>
      <p:sp>
        <p:nvSpPr>
          <p:cNvPr id="594" name="Shape 594"/>
          <p:cNvSpPr/>
          <p:nvPr/>
        </p:nvSpPr>
        <p:spPr>
          <a:xfrm>
            <a:off x="5600700" y="5715000"/>
            <a:ext cx="534987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N4</a:t>
            </a:r>
          </a:p>
        </p:txBody>
      </p:sp>
      <p:sp>
        <p:nvSpPr>
          <p:cNvPr id="595" name="Shape 595"/>
          <p:cNvSpPr/>
          <p:nvPr/>
        </p:nvSpPr>
        <p:spPr>
          <a:xfrm>
            <a:off x="1700211" y="5014912"/>
            <a:ext cx="403225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</a:p>
        </p:txBody>
      </p:sp>
      <p:sp>
        <p:nvSpPr>
          <p:cNvPr id="596" name="Shape 596"/>
          <p:cNvSpPr/>
          <p:nvPr/>
        </p:nvSpPr>
        <p:spPr>
          <a:xfrm>
            <a:off x="7556500" y="5033962"/>
            <a:ext cx="392112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</a:p>
        </p:txBody>
      </p:sp>
      <p:cxnSp>
        <p:nvCxnSpPr>
          <p:cNvPr id="597" name="Shape 597"/>
          <p:cNvCxnSpPr/>
          <p:nvPr/>
        </p:nvCxnSpPr>
        <p:spPr>
          <a:xfrm flipH="1" rot="10800000">
            <a:off x="2044700" y="4560887"/>
            <a:ext cx="1589087" cy="51117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598" name="Shape 598"/>
          <p:cNvCxnSpPr/>
          <p:nvPr/>
        </p:nvCxnSpPr>
        <p:spPr>
          <a:xfrm>
            <a:off x="2044700" y="5346700"/>
            <a:ext cx="1587499" cy="554037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00FF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599" name="Shape 599"/>
          <p:cNvCxnSpPr/>
          <p:nvPr/>
        </p:nvCxnSpPr>
        <p:spPr>
          <a:xfrm>
            <a:off x="4167187" y="5900737"/>
            <a:ext cx="1433511" cy="9524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00FF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600" name="Shape 600"/>
          <p:cNvCxnSpPr/>
          <p:nvPr/>
        </p:nvCxnSpPr>
        <p:spPr>
          <a:xfrm flipH="1" rot="10800000">
            <a:off x="4087812" y="4684711"/>
            <a:ext cx="1570036" cy="1077912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00FF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601" name="Shape 601"/>
          <p:cNvCxnSpPr/>
          <p:nvPr/>
        </p:nvCxnSpPr>
        <p:spPr>
          <a:xfrm>
            <a:off x="4089400" y="4697412"/>
            <a:ext cx="1590674" cy="1074737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00FF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602" name="Shape 602"/>
          <p:cNvCxnSpPr/>
          <p:nvPr/>
        </p:nvCxnSpPr>
        <p:spPr>
          <a:xfrm flipH="1" rot="10800000">
            <a:off x="4168775" y="4546600"/>
            <a:ext cx="1411287" cy="1428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603" name="Shape 603"/>
          <p:cNvCxnSpPr/>
          <p:nvPr/>
        </p:nvCxnSpPr>
        <p:spPr>
          <a:xfrm flipH="1" rot="10800000">
            <a:off x="6135687" y="5367337"/>
            <a:ext cx="1477961" cy="542925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00FF0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604" name="Shape 604"/>
          <p:cNvSpPr/>
          <p:nvPr/>
        </p:nvSpPr>
        <p:spPr>
          <a:xfrm>
            <a:off x="307975" y="4508500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605" name="Shape 605"/>
          <p:cNvSpPr/>
          <p:nvPr/>
        </p:nvSpPr>
        <p:spPr>
          <a:xfrm>
            <a:off x="1473200" y="4497387"/>
            <a:ext cx="723900" cy="268287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cxnSp>
        <p:nvCxnSpPr>
          <p:cNvPr id="606" name="Shape 606"/>
          <p:cNvCxnSpPr/>
          <p:nvPr/>
        </p:nvCxnSpPr>
        <p:spPr>
          <a:xfrm flipH="1" rot="10800000">
            <a:off x="1036637" y="4632325"/>
            <a:ext cx="436562" cy="1227136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607" name="Shape 607"/>
          <p:cNvSpPr/>
          <p:nvPr/>
        </p:nvSpPr>
        <p:spPr>
          <a:xfrm>
            <a:off x="8215311" y="4424362"/>
            <a:ext cx="725487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cxnSp>
        <p:nvCxnSpPr>
          <p:cNvPr id="608" name="Shape 608"/>
          <p:cNvCxnSpPr/>
          <p:nvPr/>
        </p:nvCxnSpPr>
        <p:spPr>
          <a:xfrm flipH="1" rot="10800000">
            <a:off x="7947025" y="5307011"/>
            <a:ext cx="268286" cy="14128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609" name="Shape 609"/>
          <p:cNvSpPr/>
          <p:nvPr/>
        </p:nvSpPr>
        <p:spPr>
          <a:xfrm rot="-1380107">
            <a:off x="1093767" y="3913138"/>
            <a:ext cx="1284420" cy="399909"/>
          </a:xfrm>
          <a:prstGeom prst="homePlate">
            <a:avLst>
              <a:gd fmla="val 18233" name="adj"/>
            </a:avLst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rach Node ‘T’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N1</a:t>
            </a:r>
          </a:p>
        </p:txBody>
      </p:sp>
      <p:sp>
        <p:nvSpPr>
          <p:cNvPr id="610" name="Shape 610"/>
          <p:cNvSpPr/>
          <p:nvPr/>
        </p:nvSpPr>
        <p:spPr>
          <a:xfrm>
            <a:off x="3141661" y="3783012"/>
            <a:ext cx="1284300" cy="399900"/>
          </a:xfrm>
          <a:prstGeom prst="homePlate">
            <a:avLst>
              <a:gd fmla="val 18233" name="adj"/>
            </a:avLst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reach Node ‘T’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N2</a:t>
            </a:r>
          </a:p>
        </p:txBody>
      </p:sp>
      <p:cxnSp>
        <p:nvCxnSpPr>
          <p:cNvPr id="611" name="Shape 611"/>
          <p:cNvCxnSpPr/>
          <p:nvPr/>
        </p:nvCxnSpPr>
        <p:spPr>
          <a:xfrm flipH="1" rot="10800000">
            <a:off x="2044700" y="4560887"/>
            <a:ext cx="1589087" cy="511174"/>
          </a:xfrm>
          <a:prstGeom prst="straightConnector1">
            <a:avLst/>
          </a:prstGeom>
          <a:solidFill>
            <a:schemeClr val="accent1"/>
          </a:solidFill>
          <a:ln cap="flat" cmpd="sng" w="31750">
            <a:solidFill>
              <a:srgbClr val="00B05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612" name="Shape 612"/>
          <p:cNvCxnSpPr/>
          <p:nvPr/>
        </p:nvCxnSpPr>
        <p:spPr>
          <a:xfrm flipH="1" rot="10800000">
            <a:off x="4168775" y="4546600"/>
            <a:ext cx="1411287" cy="14287"/>
          </a:xfrm>
          <a:prstGeom prst="straightConnector1">
            <a:avLst/>
          </a:prstGeom>
          <a:solidFill>
            <a:schemeClr val="accent1"/>
          </a:solidFill>
          <a:ln cap="flat" cmpd="sng" w="31750">
            <a:solidFill>
              <a:srgbClr val="00B05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613" name="Shape 613"/>
          <p:cNvCxnSpPr>
            <a:stCxn id="593" idx="6"/>
          </p:cNvCxnSpPr>
          <p:nvPr/>
        </p:nvCxnSpPr>
        <p:spPr>
          <a:xfrm>
            <a:off x="6233748" y="4546625"/>
            <a:ext cx="1379999" cy="544500"/>
          </a:xfrm>
          <a:prstGeom prst="straightConnector1">
            <a:avLst/>
          </a:prstGeom>
          <a:solidFill>
            <a:schemeClr val="accent1"/>
          </a:solidFill>
          <a:ln cap="flat" cmpd="sng" w="31750">
            <a:solidFill>
              <a:srgbClr val="00FF0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614" name="Shape 614"/>
          <p:cNvSpPr/>
          <p:nvPr/>
        </p:nvSpPr>
        <p:spPr>
          <a:xfrm>
            <a:off x="1704936" y="4810199"/>
            <a:ext cx="379500" cy="236400"/>
          </a:xfrm>
          <a:prstGeom prst="ellipse">
            <a:avLst/>
          </a:prstGeom>
          <a:solidFill>
            <a:srgbClr val="00B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a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146050" y="6381900"/>
            <a:ext cx="2809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-US" sz="800">
                <a:solidFill>
                  <a:srgbClr val="7D7D7D"/>
                </a:solidFill>
              </a:rPr>
              <a:t>6 gitbub.com/freignat91/agrid </a:t>
            </a: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| All rights reserved.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/>
        </p:nvSpPr>
        <p:spPr>
          <a:xfrm>
            <a:off x="8215311" y="4530725"/>
            <a:ext cx="725487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621" name="Shape 621"/>
          <p:cNvSpPr/>
          <p:nvPr/>
        </p:nvSpPr>
        <p:spPr>
          <a:xfrm>
            <a:off x="8215311" y="4340225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622" name="Shape 622"/>
          <p:cNvSpPr/>
          <p:nvPr/>
        </p:nvSpPr>
        <p:spPr>
          <a:xfrm>
            <a:off x="8218486" y="4152900"/>
            <a:ext cx="723900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623" name="Shape 623"/>
          <p:cNvSpPr/>
          <p:nvPr/>
        </p:nvSpPr>
        <p:spPr>
          <a:xfrm>
            <a:off x="8213725" y="3970337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624" name="Shape 624"/>
          <p:cNvSpPr txBox="1"/>
          <p:nvPr>
            <p:ph type="title"/>
          </p:nvPr>
        </p:nvSpPr>
        <p:spPr>
          <a:xfrm>
            <a:off x="381000" y="80961"/>
            <a:ext cx="8229600" cy="1033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Agrid ANTNet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Avoid a busy node</a:t>
            </a:r>
          </a:p>
        </p:txBody>
      </p:sp>
      <p:sp>
        <p:nvSpPr>
          <p:cNvPr id="625" name="Shape 625"/>
          <p:cNvSpPr txBox="1"/>
          <p:nvPr/>
        </p:nvSpPr>
        <p:spPr>
          <a:xfrm>
            <a:off x="238125" y="1365250"/>
            <a:ext cx="8704200" cy="189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Traces evaporate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Following the same behavior than the one already described to find a new path, the fastest scout ant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reaches the targeted node ‘T’ and immediately goes back on its reverse path to write new traces.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It’s still not useful to add trace on node N4, because the node ‘T’ is directly visible from it.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All this process is done without stopping the other ants carrying blocks. They will switch on the new path immediately when it’ll be available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312737" y="5083175"/>
            <a:ext cx="723900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627" name="Shape 627"/>
          <p:cNvSpPr/>
          <p:nvPr/>
        </p:nvSpPr>
        <p:spPr>
          <a:xfrm>
            <a:off x="311150" y="4902200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628" name="Shape 628"/>
          <p:cNvSpPr/>
          <p:nvPr/>
        </p:nvSpPr>
        <p:spPr>
          <a:xfrm>
            <a:off x="307975" y="4733925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629" name="Shape 629"/>
          <p:cNvSpPr/>
          <p:nvPr/>
        </p:nvSpPr>
        <p:spPr>
          <a:xfrm>
            <a:off x="306387" y="4565650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630" name="Shape 630"/>
          <p:cNvSpPr/>
          <p:nvPr/>
        </p:nvSpPr>
        <p:spPr>
          <a:xfrm>
            <a:off x="304800" y="4386262"/>
            <a:ext cx="723900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631" name="Shape 631"/>
          <p:cNvSpPr/>
          <p:nvPr/>
        </p:nvSpPr>
        <p:spPr>
          <a:xfrm>
            <a:off x="303212" y="4205287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632" name="Shape 632"/>
          <p:cNvSpPr/>
          <p:nvPr/>
        </p:nvSpPr>
        <p:spPr>
          <a:xfrm>
            <a:off x="312737" y="4037012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633" name="Shape 633"/>
          <p:cNvSpPr/>
          <p:nvPr/>
        </p:nvSpPr>
        <p:spPr>
          <a:xfrm>
            <a:off x="3633787" y="3724275"/>
            <a:ext cx="534987" cy="388936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</a:p>
        </p:txBody>
      </p:sp>
      <p:sp>
        <p:nvSpPr>
          <p:cNvPr id="634" name="Shape 634"/>
          <p:cNvSpPr/>
          <p:nvPr/>
        </p:nvSpPr>
        <p:spPr>
          <a:xfrm>
            <a:off x="3632200" y="506412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N3</a:t>
            </a:r>
          </a:p>
        </p:txBody>
      </p:sp>
      <p:sp>
        <p:nvSpPr>
          <p:cNvPr id="635" name="Shape 635"/>
          <p:cNvSpPr/>
          <p:nvPr/>
        </p:nvSpPr>
        <p:spPr>
          <a:xfrm>
            <a:off x="5580047" y="3709975"/>
            <a:ext cx="651000" cy="390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</a:p>
        </p:txBody>
      </p:sp>
      <p:sp>
        <p:nvSpPr>
          <p:cNvPr id="636" name="Shape 636"/>
          <p:cNvSpPr/>
          <p:nvPr/>
        </p:nvSpPr>
        <p:spPr>
          <a:xfrm>
            <a:off x="5600700" y="5073650"/>
            <a:ext cx="534987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N4</a:t>
            </a:r>
          </a:p>
        </p:txBody>
      </p:sp>
      <p:sp>
        <p:nvSpPr>
          <p:cNvPr id="637" name="Shape 637"/>
          <p:cNvSpPr/>
          <p:nvPr/>
        </p:nvSpPr>
        <p:spPr>
          <a:xfrm>
            <a:off x="1700211" y="4373562"/>
            <a:ext cx="403225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</a:p>
        </p:txBody>
      </p:sp>
      <p:sp>
        <p:nvSpPr>
          <p:cNvPr id="638" name="Shape 638"/>
          <p:cNvSpPr/>
          <p:nvPr/>
        </p:nvSpPr>
        <p:spPr>
          <a:xfrm>
            <a:off x="7556500" y="4392612"/>
            <a:ext cx="392112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</a:p>
        </p:txBody>
      </p:sp>
      <p:cxnSp>
        <p:nvCxnSpPr>
          <p:cNvPr id="639" name="Shape 639"/>
          <p:cNvCxnSpPr/>
          <p:nvPr/>
        </p:nvCxnSpPr>
        <p:spPr>
          <a:xfrm flipH="1" rot="10800000">
            <a:off x="2044700" y="3919537"/>
            <a:ext cx="1589087" cy="51117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640" name="Shape 640"/>
          <p:cNvCxnSpPr/>
          <p:nvPr/>
        </p:nvCxnSpPr>
        <p:spPr>
          <a:xfrm>
            <a:off x="2044700" y="4705350"/>
            <a:ext cx="1587499" cy="554037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rgbClr val="FF0000"/>
            </a:solidFill>
            <a:prstDash val="solid"/>
            <a:miter/>
            <a:headEnd len="med" w="med" type="stealth"/>
            <a:tailEnd len="lg" w="lg" type="none"/>
          </a:ln>
        </p:spPr>
      </p:cxnSp>
      <p:cxnSp>
        <p:nvCxnSpPr>
          <p:cNvPr id="641" name="Shape 641"/>
          <p:cNvCxnSpPr/>
          <p:nvPr/>
        </p:nvCxnSpPr>
        <p:spPr>
          <a:xfrm>
            <a:off x="4167187" y="5259387"/>
            <a:ext cx="1433511" cy="9524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rgbClr val="FF0000"/>
            </a:solidFill>
            <a:prstDash val="solid"/>
            <a:miter/>
            <a:headEnd len="med" w="med" type="stealth"/>
            <a:tailEnd len="lg" w="lg" type="none"/>
          </a:ln>
        </p:spPr>
      </p:cxnSp>
      <p:cxnSp>
        <p:nvCxnSpPr>
          <p:cNvPr id="642" name="Shape 642"/>
          <p:cNvCxnSpPr/>
          <p:nvPr/>
        </p:nvCxnSpPr>
        <p:spPr>
          <a:xfrm flipH="1" rot="10800000">
            <a:off x="4087812" y="4043361"/>
            <a:ext cx="1570036" cy="1077912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643" name="Shape 643"/>
          <p:cNvCxnSpPr/>
          <p:nvPr/>
        </p:nvCxnSpPr>
        <p:spPr>
          <a:xfrm>
            <a:off x="4089400" y="4056062"/>
            <a:ext cx="1590674" cy="10747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644" name="Shape 644"/>
          <p:cNvCxnSpPr/>
          <p:nvPr/>
        </p:nvCxnSpPr>
        <p:spPr>
          <a:xfrm flipH="1" rot="10800000">
            <a:off x="4168775" y="3905250"/>
            <a:ext cx="1411287" cy="1428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645" name="Shape 645"/>
          <p:cNvCxnSpPr/>
          <p:nvPr/>
        </p:nvCxnSpPr>
        <p:spPr>
          <a:xfrm flipH="1" rot="10800000">
            <a:off x="6135687" y="4725987"/>
            <a:ext cx="1477961" cy="542925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646" name="Shape 646"/>
          <p:cNvCxnSpPr>
            <a:stCxn id="635" idx="6"/>
          </p:cNvCxnSpPr>
          <p:nvPr/>
        </p:nvCxnSpPr>
        <p:spPr>
          <a:xfrm>
            <a:off x="6231047" y="3905275"/>
            <a:ext cx="1404899" cy="5388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647" name="Shape 647"/>
          <p:cNvSpPr/>
          <p:nvPr/>
        </p:nvSpPr>
        <p:spPr>
          <a:xfrm>
            <a:off x="307975" y="3867150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648" name="Shape 648"/>
          <p:cNvSpPr/>
          <p:nvPr/>
        </p:nvSpPr>
        <p:spPr>
          <a:xfrm>
            <a:off x="8215311" y="3783012"/>
            <a:ext cx="725487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cxnSp>
        <p:nvCxnSpPr>
          <p:cNvPr id="649" name="Shape 649"/>
          <p:cNvCxnSpPr/>
          <p:nvPr/>
        </p:nvCxnSpPr>
        <p:spPr>
          <a:xfrm flipH="1">
            <a:off x="6135687" y="4725987"/>
            <a:ext cx="1477961" cy="542925"/>
          </a:xfrm>
          <a:prstGeom prst="straightConnector1">
            <a:avLst/>
          </a:prstGeom>
          <a:solidFill>
            <a:schemeClr val="accent1"/>
          </a:solidFill>
          <a:ln cap="flat" cmpd="sng" w="31750">
            <a:solidFill>
              <a:srgbClr val="FF000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650" name="Shape 650"/>
          <p:cNvSpPr/>
          <p:nvPr/>
        </p:nvSpPr>
        <p:spPr>
          <a:xfrm>
            <a:off x="3430587" y="5567362"/>
            <a:ext cx="1282800" cy="399900"/>
          </a:xfrm>
          <a:prstGeom prst="homePlate">
            <a:avLst>
              <a:gd fmla="val 18233" name="adj"/>
            </a:avLst>
          </a:prstGeom>
          <a:solidFill>
            <a:srgbClr val="BC8F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reach Node ‘T’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N4</a:t>
            </a:r>
          </a:p>
        </p:txBody>
      </p:sp>
      <p:sp>
        <p:nvSpPr>
          <p:cNvPr id="651" name="Shape 651"/>
          <p:cNvSpPr/>
          <p:nvPr/>
        </p:nvSpPr>
        <p:spPr>
          <a:xfrm rot="1199673">
            <a:off x="1285907" y="4895798"/>
            <a:ext cx="1282715" cy="400018"/>
          </a:xfrm>
          <a:prstGeom prst="homePlate">
            <a:avLst>
              <a:gd fmla="val 18233" name="adj"/>
            </a:avLst>
          </a:prstGeom>
          <a:solidFill>
            <a:srgbClr val="BC8F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reach Node ‘T’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N3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146050" y="6381900"/>
            <a:ext cx="2809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-US" sz="800">
                <a:solidFill>
                  <a:srgbClr val="7D7D7D"/>
                </a:solidFill>
              </a:rPr>
              <a:t>6 gitbub.com/freignat91/agrid </a:t>
            </a: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| All rights reserved.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/>
        </p:nvSpPr>
        <p:spPr>
          <a:xfrm>
            <a:off x="8215311" y="4530725"/>
            <a:ext cx="725487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658" name="Shape 658"/>
          <p:cNvSpPr/>
          <p:nvPr/>
        </p:nvSpPr>
        <p:spPr>
          <a:xfrm>
            <a:off x="8215311" y="4340225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659" name="Shape 659"/>
          <p:cNvSpPr/>
          <p:nvPr/>
        </p:nvSpPr>
        <p:spPr>
          <a:xfrm>
            <a:off x="8218486" y="4152900"/>
            <a:ext cx="723900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660" name="Shape 660"/>
          <p:cNvSpPr/>
          <p:nvPr/>
        </p:nvSpPr>
        <p:spPr>
          <a:xfrm>
            <a:off x="8213725" y="3970337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661" name="Shape 661"/>
          <p:cNvSpPr txBox="1"/>
          <p:nvPr>
            <p:ph type="title"/>
          </p:nvPr>
        </p:nvSpPr>
        <p:spPr>
          <a:xfrm>
            <a:off x="381000" y="80961"/>
            <a:ext cx="8229600" cy="1033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Agrid ANTNet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Traces selection</a:t>
            </a: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238125" y="1330325"/>
            <a:ext cx="8704261" cy="132238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Traces evaporate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If on the same node several traces are contradictory, the most recent is used (the one having the strongest smell)</a:t>
            </a:r>
          </a:p>
        </p:txBody>
      </p:sp>
      <p:sp>
        <p:nvSpPr>
          <p:cNvPr id="663" name="Shape 663"/>
          <p:cNvSpPr/>
          <p:nvPr/>
        </p:nvSpPr>
        <p:spPr>
          <a:xfrm>
            <a:off x="312737" y="5083175"/>
            <a:ext cx="723900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664" name="Shape 664"/>
          <p:cNvSpPr/>
          <p:nvPr/>
        </p:nvSpPr>
        <p:spPr>
          <a:xfrm>
            <a:off x="311150" y="4902200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665" name="Shape 665"/>
          <p:cNvSpPr/>
          <p:nvPr/>
        </p:nvSpPr>
        <p:spPr>
          <a:xfrm>
            <a:off x="307975" y="4733925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666" name="Shape 666"/>
          <p:cNvSpPr/>
          <p:nvPr/>
        </p:nvSpPr>
        <p:spPr>
          <a:xfrm>
            <a:off x="306387" y="4565650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667" name="Shape 667"/>
          <p:cNvSpPr/>
          <p:nvPr/>
        </p:nvSpPr>
        <p:spPr>
          <a:xfrm>
            <a:off x="304800" y="4386262"/>
            <a:ext cx="723900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668" name="Shape 668"/>
          <p:cNvSpPr/>
          <p:nvPr/>
        </p:nvSpPr>
        <p:spPr>
          <a:xfrm>
            <a:off x="303212" y="4205287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669" name="Shape 669"/>
          <p:cNvSpPr/>
          <p:nvPr/>
        </p:nvSpPr>
        <p:spPr>
          <a:xfrm>
            <a:off x="312737" y="4037012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670" name="Shape 670"/>
          <p:cNvSpPr/>
          <p:nvPr/>
        </p:nvSpPr>
        <p:spPr>
          <a:xfrm>
            <a:off x="3633787" y="3724275"/>
            <a:ext cx="534987" cy="388936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</a:p>
        </p:txBody>
      </p:sp>
      <p:sp>
        <p:nvSpPr>
          <p:cNvPr id="671" name="Shape 671"/>
          <p:cNvSpPr/>
          <p:nvPr/>
        </p:nvSpPr>
        <p:spPr>
          <a:xfrm>
            <a:off x="3632200" y="5064125"/>
            <a:ext cx="534900" cy="388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N3</a:t>
            </a:r>
          </a:p>
        </p:txBody>
      </p:sp>
      <p:sp>
        <p:nvSpPr>
          <p:cNvPr id="672" name="Shape 672"/>
          <p:cNvSpPr/>
          <p:nvPr/>
        </p:nvSpPr>
        <p:spPr>
          <a:xfrm>
            <a:off x="5580048" y="3709975"/>
            <a:ext cx="648300" cy="390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</a:p>
        </p:txBody>
      </p:sp>
      <p:sp>
        <p:nvSpPr>
          <p:cNvPr id="673" name="Shape 673"/>
          <p:cNvSpPr/>
          <p:nvPr/>
        </p:nvSpPr>
        <p:spPr>
          <a:xfrm>
            <a:off x="5600700" y="5073650"/>
            <a:ext cx="534987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N4</a:t>
            </a:r>
          </a:p>
        </p:txBody>
      </p:sp>
      <p:sp>
        <p:nvSpPr>
          <p:cNvPr id="674" name="Shape 674"/>
          <p:cNvSpPr/>
          <p:nvPr/>
        </p:nvSpPr>
        <p:spPr>
          <a:xfrm>
            <a:off x="1700211" y="4373562"/>
            <a:ext cx="403225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</a:p>
        </p:txBody>
      </p:sp>
      <p:sp>
        <p:nvSpPr>
          <p:cNvPr id="675" name="Shape 675"/>
          <p:cNvSpPr/>
          <p:nvPr/>
        </p:nvSpPr>
        <p:spPr>
          <a:xfrm>
            <a:off x="7556500" y="4392612"/>
            <a:ext cx="392112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</a:p>
        </p:txBody>
      </p:sp>
      <p:cxnSp>
        <p:nvCxnSpPr>
          <p:cNvPr id="676" name="Shape 676"/>
          <p:cNvCxnSpPr/>
          <p:nvPr/>
        </p:nvCxnSpPr>
        <p:spPr>
          <a:xfrm flipH="1" rot="10800000">
            <a:off x="2044700" y="3919537"/>
            <a:ext cx="1589087" cy="51117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677" name="Shape 677"/>
          <p:cNvCxnSpPr/>
          <p:nvPr/>
        </p:nvCxnSpPr>
        <p:spPr>
          <a:xfrm>
            <a:off x="2044700" y="4705350"/>
            <a:ext cx="1587499" cy="554037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00FF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678" name="Shape 678"/>
          <p:cNvCxnSpPr/>
          <p:nvPr/>
        </p:nvCxnSpPr>
        <p:spPr>
          <a:xfrm>
            <a:off x="4167187" y="5259387"/>
            <a:ext cx="1433511" cy="952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679" name="Shape 679"/>
          <p:cNvCxnSpPr/>
          <p:nvPr/>
        </p:nvCxnSpPr>
        <p:spPr>
          <a:xfrm flipH="1" rot="10800000">
            <a:off x="4087812" y="4043361"/>
            <a:ext cx="1570036" cy="1077912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680" name="Shape 680"/>
          <p:cNvCxnSpPr/>
          <p:nvPr/>
        </p:nvCxnSpPr>
        <p:spPr>
          <a:xfrm>
            <a:off x="4089400" y="4056062"/>
            <a:ext cx="1590674" cy="10747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681" name="Shape 681"/>
          <p:cNvCxnSpPr/>
          <p:nvPr/>
        </p:nvCxnSpPr>
        <p:spPr>
          <a:xfrm flipH="1" rot="10800000">
            <a:off x="4168775" y="3905250"/>
            <a:ext cx="1411287" cy="1428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682" name="Shape 682"/>
          <p:cNvCxnSpPr/>
          <p:nvPr/>
        </p:nvCxnSpPr>
        <p:spPr>
          <a:xfrm flipH="1" rot="10800000">
            <a:off x="6135687" y="4725987"/>
            <a:ext cx="1477961" cy="542925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00FF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683" name="Shape 683"/>
          <p:cNvCxnSpPr>
            <a:stCxn id="672" idx="6"/>
          </p:cNvCxnSpPr>
          <p:nvPr/>
        </p:nvCxnSpPr>
        <p:spPr>
          <a:xfrm>
            <a:off x="6228348" y="3905275"/>
            <a:ext cx="1385399" cy="5445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684" name="Shape 684"/>
          <p:cNvSpPr/>
          <p:nvPr/>
        </p:nvSpPr>
        <p:spPr>
          <a:xfrm>
            <a:off x="307975" y="3867150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685" name="Shape 685"/>
          <p:cNvSpPr/>
          <p:nvPr/>
        </p:nvSpPr>
        <p:spPr>
          <a:xfrm>
            <a:off x="8215311" y="3783012"/>
            <a:ext cx="725487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cxnSp>
        <p:nvCxnSpPr>
          <p:cNvPr id="686" name="Shape 686"/>
          <p:cNvCxnSpPr/>
          <p:nvPr/>
        </p:nvCxnSpPr>
        <p:spPr>
          <a:xfrm rot="10800000">
            <a:off x="4167186" y="5259387"/>
            <a:ext cx="1433511" cy="9524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00FF00"/>
            </a:solidFill>
            <a:prstDash val="solid"/>
            <a:miter/>
            <a:headEnd len="med" w="med" type="stealth"/>
            <a:tailEnd len="lg" w="lg" type="none"/>
          </a:ln>
        </p:spPr>
      </p:cxnSp>
      <p:sp>
        <p:nvSpPr>
          <p:cNvPr id="687" name="Shape 687"/>
          <p:cNvSpPr/>
          <p:nvPr/>
        </p:nvSpPr>
        <p:spPr>
          <a:xfrm>
            <a:off x="3746500" y="4911725"/>
            <a:ext cx="379412" cy="238124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a</a:t>
            </a:r>
          </a:p>
        </p:txBody>
      </p:sp>
      <p:sp>
        <p:nvSpPr>
          <p:cNvPr id="688" name="Shape 688"/>
          <p:cNvSpPr/>
          <p:nvPr/>
        </p:nvSpPr>
        <p:spPr>
          <a:xfrm rot="-1840039">
            <a:off x="4246353" y="4830746"/>
            <a:ext cx="1282809" cy="399614"/>
          </a:xfrm>
          <a:prstGeom prst="homePlate">
            <a:avLst>
              <a:gd fmla="val 18233" name="adj"/>
            </a:avLst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reach Node ‘T’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N</a:t>
            </a:r>
            <a:r>
              <a:rPr lang="en-US" sz="10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689" name="Shape 689"/>
          <p:cNvSpPr/>
          <p:nvPr/>
        </p:nvSpPr>
        <p:spPr>
          <a:xfrm>
            <a:off x="3430587" y="5567362"/>
            <a:ext cx="1282700" cy="400049"/>
          </a:xfrm>
          <a:prstGeom prst="homePlate">
            <a:avLst>
              <a:gd fmla="val 18233" name="adj"/>
            </a:avLst>
          </a:prstGeom>
          <a:solidFill>
            <a:srgbClr val="BC8F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reach Node ‘T’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N4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146050" y="6381900"/>
            <a:ext cx="2809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-US" sz="800">
                <a:solidFill>
                  <a:srgbClr val="7D7D7D"/>
                </a:solidFill>
              </a:rPr>
              <a:t>6 gitbub.com/freignat91/agrid </a:t>
            </a: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| All rights reserved.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>
            <p:ph type="title"/>
          </p:nvPr>
        </p:nvSpPr>
        <p:spPr>
          <a:xfrm>
            <a:off x="381000" y="80961"/>
            <a:ext cx="8229600" cy="1033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Agrid ANTNet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Node rules</a:t>
            </a:r>
          </a:p>
        </p:txBody>
      </p:sp>
      <p:sp>
        <p:nvSpPr>
          <p:cNvPr id="696" name="Shape 696"/>
          <p:cNvSpPr txBox="1"/>
          <p:nvPr/>
        </p:nvSpPr>
        <p:spPr>
          <a:xfrm>
            <a:off x="69850" y="1306512"/>
            <a:ext cx="9015412" cy="2917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 1: I/O decision: keep the faster ant.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new ant arrive on the node, verify if it didn’t already receive a copy of the same ant.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yes: kill the new incomer.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no: let the new incomer enter.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 2: Trace management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lang="en-US" sz="1600">
                <a:solidFill>
                  <a:schemeClr val="dk1"/>
                </a:solidFill>
              </a:rPr>
              <a:t>T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races evaporate</a:t>
            </a:r>
            <a:r>
              <a:rPr lang="en-US" sz="1600">
                <a:solidFill>
                  <a:schemeClr val="dk1"/>
                </a:solidFill>
              </a:rPr>
              <a:t>, their “smell” level decrease until they are deleted.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 txBox="1"/>
          <p:nvPr/>
        </p:nvSpPr>
        <p:spPr>
          <a:xfrm>
            <a:off x="146050" y="6381900"/>
            <a:ext cx="2809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-US" sz="800">
                <a:solidFill>
                  <a:srgbClr val="7D7D7D"/>
                </a:solidFill>
              </a:rPr>
              <a:t>6 gitbub.com/freignat91/agrid </a:t>
            </a: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| All rights reserved.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/>
          <p:nvPr>
            <p:ph type="ctrTitle"/>
          </p:nvPr>
        </p:nvSpPr>
        <p:spPr>
          <a:xfrm>
            <a:off x="673100" y="2451100"/>
            <a:ext cx="8139111" cy="674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Axway AntNet</a:t>
            </a:r>
          </a:p>
        </p:txBody>
      </p:sp>
      <p:sp>
        <p:nvSpPr>
          <p:cNvPr id="703" name="Shape 703"/>
          <p:cNvSpPr txBox="1"/>
          <p:nvPr/>
        </p:nvSpPr>
        <p:spPr>
          <a:xfrm>
            <a:off x="827087" y="3363912"/>
            <a:ext cx="7272336" cy="11445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704" name="Shape 704"/>
          <p:cNvSpPr txBox="1"/>
          <p:nvPr>
            <p:ph idx="1" type="subTitle"/>
          </p:nvPr>
        </p:nvSpPr>
        <p:spPr>
          <a:xfrm>
            <a:off x="714375" y="3314700"/>
            <a:ext cx="6953249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Protocol and </a:t>
            </a:r>
            <a:r>
              <a:rPr lang="en-US" sz="2000">
                <a:solidFill>
                  <a:srgbClr val="0000FF"/>
                </a:solidFill>
              </a:rPr>
              <a:t>path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adaptation: Avoid a failed node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46050" y="6381900"/>
            <a:ext cx="2809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-US" sz="800">
                <a:solidFill>
                  <a:srgbClr val="7D7D7D"/>
                </a:solidFill>
              </a:rPr>
              <a:t>6 gitbub.com/freignat91/agrid </a:t>
            </a: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| All rights reserved.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/>
        </p:nvSpPr>
        <p:spPr>
          <a:xfrm>
            <a:off x="8215311" y="4530725"/>
            <a:ext cx="725487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711" name="Shape 711"/>
          <p:cNvSpPr/>
          <p:nvPr/>
        </p:nvSpPr>
        <p:spPr>
          <a:xfrm>
            <a:off x="8215311" y="4340225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712" name="Shape 712"/>
          <p:cNvSpPr/>
          <p:nvPr/>
        </p:nvSpPr>
        <p:spPr>
          <a:xfrm>
            <a:off x="8208961" y="4152900"/>
            <a:ext cx="723900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713" name="Shape 713"/>
          <p:cNvSpPr/>
          <p:nvPr/>
        </p:nvSpPr>
        <p:spPr>
          <a:xfrm>
            <a:off x="8213725" y="3970337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714" name="Shape 714"/>
          <p:cNvSpPr txBox="1"/>
          <p:nvPr>
            <p:ph type="title"/>
          </p:nvPr>
        </p:nvSpPr>
        <p:spPr>
          <a:xfrm>
            <a:off x="381000" y="80961"/>
            <a:ext cx="8229600" cy="1033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Agrid ANTNet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Avoid a failed node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238125" y="1365250"/>
            <a:ext cx="8704261" cy="157003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node on the path failed down.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node on the path failed down, all its connections stop at the same time. All ants hosted by this node are killed</a:t>
            </a:r>
            <a:r>
              <a:rPr lang="en-US" sz="1600">
                <a:solidFill>
                  <a:schemeClr val="dk1"/>
                </a:solidFill>
              </a:rPr>
              <a:t> with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their data</a:t>
            </a:r>
            <a:r>
              <a:rPr lang="en-US" sz="1600">
                <a:solidFill>
                  <a:schemeClr val="dk1"/>
                </a:solidFill>
              </a:rPr>
              <a:t>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new </a:t>
            </a:r>
            <a:r>
              <a:rPr lang="en-US" sz="1600">
                <a:solidFill>
                  <a:schemeClr val="dk1"/>
                </a:solidFill>
              </a:rPr>
              <a:t>‘a’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ant created on node ‘S’ has a false indication because the connection to the pointed node no longer exist. Then </a:t>
            </a:r>
            <a:r>
              <a:rPr lang="en-US" sz="1600">
                <a:solidFill>
                  <a:schemeClr val="dk1"/>
                </a:solidFill>
              </a:rPr>
              <a:t>it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behaves as there is no indication and starts to duplicate </a:t>
            </a:r>
            <a:r>
              <a:rPr lang="en-US" sz="1600">
                <a:solidFill>
                  <a:schemeClr val="dk1"/>
                </a:solidFill>
              </a:rPr>
              <a:t>itself to re-create a path following the ant rule 1. It uses any available traces to speed up its way.</a:t>
            </a:r>
          </a:p>
        </p:txBody>
      </p:sp>
      <p:sp>
        <p:nvSpPr>
          <p:cNvPr id="716" name="Shape 716"/>
          <p:cNvSpPr/>
          <p:nvPr/>
        </p:nvSpPr>
        <p:spPr>
          <a:xfrm>
            <a:off x="312737" y="5083175"/>
            <a:ext cx="723900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717" name="Shape 717"/>
          <p:cNvSpPr/>
          <p:nvPr/>
        </p:nvSpPr>
        <p:spPr>
          <a:xfrm>
            <a:off x="311150" y="4902200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718" name="Shape 718"/>
          <p:cNvSpPr/>
          <p:nvPr/>
        </p:nvSpPr>
        <p:spPr>
          <a:xfrm>
            <a:off x="307975" y="4733925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719" name="Shape 719"/>
          <p:cNvSpPr/>
          <p:nvPr/>
        </p:nvSpPr>
        <p:spPr>
          <a:xfrm>
            <a:off x="306387" y="4565650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720" name="Shape 720"/>
          <p:cNvSpPr/>
          <p:nvPr/>
        </p:nvSpPr>
        <p:spPr>
          <a:xfrm>
            <a:off x="312737" y="4386262"/>
            <a:ext cx="725487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721" name="Shape 721"/>
          <p:cNvSpPr/>
          <p:nvPr/>
        </p:nvSpPr>
        <p:spPr>
          <a:xfrm>
            <a:off x="311150" y="4205287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722" name="Shape 722"/>
          <p:cNvSpPr/>
          <p:nvPr/>
        </p:nvSpPr>
        <p:spPr>
          <a:xfrm>
            <a:off x="312737" y="4037012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723" name="Shape 723"/>
          <p:cNvSpPr/>
          <p:nvPr/>
        </p:nvSpPr>
        <p:spPr>
          <a:xfrm>
            <a:off x="3633787" y="372427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</a:p>
        </p:txBody>
      </p:sp>
      <p:sp>
        <p:nvSpPr>
          <p:cNvPr id="724" name="Shape 724"/>
          <p:cNvSpPr/>
          <p:nvPr/>
        </p:nvSpPr>
        <p:spPr>
          <a:xfrm>
            <a:off x="3632200" y="506412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N3</a:t>
            </a:r>
          </a:p>
        </p:txBody>
      </p:sp>
      <p:sp>
        <p:nvSpPr>
          <p:cNvPr id="725" name="Shape 725"/>
          <p:cNvSpPr/>
          <p:nvPr/>
        </p:nvSpPr>
        <p:spPr>
          <a:xfrm>
            <a:off x="5580047" y="3709975"/>
            <a:ext cx="647700" cy="390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</a:p>
        </p:txBody>
      </p:sp>
      <p:sp>
        <p:nvSpPr>
          <p:cNvPr id="726" name="Shape 726"/>
          <p:cNvSpPr/>
          <p:nvPr/>
        </p:nvSpPr>
        <p:spPr>
          <a:xfrm>
            <a:off x="5600700" y="5073650"/>
            <a:ext cx="534987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N4</a:t>
            </a:r>
          </a:p>
        </p:txBody>
      </p:sp>
      <p:sp>
        <p:nvSpPr>
          <p:cNvPr id="727" name="Shape 727"/>
          <p:cNvSpPr/>
          <p:nvPr/>
        </p:nvSpPr>
        <p:spPr>
          <a:xfrm>
            <a:off x="1700211" y="4373562"/>
            <a:ext cx="403225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</a:p>
        </p:txBody>
      </p:sp>
      <p:sp>
        <p:nvSpPr>
          <p:cNvPr id="728" name="Shape 728"/>
          <p:cNvSpPr/>
          <p:nvPr/>
        </p:nvSpPr>
        <p:spPr>
          <a:xfrm>
            <a:off x="7556500" y="4392612"/>
            <a:ext cx="392112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</a:p>
        </p:txBody>
      </p:sp>
      <p:cxnSp>
        <p:nvCxnSpPr>
          <p:cNvPr id="729" name="Shape 729"/>
          <p:cNvCxnSpPr/>
          <p:nvPr/>
        </p:nvCxnSpPr>
        <p:spPr>
          <a:xfrm flipH="1" rot="10800000">
            <a:off x="6135687" y="4725987"/>
            <a:ext cx="1477961" cy="542925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730" name="Shape 730"/>
          <p:cNvCxnSpPr>
            <a:stCxn id="725" idx="6"/>
          </p:cNvCxnSpPr>
          <p:nvPr/>
        </p:nvCxnSpPr>
        <p:spPr>
          <a:xfrm>
            <a:off x="6227747" y="3905275"/>
            <a:ext cx="1385999" cy="544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731" name="Shape 731"/>
          <p:cNvSpPr/>
          <p:nvPr/>
        </p:nvSpPr>
        <p:spPr>
          <a:xfrm>
            <a:off x="307975" y="3867150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732" name="Shape 732"/>
          <p:cNvSpPr/>
          <p:nvPr/>
        </p:nvSpPr>
        <p:spPr>
          <a:xfrm>
            <a:off x="1673225" y="4130675"/>
            <a:ext cx="379412" cy="238124"/>
          </a:xfrm>
          <a:prstGeom prst="ellipse">
            <a:avLst/>
          </a:prstGeom>
          <a:solidFill>
            <a:srgbClr val="00B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a</a:t>
            </a:r>
          </a:p>
        </p:txBody>
      </p:sp>
      <p:cxnSp>
        <p:nvCxnSpPr>
          <p:cNvPr id="733" name="Shape 733"/>
          <p:cNvCxnSpPr/>
          <p:nvPr/>
        </p:nvCxnSpPr>
        <p:spPr>
          <a:xfrm flipH="1" rot="10800000">
            <a:off x="1025525" y="4249737"/>
            <a:ext cx="647700" cy="920749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734" name="Shape 734"/>
          <p:cNvSpPr/>
          <p:nvPr/>
        </p:nvSpPr>
        <p:spPr>
          <a:xfrm>
            <a:off x="8215311" y="3783012"/>
            <a:ext cx="725487" cy="268286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cxnSp>
        <p:nvCxnSpPr>
          <p:cNvPr id="735" name="Shape 735"/>
          <p:cNvCxnSpPr/>
          <p:nvPr/>
        </p:nvCxnSpPr>
        <p:spPr>
          <a:xfrm flipH="1" rot="10800000">
            <a:off x="7947025" y="4665661"/>
            <a:ext cx="268286" cy="14128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736" name="Shape 736"/>
          <p:cNvCxnSpPr/>
          <p:nvPr/>
        </p:nvCxnSpPr>
        <p:spPr>
          <a:xfrm flipH="1" rot="10800000">
            <a:off x="3325812" y="4733925"/>
            <a:ext cx="1258887" cy="938212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737" name="Shape 737"/>
          <p:cNvCxnSpPr/>
          <p:nvPr/>
        </p:nvCxnSpPr>
        <p:spPr>
          <a:xfrm>
            <a:off x="3267075" y="4722812"/>
            <a:ext cx="1187449" cy="925511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38" name="Shape 738"/>
          <p:cNvSpPr/>
          <p:nvPr/>
        </p:nvSpPr>
        <p:spPr>
          <a:xfrm rot="1200000">
            <a:off x="1285875" y="4895849"/>
            <a:ext cx="1282699" cy="400049"/>
          </a:xfrm>
          <a:prstGeom prst="homePlate">
            <a:avLst>
              <a:gd fmla="val 18233" name="adj"/>
            </a:avLst>
          </a:prstGeom>
          <a:solidFill>
            <a:srgbClr val="BC8F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reach Node ‘T’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N3</a:t>
            </a:r>
          </a:p>
        </p:txBody>
      </p:sp>
      <p:sp>
        <p:nvSpPr>
          <p:cNvPr id="739" name="Shape 739"/>
          <p:cNvSpPr/>
          <p:nvPr/>
        </p:nvSpPr>
        <p:spPr>
          <a:xfrm>
            <a:off x="3430587" y="5567362"/>
            <a:ext cx="1282700" cy="400049"/>
          </a:xfrm>
          <a:prstGeom prst="homePlate">
            <a:avLst>
              <a:gd fmla="val 18233" name="adj"/>
            </a:avLst>
          </a:prstGeom>
          <a:solidFill>
            <a:srgbClr val="BC8F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reach Node ‘T’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N4</a:t>
            </a:r>
          </a:p>
        </p:txBody>
      </p:sp>
      <p:cxnSp>
        <p:nvCxnSpPr>
          <p:cNvPr id="740" name="Shape 740"/>
          <p:cNvCxnSpPr/>
          <p:nvPr/>
        </p:nvCxnSpPr>
        <p:spPr>
          <a:xfrm flipH="1" rot="10800000">
            <a:off x="2044700" y="3919537"/>
            <a:ext cx="1589087" cy="511174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741" name="Shape 741"/>
          <p:cNvCxnSpPr/>
          <p:nvPr/>
        </p:nvCxnSpPr>
        <p:spPr>
          <a:xfrm flipH="1" rot="10800000">
            <a:off x="4168775" y="3905250"/>
            <a:ext cx="1411287" cy="14287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742" name="Shape 742"/>
          <p:cNvCxnSpPr>
            <a:stCxn id="723" idx="4"/>
            <a:endCxn id="726" idx="2"/>
          </p:cNvCxnSpPr>
          <p:nvPr/>
        </p:nvCxnSpPr>
        <p:spPr>
          <a:xfrm>
            <a:off x="3901280" y="4113211"/>
            <a:ext cx="1699500" cy="11556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743" name="Shape 743"/>
          <p:cNvSpPr txBox="1"/>
          <p:nvPr/>
        </p:nvSpPr>
        <p:spPr>
          <a:xfrm>
            <a:off x="146050" y="6381900"/>
            <a:ext cx="2809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-US" sz="800">
                <a:solidFill>
                  <a:srgbClr val="7D7D7D"/>
                </a:solidFill>
              </a:rPr>
              <a:t>6 gitbub.com/freignat91/agrid </a:t>
            </a: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| All rights reserved.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/>
          <p:nvPr/>
        </p:nvSpPr>
        <p:spPr>
          <a:xfrm>
            <a:off x="8215311" y="4530725"/>
            <a:ext cx="725487" cy="268287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749" name="Shape 749"/>
          <p:cNvSpPr/>
          <p:nvPr/>
        </p:nvSpPr>
        <p:spPr>
          <a:xfrm>
            <a:off x="8215311" y="4340225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750" name="Shape 750"/>
          <p:cNvSpPr/>
          <p:nvPr/>
        </p:nvSpPr>
        <p:spPr>
          <a:xfrm>
            <a:off x="8208961" y="4152900"/>
            <a:ext cx="723900" cy="268287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751" name="Shape 751"/>
          <p:cNvSpPr/>
          <p:nvPr/>
        </p:nvSpPr>
        <p:spPr>
          <a:xfrm>
            <a:off x="8213725" y="3970337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752" name="Shape 752"/>
          <p:cNvSpPr txBox="1"/>
          <p:nvPr>
            <p:ph type="title"/>
          </p:nvPr>
        </p:nvSpPr>
        <p:spPr>
          <a:xfrm>
            <a:off x="381000" y="80961"/>
            <a:ext cx="82296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Agrid ANTNet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Avoid a failed node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238125" y="1365250"/>
            <a:ext cx="8704200" cy="15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node on the path failed down.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When the fastest copy of the ant founds the target, it goes back to its origin node, creating news traces on its way.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All ants carrying data blocks start to behave this way until a good path is restored.</a:t>
            </a:r>
          </a:p>
        </p:txBody>
      </p:sp>
      <p:sp>
        <p:nvSpPr>
          <p:cNvPr id="754" name="Shape 754"/>
          <p:cNvSpPr/>
          <p:nvPr/>
        </p:nvSpPr>
        <p:spPr>
          <a:xfrm>
            <a:off x="312737" y="5083175"/>
            <a:ext cx="723900" cy="268287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755" name="Shape 755"/>
          <p:cNvSpPr/>
          <p:nvPr/>
        </p:nvSpPr>
        <p:spPr>
          <a:xfrm>
            <a:off x="311150" y="4902200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756" name="Shape 756"/>
          <p:cNvSpPr/>
          <p:nvPr/>
        </p:nvSpPr>
        <p:spPr>
          <a:xfrm>
            <a:off x="307975" y="4733925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757" name="Shape 757"/>
          <p:cNvSpPr/>
          <p:nvPr/>
        </p:nvSpPr>
        <p:spPr>
          <a:xfrm>
            <a:off x="306387" y="4565650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758" name="Shape 758"/>
          <p:cNvSpPr/>
          <p:nvPr/>
        </p:nvSpPr>
        <p:spPr>
          <a:xfrm>
            <a:off x="312737" y="4386262"/>
            <a:ext cx="725487" cy="268287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759" name="Shape 759"/>
          <p:cNvSpPr/>
          <p:nvPr/>
        </p:nvSpPr>
        <p:spPr>
          <a:xfrm>
            <a:off x="311150" y="4205287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760" name="Shape 760"/>
          <p:cNvSpPr/>
          <p:nvPr/>
        </p:nvSpPr>
        <p:spPr>
          <a:xfrm>
            <a:off x="312737" y="4037012"/>
            <a:ext cx="723900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761" name="Shape 761"/>
          <p:cNvSpPr/>
          <p:nvPr/>
        </p:nvSpPr>
        <p:spPr>
          <a:xfrm>
            <a:off x="3633787" y="3724275"/>
            <a:ext cx="534900" cy="388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</a:p>
        </p:txBody>
      </p:sp>
      <p:sp>
        <p:nvSpPr>
          <p:cNvPr id="762" name="Shape 762"/>
          <p:cNvSpPr/>
          <p:nvPr/>
        </p:nvSpPr>
        <p:spPr>
          <a:xfrm>
            <a:off x="3632200" y="5064125"/>
            <a:ext cx="534900" cy="388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N3</a:t>
            </a:r>
          </a:p>
        </p:txBody>
      </p:sp>
      <p:sp>
        <p:nvSpPr>
          <p:cNvPr id="763" name="Shape 763"/>
          <p:cNvSpPr/>
          <p:nvPr/>
        </p:nvSpPr>
        <p:spPr>
          <a:xfrm>
            <a:off x="5580047" y="3709975"/>
            <a:ext cx="647700" cy="390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</a:p>
        </p:txBody>
      </p:sp>
      <p:sp>
        <p:nvSpPr>
          <p:cNvPr id="764" name="Shape 764"/>
          <p:cNvSpPr/>
          <p:nvPr/>
        </p:nvSpPr>
        <p:spPr>
          <a:xfrm>
            <a:off x="5600700" y="5073650"/>
            <a:ext cx="534900" cy="390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N4</a:t>
            </a:r>
          </a:p>
        </p:txBody>
      </p:sp>
      <p:sp>
        <p:nvSpPr>
          <p:cNvPr id="765" name="Shape 765"/>
          <p:cNvSpPr/>
          <p:nvPr/>
        </p:nvSpPr>
        <p:spPr>
          <a:xfrm>
            <a:off x="1700211" y="4373562"/>
            <a:ext cx="403200" cy="388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</a:p>
        </p:txBody>
      </p:sp>
      <p:sp>
        <p:nvSpPr>
          <p:cNvPr id="766" name="Shape 766"/>
          <p:cNvSpPr/>
          <p:nvPr/>
        </p:nvSpPr>
        <p:spPr>
          <a:xfrm>
            <a:off x="7556500" y="4392612"/>
            <a:ext cx="392100" cy="390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</a:p>
        </p:txBody>
      </p:sp>
      <p:sp>
        <p:nvSpPr>
          <p:cNvPr id="767" name="Shape 767"/>
          <p:cNvSpPr/>
          <p:nvPr/>
        </p:nvSpPr>
        <p:spPr>
          <a:xfrm>
            <a:off x="307975" y="3867150"/>
            <a:ext cx="725487" cy="269874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768" name="Shape 768"/>
          <p:cNvSpPr/>
          <p:nvPr/>
        </p:nvSpPr>
        <p:spPr>
          <a:xfrm>
            <a:off x="7721750" y="4221112"/>
            <a:ext cx="379500" cy="238200"/>
          </a:xfrm>
          <a:prstGeom prst="ellipse">
            <a:avLst/>
          </a:prstGeom>
          <a:solidFill>
            <a:srgbClr val="00B05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a</a:t>
            </a:r>
          </a:p>
        </p:txBody>
      </p:sp>
      <p:sp>
        <p:nvSpPr>
          <p:cNvPr id="769" name="Shape 769"/>
          <p:cNvSpPr/>
          <p:nvPr/>
        </p:nvSpPr>
        <p:spPr>
          <a:xfrm>
            <a:off x="8215311" y="3783012"/>
            <a:ext cx="725487" cy="268287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cxnSp>
        <p:nvCxnSpPr>
          <p:cNvPr id="770" name="Shape 770"/>
          <p:cNvCxnSpPr/>
          <p:nvPr/>
        </p:nvCxnSpPr>
        <p:spPr>
          <a:xfrm flipH="1" rot="10800000">
            <a:off x="7947025" y="4665648"/>
            <a:ext cx="268200" cy="1413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771" name="Shape 771"/>
          <p:cNvCxnSpPr/>
          <p:nvPr/>
        </p:nvCxnSpPr>
        <p:spPr>
          <a:xfrm flipH="1" rot="10800000">
            <a:off x="3325812" y="4734037"/>
            <a:ext cx="1258800" cy="93810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772" name="Shape 772"/>
          <p:cNvCxnSpPr/>
          <p:nvPr/>
        </p:nvCxnSpPr>
        <p:spPr>
          <a:xfrm>
            <a:off x="3267075" y="4722812"/>
            <a:ext cx="1187400" cy="92550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73" name="Shape 773"/>
          <p:cNvSpPr/>
          <p:nvPr/>
        </p:nvSpPr>
        <p:spPr>
          <a:xfrm rot="-1148561">
            <a:off x="1285881" y="4895766"/>
            <a:ext cx="1282622" cy="400089"/>
          </a:xfrm>
          <a:prstGeom prst="homePlate">
            <a:avLst>
              <a:gd fmla="val 18233" name="adj"/>
            </a:avLst>
          </a:prstGeom>
          <a:solidFill>
            <a:srgbClr val="BC8F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reach Node ‘T’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N</a:t>
            </a:r>
            <a:r>
              <a:rPr lang="en-US" sz="10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774" name="Shape 774"/>
          <p:cNvSpPr/>
          <p:nvPr/>
        </p:nvSpPr>
        <p:spPr>
          <a:xfrm rot="2120859">
            <a:off x="3786442" y="3220246"/>
            <a:ext cx="1282892" cy="399801"/>
          </a:xfrm>
          <a:prstGeom prst="homePlate">
            <a:avLst>
              <a:gd fmla="val 18233" name="adj"/>
            </a:avLst>
          </a:prstGeom>
          <a:solidFill>
            <a:srgbClr val="BC8F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reach Node ‘T’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N4</a:t>
            </a:r>
          </a:p>
        </p:txBody>
      </p:sp>
      <p:cxnSp>
        <p:nvCxnSpPr>
          <p:cNvPr id="775" name="Shape 775"/>
          <p:cNvCxnSpPr>
            <a:stCxn id="766" idx="2"/>
            <a:endCxn id="764" idx="6"/>
          </p:cNvCxnSpPr>
          <p:nvPr/>
        </p:nvCxnSpPr>
        <p:spPr>
          <a:xfrm flipH="1">
            <a:off x="6135700" y="4587912"/>
            <a:ext cx="1420800" cy="6810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00FF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776" name="Shape 776"/>
          <p:cNvCxnSpPr>
            <a:stCxn id="764" idx="1"/>
            <a:endCxn id="761" idx="5"/>
          </p:cNvCxnSpPr>
          <p:nvPr/>
        </p:nvCxnSpPr>
        <p:spPr>
          <a:xfrm rot="10800000">
            <a:off x="4090234" y="4056252"/>
            <a:ext cx="1588800" cy="10746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00FF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777" name="Shape 777"/>
          <p:cNvCxnSpPr>
            <a:stCxn id="761" idx="2"/>
            <a:endCxn id="765" idx="6"/>
          </p:cNvCxnSpPr>
          <p:nvPr/>
        </p:nvCxnSpPr>
        <p:spPr>
          <a:xfrm flipH="1">
            <a:off x="2103487" y="3918675"/>
            <a:ext cx="1530300" cy="6492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00FF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778" name="Shape 778"/>
          <p:cNvCxnSpPr>
            <a:stCxn id="763" idx="6"/>
            <a:endCxn id="766" idx="1"/>
          </p:cNvCxnSpPr>
          <p:nvPr/>
        </p:nvCxnSpPr>
        <p:spPr>
          <a:xfrm>
            <a:off x="6227747" y="3905275"/>
            <a:ext cx="1386299" cy="5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9" name="Shape 779"/>
          <p:cNvCxnSpPr>
            <a:stCxn id="761" idx="6"/>
            <a:endCxn id="763" idx="2"/>
          </p:cNvCxnSpPr>
          <p:nvPr/>
        </p:nvCxnSpPr>
        <p:spPr>
          <a:xfrm flipH="1" rot="10800000">
            <a:off x="4168687" y="3905175"/>
            <a:ext cx="14115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80" name="Shape 780"/>
          <p:cNvSpPr txBox="1"/>
          <p:nvPr/>
        </p:nvSpPr>
        <p:spPr>
          <a:xfrm>
            <a:off x="146050" y="6381900"/>
            <a:ext cx="2809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-US" sz="800">
                <a:solidFill>
                  <a:srgbClr val="7D7D7D"/>
                </a:solidFill>
              </a:rPr>
              <a:t>6 gitbub.com/freignat91/agrid </a:t>
            </a: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| All rights reserved.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81000" y="80961"/>
            <a:ext cx="8229600" cy="1033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Agrid </a:t>
            </a: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ANTNet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 quicker path </a:t>
            </a:r>
          </a:p>
        </p:txBody>
      </p:sp>
      <p:sp>
        <p:nvSpPr>
          <p:cNvPr id="79" name="Shape 79"/>
          <p:cNvSpPr/>
          <p:nvPr/>
        </p:nvSpPr>
        <p:spPr>
          <a:xfrm>
            <a:off x="3633787" y="372427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</a:p>
        </p:txBody>
      </p:sp>
      <p:sp>
        <p:nvSpPr>
          <p:cNvPr id="80" name="Shape 80"/>
          <p:cNvSpPr/>
          <p:nvPr/>
        </p:nvSpPr>
        <p:spPr>
          <a:xfrm>
            <a:off x="3632200" y="506412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N3</a:t>
            </a:r>
          </a:p>
        </p:txBody>
      </p:sp>
      <p:sp>
        <p:nvSpPr>
          <p:cNvPr id="81" name="Shape 81"/>
          <p:cNvSpPr/>
          <p:nvPr/>
        </p:nvSpPr>
        <p:spPr>
          <a:xfrm>
            <a:off x="5580049" y="3709975"/>
            <a:ext cx="534900" cy="390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N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82" name="Shape 82"/>
          <p:cNvSpPr/>
          <p:nvPr/>
        </p:nvSpPr>
        <p:spPr>
          <a:xfrm>
            <a:off x="5600700" y="5073650"/>
            <a:ext cx="534987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N4</a:t>
            </a:r>
          </a:p>
        </p:txBody>
      </p:sp>
      <p:sp>
        <p:nvSpPr>
          <p:cNvPr id="83" name="Shape 83"/>
          <p:cNvSpPr/>
          <p:nvPr/>
        </p:nvSpPr>
        <p:spPr>
          <a:xfrm>
            <a:off x="1700211" y="4373562"/>
            <a:ext cx="403225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</a:p>
        </p:txBody>
      </p:sp>
      <p:sp>
        <p:nvSpPr>
          <p:cNvPr id="84" name="Shape 84"/>
          <p:cNvSpPr/>
          <p:nvPr/>
        </p:nvSpPr>
        <p:spPr>
          <a:xfrm>
            <a:off x="7556500" y="4392612"/>
            <a:ext cx="392112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52425" y="1376025"/>
            <a:ext cx="8525700" cy="15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situation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connections are the only paths ants can go through.</a:t>
            </a:r>
            <a:r>
              <a:rPr lang="en-US"/>
              <a:t> </a:t>
            </a:r>
            <a:r>
              <a:rPr lang="en-US" sz="1600">
                <a:solidFill>
                  <a:schemeClr val="dk1"/>
                </a:solidFill>
              </a:rPr>
              <a:t>The nodes grid is created at Agrid service startup. Each node is an Agrid container.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Ant are messages carrying data blocks, execution order (function and arguments), metadata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 starts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Sender=‘S’, target=‘T’</a:t>
            </a:r>
          </a:p>
        </p:txBody>
      </p:sp>
      <p:cxnSp>
        <p:nvCxnSpPr>
          <p:cNvPr id="86" name="Shape 86"/>
          <p:cNvCxnSpPr/>
          <p:nvPr/>
        </p:nvCxnSpPr>
        <p:spPr>
          <a:xfrm flipH="1" rot="10800000">
            <a:off x="2044700" y="3919537"/>
            <a:ext cx="1589087" cy="51117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87" name="Shape 87"/>
          <p:cNvCxnSpPr/>
          <p:nvPr/>
        </p:nvCxnSpPr>
        <p:spPr>
          <a:xfrm>
            <a:off x="2044700" y="4705350"/>
            <a:ext cx="1587499" cy="5540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88" name="Shape 88"/>
          <p:cNvCxnSpPr/>
          <p:nvPr/>
        </p:nvCxnSpPr>
        <p:spPr>
          <a:xfrm>
            <a:off x="4167187" y="5259387"/>
            <a:ext cx="1433511" cy="952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89" name="Shape 89"/>
          <p:cNvCxnSpPr/>
          <p:nvPr/>
        </p:nvCxnSpPr>
        <p:spPr>
          <a:xfrm flipH="1" rot="10800000">
            <a:off x="4087812" y="4043361"/>
            <a:ext cx="1570036" cy="1077912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90" name="Shape 90"/>
          <p:cNvCxnSpPr/>
          <p:nvPr/>
        </p:nvCxnSpPr>
        <p:spPr>
          <a:xfrm>
            <a:off x="4089400" y="4056062"/>
            <a:ext cx="1590674" cy="10747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91" name="Shape 91"/>
          <p:cNvCxnSpPr/>
          <p:nvPr/>
        </p:nvCxnSpPr>
        <p:spPr>
          <a:xfrm flipH="1" rot="10800000">
            <a:off x="4168775" y="3905250"/>
            <a:ext cx="1411287" cy="1428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92" name="Shape 92"/>
          <p:cNvCxnSpPr/>
          <p:nvPr/>
        </p:nvCxnSpPr>
        <p:spPr>
          <a:xfrm flipH="1" rot="10800000">
            <a:off x="6135687" y="4725987"/>
            <a:ext cx="1477961" cy="542925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93" name="Shape 93"/>
          <p:cNvCxnSpPr/>
          <p:nvPr/>
        </p:nvCxnSpPr>
        <p:spPr>
          <a:xfrm>
            <a:off x="6113462" y="3905250"/>
            <a:ext cx="1500187" cy="544511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94" name="Shape 94"/>
          <p:cNvCxnSpPr/>
          <p:nvPr/>
        </p:nvCxnSpPr>
        <p:spPr>
          <a:xfrm flipH="1" rot="10800000">
            <a:off x="1282700" y="4567236"/>
            <a:ext cx="417511" cy="4762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95" name="Shape 95"/>
          <p:cNvSpPr/>
          <p:nvPr/>
        </p:nvSpPr>
        <p:spPr>
          <a:xfrm>
            <a:off x="452875" y="4132248"/>
            <a:ext cx="829825" cy="941400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46050" y="6381900"/>
            <a:ext cx="2809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-US" sz="800">
                <a:solidFill>
                  <a:srgbClr val="7D7D7D"/>
                </a:solidFill>
              </a:rPr>
              <a:t>6 gitbub.com/freignat91/agrid </a:t>
            </a: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| All rights reserved.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>
            <p:ph type="title"/>
          </p:nvPr>
        </p:nvSpPr>
        <p:spPr>
          <a:xfrm>
            <a:off x="381000" y="80961"/>
            <a:ext cx="8229600" cy="1033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Agrid ANTNet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File transfer protocol</a:t>
            </a:r>
          </a:p>
        </p:txBody>
      </p:sp>
      <p:sp>
        <p:nvSpPr>
          <p:cNvPr id="786" name="Shape 786"/>
          <p:cNvSpPr txBox="1"/>
          <p:nvPr/>
        </p:nvSpPr>
        <p:spPr>
          <a:xfrm>
            <a:off x="238125" y="1365250"/>
            <a:ext cx="8704261" cy="20621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Asking missing pieces of 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On the top of AntNet, a file transfer protocol is used by Agrid to establish a secure transfer between two nodes and be able to be sure that all block have been transferred with the right integrity.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One part of this protocol is to recall missing pieces when trouble are detected on the path.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The targeted node knows that troubles occurs when it arrives some new scout ants, then it can check its missing pieces and re-ask then to the sender using messaging ants.</a:t>
            </a:r>
          </a:p>
        </p:txBody>
      </p:sp>
      <p:sp>
        <p:nvSpPr>
          <p:cNvPr id="787" name="Shape 787"/>
          <p:cNvSpPr txBox="1"/>
          <p:nvPr/>
        </p:nvSpPr>
        <p:spPr>
          <a:xfrm>
            <a:off x="146050" y="6381900"/>
            <a:ext cx="2809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-US" sz="800">
                <a:solidFill>
                  <a:srgbClr val="7D7D7D"/>
                </a:solidFill>
              </a:rPr>
              <a:t>6 gitbub.com/freignat91/agrid </a:t>
            </a: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| All rights reserved.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/>
          <p:nvPr/>
        </p:nvSpPr>
        <p:spPr>
          <a:xfrm>
            <a:off x="7458075" y="3575050"/>
            <a:ext cx="1079499" cy="1828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Group</a:t>
            </a:r>
          </a:p>
        </p:txBody>
      </p:sp>
      <p:sp>
        <p:nvSpPr>
          <p:cNvPr id="793" name="Shape 793"/>
          <p:cNvSpPr txBox="1"/>
          <p:nvPr>
            <p:ph type="title"/>
          </p:nvPr>
        </p:nvSpPr>
        <p:spPr>
          <a:xfrm>
            <a:off x="381000" y="163511"/>
            <a:ext cx="8229600" cy="950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Agrid ANTNet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/>
              <a:t>Load-balancing &amp; resilience creating group nodes</a:t>
            </a:r>
          </a:p>
        </p:txBody>
      </p:sp>
      <p:sp>
        <p:nvSpPr>
          <p:cNvPr id="794" name="Shape 794"/>
          <p:cNvSpPr txBox="1"/>
          <p:nvPr/>
        </p:nvSpPr>
        <p:spPr>
          <a:xfrm>
            <a:off x="238125" y="1365250"/>
            <a:ext cx="8704200" cy="164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Group of node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A group of nodes can be targeted instead of a single named node. Then the node just before the targeted node on the path is able to detect that it has to load-balance the ants it receives on the node group.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Any node having the same position on the path is able to do the same (N2, N4 here), so N2 is able to replace N4 in case of crash</a:t>
            </a:r>
          </a:p>
        </p:txBody>
      </p:sp>
      <p:sp>
        <p:nvSpPr>
          <p:cNvPr id="795" name="Shape 795"/>
          <p:cNvSpPr/>
          <p:nvPr/>
        </p:nvSpPr>
        <p:spPr>
          <a:xfrm>
            <a:off x="3633787" y="372427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</a:p>
        </p:txBody>
      </p:sp>
      <p:sp>
        <p:nvSpPr>
          <p:cNvPr id="796" name="Shape 796"/>
          <p:cNvSpPr/>
          <p:nvPr/>
        </p:nvSpPr>
        <p:spPr>
          <a:xfrm>
            <a:off x="3632200" y="506412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N3</a:t>
            </a:r>
          </a:p>
        </p:txBody>
      </p:sp>
      <p:sp>
        <p:nvSpPr>
          <p:cNvPr id="797" name="Shape 797"/>
          <p:cNvSpPr/>
          <p:nvPr/>
        </p:nvSpPr>
        <p:spPr>
          <a:xfrm>
            <a:off x="5580048" y="3709975"/>
            <a:ext cx="555600" cy="390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</a:p>
        </p:txBody>
      </p:sp>
      <p:sp>
        <p:nvSpPr>
          <p:cNvPr id="798" name="Shape 798"/>
          <p:cNvSpPr/>
          <p:nvPr/>
        </p:nvSpPr>
        <p:spPr>
          <a:xfrm>
            <a:off x="5600700" y="5073650"/>
            <a:ext cx="534987" cy="390524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N4</a:t>
            </a:r>
          </a:p>
        </p:txBody>
      </p:sp>
      <p:sp>
        <p:nvSpPr>
          <p:cNvPr id="799" name="Shape 799"/>
          <p:cNvSpPr/>
          <p:nvPr/>
        </p:nvSpPr>
        <p:spPr>
          <a:xfrm>
            <a:off x="1700211" y="4373562"/>
            <a:ext cx="403225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</a:p>
        </p:txBody>
      </p:sp>
      <p:sp>
        <p:nvSpPr>
          <p:cNvPr id="800" name="Shape 800"/>
          <p:cNvSpPr/>
          <p:nvPr/>
        </p:nvSpPr>
        <p:spPr>
          <a:xfrm>
            <a:off x="7769225" y="3906837"/>
            <a:ext cx="512762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T1</a:t>
            </a:r>
          </a:p>
        </p:txBody>
      </p:sp>
      <p:cxnSp>
        <p:nvCxnSpPr>
          <p:cNvPr id="801" name="Shape 801"/>
          <p:cNvCxnSpPr/>
          <p:nvPr/>
        </p:nvCxnSpPr>
        <p:spPr>
          <a:xfrm flipH="1" rot="10800000">
            <a:off x="2044700" y="3919537"/>
            <a:ext cx="1589087" cy="51117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802" name="Shape 802"/>
          <p:cNvCxnSpPr/>
          <p:nvPr/>
        </p:nvCxnSpPr>
        <p:spPr>
          <a:xfrm>
            <a:off x="2044700" y="4705350"/>
            <a:ext cx="1587499" cy="5540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803" name="Shape 803"/>
          <p:cNvCxnSpPr/>
          <p:nvPr/>
        </p:nvCxnSpPr>
        <p:spPr>
          <a:xfrm>
            <a:off x="4167187" y="5259387"/>
            <a:ext cx="1433511" cy="952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804" name="Shape 804"/>
          <p:cNvCxnSpPr/>
          <p:nvPr/>
        </p:nvCxnSpPr>
        <p:spPr>
          <a:xfrm flipH="1" rot="10800000">
            <a:off x="4087812" y="4043361"/>
            <a:ext cx="1570036" cy="1077912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805" name="Shape 805"/>
          <p:cNvCxnSpPr/>
          <p:nvPr/>
        </p:nvCxnSpPr>
        <p:spPr>
          <a:xfrm>
            <a:off x="4089400" y="4056062"/>
            <a:ext cx="1590674" cy="10747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806" name="Shape 806"/>
          <p:cNvCxnSpPr/>
          <p:nvPr/>
        </p:nvCxnSpPr>
        <p:spPr>
          <a:xfrm flipH="1" rot="10800000">
            <a:off x="4168775" y="3905250"/>
            <a:ext cx="1411287" cy="1428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807" name="Shape 807"/>
          <p:cNvCxnSpPr/>
          <p:nvPr/>
        </p:nvCxnSpPr>
        <p:spPr>
          <a:xfrm flipH="1" rot="10800000">
            <a:off x="6135687" y="4238625"/>
            <a:ext cx="1709736" cy="1030286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808" name="Shape 808"/>
          <p:cNvCxnSpPr/>
          <p:nvPr/>
        </p:nvCxnSpPr>
        <p:spPr>
          <a:xfrm>
            <a:off x="6113462" y="3905250"/>
            <a:ext cx="1655761" cy="195261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809" name="Shape 809"/>
          <p:cNvSpPr/>
          <p:nvPr/>
        </p:nvSpPr>
        <p:spPr>
          <a:xfrm>
            <a:off x="7767636" y="4746625"/>
            <a:ext cx="512762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T2</a:t>
            </a:r>
          </a:p>
        </p:txBody>
      </p:sp>
      <p:cxnSp>
        <p:nvCxnSpPr>
          <p:cNvPr id="810" name="Shape 810"/>
          <p:cNvCxnSpPr>
            <a:stCxn id="797" idx="6"/>
          </p:cNvCxnSpPr>
          <p:nvPr/>
        </p:nvCxnSpPr>
        <p:spPr>
          <a:xfrm>
            <a:off x="6135648" y="3905275"/>
            <a:ext cx="1706699" cy="8985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811" name="Shape 811"/>
          <p:cNvCxnSpPr/>
          <p:nvPr/>
        </p:nvCxnSpPr>
        <p:spPr>
          <a:xfrm flipH="1" rot="10800000">
            <a:off x="6135687" y="4941887"/>
            <a:ext cx="1631950" cy="327025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812" name="Shape 812"/>
          <p:cNvCxnSpPr/>
          <p:nvPr/>
        </p:nvCxnSpPr>
        <p:spPr>
          <a:xfrm flipH="1" rot="10800000">
            <a:off x="2044700" y="3919537"/>
            <a:ext cx="1589087" cy="511174"/>
          </a:xfrm>
          <a:prstGeom prst="straightConnector1">
            <a:avLst/>
          </a:prstGeom>
          <a:solidFill>
            <a:schemeClr val="accent1"/>
          </a:solidFill>
          <a:ln cap="flat" cmpd="sng" w="31750">
            <a:solidFill>
              <a:srgbClr val="00B05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813" name="Shape 813"/>
          <p:cNvCxnSpPr/>
          <p:nvPr/>
        </p:nvCxnSpPr>
        <p:spPr>
          <a:xfrm>
            <a:off x="4089400" y="4056062"/>
            <a:ext cx="1590674" cy="1074737"/>
          </a:xfrm>
          <a:prstGeom prst="straightConnector1">
            <a:avLst/>
          </a:prstGeom>
          <a:solidFill>
            <a:schemeClr val="accent1"/>
          </a:solidFill>
          <a:ln cap="flat" cmpd="sng" w="31750">
            <a:solidFill>
              <a:srgbClr val="00B05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814" name="Shape 814"/>
          <p:cNvCxnSpPr/>
          <p:nvPr/>
        </p:nvCxnSpPr>
        <p:spPr>
          <a:xfrm flipH="1" rot="10800000">
            <a:off x="6135687" y="4238625"/>
            <a:ext cx="1709736" cy="1030286"/>
          </a:xfrm>
          <a:prstGeom prst="straightConnector1">
            <a:avLst/>
          </a:prstGeom>
          <a:solidFill>
            <a:schemeClr val="accent1"/>
          </a:solidFill>
          <a:ln cap="flat" cmpd="sng" w="31750">
            <a:solidFill>
              <a:srgbClr val="FF000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815" name="Shape 815"/>
          <p:cNvSpPr txBox="1"/>
          <p:nvPr/>
        </p:nvSpPr>
        <p:spPr>
          <a:xfrm>
            <a:off x="146050" y="6381900"/>
            <a:ext cx="2809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-US" sz="800">
                <a:solidFill>
                  <a:srgbClr val="7D7D7D"/>
                </a:solidFill>
              </a:rPr>
              <a:t>6 gitbub.com/freignat91/agrid </a:t>
            </a: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| All rights reserved.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81000" y="80961"/>
            <a:ext cx="8229600" cy="1033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Agrid </a:t>
            </a: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ANTNet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 quicker path 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55600" y="1317625"/>
            <a:ext cx="8621700" cy="162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target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600">
                <a:solidFill>
                  <a:schemeClr val="dk1"/>
                </a:solidFill>
              </a:rPr>
              <a:t>first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 is created. It has to choose on which node to go among the direct connected nodes. So here, ‘</a:t>
            </a:r>
            <a:r>
              <a:rPr lang="en-US" sz="1600">
                <a:solidFill>
                  <a:schemeClr val="dk1"/>
                </a:solidFill>
              </a:rPr>
              <a:t>a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 has to chose between N1 and N3.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There is no indication on node S so, the ant become a scout. A scout ant is a regular ant having scout behavior, it can be the first data block of a file transfer for instance or a function execution invocation.</a:t>
            </a:r>
          </a:p>
        </p:txBody>
      </p:sp>
      <p:sp>
        <p:nvSpPr>
          <p:cNvPr id="103" name="Shape 103"/>
          <p:cNvSpPr/>
          <p:nvPr/>
        </p:nvSpPr>
        <p:spPr>
          <a:xfrm>
            <a:off x="3514725" y="372427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</a:p>
        </p:txBody>
      </p:sp>
      <p:sp>
        <p:nvSpPr>
          <p:cNvPr id="104" name="Shape 104"/>
          <p:cNvSpPr/>
          <p:nvPr/>
        </p:nvSpPr>
        <p:spPr>
          <a:xfrm>
            <a:off x="3513137" y="506412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N3</a:t>
            </a:r>
          </a:p>
        </p:txBody>
      </p:sp>
      <p:sp>
        <p:nvSpPr>
          <p:cNvPr id="105" name="Shape 105"/>
          <p:cNvSpPr/>
          <p:nvPr/>
        </p:nvSpPr>
        <p:spPr>
          <a:xfrm>
            <a:off x="5461000" y="3709987"/>
            <a:ext cx="534987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</a:p>
        </p:txBody>
      </p:sp>
      <p:sp>
        <p:nvSpPr>
          <p:cNvPr id="106" name="Shape 106"/>
          <p:cNvSpPr/>
          <p:nvPr/>
        </p:nvSpPr>
        <p:spPr>
          <a:xfrm>
            <a:off x="5481637" y="5073650"/>
            <a:ext cx="534987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N4</a:t>
            </a:r>
          </a:p>
        </p:txBody>
      </p:sp>
      <p:sp>
        <p:nvSpPr>
          <p:cNvPr id="107" name="Shape 107"/>
          <p:cNvSpPr/>
          <p:nvPr/>
        </p:nvSpPr>
        <p:spPr>
          <a:xfrm>
            <a:off x="1581150" y="4373562"/>
            <a:ext cx="404811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</a:p>
        </p:txBody>
      </p:sp>
      <p:sp>
        <p:nvSpPr>
          <p:cNvPr id="108" name="Shape 108"/>
          <p:cNvSpPr/>
          <p:nvPr/>
        </p:nvSpPr>
        <p:spPr>
          <a:xfrm>
            <a:off x="7437436" y="4392612"/>
            <a:ext cx="392112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</a:p>
        </p:txBody>
      </p:sp>
      <p:cxnSp>
        <p:nvCxnSpPr>
          <p:cNvPr id="109" name="Shape 109"/>
          <p:cNvCxnSpPr/>
          <p:nvPr/>
        </p:nvCxnSpPr>
        <p:spPr>
          <a:xfrm flipH="1" rot="10800000">
            <a:off x="1925636" y="3919537"/>
            <a:ext cx="1589087" cy="511174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10" name="Shape 110"/>
          <p:cNvCxnSpPr/>
          <p:nvPr/>
        </p:nvCxnSpPr>
        <p:spPr>
          <a:xfrm>
            <a:off x="1925636" y="4705350"/>
            <a:ext cx="1587499" cy="554037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11" name="Shape 111"/>
          <p:cNvCxnSpPr/>
          <p:nvPr/>
        </p:nvCxnSpPr>
        <p:spPr>
          <a:xfrm>
            <a:off x="4048125" y="5259387"/>
            <a:ext cx="1433511" cy="952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12" name="Shape 112"/>
          <p:cNvCxnSpPr/>
          <p:nvPr/>
        </p:nvCxnSpPr>
        <p:spPr>
          <a:xfrm flipH="1" rot="10800000">
            <a:off x="3968750" y="4043361"/>
            <a:ext cx="1570036" cy="1077912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13" name="Shape 113"/>
          <p:cNvCxnSpPr/>
          <p:nvPr/>
        </p:nvCxnSpPr>
        <p:spPr>
          <a:xfrm>
            <a:off x="3971925" y="4056062"/>
            <a:ext cx="1589087" cy="10747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14" name="Shape 114"/>
          <p:cNvCxnSpPr/>
          <p:nvPr/>
        </p:nvCxnSpPr>
        <p:spPr>
          <a:xfrm flipH="1" rot="10800000">
            <a:off x="4049712" y="3905250"/>
            <a:ext cx="1411287" cy="1428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15" name="Shape 115"/>
          <p:cNvCxnSpPr/>
          <p:nvPr/>
        </p:nvCxnSpPr>
        <p:spPr>
          <a:xfrm flipH="1" rot="10800000">
            <a:off x="6016625" y="4725987"/>
            <a:ext cx="1477961" cy="542925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16" name="Shape 116"/>
          <p:cNvCxnSpPr/>
          <p:nvPr/>
        </p:nvCxnSpPr>
        <p:spPr>
          <a:xfrm>
            <a:off x="5995987" y="3905250"/>
            <a:ext cx="1498599" cy="544511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117" name="Shape 117"/>
          <p:cNvSpPr/>
          <p:nvPr/>
        </p:nvSpPr>
        <p:spPr>
          <a:xfrm>
            <a:off x="1385059" y="4286250"/>
            <a:ext cx="439800" cy="2367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a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114550" y="4346575"/>
            <a:ext cx="1389061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 vision</a:t>
            </a:r>
          </a:p>
        </p:txBody>
      </p:sp>
      <p:sp>
        <p:nvSpPr>
          <p:cNvPr id="119" name="Shape 119"/>
          <p:cNvSpPr/>
          <p:nvPr/>
        </p:nvSpPr>
        <p:spPr>
          <a:xfrm>
            <a:off x="528375" y="4132248"/>
            <a:ext cx="754324" cy="941400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46050" y="6381900"/>
            <a:ext cx="2809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-US" sz="800">
                <a:solidFill>
                  <a:srgbClr val="7D7D7D"/>
                </a:solidFill>
              </a:rPr>
              <a:t>6 gitbub.com/freignat91/agrid </a:t>
            </a: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| All rights reserved.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81000" y="80961"/>
            <a:ext cx="8229600" cy="1033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Agrid AntNet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Ant rules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9850" y="1306512"/>
            <a:ext cx="9015412" cy="145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 1: routing decision: no trace available.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is no trace available at all for the given target, then the ant become a scout ant and starts to duplicates </a:t>
            </a:r>
            <a:r>
              <a:rPr lang="en-US" sz="1600">
                <a:solidFill>
                  <a:schemeClr val="dk1"/>
                </a:solidFill>
              </a:rPr>
              <a:t>itself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all available nodes </a:t>
            </a:r>
            <a:r>
              <a:rPr lang="en-US" sz="1600">
                <a:solidFill>
                  <a:schemeClr val="dk1"/>
                </a:solidFill>
              </a:rPr>
              <a:t>directly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connected. A</a:t>
            </a:r>
            <a:r>
              <a:rPr lang="en-US" sz="1600">
                <a:solidFill>
                  <a:schemeClr val="dk1"/>
                </a:solidFill>
              </a:rPr>
              <a:t> scout ant store the node list it used on its path.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146050" y="6381900"/>
            <a:ext cx="2809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-US" sz="800">
                <a:solidFill>
                  <a:srgbClr val="7D7D7D"/>
                </a:solidFill>
              </a:rPr>
              <a:t>6 gitbub.com/freignat91/agrid </a:t>
            </a: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| All rights reserved.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hape 132"/>
          <p:cNvCxnSpPr/>
          <p:nvPr/>
        </p:nvCxnSpPr>
        <p:spPr>
          <a:xfrm flipH="1" rot="10800000">
            <a:off x="1925636" y="3919537"/>
            <a:ext cx="1589087" cy="51117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133" name="Shape 133"/>
          <p:cNvSpPr txBox="1"/>
          <p:nvPr>
            <p:ph type="title"/>
          </p:nvPr>
        </p:nvSpPr>
        <p:spPr>
          <a:xfrm>
            <a:off x="381000" y="80961"/>
            <a:ext cx="8229600" cy="1033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Agrid</a:t>
            </a: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AntNet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 quicker path 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55600" y="1317625"/>
            <a:ext cx="8621711" cy="8318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target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no trace available so </a:t>
            </a:r>
            <a:r>
              <a:rPr lang="en-US" sz="1600">
                <a:solidFill>
                  <a:schemeClr val="dk1"/>
                </a:solidFill>
              </a:rPr>
              <a:t>‘a’ apply the rule 1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duplicates </a:t>
            </a:r>
            <a:r>
              <a:rPr lang="en-US" sz="1600">
                <a:solidFill>
                  <a:schemeClr val="dk1"/>
                </a:solidFill>
              </a:rPr>
              <a:t>itself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node N1 and N2.</a:t>
            </a:r>
          </a:p>
        </p:txBody>
      </p:sp>
      <p:sp>
        <p:nvSpPr>
          <p:cNvPr id="135" name="Shape 135"/>
          <p:cNvSpPr/>
          <p:nvPr/>
        </p:nvSpPr>
        <p:spPr>
          <a:xfrm>
            <a:off x="3514725" y="372427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</a:p>
        </p:txBody>
      </p:sp>
      <p:sp>
        <p:nvSpPr>
          <p:cNvPr id="136" name="Shape 136"/>
          <p:cNvSpPr/>
          <p:nvPr/>
        </p:nvSpPr>
        <p:spPr>
          <a:xfrm>
            <a:off x="3513137" y="506412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N3</a:t>
            </a:r>
          </a:p>
        </p:txBody>
      </p:sp>
      <p:sp>
        <p:nvSpPr>
          <p:cNvPr id="137" name="Shape 137"/>
          <p:cNvSpPr/>
          <p:nvPr/>
        </p:nvSpPr>
        <p:spPr>
          <a:xfrm>
            <a:off x="5461000" y="3709987"/>
            <a:ext cx="534987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</a:p>
        </p:txBody>
      </p:sp>
      <p:sp>
        <p:nvSpPr>
          <p:cNvPr id="138" name="Shape 138"/>
          <p:cNvSpPr/>
          <p:nvPr/>
        </p:nvSpPr>
        <p:spPr>
          <a:xfrm>
            <a:off x="5481637" y="5073650"/>
            <a:ext cx="534987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N4</a:t>
            </a:r>
          </a:p>
        </p:txBody>
      </p:sp>
      <p:sp>
        <p:nvSpPr>
          <p:cNvPr id="139" name="Shape 139"/>
          <p:cNvSpPr/>
          <p:nvPr/>
        </p:nvSpPr>
        <p:spPr>
          <a:xfrm>
            <a:off x="1581150" y="4373562"/>
            <a:ext cx="404811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</a:p>
        </p:txBody>
      </p:sp>
      <p:sp>
        <p:nvSpPr>
          <p:cNvPr id="140" name="Shape 140"/>
          <p:cNvSpPr/>
          <p:nvPr/>
        </p:nvSpPr>
        <p:spPr>
          <a:xfrm>
            <a:off x="7437436" y="4392612"/>
            <a:ext cx="392112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</a:p>
        </p:txBody>
      </p:sp>
      <p:cxnSp>
        <p:nvCxnSpPr>
          <p:cNvPr id="141" name="Shape 141"/>
          <p:cNvCxnSpPr/>
          <p:nvPr/>
        </p:nvCxnSpPr>
        <p:spPr>
          <a:xfrm>
            <a:off x="4048125" y="5259387"/>
            <a:ext cx="1433511" cy="952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3968750" y="4043361"/>
            <a:ext cx="1570036" cy="1077912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43" name="Shape 143"/>
          <p:cNvCxnSpPr/>
          <p:nvPr/>
        </p:nvCxnSpPr>
        <p:spPr>
          <a:xfrm>
            <a:off x="3971925" y="4056062"/>
            <a:ext cx="1589087" cy="10747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44" name="Shape 144"/>
          <p:cNvCxnSpPr/>
          <p:nvPr/>
        </p:nvCxnSpPr>
        <p:spPr>
          <a:xfrm flipH="1" rot="10800000">
            <a:off x="4049712" y="3905250"/>
            <a:ext cx="1411287" cy="1428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45" name="Shape 145"/>
          <p:cNvCxnSpPr/>
          <p:nvPr/>
        </p:nvCxnSpPr>
        <p:spPr>
          <a:xfrm flipH="1" rot="10800000">
            <a:off x="6016625" y="4725987"/>
            <a:ext cx="1477961" cy="542925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46" name="Shape 146"/>
          <p:cNvCxnSpPr/>
          <p:nvPr/>
        </p:nvCxnSpPr>
        <p:spPr>
          <a:xfrm>
            <a:off x="5995987" y="3905250"/>
            <a:ext cx="1498599" cy="544511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47" name="Shape 147"/>
          <p:cNvCxnSpPr/>
          <p:nvPr/>
        </p:nvCxnSpPr>
        <p:spPr>
          <a:xfrm flipH="1" rot="10800000">
            <a:off x="1925636" y="3919537"/>
            <a:ext cx="1589087" cy="511174"/>
          </a:xfrm>
          <a:prstGeom prst="straightConnector1">
            <a:avLst/>
          </a:prstGeom>
          <a:solidFill>
            <a:schemeClr val="accent1"/>
          </a:solidFill>
          <a:ln cap="flat" cmpd="sng" w="31750">
            <a:solidFill>
              <a:schemeClr val="accent2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48" name="Shape 148"/>
          <p:cNvCxnSpPr/>
          <p:nvPr/>
        </p:nvCxnSpPr>
        <p:spPr>
          <a:xfrm>
            <a:off x="1925636" y="4705350"/>
            <a:ext cx="1587499" cy="5540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49" name="Shape 149"/>
          <p:cNvCxnSpPr/>
          <p:nvPr/>
        </p:nvCxnSpPr>
        <p:spPr>
          <a:xfrm>
            <a:off x="1925636" y="4705350"/>
            <a:ext cx="1587499" cy="554037"/>
          </a:xfrm>
          <a:prstGeom prst="straightConnector1">
            <a:avLst/>
          </a:prstGeom>
          <a:solidFill>
            <a:schemeClr val="accent1"/>
          </a:solidFill>
          <a:ln cap="flat" cmpd="sng" w="31750">
            <a:solidFill>
              <a:schemeClr val="accent2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150" name="Shape 150"/>
          <p:cNvSpPr/>
          <p:nvPr/>
        </p:nvSpPr>
        <p:spPr>
          <a:xfrm>
            <a:off x="463675" y="4132249"/>
            <a:ext cx="819025" cy="941400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</p:txBody>
      </p:sp>
      <p:sp>
        <p:nvSpPr>
          <p:cNvPr id="151" name="Shape 151"/>
          <p:cNvSpPr/>
          <p:nvPr/>
        </p:nvSpPr>
        <p:spPr>
          <a:xfrm>
            <a:off x="3366259" y="3600450"/>
            <a:ext cx="439800" cy="2367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a</a:t>
            </a:r>
          </a:p>
        </p:txBody>
      </p:sp>
      <p:sp>
        <p:nvSpPr>
          <p:cNvPr id="152" name="Shape 152"/>
          <p:cNvSpPr/>
          <p:nvPr/>
        </p:nvSpPr>
        <p:spPr>
          <a:xfrm>
            <a:off x="3349734" y="4935525"/>
            <a:ext cx="439800" cy="2367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a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46050" y="6381900"/>
            <a:ext cx="2809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-US" sz="800">
                <a:solidFill>
                  <a:srgbClr val="7D7D7D"/>
                </a:solidFill>
              </a:rPr>
              <a:t>6 gitbub.com/freignat91/agrid </a:t>
            </a: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| All rights reserved.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81000" y="80961"/>
            <a:ext cx="8229600" cy="1033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/>
              <a:t>grid</a:t>
            </a: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AntNet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 quicker path 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55600" y="1317625"/>
            <a:ext cx="8621711" cy="13239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target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still no trace available on N1, nor on N2. So the copies of</a:t>
            </a:r>
            <a:r>
              <a:rPr lang="en-US" sz="1600">
                <a:solidFill>
                  <a:schemeClr val="dk1"/>
                </a:solidFill>
              </a:rPr>
              <a:t> ‘a’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duplicate themselves </a:t>
            </a:r>
            <a:r>
              <a:rPr lang="en-US" sz="1600">
                <a:solidFill>
                  <a:schemeClr val="dk1"/>
                </a:solidFill>
              </a:rPr>
              <a:t>on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node N2 and N4.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nodes N2 and N4 receive two times a copy of the same ant (same data block id), then they apply the first node rule.</a:t>
            </a:r>
          </a:p>
        </p:txBody>
      </p:sp>
      <p:sp>
        <p:nvSpPr>
          <p:cNvPr id="160" name="Shape 160"/>
          <p:cNvSpPr/>
          <p:nvPr/>
        </p:nvSpPr>
        <p:spPr>
          <a:xfrm>
            <a:off x="3514725" y="372427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</a:p>
        </p:txBody>
      </p:sp>
      <p:sp>
        <p:nvSpPr>
          <p:cNvPr id="161" name="Shape 161"/>
          <p:cNvSpPr/>
          <p:nvPr/>
        </p:nvSpPr>
        <p:spPr>
          <a:xfrm>
            <a:off x="3513137" y="506412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N3</a:t>
            </a:r>
          </a:p>
        </p:txBody>
      </p:sp>
      <p:sp>
        <p:nvSpPr>
          <p:cNvPr id="162" name="Shape 162"/>
          <p:cNvSpPr/>
          <p:nvPr/>
        </p:nvSpPr>
        <p:spPr>
          <a:xfrm>
            <a:off x="5461000" y="3709987"/>
            <a:ext cx="534987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</a:p>
        </p:txBody>
      </p:sp>
      <p:sp>
        <p:nvSpPr>
          <p:cNvPr id="163" name="Shape 163"/>
          <p:cNvSpPr/>
          <p:nvPr/>
        </p:nvSpPr>
        <p:spPr>
          <a:xfrm>
            <a:off x="5481637" y="5073650"/>
            <a:ext cx="534987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N4</a:t>
            </a:r>
          </a:p>
        </p:txBody>
      </p:sp>
      <p:sp>
        <p:nvSpPr>
          <p:cNvPr id="164" name="Shape 164"/>
          <p:cNvSpPr/>
          <p:nvPr/>
        </p:nvSpPr>
        <p:spPr>
          <a:xfrm>
            <a:off x="1581150" y="4373562"/>
            <a:ext cx="404811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</a:p>
        </p:txBody>
      </p:sp>
      <p:sp>
        <p:nvSpPr>
          <p:cNvPr id="165" name="Shape 165"/>
          <p:cNvSpPr/>
          <p:nvPr/>
        </p:nvSpPr>
        <p:spPr>
          <a:xfrm>
            <a:off x="7437436" y="4392612"/>
            <a:ext cx="392112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</a:p>
        </p:txBody>
      </p:sp>
      <p:cxnSp>
        <p:nvCxnSpPr>
          <p:cNvPr id="166" name="Shape 166"/>
          <p:cNvCxnSpPr/>
          <p:nvPr/>
        </p:nvCxnSpPr>
        <p:spPr>
          <a:xfrm>
            <a:off x="4048125" y="5259387"/>
            <a:ext cx="1433511" cy="952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67" name="Shape 167"/>
          <p:cNvCxnSpPr/>
          <p:nvPr/>
        </p:nvCxnSpPr>
        <p:spPr>
          <a:xfrm flipH="1" rot="10800000">
            <a:off x="3968750" y="4043361"/>
            <a:ext cx="1570036" cy="1077912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68" name="Shape 168"/>
          <p:cNvCxnSpPr/>
          <p:nvPr/>
        </p:nvCxnSpPr>
        <p:spPr>
          <a:xfrm>
            <a:off x="3971925" y="4056062"/>
            <a:ext cx="1589087" cy="10747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69" name="Shape 169"/>
          <p:cNvCxnSpPr/>
          <p:nvPr/>
        </p:nvCxnSpPr>
        <p:spPr>
          <a:xfrm flipH="1" rot="10800000">
            <a:off x="4049712" y="3905250"/>
            <a:ext cx="1411287" cy="1428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70" name="Shape 170"/>
          <p:cNvCxnSpPr/>
          <p:nvPr/>
        </p:nvCxnSpPr>
        <p:spPr>
          <a:xfrm flipH="1" rot="10800000">
            <a:off x="6016625" y="4725987"/>
            <a:ext cx="1477961" cy="542925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71" name="Shape 171"/>
          <p:cNvCxnSpPr/>
          <p:nvPr/>
        </p:nvCxnSpPr>
        <p:spPr>
          <a:xfrm>
            <a:off x="5995987" y="3905250"/>
            <a:ext cx="1498599" cy="544511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72" name="Shape 172"/>
          <p:cNvCxnSpPr/>
          <p:nvPr/>
        </p:nvCxnSpPr>
        <p:spPr>
          <a:xfrm flipH="1" rot="10800000">
            <a:off x="1925636" y="3919537"/>
            <a:ext cx="1589087" cy="51117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73" name="Shape 173"/>
          <p:cNvCxnSpPr/>
          <p:nvPr/>
        </p:nvCxnSpPr>
        <p:spPr>
          <a:xfrm>
            <a:off x="1925636" y="4705350"/>
            <a:ext cx="1587499" cy="5540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74" name="Shape 174"/>
          <p:cNvCxnSpPr/>
          <p:nvPr/>
        </p:nvCxnSpPr>
        <p:spPr>
          <a:xfrm flipH="1" rot="10800000">
            <a:off x="4049712" y="3905250"/>
            <a:ext cx="1411287" cy="14287"/>
          </a:xfrm>
          <a:prstGeom prst="straightConnector1">
            <a:avLst/>
          </a:prstGeom>
          <a:solidFill>
            <a:schemeClr val="accent1"/>
          </a:solidFill>
          <a:ln cap="flat" cmpd="sng" w="31750">
            <a:solidFill>
              <a:schemeClr val="accent2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75" name="Shape 175"/>
          <p:cNvCxnSpPr/>
          <p:nvPr/>
        </p:nvCxnSpPr>
        <p:spPr>
          <a:xfrm>
            <a:off x="3971925" y="4056062"/>
            <a:ext cx="1589087" cy="1074737"/>
          </a:xfrm>
          <a:prstGeom prst="straightConnector1">
            <a:avLst/>
          </a:prstGeom>
          <a:solidFill>
            <a:schemeClr val="accent1"/>
          </a:solidFill>
          <a:ln cap="flat" cmpd="sng" w="31750">
            <a:solidFill>
              <a:schemeClr val="accent2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76" name="Shape 176"/>
          <p:cNvCxnSpPr/>
          <p:nvPr/>
        </p:nvCxnSpPr>
        <p:spPr>
          <a:xfrm flipH="1" rot="10800000">
            <a:off x="3968750" y="4043361"/>
            <a:ext cx="1570036" cy="1077912"/>
          </a:xfrm>
          <a:prstGeom prst="straightConnector1">
            <a:avLst/>
          </a:prstGeom>
          <a:solidFill>
            <a:schemeClr val="accent1"/>
          </a:solidFill>
          <a:ln cap="flat" cmpd="sng" w="31750">
            <a:solidFill>
              <a:schemeClr val="accent2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77" name="Shape 177"/>
          <p:cNvCxnSpPr/>
          <p:nvPr/>
        </p:nvCxnSpPr>
        <p:spPr>
          <a:xfrm>
            <a:off x="4048125" y="5259387"/>
            <a:ext cx="1433511" cy="9524"/>
          </a:xfrm>
          <a:prstGeom prst="straightConnector1">
            <a:avLst/>
          </a:prstGeom>
          <a:solidFill>
            <a:schemeClr val="accent1"/>
          </a:solidFill>
          <a:ln cap="flat" cmpd="sng" w="31750">
            <a:solidFill>
              <a:schemeClr val="accent2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178" name="Shape 178"/>
          <p:cNvSpPr/>
          <p:nvPr/>
        </p:nvSpPr>
        <p:spPr>
          <a:xfrm>
            <a:off x="5499859" y="3524250"/>
            <a:ext cx="439800" cy="2367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a</a:t>
            </a:r>
          </a:p>
        </p:txBody>
      </p:sp>
      <p:sp>
        <p:nvSpPr>
          <p:cNvPr id="179" name="Shape 179"/>
          <p:cNvSpPr/>
          <p:nvPr/>
        </p:nvSpPr>
        <p:spPr>
          <a:xfrm>
            <a:off x="5499859" y="4057650"/>
            <a:ext cx="439800" cy="2367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a</a:t>
            </a:r>
          </a:p>
        </p:txBody>
      </p:sp>
      <p:sp>
        <p:nvSpPr>
          <p:cNvPr id="180" name="Shape 180"/>
          <p:cNvSpPr/>
          <p:nvPr/>
        </p:nvSpPr>
        <p:spPr>
          <a:xfrm>
            <a:off x="5499859" y="4895850"/>
            <a:ext cx="439800" cy="2367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a</a:t>
            </a:r>
          </a:p>
        </p:txBody>
      </p:sp>
      <p:sp>
        <p:nvSpPr>
          <p:cNvPr id="181" name="Shape 181"/>
          <p:cNvSpPr/>
          <p:nvPr/>
        </p:nvSpPr>
        <p:spPr>
          <a:xfrm>
            <a:off x="5499859" y="5429250"/>
            <a:ext cx="439800" cy="2367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a</a:t>
            </a:r>
          </a:p>
        </p:txBody>
      </p:sp>
      <p:sp>
        <p:nvSpPr>
          <p:cNvPr id="182" name="Shape 182"/>
          <p:cNvSpPr/>
          <p:nvPr/>
        </p:nvSpPr>
        <p:spPr>
          <a:xfrm>
            <a:off x="463675" y="4132249"/>
            <a:ext cx="819025" cy="941400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146050" y="6381900"/>
            <a:ext cx="2809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-US" sz="800">
                <a:solidFill>
                  <a:srgbClr val="7D7D7D"/>
                </a:solidFill>
              </a:rPr>
              <a:t>6 gitbub.com/freignat91/agrid </a:t>
            </a: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| All rights reserved.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81000" y="80961"/>
            <a:ext cx="8229600" cy="1033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Agrid </a:t>
            </a: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ANTNet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Node rules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69850" y="1306505"/>
            <a:ext cx="9015300" cy="17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 1: I/O decision: keep the faster ant.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new ant arrives on a node, the node verifies if it didn’t already receive a copy of the same ant</a:t>
            </a:r>
            <a:r>
              <a:rPr lang="en-US" sz="1600">
                <a:solidFill>
                  <a:schemeClr val="dk1"/>
                </a:solidFill>
              </a:rPr>
              <a:t> (having the same id)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yes: kill the new incomer.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no: let the new incomer enter.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146050" y="6381900"/>
            <a:ext cx="2809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-US" sz="800">
                <a:solidFill>
                  <a:srgbClr val="7D7D7D"/>
                </a:solidFill>
              </a:rPr>
              <a:t>6 gitbub.com/freignat91/agrid </a:t>
            </a: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| All rights reserved.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5347459" y="5429250"/>
            <a:ext cx="439800" cy="2367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a1</a:t>
            </a:r>
          </a:p>
        </p:txBody>
      </p:sp>
      <p:sp>
        <p:nvSpPr>
          <p:cNvPr id="196" name="Shape 196"/>
          <p:cNvSpPr/>
          <p:nvPr/>
        </p:nvSpPr>
        <p:spPr>
          <a:xfrm>
            <a:off x="5142672" y="3544725"/>
            <a:ext cx="439800" cy="2367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a1</a:t>
            </a:r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381000" y="80961"/>
            <a:ext cx="8229600" cy="1033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Agrid </a:t>
            </a: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ANTNet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 quicker path 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55600" y="1317625"/>
            <a:ext cx="8621711" cy="10779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target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N2 and N4 apply the rule 1. Only one copy of the initial ant</a:t>
            </a:r>
            <a:r>
              <a:rPr lang="en-US" sz="1600">
                <a:solidFill>
                  <a:schemeClr val="dk1"/>
                </a:solidFill>
              </a:rPr>
              <a:t> a1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stays alive on each node. </a:t>
            </a:r>
            <a:r>
              <a:rPr lang="en-US" sz="1600">
                <a:solidFill>
                  <a:schemeClr val="dk1"/>
                </a:solidFill>
              </a:rPr>
              <a:t>Now, t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 remaining alive copies are able to see the targeted node ‘T’, then they move directly on it.</a:t>
            </a:r>
          </a:p>
        </p:txBody>
      </p:sp>
      <p:sp>
        <p:nvSpPr>
          <p:cNvPr id="199" name="Shape 199"/>
          <p:cNvSpPr/>
          <p:nvPr/>
        </p:nvSpPr>
        <p:spPr>
          <a:xfrm>
            <a:off x="3514725" y="372427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</a:p>
        </p:txBody>
      </p:sp>
      <p:sp>
        <p:nvSpPr>
          <p:cNvPr id="200" name="Shape 200"/>
          <p:cNvSpPr/>
          <p:nvPr/>
        </p:nvSpPr>
        <p:spPr>
          <a:xfrm>
            <a:off x="3513137" y="5064125"/>
            <a:ext cx="534987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N3</a:t>
            </a:r>
          </a:p>
        </p:txBody>
      </p:sp>
      <p:sp>
        <p:nvSpPr>
          <p:cNvPr id="201" name="Shape 201"/>
          <p:cNvSpPr/>
          <p:nvPr/>
        </p:nvSpPr>
        <p:spPr>
          <a:xfrm>
            <a:off x="5461000" y="3709987"/>
            <a:ext cx="534987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</a:p>
        </p:txBody>
      </p:sp>
      <p:sp>
        <p:nvSpPr>
          <p:cNvPr id="202" name="Shape 202"/>
          <p:cNvSpPr/>
          <p:nvPr/>
        </p:nvSpPr>
        <p:spPr>
          <a:xfrm>
            <a:off x="5481637" y="5073650"/>
            <a:ext cx="534987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N4</a:t>
            </a:r>
          </a:p>
        </p:txBody>
      </p:sp>
      <p:sp>
        <p:nvSpPr>
          <p:cNvPr id="203" name="Shape 203"/>
          <p:cNvSpPr/>
          <p:nvPr/>
        </p:nvSpPr>
        <p:spPr>
          <a:xfrm>
            <a:off x="1581150" y="4373562"/>
            <a:ext cx="404811" cy="388936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</a:p>
        </p:txBody>
      </p:sp>
      <p:sp>
        <p:nvSpPr>
          <p:cNvPr id="204" name="Shape 204"/>
          <p:cNvSpPr/>
          <p:nvPr/>
        </p:nvSpPr>
        <p:spPr>
          <a:xfrm>
            <a:off x="7437436" y="4392612"/>
            <a:ext cx="392112" cy="390524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</a:p>
        </p:txBody>
      </p:sp>
      <p:cxnSp>
        <p:nvCxnSpPr>
          <p:cNvPr id="205" name="Shape 205"/>
          <p:cNvCxnSpPr/>
          <p:nvPr/>
        </p:nvCxnSpPr>
        <p:spPr>
          <a:xfrm>
            <a:off x="4048125" y="5259387"/>
            <a:ext cx="1433511" cy="952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06" name="Shape 206"/>
          <p:cNvCxnSpPr/>
          <p:nvPr/>
        </p:nvCxnSpPr>
        <p:spPr>
          <a:xfrm flipH="1" rot="10800000">
            <a:off x="3968750" y="4043361"/>
            <a:ext cx="1570036" cy="1077912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07" name="Shape 207"/>
          <p:cNvCxnSpPr/>
          <p:nvPr/>
        </p:nvCxnSpPr>
        <p:spPr>
          <a:xfrm>
            <a:off x="3971925" y="4056062"/>
            <a:ext cx="1589087" cy="10747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08" name="Shape 208"/>
          <p:cNvCxnSpPr/>
          <p:nvPr/>
        </p:nvCxnSpPr>
        <p:spPr>
          <a:xfrm flipH="1" rot="10800000">
            <a:off x="4049712" y="3905250"/>
            <a:ext cx="1411287" cy="1428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09" name="Shape 209"/>
          <p:cNvCxnSpPr/>
          <p:nvPr/>
        </p:nvCxnSpPr>
        <p:spPr>
          <a:xfrm flipH="1" rot="10800000">
            <a:off x="6016625" y="4725987"/>
            <a:ext cx="1477961" cy="542925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10" name="Shape 210"/>
          <p:cNvCxnSpPr/>
          <p:nvPr/>
        </p:nvCxnSpPr>
        <p:spPr>
          <a:xfrm>
            <a:off x="5995987" y="3905250"/>
            <a:ext cx="1498599" cy="544511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11" name="Shape 211"/>
          <p:cNvCxnSpPr/>
          <p:nvPr/>
        </p:nvCxnSpPr>
        <p:spPr>
          <a:xfrm flipH="1" rot="10800000">
            <a:off x="1925636" y="3919537"/>
            <a:ext cx="1589087" cy="51117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12" name="Shape 212"/>
          <p:cNvCxnSpPr/>
          <p:nvPr/>
        </p:nvCxnSpPr>
        <p:spPr>
          <a:xfrm>
            <a:off x="1925636" y="4705350"/>
            <a:ext cx="1587499" cy="55403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13" name="Shape 213"/>
          <p:cNvCxnSpPr/>
          <p:nvPr/>
        </p:nvCxnSpPr>
        <p:spPr>
          <a:xfrm>
            <a:off x="5011737" y="3433762"/>
            <a:ext cx="701674" cy="461961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4" name="Shape 214"/>
          <p:cNvCxnSpPr/>
          <p:nvPr/>
        </p:nvCxnSpPr>
        <p:spPr>
          <a:xfrm flipH="1" rot="10800000">
            <a:off x="5008562" y="3421061"/>
            <a:ext cx="715962" cy="509586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5" name="Shape 215"/>
          <p:cNvCxnSpPr/>
          <p:nvPr/>
        </p:nvCxnSpPr>
        <p:spPr>
          <a:xfrm>
            <a:off x="5178425" y="5272087"/>
            <a:ext cx="795300" cy="52920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6" name="Shape 216"/>
          <p:cNvCxnSpPr/>
          <p:nvPr/>
        </p:nvCxnSpPr>
        <p:spPr>
          <a:xfrm flipH="1" rot="10800000">
            <a:off x="5186362" y="5440223"/>
            <a:ext cx="641400" cy="25890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7" name="Shape 217"/>
          <p:cNvCxnSpPr/>
          <p:nvPr/>
        </p:nvCxnSpPr>
        <p:spPr>
          <a:xfrm>
            <a:off x="5995987" y="3905250"/>
            <a:ext cx="1498599" cy="544511"/>
          </a:xfrm>
          <a:prstGeom prst="straightConnector1">
            <a:avLst/>
          </a:prstGeom>
          <a:solidFill>
            <a:schemeClr val="accent1"/>
          </a:solidFill>
          <a:ln cap="flat" cmpd="sng" w="31750">
            <a:solidFill>
              <a:schemeClr val="accent2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218" name="Shape 218"/>
          <p:cNvCxnSpPr/>
          <p:nvPr/>
        </p:nvCxnSpPr>
        <p:spPr>
          <a:xfrm flipH="1" rot="10800000">
            <a:off x="6016625" y="4725987"/>
            <a:ext cx="1477961" cy="542925"/>
          </a:xfrm>
          <a:prstGeom prst="straightConnector1">
            <a:avLst/>
          </a:prstGeom>
          <a:solidFill>
            <a:schemeClr val="accent1"/>
          </a:solidFill>
          <a:ln cap="flat" cmpd="sng" w="31750">
            <a:solidFill>
              <a:schemeClr val="accent2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219" name="Shape 219"/>
          <p:cNvSpPr/>
          <p:nvPr/>
        </p:nvSpPr>
        <p:spPr>
          <a:xfrm>
            <a:off x="5576059" y="4057650"/>
            <a:ext cx="439800" cy="2367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a</a:t>
            </a:r>
          </a:p>
        </p:txBody>
      </p:sp>
      <p:sp>
        <p:nvSpPr>
          <p:cNvPr id="220" name="Shape 220"/>
          <p:cNvSpPr/>
          <p:nvPr/>
        </p:nvSpPr>
        <p:spPr>
          <a:xfrm>
            <a:off x="5652259" y="4895850"/>
            <a:ext cx="439800" cy="2367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a</a:t>
            </a:r>
          </a:p>
        </p:txBody>
      </p:sp>
      <p:sp>
        <p:nvSpPr>
          <p:cNvPr id="221" name="Shape 221"/>
          <p:cNvSpPr/>
          <p:nvPr/>
        </p:nvSpPr>
        <p:spPr>
          <a:xfrm>
            <a:off x="463675" y="4132249"/>
            <a:ext cx="819025" cy="941400"/>
          </a:xfrm>
          <a:prstGeom prst="flowChartMagneticDisk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146050" y="6381900"/>
            <a:ext cx="2809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7D7D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-US" sz="800">
                <a:solidFill>
                  <a:srgbClr val="7D7D7D"/>
                </a:solidFill>
              </a:rPr>
              <a:t>6 gitbub.com/freignat91/agrid </a:t>
            </a:r>
            <a:r>
              <a:rPr b="0" i="0" lang="en-US" sz="8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rPr>
              <a:t>| All rights reserved.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