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4A4B-4D1B-CF44-9CBD-D71C68DA5037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8881-19F5-2946-BF15-BC6FD9E6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6167-31C0-4442-9A44-345BE439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BC69C-A89B-4B41-A0D1-8F0099CB0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91A1-5AEC-644F-A34F-8053B974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9B82-99BA-114D-A065-D36FB62DE0F3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0467-659C-2947-9CBA-31B4AB4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BBC6-271C-1244-A4CD-43DD740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6A7C-73B5-8341-A29A-05D59F42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7D16A-D8BA-6546-BFFD-C52B859D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FB1-492D-314F-B163-D0B8BFBE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DE23-75F3-EF4B-95E7-0802E4393ED8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88A1-67C8-4E4F-8D28-F0286404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0EFA-80AD-B845-BA69-3BE5F992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035FA-591F-984B-9351-56596D903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C905-C775-0C4D-AFA7-95280A6A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993B-1559-3E40-984A-235EBAB0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BC70-77D8-094F-B3E8-78DD9498EB10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5EC-2CB2-B242-B0E8-59F1A3F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FECD-2F4A-A04A-9477-6DC67477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AF5-32A9-4B47-B93A-7FEA0688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13CE-11C9-614A-B3C6-144C0EF0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06BD-38C2-754A-BB9C-7959101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BB14-36EF-4B4B-A8AD-F0B53CAAC9CC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F54B-BDD0-524D-BDA2-637D663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F585-B817-1E48-BA29-157DB1A4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24F8-CF12-3F47-B622-35426F2E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4FAA-4C1C-FE45-BF90-24E77225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C12B-A064-DC47-B89F-FDD6E4CF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6A32-8735-BE40-AE6C-7BB0B3E70A9B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5EED-949F-0F40-B0C4-F86E3021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6787-B6E5-924F-8DAD-24459B16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46EB-0693-C046-A498-9D28F88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D087-0FD1-7C42-A2CF-B406811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4C765-CADA-FC42-BCDE-D7B508C6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3D2F-0367-124F-815B-0E81117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FDA3-9835-1349-B896-DEE351CA0356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AD4D-A81A-4A47-B79B-550AAE3F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22BC-8C89-0049-8B04-D0EB5E40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0F53-7792-6E48-A263-5DAFFE93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6367-7510-CD43-9FEF-ADFD2552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E53A9-D789-9843-BBC6-33BA15B8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49D2-FDE2-0742-ADD0-84D2D7799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A0CA4-DE79-C845-AF19-D01014BBB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43CF-6D66-EA45-B162-DBA683D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4A96-7B26-F744-9923-AF6C06CB9DB2}" type="datetime1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2A24-97D7-0443-9938-655E110F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71C70-18C1-D643-886C-82A68A56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4327-FB14-2F4D-851C-81AA3953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183E-A452-A04C-91FF-3BE0C3B0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273-0613-DB44-8DA2-26FEFE0D653F}" type="datetime1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DF643-747F-3147-814A-5A71E9F1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08C7-F5C8-5744-A758-4E884E93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4507C-24BF-2E40-B036-CBCB04A1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CB6E-FBEC-2D4E-AC2F-AFD7648FC182}" type="datetime1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F6CB4-3A5E-4641-9244-6F6F4680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0FE9-23B9-8D4D-B962-53FA3297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4EFD-527C-E044-A499-EBED81F9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642-3E01-1C43-8BCE-AE8EE0FC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6475B-09FC-CA4A-8805-08B38D08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4A7E-A101-4941-92E2-70C06B04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BB2C-1158-8C4F-BDAC-ADAD3B101A9C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3F37-2621-1C47-938B-1FEBE6BF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E17F-BFCC-DE4E-9400-3D3D789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AFE1-EDAB-5D4B-90D2-8180E8D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0676F-7385-E545-9196-EAF366C77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A132-C8E9-F547-A251-27F22FC31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47F7-069E-8448-BCB0-F05AE204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2937-1A0B-C344-87CB-28150540AE8C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9C78-20CC-5E40-B19F-A4D5A24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FE89-CDE9-424D-97D8-AD6DC684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CFF89-3A50-9046-A32C-CF668E35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04F9-0F8E-884B-B7DB-D2CC6AB7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8127-96D2-8144-8AB8-C0D55E38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939E-F39A-AB4A-A866-CE28F73D4194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BA6F-DA68-A141-88D0-7512ED83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21A7-D978-A74B-848B-41BED9C0E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12F0-0B2A-584E-AA43-9BF5E100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1F6-E24F-9246-B382-82233C507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 Surrogate Model for the Prediction of Lead Solidification Profile in a Forced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2A58-79DA-7B41-9B7D-E40C0C4F1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Ramiro </a:t>
            </a:r>
            <a:r>
              <a:rPr lang="en-US" dirty="0" err="1"/>
              <a:t>Freile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D8EA8-4B29-DB42-8F1E-1A8823D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D445-AFE4-7B4C-9C66-42A1622F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3467-9109-8B4F-99EB-3899FA82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81"/>
            <a:ext cx="10515600" cy="4601082"/>
          </a:xfrm>
        </p:spPr>
        <p:txBody>
          <a:bodyPr>
            <a:normAutofit/>
          </a:bodyPr>
          <a:lstStyle/>
          <a:p>
            <a:r>
              <a:rPr lang="en-US" sz="2000" dirty="0"/>
              <a:t>Idea: Apply Gaussian Filter to smooth out sharp interfaces.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Now we redo SVD on the filtered training set.</a:t>
            </a:r>
          </a:p>
          <a:p>
            <a:r>
              <a:rPr lang="en-US" sz="2000" dirty="0"/>
              <a:t>A much faster drop-off is observed.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719A4-81D9-C141-BED4-9120B0A54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85" y="695528"/>
            <a:ext cx="4720347" cy="3146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95F2D-AFB0-C24E-9FE0-D454EF219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07" y="3791517"/>
            <a:ext cx="4599725" cy="306648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1C4BA-7C5E-484B-A897-D5816A3D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54210"/>
              </p:ext>
            </p:extLst>
          </p:nvPr>
        </p:nvGraphicFramePr>
        <p:xfrm>
          <a:off x="2939137" y="4343384"/>
          <a:ext cx="3025775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1712964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97110589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719517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#Modes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Energy 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942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96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43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471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99.53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83946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1EB17-2CAE-BE41-8F62-24A1CA98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4D02-0156-A342-90F9-408A4AA7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3D18-3709-8940-831F-D4A3DC7D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Observing each test case, we identify that one particular case that has a large deviation when compared with other cases.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Seeking to further improve our model, we now add this case to the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1EC15-D1D6-834B-A1FF-DDAF3630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32" y="2250270"/>
            <a:ext cx="5112385" cy="3408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3327CA-1A6C-7E4D-89F1-0CABEB0FB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71362"/>
              </p:ext>
            </p:extLst>
          </p:nvPr>
        </p:nvGraphicFramePr>
        <p:xfrm>
          <a:off x="983878" y="3555443"/>
          <a:ext cx="3025775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1712964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97110589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719517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#Modes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Energy 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942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96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43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471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99.53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83946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B000-9213-D649-81BF-F4A4613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0B7-8905-0D46-8053-0DD28D9D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7065-68E1-4C4E-ACCC-5DDB1A5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redo SVD with the new case and take the first 3 modes, as the difference is not considerable after the third mode. </a:t>
            </a:r>
          </a:p>
          <a:p>
            <a:r>
              <a:rPr lang="en-US" sz="2000" dirty="0"/>
              <a:t>The prediction error by our surrogate model decreases even further.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01BB12-D6E9-2D4D-B779-02F0D188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92491"/>
              </p:ext>
            </p:extLst>
          </p:nvPr>
        </p:nvGraphicFramePr>
        <p:xfrm>
          <a:off x="4174550" y="3069059"/>
          <a:ext cx="3529756" cy="125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332">
                  <a:extLst>
                    <a:ext uri="{9D8B030D-6E8A-4147-A177-3AD203B41FA5}">
                      <a16:colId xmlns:a16="http://schemas.microsoft.com/office/drawing/2014/main" val="171296452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3971105896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1719517254"/>
                    </a:ext>
                  </a:extLst>
                </a:gridCol>
              </a:tblGrid>
              <a:tr h="251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#Modes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Energy 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9420419"/>
                  </a:ext>
                </a:extLst>
              </a:tr>
              <a:tr h="251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96226"/>
                  </a:ext>
                </a:extLst>
              </a:tr>
              <a:tr h="251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96.59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43421"/>
                  </a:ext>
                </a:extLst>
              </a:tr>
              <a:tr h="251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471839"/>
                  </a:ext>
                </a:extLst>
              </a:tr>
              <a:tr h="251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99.53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8394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F9012-748B-4246-870D-F4F4367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CA3-2FB6-A44B-BAB6-480D21C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45" y="121933"/>
            <a:ext cx="10515600" cy="1325563"/>
          </a:xfrm>
        </p:spPr>
        <p:txBody>
          <a:bodyPr/>
          <a:lstStyle/>
          <a:p>
            <a:r>
              <a:rPr lang="en-US" dirty="0"/>
              <a:t>ROM Part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6676-6F17-5D47-B4E2-5E32A03B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136"/>
            <a:ext cx="10515600" cy="5048555"/>
          </a:xfrm>
        </p:spPr>
        <p:txBody>
          <a:bodyPr>
            <a:normAutofit/>
          </a:bodyPr>
          <a:lstStyle/>
          <a:p>
            <a:r>
              <a:rPr lang="en-US" sz="2000" dirty="0"/>
              <a:t>The final ROM predictions for the test cases are plotted next.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96126-F556-5F43-BBEF-4011D3560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0" y="1668288"/>
            <a:ext cx="4005365" cy="267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E1465-9469-F84C-85AF-6D4277A3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46" y="1629375"/>
            <a:ext cx="4186136" cy="2790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DE0AA-B85C-C642-961B-486818634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44" y="1628298"/>
            <a:ext cx="4298822" cy="2865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8D9FF-85CF-0743-908F-C00480C3F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76" y="4410952"/>
            <a:ext cx="3670571" cy="244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97E75-0652-3C43-A2BE-908E1A960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47" y="4391499"/>
            <a:ext cx="3728936" cy="248595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35C2A-0B9D-3344-88C0-1966A79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FBC1-248E-1241-99ED-8885924F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3/3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1F7F0-9C4B-5B49-8CB5-61325D8A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2" y="1501285"/>
            <a:ext cx="3962401" cy="2641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0F7C7-DAC6-AD4D-A01A-92F45700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48" y="1454285"/>
            <a:ext cx="4026440" cy="268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AC71E-FB12-5F40-A85C-989F505A4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52" y="1512651"/>
            <a:ext cx="4019957" cy="2679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E7FF5-9383-454A-8EB9-6BF19994C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9" y="4268281"/>
            <a:ext cx="3884579" cy="2589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C4BDF-7BFB-D749-BAC9-0C9A0F99A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40" y="4207213"/>
            <a:ext cx="3976181" cy="265078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BD5CE-EC2D-0F41-B626-2E8F705D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7EDE-25AD-E84A-A713-1CF508D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FD79-4F72-FF47-BA66-62542FF0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surrogate model has been built in order to predict the spatial shape of the solidification profile in a cooled pipe for lead coolant.</a:t>
            </a:r>
          </a:p>
          <a:p>
            <a:endParaRPr lang="en-US" sz="2000" dirty="0"/>
          </a:p>
          <a:p>
            <a:r>
              <a:rPr lang="en-US" sz="2000" dirty="0"/>
              <a:t>It is important to clarify that the range of applicability of this model is limited by the magnitude of the Reynolds number, as we are now modeling laminar flow. Also, a full blockage of the pipe has not been considered in this study. This might require further analyses.</a:t>
            </a:r>
          </a:p>
          <a:p>
            <a:endParaRPr lang="en-US" sz="2000" dirty="0"/>
          </a:p>
          <a:p>
            <a:r>
              <a:rPr lang="en-US" sz="2000" dirty="0"/>
              <a:t>We might want to either refine the mesh further and pay the computational cost in order to train the surrogate model without the need of filtering.</a:t>
            </a:r>
          </a:p>
          <a:p>
            <a:endParaRPr lang="en-US" sz="2000" dirty="0"/>
          </a:p>
          <a:p>
            <a:r>
              <a:rPr lang="en-US" sz="2000" dirty="0"/>
              <a:t>The ROM could allow us to build a correlation for the maximum solid thickness blocking the pipe without the cost of a full model. 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276F-826D-894B-AC77-60DCEEC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B9D3-EAA9-6649-83D8-15DBFBC4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25C4-8FB3-F149-9EB8-F6E935C8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1893719"/>
            <a:ext cx="10515600" cy="4351338"/>
          </a:xfrm>
        </p:spPr>
        <p:txBody>
          <a:bodyPr/>
          <a:lstStyle/>
          <a:p>
            <a:r>
              <a:rPr lang="en-US" sz="2000" dirty="0"/>
              <a:t>Forced Flow condition of lead in a straight pipe.</a:t>
            </a:r>
          </a:p>
          <a:p>
            <a:r>
              <a:rPr lang="en-US" sz="2000" dirty="0"/>
              <a:t>Boundary conditions: </a:t>
            </a:r>
          </a:p>
          <a:p>
            <a:pPr lvl="1"/>
            <a:r>
              <a:rPr lang="en-US" sz="1600" dirty="0"/>
              <a:t>Inlet: Dirichlet Velocity, Dirichlet </a:t>
            </a:r>
            <a:r>
              <a:rPr lang="en-US" sz="1600" dirty="0" err="1"/>
              <a:t>Enthlalpy</a:t>
            </a:r>
            <a:r>
              <a:rPr lang="en-US" sz="1600" dirty="0"/>
              <a:t> (Hot).</a:t>
            </a:r>
          </a:p>
          <a:p>
            <a:pPr lvl="1"/>
            <a:r>
              <a:rPr lang="en-US" sz="1600" dirty="0"/>
              <a:t>Outlet: Dirichlet Pressure, Outflow Enthalpy.</a:t>
            </a:r>
          </a:p>
          <a:p>
            <a:pPr lvl="1"/>
            <a:r>
              <a:rPr lang="en-US" sz="1600" dirty="0"/>
              <a:t>Wall: No-Slip Condition, Dirichlet Enthalpy (Cold), Adiabatic in non-cooled sections.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AB1B3-6CC4-2B4F-BCF6-8DDAC1DD6E29}"/>
              </a:ext>
            </a:extLst>
          </p:cNvPr>
          <p:cNvGrpSpPr/>
          <p:nvPr/>
        </p:nvGrpSpPr>
        <p:grpSpPr>
          <a:xfrm>
            <a:off x="6439711" y="629054"/>
            <a:ext cx="6107280" cy="1843656"/>
            <a:chOff x="2850204" y="2846962"/>
            <a:chExt cx="6107280" cy="1843656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A5F3B9B-1073-804C-AE53-4AACEA2E68A1}"/>
                </a:ext>
              </a:extLst>
            </p:cNvPr>
            <p:cNvSpPr/>
            <p:nvPr/>
          </p:nvSpPr>
          <p:spPr>
            <a:xfrm rot="16200000">
              <a:off x="5080349" y="1580277"/>
              <a:ext cx="1540039" cy="468064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780AB5-E784-B343-94EA-BAB5818CC90A}"/>
                </a:ext>
              </a:extLst>
            </p:cNvPr>
            <p:cNvSpPr txBox="1"/>
            <p:nvPr/>
          </p:nvSpPr>
          <p:spPr>
            <a:xfrm>
              <a:off x="2850204" y="3725694"/>
              <a:ext cx="608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Inlet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D42344-EB5A-2A49-A453-D6C82C93C6A5}"/>
                </a:ext>
              </a:extLst>
            </p:cNvPr>
            <p:cNvSpPr txBox="1"/>
            <p:nvPr/>
          </p:nvSpPr>
          <p:spPr>
            <a:xfrm>
              <a:off x="8177719" y="3751635"/>
              <a:ext cx="77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C4D86-8EB0-4D4A-BD61-3B06A61D4D4E}"/>
                </a:ext>
              </a:extLst>
            </p:cNvPr>
            <p:cNvSpPr txBox="1"/>
            <p:nvPr/>
          </p:nvSpPr>
          <p:spPr>
            <a:xfrm>
              <a:off x="5016230" y="2846962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Cooled section</a:t>
              </a: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DA073CCA-0F6B-474C-AC05-E0949B894F11}"/>
                </a:ext>
              </a:extLst>
            </p:cNvPr>
            <p:cNvSpPr/>
            <p:nvPr/>
          </p:nvSpPr>
          <p:spPr>
            <a:xfrm rot="16200000">
              <a:off x="5104588" y="2220334"/>
              <a:ext cx="1512653" cy="3394953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3173740-B066-3C4E-AE88-ADE7EF35F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02" y="4056433"/>
            <a:ext cx="6169976" cy="2317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9AF913-F7DC-4A45-9CDA-474BEB74E223}"/>
              </a:ext>
            </a:extLst>
          </p:cNvPr>
          <p:cNvSpPr txBox="1"/>
          <p:nvPr/>
        </p:nvSpPr>
        <p:spPr>
          <a:xfrm>
            <a:off x="3735421" y="6322980"/>
            <a:ext cx="437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of the geometry along the cylinder axis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C92A1AF-4480-4D49-A08F-48A6CC05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576D-85F1-8244-90FF-43777A6E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A565-46DC-C14A-98B5-3662629F2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equation for the continuity: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equation for the momentum in a porous media: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𝑝𝑜𝑟𝑜𝑢𝑠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equation for the enthalpy: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are the liquid fraction (porosity) and the latent heat.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A565-46DC-C14A-98B5-3662629F2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72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7171D-E12C-0C46-8619-69C17FD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066D-0F0C-DC4E-BBB2-849B05E0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778B-9CEC-3548-9021-64638D762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778B-9CEC-3548-9021-64638D762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F40EC-78BA-204F-AE00-BDC6F39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7C8-6558-5445-9BDC-BBCB1275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Boltzmann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43646-418D-F041-A478-A079F9B2D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238"/>
                <a:ext cx="10515600" cy="475672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u="sng" dirty="0"/>
                  <a:t>Lattice Boltzmann</a:t>
                </a:r>
                <a:r>
                  <a:rPr lang="en-US" sz="2000" dirty="0"/>
                  <a:t>: bridges the microscopic and macroscopic descriptions, solving for the probability density function of distributions of particles.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moments of the particle distribution function over the microscopic velocity space define the macroscopic variables. For example: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	Density: </a:t>
                </a:r>
                <a14:m>
                  <m:oMath xmlns:m="http://schemas.openxmlformats.org/officeDocument/2006/math">
                    <m:r>
                      <a:rPr lang="en-US" sz="1800" b="1" i="1"/>
                      <m:t>𝜌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r>
                          <a:rPr lang="en-US" sz="1800" b="1" i="1"/>
                          <m:t>𝑥</m:t>
                        </m:r>
                        <m:r>
                          <a:rPr lang="en-US" sz="1800" b="1" i="1"/>
                          <m:t>,</m:t>
                        </m:r>
                        <m:r>
                          <a:rPr lang="en-US" sz="1800" b="1" i="1"/>
                          <m:t>𝑡</m:t>
                        </m:r>
                      </m:e>
                    </m:d>
                    <m:r>
                      <a:rPr lang="en-US" sz="1800" b="1" i="1"/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/>
                        </m:ctrlPr>
                      </m:naryPr>
                      <m:sub/>
                      <m:sup/>
                      <m:e>
                        <m:r>
                          <a:rPr lang="en-US" sz="1800" b="1" i="1"/>
                          <m:t>𝑓</m:t>
                        </m:r>
                        <m:d>
                          <m:dPr>
                            <m:ctrlPr>
                              <a:rPr lang="en-US" sz="1800" b="1" i="1"/>
                            </m:ctrlPr>
                          </m:dPr>
                          <m:e>
                            <m:r>
                              <a:rPr lang="en-US" sz="1800" b="1" i="1"/>
                              <m:t>𝑥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𝜉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1" i="1"/>
                            </m:ctrlPr>
                          </m:sSupPr>
                          <m:e>
                            <m:r>
                              <a:rPr lang="en-US" sz="1800" b="1" i="1"/>
                              <m:t>𝑑</m:t>
                            </m:r>
                          </m:e>
                          <m:sup>
                            <m:r>
                              <a:rPr lang="en-US" sz="1800" b="1" i="1"/>
                              <m:t>3</m:t>
                            </m:r>
                          </m:sup>
                        </m:sSup>
                        <m:r>
                          <a:rPr lang="en-US" sz="1800" b="1" i="1"/>
                          <m:t>𝜉</m:t>
                        </m:r>
                      </m:e>
                    </m:nary>
                  </m:oMath>
                </a14:m>
                <a:br>
                  <a:rPr lang="en-US" sz="1800" b="1" dirty="0"/>
                </a:br>
                <a:r>
                  <a:rPr lang="en-US" sz="1800" b="1" dirty="0"/>
                  <a:t>		Linear momentum: </a:t>
                </a:r>
                <a14:m>
                  <m:oMath xmlns:m="http://schemas.openxmlformats.org/officeDocument/2006/math">
                    <m:r>
                      <a:rPr lang="en-US" sz="1800" b="1" i="1"/>
                      <m:t>𝜌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r>
                          <a:rPr lang="en-US" sz="1800" b="1" i="1"/>
                          <m:t>𝑥</m:t>
                        </m:r>
                        <m:r>
                          <a:rPr lang="en-US" sz="1800" b="1" i="1"/>
                          <m:t>,</m:t>
                        </m:r>
                        <m:r>
                          <a:rPr lang="en-US" sz="1800" b="1" i="1"/>
                          <m:t>𝑡</m:t>
                        </m:r>
                      </m:e>
                    </m:d>
                    <m:r>
                      <a:rPr lang="en-US" sz="1800" b="1" i="1"/>
                      <m:t>𝑢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r>
                          <a:rPr lang="en-US" sz="1800" b="1" i="1"/>
                          <m:t>𝑥</m:t>
                        </m:r>
                        <m:r>
                          <a:rPr lang="en-US" sz="1800" b="1" i="1"/>
                          <m:t>,</m:t>
                        </m:r>
                        <m:r>
                          <a:rPr lang="en-US" sz="1800" b="1" i="1"/>
                          <m:t>𝑡</m:t>
                        </m:r>
                      </m:e>
                    </m:d>
                    <m:r>
                      <a:rPr lang="en-US" sz="1800" b="1" i="1"/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/>
                        </m:ctrlPr>
                      </m:naryPr>
                      <m:sub/>
                      <m:sup/>
                      <m:e>
                        <m:r>
                          <a:rPr lang="en-US" sz="1800" b="1" i="1"/>
                          <m:t>𝜉</m:t>
                        </m:r>
                        <m:r>
                          <a:rPr lang="en-US" sz="1800" b="1" i="1"/>
                          <m:t>𝑓</m:t>
                        </m:r>
                        <m:d>
                          <m:dPr>
                            <m:ctrlPr>
                              <a:rPr lang="en-US" sz="1800" b="1" i="1"/>
                            </m:ctrlPr>
                          </m:dPr>
                          <m:e>
                            <m:r>
                              <a:rPr lang="en-US" sz="1800" b="1" i="1"/>
                              <m:t>𝑥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𝜉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1" i="1"/>
                            </m:ctrlPr>
                          </m:sSupPr>
                          <m:e>
                            <m:r>
                              <a:rPr lang="en-US" sz="1800" b="1" i="1"/>
                              <m:t>𝑑</m:t>
                            </m:r>
                          </m:e>
                          <m:sup>
                            <m:r>
                              <a:rPr lang="en-US" sz="1800" b="1" i="1"/>
                              <m:t>3</m:t>
                            </m:r>
                          </m:sup>
                        </m:sSup>
                        <m:r>
                          <a:rPr lang="en-US" sz="1800" b="1" i="1"/>
                          <m:t>𝜉</m:t>
                        </m:r>
                      </m:e>
                    </m:nary>
                  </m:oMath>
                </a14:m>
                <a:br>
                  <a:rPr lang="en-US" sz="1800" b="1" dirty="0"/>
                </a:br>
                <a:r>
                  <a:rPr lang="en-US" sz="1800" b="1" dirty="0"/>
                  <a:t>		Kinetic energy: </a:t>
                </a:r>
                <a14:m>
                  <m:oMath xmlns:m="http://schemas.openxmlformats.org/officeDocument/2006/math">
                    <m:r>
                      <a:rPr lang="en-US" sz="1800" b="1" i="1"/>
                      <m:t>𝜌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r>
                          <a:rPr lang="en-US" sz="1800" b="1" i="1"/>
                          <m:t>𝑥</m:t>
                        </m:r>
                        <m:r>
                          <a:rPr lang="en-US" sz="1800" b="1" i="1"/>
                          <m:t>,</m:t>
                        </m:r>
                        <m:r>
                          <a:rPr lang="en-US" sz="1800" b="1" i="1"/>
                          <m:t>𝑡</m:t>
                        </m:r>
                      </m:e>
                    </m:d>
                    <m:r>
                      <a:rPr lang="en-US" sz="1800" b="1" i="1"/>
                      <m:t>𝐸</m:t>
                    </m:r>
                    <m:r>
                      <a:rPr lang="en-US" sz="1800" b="1" i="1"/>
                      <m:t>(</m:t>
                    </m:r>
                    <m:r>
                      <a:rPr lang="en-US" sz="1800" b="1" i="1"/>
                      <m:t>𝑥</m:t>
                    </m:r>
                    <m:r>
                      <a:rPr lang="en-US" sz="1800" b="1" i="1"/>
                      <m:t>,</m:t>
                    </m:r>
                    <m:r>
                      <a:rPr lang="en-US" sz="1800" b="1" i="1"/>
                      <m:t>𝑡</m:t>
                    </m:r>
                    <m:r>
                      <a:rPr lang="en-US" sz="1800" b="1" i="1"/>
                      <m:t>)=</m:t>
                    </m:r>
                    <m:f>
                      <m:fPr>
                        <m:ctrlPr>
                          <a:rPr lang="en-US" sz="1800" b="1" i="1"/>
                        </m:ctrlPr>
                      </m:fPr>
                      <m:num>
                        <m:r>
                          <a:rPr lang="en-US" sz="1800" b="1" i="1"/>
                          <m:t>1</m:t>
                        </m:r>
                      </m:num>
                      <m:den>
                        <m:r>
                          <a:rPr lang="en-US" sz="1800" b="1" i="1"/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/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1" i="1"/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1" i="1"/>
                                </m:ctrlPr>
                              </m:dPr>
                              <m:e>
                                <m:r>
                                  <a:rPr lang="en-US" sz="1800" b="1" i="1"/>
                                  <m:t>𝜉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/>
                              <m:t>2</m:t>
                            </m:r>
                          </m:sup>
                        </m:sSup>
                        <m:r>
                          <a:rPr lang="en-US" sz="1800" b="1" i="1"/>
                          <m:t>𝑓</m:t>
                        </m:r>
                        <m:d>
                          <m:dPr>
                            <m:ctrlPr>
                              <a:rPr lang="en-US" sz="1800" b="1" i="1"/>
                            </m:ctrlPr>
                          </m:dPr>
                          <m:e>
                            <m:r>
                              <a:rPr lang="en-US" sz="1800" b="1" i="1"/>
                              <m:t>𝑥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𝜉</m:t>
                            </m:r>
                            <m:r>
                              <a:rPr lang="en-US" sz="1800" b="1" i="1"/>
                              <m:t>,</m:t>
                            </m:r>
                            <m:r>
                              <a:rPr lang="en-US" sz="1800" b="1" i="1"/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1" i="1"/>
                            </m:ctrlPr>
                          </m:sSupPr>
                          <m:e>
                            <m:r>
                              <a:rPr lang="en-US" sz="1800" b="1" i="1"/>
                              <m:t>𝑑</m:t>
                            </m:r>
                          </m:e>
                          <m:sup>
                            <m:r>
                              <a:rPr lang="en-US" sz="1800" b="1" i="1"/>
                              <m:t>3</m:t>
                            </m:r>
                          </m:sup>
                        </m:sSup>
                        <m:r>
                          <a:rPr lang="en-US" sz="1800" b="1" i="1"/>
                          <m:t>𝜉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43646-418D-F041-A478-A079F9B2D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238"/>
                <a:ext cx="10515600" cy="4756725"/>
              </a:xfrm>
              <a:blipFill>
                <a:blip r:embed="rId2"/>
                <a:stretch>
                  <a:fillRect l="-603" t="-1330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1EF5669-EDB5-4746-A5FE-20600C5DC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" t="5071" r="1452" b="10096"/>
          <a:stretch/>
        </p:blipFill>
        <p:spPr>
          <a:xfrm>
            <a:off x="1093533" y="2160933"/>
            <a:ext cx="4957071" cy="1879399"/>
          </a:xfrm>
          <a:prstGeom prst="rect">
            <a:avLst/>
          </a:prstGeom>
        </p:spPr>
      </p:pic>
      <p:pic>
        <p:nvPicPr>
          <p:cNvPr id="7" name="Picture 1" descr="A picture containing photo&#10;&#10;Description automatically generated">
            <a:extLst>
              <a:ext uri="{FF2B5EF4-FFF2-40B4-BE49-F238E27FC236}">
                <a16:creationId xmlns:a16="http://schemas.microsoft.com/office/drawing/2014/main" id="{1B447A67-7BE6-EC4D-8173-3866889D4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143" y="4477703"/>
            <a:ext cx="2312616" cy="197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BD896DF-C4B5-2D4F-99D6-73F068D2510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3" y="4554158"/>
            <a:ext cx="2559549" cy="18466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BCAF4-0FDF-D047-9E6B-79FF2798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072-5669-7D47-A77B-6D02992A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Boltzmann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5646F-D088-CC4F-955B-1A1AE9C12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0783"/>
                <a:ext cx="10515600" cy="47761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Navier-Stokes and enthalpy equations with phase change in a mesoscopic formulation are as follows:</a:t>
                </a:r>
              </a:p>
              <a:p>
                <a:endParaRPr lang="en-US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𝑓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/>
                                  </m:ctrlPr>
                                </m:sSubPr>
                                <m:e>
                                  <m:r>
                                    <a:rPr lang="en-US" sz="18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/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800"/>
                                <m:t>Δ</m:t>
                              </m:r>
                              <m:r>
                                <a:rPr lang="en-US" sz="1800" i="1"/>
                                <m:t>𝑡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  <m:r>
                                <a:rPr lang="en-US" sz="18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/>
                                <m:t>t</m:t>
                              </m:r>
                            </m:e>
                          </m:d>
                          <m:r>
                            <a:rPr lang="en-US" sz="1800" i="1"/>
                            <m:t>=</m:t>
                          </m:r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𝑓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</m:e>
                          </m:d>
                          <m:r>
                            <a:rPr lang="en-US" sz="1800" i="1"/>
                            <m:t>+</m:t>
                          </m:r>
                          <m:r>
                            <a:rPr lang="en-US" sz="1800" i="1"/>
                            <m:t>𝐵</m:t>
                          </m:r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/>
                                <m:t>i</m:t>
                              </m:r>
                              <m:r>
                                <a:rPr lang="en-US" sz="1800"/>
                                <m:t> </m:t>
                              </m:r>
                            </m:sub>
                            <m:sup>
                              <m:r>
                                <a:rPr lang="en-US" sz="1800" i="1"/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</m:e>
                          </m:d>
                          <m:r>
                            <a:rPr lang="en-US" sz="1800" i="1"/>
                            <m:t>+</m:t>
                          </m:r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1−</m:t>
                              </m:r>
                              <m:r>
                                <a:rPr lang="en-US" sz="1800" i="1"/>
                                <m:t>𝐵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/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800"/>
                                <m:t>f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x</m:t>
                              </m:r>
                              <m:r>
                                <a:rPr lang="en-US" sz="1800"/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t</m:t>
                              </m:r>
                            </m:e>
                          </m:d>
                          <m:r>
                            <a:rPr lang="en-US" sz="1800"/>
                            <m:t>+</m:t>
                          </m:r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/>
                                <m:t>i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#(3)</m:t>
                          </m:r>
                        </m:e>
                      </m:eqArr>
                    </m:oMath>
                  </m:oMathPara>
                </a14:m>
                <a:endParaRPr lang="en-US" sz="1800" b="0" dirty="0"/>
              </a:p>
              <a:p>
                <a:pPr marL="0" indent="0" fontAlgn="t">
                  <a:buNone/>
                </a:pPr>
                <a:endParaRPr lang="en-US" sz="1800" dirty="0"/>
              </a:p>
              <a:p>
                <a:pPr marL="0" indent="0" fontAlgn="t">
                  <a:buNone/>
                </a:pPr>
                <a:endParaRPr lang="en-US" sz="1800" dirty="0"/>
              </a:p>
              <a:p>
                <a:pPr marL="0" indent="0" fontAlgn="t">
                  <a:buNone/>
                </a:pPr>
                <a:r>
                  <a:rPr lang="en-US" sz="2100" dirty="0"/>
                  <a:t>where </a:t>
                </a:r>
                <a14:m>
                  <m:oMath xmlns:m="http://schemas.openxmlformats.org/officeDocument/2006/math">
                    <m:r>
                      <a:rPr lang="en-US" sz="2100"/>
                      <m:t>𝐵</m:t>
                    </m:r>
                    <m:r>
                      <a:rPr lang="en-US" sz="2100"/>
                      <m:t> </m:t>
                    </m:r>
                  </m:oMath>
                </a14:m>
                <a:r>
                  <a:rPr lang="en-US" sz="2100" dirty="0"/>
                  <a:t>depends on the liquid fraction and: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𝑔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/>
                                  </m:ctrlPr>
                                </m:sSubPr>
                                <m:e>
                                  <m:r>
                                    <a:rPr lang="en-US" sz="18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/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800"/>
                                <m:t>Δ</m:t>
                              </m:r>
                              <m:r>
                                <a:rPr lang="en-US" sz="1800" i="1"/>
                                <m:t>𝑡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  <m:r>
                                <a:rPr lang="en-US" sz="18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/>
                                <m:t>Δ</m:t>
                              </m:r>
                              <m:r>
                                <a:rPr lang="en-US" sz="1800" i="1"/>
                                <m:t>𝑡</m:t>
                              </m:r>
                            </m:e>
                          </m:d>
                          <m:r>
                            <a:rPr lang="en-US" sz="1800" i="1"/>
                            <m:t>=</m:t>
                          </m:r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𝑔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a:rPr lang="en-US" sz="1800" i="1"/>
                                <m:t>𝑥</m:t>
                              </m:r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i="1"/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fontAlgn="t"/>
                <a:r>
                  <a:rPr lang="en-US" sz="2100" dirty="0"/>
                  <a:t>The enthalpy is calculated as the zeroth order moment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5646F-D088-CC4F-955B-1A1AE9C12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0783"/>
                <a:ext cx="10515600" cy="4776180"/>
              </a:xfrm>
              <a:blipFill>
                <a:blip r:embed="rId2"/>
                <a:stretch>
                  <a:fillRect l="-603" t="-1061" b="-26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0A26-F311-7246-9EFC-C492AC49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685B-4073-0743-911B-4B103881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surrogate model: POD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BEA6-5291-414A-AA5D-2E3F59579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544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Objective</a:t>
                </a:r>
                <a:r>
                  <a:rPr lang="en-US" sz="2000" dirty="0"/>
                  <a:t>: Build a surrogate model through POD in order to predict the solidification profile next to the cooled wall as a function of three parameters: Inlet Velocity, Inlet Temperature and Wall Temperature.</a:t>
                </a:r>
              </a:p>
              <a:p>
                <a:r>
                  <a:rPr lang="en-US" sz="2000" dirty="0"/>
                  <a:t>Steps: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1) Identifying regions of stability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2) Sampling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3) Incorporate samples to LBM input files (auto)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4) Run the 40 cases in an HPC cluster (simulations take ~50 mins)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5) Postprocessing of data to obtain solid profile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6) Split data in a training and testing set (75%-25%)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7) SVD analysis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8) Non-Intrusive ROM to build surrogate model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9) Error calculation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BEA6-5291-414A-AA5D-2E3F59579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5447"/>
              </a:xfrm>
              <a:blipFill>
                <a:blip r:embed="rId2"/>
                <a:stretch>
                  <a:fillRect l="-60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B5FDB3-512A-854A-BBC4-2A4F8E63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10357" r="4819" b="6461"/>
          <a:stretch/>
        </p:blipFill>
        <p:spPr>
          <a:xfrm>
            <a:off x="6313248" y="2451370"/>
            <a:ext cx="2503503" cy="171206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696D0DF-4514-3A4F-A06A-B5A5FC609E62}"/>
              </a:ext>
            </a:extLst>
          </p:cNvPr>
          <p:cNvGrpSpPr/>
          <p:nvPr/>
        </p:nvGrpSpPr>
        <p:grpSpPr>
          <a:xfrm>
            <a:off x="8822987" y="3460894"/>
            <a:ext cx="3369013" cy="2220060"/>
            <a:chOff x="-73637" y="-170023"/>
            <a:chExt cx="4303731" cy="2771618"/>
          </a:xfrm>
        </p:grpSpPr>
        <p:pic>
          <p:nvPicPr>
            <p:cNvPr id="7" name="Content Placeholder 9">
              <a:extLst>
                <a:ext uri="{FF2B5EF4-FFF2-40B4-BE49-F238E27FC236}">
                  <a16:creationId xmlns:a16="http://schemas.microsoft.com/office/drawing/2014/main" id="{9482B9D9-553E-E640-BF36-2E639F1DB9C9}"/>
                </a:ext>
              </a:extLst>
            </p:cNvPr>
            <p:cNvPicPr>
              <a:picLocks noGrp="1"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075" y="0"/>
              <a:ext cx="3442335" cy="2601595"/>
            </a:xfrm>
            <a:prstGeom prst="rect">
              <a:avLst/>
            </a:prstGeom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FAD896D4-9B75-6543-A272-F1CAE9B5BF7B}"/>
                </a:ext>
              </a:extLst>
            </p:cNvPr>
            <p:cNvSpPr txBox="1"/>
            <p:nvPr/>
          </p:nvSpPr>
          <p:spPr>
            <a:xfrm>
              <a:off x="3506525" y="230588"/>
              <a:ext cx="723569" cy="2782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Inlet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7C2A8DCF-11A7-4041-88B1-AB578ED30D03}"/>
                </a:ext>
              </a:extLst>
            </p:cNvPr>
            <p:cNvSpPr txBox="1"/>
            <p:nvPr/>
          </p:nvSpPr>
          <p:spPr>
            <a:xfrm>
              <a:off x="-73637" y="1653871"/>
              <a:ext cx="797207" cy="29192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Outlet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82788A3B-AC08-0047-A05C-532A811B3BA6}"/>
                </a:ext>
              </a:extLst>
            </p:cNvPr>
            <p:cNvSpPr txBox="1"/>
            <p:nvPr/>
          </p:nvSpPr>
          <p:spPr>
            <a:xfrm>
              <a:off x="1280638" y="-170023"/>
              <a:ext cx="1176793" cy="278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Cooled section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0E6D42-BF66-EB44-8934-8D37271FFA04}"/>
              </a:ext>
            </a:extLst>
          </p:cNvPr>
          <p:cNvSpPr txBox="1"/>
          <p:nvPr/>
        </p:nvSpPr>
        <p:spPr>
          <a:xfrm>
            <a:off x="10097310" y="54863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~10M cells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77E7DD-B417-864D-9A1E-74C8D3C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6B85-71A8-1547-B3BA-43096E27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741B-B4A4-7C44-B2BB-24669D3C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060"/>
            <a:ext cx="10515600" cy="467890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Stabilized solid profile for all simulation cases.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perform SVD on the 30 training cases and leave 10 for testing.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drop-off in the eigenvalues is not great, as could be expected.</a:t>
            </a:r>
          </a:p>
          <a:p>
            <a:endParaRPr lang="en-US" sz="2000" dirty="0"/>
          </a:p>
          <a:p>
            <a:r>
              <a:rPr lang="en-US" sz="2000" dirty="0"/>
              <a:t>With the POD, we select 3,5,10 and 15 characteristic modes and </a:t>
            </a:r>
          </a:p>
          <a:p>
            <a:pPr marL="0" indent="0">
              <a:buNone/>
            </a:pPr>
            <a:r>
              <a:rPr lang="en-US" sz="2000" dirty="0"/>
              <a:t>compute the vector of coefficients.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				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BC89E-BF03-3E48-AF97-574D929EC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53" y="530155"/>
            <a:ext cx="4501476" cy="3000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8AA-A2BD-E74E-8767-F2112273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91" y="3557081"/>
            <a:ext cx="4338536" cy="289235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B9BA00-FDD1-574A-B8FA-28EF3B70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5967"/>
              </p:ext>
            </p:extLst>
          </p:nvPr>
        </p:nvGraphicFramePr>
        <p:xfrm>
          <a:off x="2812678" y="5350212"/>
          <a:ext cx="3811858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960">
                  <a:extLst>
                    <a:ext uri="{9D8B030D-6E8A-4147-A177-3AD203B41FA5}">
                      <a16:colId xmlns:a16="http://schemas.microsoft.com/office/drawing/2014/main" val="3836330878"/>
                    </a:ext>
                  </a:extLst>
                </a:gridCol>
                <a:gridCol w="1367949">
                  <a:extLst>
                    <a:ext uri="{9D8B030D-6E8A-4147-A177-3AD203B41FA5}">
                      <a16:colId xmlns:a16="http://schemas.microsoft.com/office/drawing/2014/main" val="578128756"/>
                    </a:ext>
                  </a:extLst>
                </a:gridCol>
                <a:gridCol w="1367949">
                  <a:extLst>
                    <a:ext uri="{9D8B030D-6E8A-4147-A177-3AD203B41FA5}">
                      <a16:colId xmlns:a16="http://schemas.microsoft.com/office/drawing/2014/main" val="1838464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#Modes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Energy 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Error(%)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896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3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135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46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94.1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4456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C0D8B1-8354-EF4C-B6DC-96319F8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B19E-ACC5-EA42-AF5D-A72953E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Part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ECF5-5CD5-734F-81B4-DF66EDDB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ROM cannot handle the sharp interfaces, and this should not surprise 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7ECF6-AAE2-7543-B230-22E172629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08" y="2621604"/>
            <a:ext cx="5727159" cy="381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99852-387B-D14D-A699-B6E908C03C04}"/>
              </a:ext>
            </a:extLst>
          </p:cNvPr>
          <p:cNvSpPr txBox="1"/>
          <p:nvPr/>
        </p:nvSpPr>
        <p:spPr>
          <a:xfrm>
            <a:off x="3560323" y="6322979"/>
            <a:ext cx="31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prediction using 10 modes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96C996-C56C-034A-A53A-66894BB5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0272"/>
              </p:ext>
            </p:extLst>
          </p:nvPr>
        </p:nvGraphicFramePr>
        <p:xfrm>
          <a:off x="8026704" y="3813242"/>
          <a:ext cx="3811858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960">
                  <a:extLst>
                    <a:ext uri="{9D8B030D-6E8A-4147-A177-3AD203B41FA5}">
                      <a16:colId xmlns:a16="http://schemas.microsoft.com/office/drawing/2014/main" val="3836330878"/>
                    </a:ext>
                  </a:extLst>
                </a:gridCol>
                <a:gridCol w="1367949">
                  <a:extLst>
                    <a:ext uri="{9D8B030D-6E8A-4147-A177-3AD203B41FA5}">
                      <a16:colId xmlns:a16="http://schemas.microsoft.com/office/drawing/2014/main" val="578128756"/>
                    </a:ext>
                  </a:extLst>
                </a:gridCol>
                <a:gridCol w="1367949">
                  <a:extLst>
                    <a:ext uri="{9D8B030D-6E8A-4147-A177-3AD203B41FA5}">
                      <a16:colId xmlns:a16="http://schemas.microsoft.com/office/drawing/2014/main" val="1838464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#Modes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Energy (%)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Error(%)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896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3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84.4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135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8.80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46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94.1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4456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F0F5-CB56-5E40-B6E4-064B019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12F0-0B2A-584E-AA43-9BF5E10031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846</Words>
  <Application>Microsoft Macintosh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POD Surrogate Model for the Prediction of Lead Solidification Profile in a Forced Flow</vt:lpstr>
      <vt:lpstr>Study Case</vt:lpstr>
      <vt:lpstr>Macroscopic Equations</vt:lpstr>
      <vt:lpstr>Macroscopic Equations</vt:lpstr>
      <vt:lpstr>Lattice Boltzmann Formulation</vt:lpstr>
      <vt:lpstr>Lattice Boltzmann Equations</vt:lpstr>
      <vt:lpstr>Building a surrogate model: POD analysis</vt:lpstr>
      <vt:lpstr>ROM Part 1/3</vt:lpstr>
      <vt:lpstr>ROM Part 1/3</vt:lpstr>
      <vt:lpstr>ROM Part 2/3</vt:lpstr>
      <vt:lpstr>ROM Part 2/3</vt:lpstr>
      <vt:lpstr>ROM Part 3/3</vt:lpstr>
      <vt:lpstr>ROM Part 3/3</vt:lpstr>
      <vt:lpstr>ROM Part 3/3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 Surrogate Model for the Prediction of Lead Solidification Profile in a Forced Flow</dc:title>
  <dc:creator>Freile Sr., Ramiro Oscar</dc:creator>
  <cp:lastModifiedBy>Freile Sr., Ramiro Oscar</cp:lastModifiedBy>
  <cp:revision>16</cp:revision>
  <dcterms:created xsi:type="dcterms:W3CDTF">2021-12-07T18:03:26Z</dcterms:created>
  <dcterms:modified xsi:type="dcterms:W3CDTF">2021-12-07T22:24:48Z</dcterms:modified>
</cp:coreProperties>
</file>