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4" r:id="rId9"/>
    <p:sldId id="263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E143-5460-DF4C-9E3B-1407F55D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0EB5-0905-5C48-BD40-0F774BD74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DE5D-D0DB-DF4A-99ED-92E854E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4E9D-E196-EB4A-A011-EB5FBD36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5539-C90D-5247-A7ED-656B7C24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220B-7054-B140-AA95-A77E0C0D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79860-AFDC-FC43-AB73-3901113E0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5EA5-3B0B-FC45-B358-F5FF1EC3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B7BD0-7F0C-8848-9596-D323B313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499BC-1F66-6444-A3BE-402759D3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43CA9-9450-1B45-8BF8-4E7EC423C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40844-693A-3A4D-A531-CD2401BCA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F971B-E6B1-8E4C-A60D-079799D3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AB173-7D2B-1B41-9363-1AAF531C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B7F4-7D05-9A40-B7F3-E455790B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B3C7-7722-6C4B-8498-5476F6B7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7384-D17B-8049-9E57-0746BE43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C621-2C5F-5242-8135-0D7C7BE5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B99A-E199-E04E-87EC-EB9C26AA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07BAF-EE94-2948-8323-87ADF230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0FC3-02B4-2D47-A33B-329BDE00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57E2D-19E0-7B4E-837B-1A017A6F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7446-4739-9D4A-8908-D98CF67F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6D47-C611-2F4D-A242-DB1DC655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E5CA-E010-7044-BF1F-9945D275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5E6A-4B32-E14E-943A-3B00E993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289C-1D6F-4C4F-B830-225860DB0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3B93E-86E1-054B-9BDD-B8376C91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3C074-2058-4D4B-B28B-30CCFB5E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1EC66-E23A-7640-B80B-AC7005C4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10845-6AC9-8647-9A6D-794D86F5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5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9E36-FBE4-1343-93FE-1B56A27B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3101B-B7FD-B940-A184-DFF54352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09165-B3D4-2A4A-9605-7408C854D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DDEC8-7CFE-4D47-BFEB-A06655967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2022A-9CE7-A249-B80E-38D33711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AE7CF-6D7F-164B-B25E-0E80B78B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E2734-F2FA-E842-AB12-54B1FE1F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D6A97-E57D-8F45-A164-133C6E6A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0F74-17BE-2348-8FF1-FCE0B006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AF8BB-A69D-C648-9390-F5A6690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8DF8C-BA30-604E-850E-2FC069E7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A8CC0-53E5-0A4A-AEAD-2B9EFF8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8AC74-C34F-2046-AE15-4AB5ADDC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60900-9EBC-8F49-AAB6-C3F0EBF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3EF97-1042-DF45-85FD-2C4FDF0B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4EB0-75BA-B940-A4E1-5022F182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48F5-0501-DF4B-968D-7D79B517C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A3A01-15FE-F241-983D-071FD267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6E4B0-6C99-6A41-AC21-4DB89387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5C5A7-DA4F-CD47-92C9-28E0C0C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DFFC3-ECEB-3C40-9B4F-451ACE18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E6F0-227D-BF49-A3F4-C0F0E5B1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D8C3F-2F3F-F246-8262-BE2AD5BDA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E58DB-6C65-DE4F-9DD5-2EAB07CB0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D0AA6-1625-3640-A520-2735DCE7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60C4-584D-A44C-B787-A48E598A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F780D-B584-1C49-B908-82E8216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48929-D737-9C40-A58A-FDEF3C04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D6F6-6097-2740-9C57-DCABD1F8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DAFE-2894-4443-88DF-CADEEFD65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52AE-99E5-C14C-96B2-F75D76817BE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C6F7-C727-F94D-A7A9-69E8A3F19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4C2D-EDB2-314F-994C-526562F76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DABE-1926-7C4C-A9E2-EA3974AED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6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3EE5-2D85-1241-9F27-EF7BDD3CC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Mixing Length Model + Wall function Validation in a Channel Turbulent Flow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97ABF-C9DB-0E4B-9A53-99DF5EAC0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FBD3-6756-204E-998C-3DC2238C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85D3-3617-5E45-9BCF-29E829ADA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wall function must be used with y+&gt;30. Failure to do so provide wrong wall shear stresses and velocity profiles.</a:t>
            </a:r>
          </a:p>
          <a:p>
            <a:r>
              <a:rPr lang="en-US" dirty="0"/>
              <a:t>Refining the bulk improves the prediction of the wall shear stress and slightly improves the velocity prediction. </a:t>
            </a:r>
          </a:p>
          <a:p>
            <a:r>
              <a:rPr lang="en-US" dirty="0"/>
              <a:t>The wall function formulation works better for high Reynolds numbers. The log law of the wall is not followed for </a:t>
            </a:r>
            <a:r>
              <a:rPr lang="en-US"/>
              <a:t>low Reynolds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5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960F-2ADD-FC42-9A0E-27FA434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8935-49BF-4540-8E0C-D6B4DB07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Moser, R. D., Kim, J., &amp; Mansour, N. N. (1999). Direct numerical simulation of turbulent channel flow up to Re </a:t>
            </a:r>
            <a:r>
              <a:rPr lang="el-GR" dirty="0"/>
              <a:t>τ= 590. </a:t>
            </a:r>
            <a:r>
              <a:rPr lang="en-US" i="1" dirty="0"/>
              <a:t>Physics of fluids</a:t>
            </a:r>
            <a:r>
              <a:rPr lang="en-US" dirty="0"/>
              <a:t>, </a:t>
            </a:r>
            <a:r>
              <a:rPr lang="en-US" i="1" dirty="0"/>
              <a:t>11</a:t>
            </a:r>
            <a:r>
              <a:rPr lang="en-US" dirty="0"/>
              <a:t>(4), 943-945.</a:t>
            </a:r>
          </a:p>
        </p:txBody>
      </p:sp>
    </p:spTree>
    <p:extLst>
      <p:ext uri="{BB962C8B-B14F-4D97-AF65-F5344CB8AC3E}">
        <p14:creationId xmlns:p14="http://schemas.microsoft.com/office/powerpoint/2010/main" val="394789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4A00-AF26-5946-95AA-B2471304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Flow Boundary Conditions</a:t>
            </a:r>
          </a:p>
        </p:txBody>
      </p:sp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:a16="http://schemas.microsoft.com/office/drawing/2014/main" id="{0DB513C8-663D-5946-9EAD-4AA5B110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23" y="3021234"/>
            <a:ext cx="2331454" cy="1136650"/>
          </a:xfrm>
          <a:prstGeom prst="rect">
            <a:avLst/>
          </a:prstGeom>
        </p:spPr>
      </p:pic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48BFDC73-E734-3B48-B694-C6AEC9E5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644" y="3021234"/>
            <a:ext cx="886827" cy="1010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65AE96-5E40-6844-AE3A-C6572E86F3D9}"/>
              </a:ext>
            </a:extLst>
          </p:cNvPr>
          <p:cNvSpPr txBox="1"/>
          <p:nvPr/>
        </p:nvSpPr>
        <p:spPr>
          <a:xfrm>
            <a:off x="3900929" y="2743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E936E-BB58-8A48-9F76-E92CCB2B00B0}"/>
              </a:ext>
            </a:extLst>
          </p:cNvPr>
          <p:cNvSpPr txBox="1"/>
          <p:nvPr/>
        </p:nvSpPr>
        <p:spPr>
          <a:xfrm>
            <a:off x="7902936" y="265190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0D722-C6B1-A544-9A88-666422F8EDB6}"/>
              </a:ext>
            </a:extLst>
          </p:cNvPr>
          <p:cNvSpPr txBox="1"/>
          <p:nvPr/>
        </p:nvSpPr>
        <p:spPr>
          <a:xfrm>
            <a:off x="3631463" y="3846877"/>
            <a:ext cx="113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BFF44-18CF-9D45-8618-E9565041EB2C}"/>
              </a:ext>
            </a:extLst>
          </p:cNvPr>
          <p:cNvSpPr txBox="1"/>
          <p:nvPr/>
        </p:nvSpPr>
        <p:spPr>
          <a:xfrm>
            <a:off x="7741463" y="3973218"/>
            <a:ext cx="113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F775D-F613-6941-BE09-69C7A8A2B1EC}"/>
              </a:ext>
            </a:extLst>
          </p:cNvPr>
          <p:cNvSpPr txBox="1"/>
          <p:nvPr/>
        </p:nvSpPr>
        <p:spPr>
          <a:xfrm>
            <a:off x="2561531" y="3341722"/>
            <a:ext cx="6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5031F-19B0-D340-917B-2A03CAC027C4}"/>
              </a:ext>
            </a:extLst>
          </p:cNvPr>
          <p:cNvSpPr txBox="1"/>
          <p:nvPr/>
        </p:nvSpPr>
        <p:spPr>
          <a:xfrm>
            <a:off x="8752047" y="3341722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Outlet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2AA6D8-788B-1B49-87DB-D7AB4CA75B29}"/>
              </a:ext>
            </a:extLst>
          </p:cNvPr>
          <p:cNvCxnSpPr/>
          <p:nvPr/>
        </p:nvCxnSpPr>
        <p:spPr>
          <a:xfrm>
            <a:off x="5322277" y="2514600"/>
            <a:ext cx="0" cy="19370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1A21CE-D00B-1F44-880D-12348028B1E4}"/>
              </a:ext>
            </a:extLst>
          </p:cNvPr>
          <p:cNvCxnSpPr/>
          <p:nvPr/>
        </p:nvCxnSpPr>
        <p:spPr>
          <a:xfrm>
            <a:off x="7758644" y="2491854"/>
            <a:ext cx="0" cy="19370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31B7-B6E7-4D48-805F-6BABED4B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834"/>
            <a:ext cx="10515600" cy="1325563"/>
          </a:xfrm>
        </p:spPr>
        <p:txBody>
          <a:bodyPr/>
          <a:lstStyle/>
          <a:p>
            <a:r>
              <a:rPr lang="en-US" dirty="0"/>
              <a:t>Meshes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04563DF1-656A-8647-ACAB-A727E1B79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240" b="-6474"/>
          <a:stretch/>
        </p:blipFill>
        <p:spPr>
          <a:xfrm>
            <a:off x="2623499" y="1399865"/>
            <a:ext cx="1757191" cy="2624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96DED0-E90F-8A45-8412-9014DCA85133}"/>
              </a:ext>
            </a:extLst>
          </p:cNvPr>
          <p:cNvSpPr txBox="1"/>
          <p:nvPr/>
        </p:nvSpPr>
        <p:spPr>
          <a:xfrm>
            <a:off x="3042246" y="1031701"/>
            <a:ext cx="105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1_Coarse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CF44783-545D-A843-A770-C1107FD72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062"/>
          <a:stretch/>
        </p:blipFill>
        <p:spPr>
          <a:xfrm>
            <a:off x="4195925" y="1437660"/>
            <a:ext cx="1623169" cy="2444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C7B1A3-7187-5541-888D-C7D2D6F40789}"/>
              </a:ext>
            </a:extLst>
          </p:cNvPr>
          <p:cNvSpPr txBox="1"/>
          <p:nvPr/>
        </p:nvSpPr>
        <p:spPr>
          <a:xfrm>
            <a:off x="4853931" y="103170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1_Fine</a:t>
            </a:r>
          </a:p>
        </p:txBody>
      </p:sp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BE11BEC-8C40-164F-9E6A-70470FF45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307" y="1405992"/>
            <a:ext cx="1586395" cy="2444534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D5F5A12F-ADEC-384C-94AA-092E5E61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240" y="1401033"/>
            <a:ext cx="1605075" cy="25367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A18BA-084B-FE40-B820-ED95E8818A28}"/>
              </a:ext>
            </a:extLst>
          </p:cNvPr>
          <p:cNvSpPr txBox="1"/>
          <p:nvPr/>
        </p:nvSpPr>
        <p:spPr>
          <a:xfrm>
            <a:off x="6780238" y="1051360"/>
            <a:ext cx="105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2_Coarse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3B81A-2EAE-2742-ACAD-E59745EEF513}"/>
              </a:ext>
            </a:extLst>
          </p:cNvPr>
          <p:cNvSpPr txBox="1"/>
          <p:nvPr/>
        </p:nvSpPr>
        <p:spPr>
          <a:xfrm>
            <a:off x="8484218" y="103170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2_Fine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9419A0D9-760C-7C4C-8206-D807E2BA1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844" y="4115776"/>
            <a:ext cx="1584081" cy="2519362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61A6F001-58AC-F54F-88C6-1F8C27D4A3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398"/>
          <a:stretch/>
        </p:blipFill>
        <p:spPr>
          <a:xfrm>
            <a:off x="4195924" y="4115776"/>
            <a:ext cx="1623169" cy="24445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B6C904-A183-7F43-9191-8B4EAE114AA5}"/>
              </a:ext>
            </a:extLst>
          </p:cNvPr>
          <p:cNvSpPr txBox="1"/>
          <p:nvPr/>
        </p:nvSpPr>
        <p:spPr>
          <a:xfrm>
            <a:off x="2927955" y="3839289"/>
            <a:ext cx="105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3_Coarse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1708E-98D1-DA48-B578-20D2448C92C0}"/>
              </a:ext>
            </a:extLst>
          </p:cNvPr>
          <p:cNvSpPr txBox="1"/>
          <p:nvPr/>
        </p:nvSpPr>
        <p:spPr>
          <a:xfrm>
            <a:off x="4739640" y="38212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3_Fine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C90A817F-FAFD-B142-9A6C-A232260338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9307" y="4065659"/>
            <a:ext cx="1728549" cy="2618692"/>
          </a:xfrm>
          <a:prstGeom prst="rect">
            <a:avLst/>
          </a:prstGeom>
        </p:spPr>
      </p:pic>
      <p:pic>
        <p:nvPicPr>
          <p:cNvPr id="27" name="Picture 26" descr="Table&#10;&#10;Description automatically generated">
            <a:extLst>
              <a:ext uri="{FF2B5EF4-FFF2-40B4-BE49-F238E27FC236}">
                <a16:creationId xmlns:a16="http://schemas.microsoft.com/office/drawing/2014/main" id="{29D15F29-903F-FE4A-BD19-7C157650B9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775"/>
          <a:stretch/>
        </p:blipFill>
        <p:spPr>
          <a:xfrm>
            <a:off x="7950595" y="4083268"/>
            <a:ext cx="1603256" cy="25995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44B795-C464-3D4D-9176-933A9DEDDDF3}"/>
              </a:ext>
            </a:extLst>
          </p:cNvPr>
          <p:cNvSpPr txBox="1"/>
          <p:nvPr/>
        </p:nvSpPr>
        <p:spPr>
          <a:xfrm>
            <a:off x="6755453" y="3811484"/>
            <a:ext cx="105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4_Coarse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04D184-6B3A-6145-9161-8275B59D70D4}"/>
              </a:ext>
            </a:extLst>
          </p:cNvPr>
          <p:cNvSpPr txBox="1"/>
          <p:nvPr/>
        </p:nvSpPr>
        <p:spPr>
          <a:xfrm>
            <a:off x="8567138" y="381148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4_Fine</a:t>
            </a:r>
          </a:p>
        </p:txBody>
      </p:sp>
    </p:spTree>
    <p:extLst>
      <p:ext uri="{BB962C8B-B14F-4D97-AF65-F5344CB8AC3E}">
        <p14:creationId xmlns:p14="http://schemas.microsoft.com/office/powerpoint/2010/main" val="3409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4A00-AF26-5946-95AA-B2471304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Re_t</a:t>
            </a:r>
            <a:r>
              <a:rPr lang="en-US" dirty="0"/>
              <a:t> 180 (Re~5600)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70F886-6007-E74D-87AB-7B47B6E6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00908"/>
              </p:ext>
            </p:extLst>
          </p:nvPr>
        </p:nvGraphicFramePr>
        <p:xfrm>
          <a:off x="1140298" y="2131060"/>
          <a:ext cx="88884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765">
                  <a:extLst>
                    <a:ext uri="{9D8B030D-6E8A-4147-A177-3AD203B41FA5}">
                      <a16:colId xmlns:a16="http://schemas.microsoft.com/office/drawing/2014/main" val="426834774"/>
                    </a:ext>
                  </a:extLst>
                </a:gridCol>
                <a:gridCol w="876125">
                  <a:extLst>
                    <a:ext uri="{9D8B030D-6E8A-4147-A177-3AD203B41FA5}">
                      <a16:colId xmlns:a16="http://schemas.microsoft.com/office/drawing/2014/main" val="3489779991"/>
                    </a:ext>
                  </a:extLst>
                </a:gridCol>
                <a:gridCol w="1022945">
                  <a:extLst>
                    <a:ext uri="{9D8B030D-6E8A-4147-A177-3AD203B41FA5}">
                      <a16:colId xmlns:a16="http://schemas.microsoft.com/office/drawing/2014/main" val="76265212"/>
                    </a:ext>
                  </a:extLst>
                </a:gridCol>
                <a:gridCol w="1022945">
                  <a:extLst>
                    <a:ext uri="{9D8B030D-6E8A-4147-A177-3AD203B41FA5}">
                      <a16:colId xmlns:a16="http://schemas.microsoft.com/office/drawing/2014/main" val="2515554662"/>
                    </a:ext>
                  </a:extLst>
                </a:gridCol>
                <a:gridCol w="890439">
                  <a:extLst>
                    <a:ext uri="{9D8B030D-6E8A-4147-A177-3AD203B41FA5}">
                      <a16:colId xmlns:a16="http://schemas.microsoft.com/office/drawing/2014/main" val="1162677405"/>
                    </a:ext>
                  </a:extLst>
                </a:gridCol>
                <a:gridCol w="1258983">
                  <a:extLst>
                    <a:ext uri="{9D8B030D-6E8A-4147-A177-3AD203B41FA5}">
                      <a16:colId xmlns:a16="http://schemas.microsoft.com/office/drawing/2014/main" val="110108651"/>
                    </a:ext>
                  </a:extLst>
                </a:gridCol>
                <a:gridCol w="1804737">
                  <a:extLst>
                    <a:ext uri="{9D8B030D-6E8A-4147-A177-3AD203B41FA5}">
                      <a16:colId xmlns:a16="http://schemas.microsoft.com/office/drawing/2014/main" val="2466550513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16557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U+_DNS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Tau (x1e-3)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Tau_STAR</a:t>
                      </a:r>
                      <a:r>
                        <a:rPr lang="en-US" dirty="0"/>
                        <a:t>(x1e-3)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3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1_Coarse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﻿3.845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1_Fine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﻿4.0068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4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2_Coarse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﻿3.7709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3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2_Fine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﻿3.9536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3_Coarse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﻿3.698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88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3_Fine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﻿3.8847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2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94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D2CEB-195C-7549-B9E0-64A282E4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Re_t</a:t>
            </a:r>
            <a:r>
              <a:rPr lang="en-US" sz="5200" dirty="0"/>
              <a:t> 180</a:t>
            </a:r>
          </a:p>
        </p:txBody>
      </p:sp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D53ECB87-5CCA-004D-AF7D-55BDAF4DF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9" t="8155" r="8734" b="6076"/>
          <a:stretch/>
        </p:blipFill>
        <p:spPr>
          <a:xfrm>
            <a:off x="-2" y="3429000"/>
            <a:ext cx="6121932" cy="3429000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01202754-D49E-4F48-A3E5-9CDBC5E9F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3" t="8321" r="7628" b="5908"/>
          <a:stretch/>
        </p:blipFill>
        <p:spPr>
          <a:xfrm>
            <a:off x="5681102" y="0"/>
            <a:ext cx="6507850" cy="35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1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4A00-AF26-5946-95AA-B2471304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Re_t</a:t>
            </a:r>
            <a:r>
              <a:rPr lang="en-US" dirty="0"/>
              <a:t> 395 (Re~13700)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70F886-6007-E74D-87AB-7B47B6E6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13424"/>
              </p:ext>
            </p:extLst>
          </p:nvPr>
        </p:nvGraphicFramePr>
        <p:xfrm>
          <a:off x="1469127" y="2424764"/>
          <a:ext cx="92537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83">
                  <a:extLst>
                    <a:ext uri="{9D8B030D-6E8A-4147-A177-3AD203B41FA5}">
                      <a16:colId xmlns:a16="http://schemas.microsoft.com/office/drawing/2014/main" val="141507720"/>
                    </a:ext>
                  </a:extLst>
                </a:gridCol>
                <a:gridCol w="1038017">
                  <a:extLst>
                    <a:ext uri="{9D8B030D-6E8A-4147-A177-3AD203B41FA5}">
                      <a16:colId xmlns:a16="http://schemas.microsoft.com/office/drawing/2014/main" val="3489779991"/>
                    </a:ext>
                  </a:extLst>
                </a:gridCol>
                <a:gridCol w="1038017">
                  <a:extLst>
                    <a:ext uri="{9D8B030D-6E8A-4147-A177-3AD203B41FA5}">
                      <a16:colId xmlns:a16="http://schemas.microsoft.com/office/drawing/2014/main" val="76265212"/>
                    </a:ext>
                  </a:extLst>
                </a:gridCol>
                <a:gridCol w="1038017">
                  <a:extLst>
                    <a:ext uri="{9D8B030D-6E8A-4147-A177-3AD203B41FA5}">
                      <a16:colId xmlns:a16="http://schemas.microsoft.com/office/drawing/2014/main" val="2515554662"/>
                    </a:ext>
                  </a:extLst>
                </a:gridCol>
                <a:gridCol w="903559">
                  <a:extLst>
                    <a:ext uri="{9D8B030D-6E8A-4147-A177-3AD203B41FA5}">
                      <a16:colId xmlns:a16="http://schemas.microsoft.com/office/drawing/2014/main" val="1162677405"/>
                    </a:ext>
                  </a:extLst>
                </a:gridCol>
                <a:gridCol w="1314160">
                  <a:extLst>
                    <a:ext uri="{9D8B030D-6E8A-4147-A177-3AD203B41FA5}">
                      <a16:colId xmlns:a16="http://schemas.microsoft.com/office/drawing/2014/main" val="110108651"/>
                    </a:ext>
                  </a:extLst>
                </a:gridCol>
                <a:gridCol w="1794701">
                  <a:extLst>
                    <a:ext uri="{9D8B030D-6E8A-4147-A177-3AD203B41FA5}">
                      <a16:colId xmlns:a16="http://schemas.microsoft.com/office/drawing/2014/main" val="2466550513"/>
                    </a:ext>
                  </a:extLst>
                </a:gridCol>
                <a:gridCol w="970892">
                  <a:extLst>
                    <a:ext uri="{9D8B030D-6E8A-4147-A177-3AD203B41FA5}">
                      <a16:colId xmlns:a16="http://schemas.microsoft.com/office/drawing/2014/main" val="216557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U+_DNS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Tau (x1e-3)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Tau_STAR</a:t>
                      </a:r>
                      <a:r>
                        <a:rPr lang="en-US" dirty="0"/>
                        <a:t>(x1e-3)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3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2_Coarse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﻿13.38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﻿2.9841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2_Fine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﻿3.1253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4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3_Coarse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﻿2.9089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3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3_Fine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﻿﻿3.0552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4_Coarse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﻿2.8564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88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0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D2CEB-195C-7549-B9E0-64A282E4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Re_t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395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B4CEF9F-EEF2-C04E-893A-5E7547905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7" t="10099" r="8911" b="7019"/>
          <a:stretch/>
        </p:blipFill>
        <p:spPr>
          <a:xfrm>
            <a:off x="0" y="3523414"/>
            <a:ext cx="6096000" cy="3300461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F4FAF563-164F-C54B-BA97-48074CD10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1" t="10361" r="8840" b="6472"/>
          <a:stretch/>
        </p:blipFill>
        <p:spPr>
          <a:xfrm>
            <a:off x="5678905" y="68318"/>
            <a:ext cx="6513095" cy="34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4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4A00-AF26-5946-95AA-B2471304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Re_t</a:t>
            </a:r>
            <a:r>
              <a:rPr lang="en-US" dirty="0"/>
              <a:t> 590 (Re ~22600)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70F886-6007-E74D-87AB-7B47B6E6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83557"/>
              </p:ext>
            </p:extLst>
          </p:nvPr>
        </p:nvGraphicFramePr>
        <p:xfrm>
          <a:off x="1196446" y="2131060"/>
          <a:ext cx="877616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65">
                  <a:extLst>
                    <a:ext uri="{9D8B030D-6E8A-4147-A177-3AD203B41FA5}">
                      <a16:colId xmlns:a16="http://schemas.microsoft.com/office/drawing/2014/main" val="426834774"/>
                    </a:ext>
                  </a:extLst>
                </a:gridCol>
                <a:gridCol w="799925">
                  <a:extLst>
                    <a:ext uri="{9D8B030D-6E8A-4147-A177-3AD203B41FA5}">
                      <a16:colId xmlns:a16="http://schemas.microsoft.com/office/drawing/2014/main" val="3489779991"/>
                    </a:ext>
                  </a:extLst>
                </a:gridCol>
                <a:gridCol w="1022945">
                  <a:extLst>
                    <a:ext uri="{9D8B030D-6E8A-4147-A177-3AD203B41FA5}">
                      <a16:colId xmlns:a16="http://schemas.microsoft.com/office/drawing/2014/main" val="76265212"/>
                    </a:ext>
                  </a:extLst>
                </a:gridCol>
                <a:gridCol w="1022945">
                  <a:extLst>
                    <a:ext uri="{9D8B030D-6E8A-4147-A177-3AD203B41FA5}">
                      <a16:colId xmlns:a16="http://schemas.microsoft.com/office/drawing/2014/main" val="2515554662"/>
                    </a:ext>
                  </a:extLst>
                </a:gridCol>
                <a:gridCol w="890439">
                  <a:extLst>
                    <a:ext uri="{9D8B030D-6E8A-4147-A177-3AD203B41FA5}">
                      <a16:colId xmlns:a16="http://schemas.microsoft.com/office/drawing/2014/main" val="1162677405"/>
                    </a:ext>
                  </a:extLst>
                </a:gridCol>
                <a:gridCol w="1307109">
                  <a:extLst>
                    <a:ext uri="{9D8B030D-6E8A-4147-A177-3AD203B41FA5}">
                      <a16:colId xmlns:a16="http://schemas.microsoft.com/office/drawing/2014/main" val="110108651"/>
                    </a:ext>
                  </a:extLst>
                </a:gridCol>
                <a:gridCol w="1816769">
                  <a:extLst>
                    <a:ext uri="{9D8B030D-6E8A-4147-A177-3AD203B41FA5}">
                      <a16:colId xmlns:a16="http://schemas.microsoft.com/office/drawing/2014/main" val="2466550513"/>
                    </a:ext>
                  </a:extLst>
                </a:gridCol>
                <a:gridCol w="670066">
                  <a:extLst>
                    <a:ext uri="{9D8B030D-6E8A-4147-A177-3AD203B41FA5}">
                      <a16:colId xmlns:a16="http://schemas.microsoft.com/office/drawing/2014/main" val="216557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U+_DNS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Tau (x1e-3)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Tau_STAR</a:t>
                      </a:r>
                      <a:r>
                        <a:rPr lang="en-US" dirty="0"/>
                        <a:t>(x1e-3)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3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2_Coarse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﻿2.6762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2_Fine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﻿2.7982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4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3_Coarse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﻿2.6061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3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3_Fine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﻿2.7334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4_Coarse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﻿2.5474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88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4_Fine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﻿2.6434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2.7439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06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D2CEB-195C-7549-B9E0-64A282E4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Re_t</a:t>
            </a:r>
            <a:r>
              <a:rPr lang="en-US" sz="5200" dirty="0"/>
              <a:t> 590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E10F176-69E4-CE4F-A3CE-27D5D1122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5" t="10915" r="9473" b="6912"/>
          <a:stretch/>
        </p:blipFill>
        <p:spPr>
          <a:xfrm>
            <a:off x="-1" y="3597441"/>
            <a:ext cx="6032397" cy="3260559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D494DAE-C964-2A4C-ABF6-C9C64EBC4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8" t="11213" r="9803" b="7899"/>
          <a:stretch/>
        </p:blipFill>
        <p:spPr>
          <a:xfrm>
            <a:off x="5366084" y="0"/>
            <a:ext cx="6825916" cy="36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480</Words>
  <Application>Microsoft Macintosh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Mixing Length Model + Wall function Validation in a Channel Turbulent Flow </vt:lpstr>
      <vt:lpstr>Channel Flow Boundary Conditions</vt:lpstr>
      <vt:lpstr>Meshes</vt:lpstr>
      <vt:lpstr>Re_t 180 (Re~5600)</vt:lpstr>
      <vt:lpstr>Re_t 180</vt:lpstr>
      <vt:lpstr>Re_t 395 (Re~13700)</vt:lpstr>
      <vt:lpstr>Re_t 395</vt:lpstr>
      <vt:lpstr>Re_t 590 (Re ~22600)</vt:lpstr>
      <vt:lpstr>Re_t 590</vt:lpstr>
      <vt:lpstr>Observations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Ramiro O. Freile</dc:creator>
  <cp:lastModifiedBy>Ramiro O. Freile</cp:lastModifiedBy>
  <cp:revision>43</cp:revision>
  <dcterms:created xsi:type="dcterms:W3CDTF">2021-06-17T18:34:43Z</dcterms:created>
  <dcterms:modified xsi:type="dcterms:W3CDTF">2021-06-18T23:23:21Z</dcterms:modified>
</cp:coreProperties>
</file>