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3908-E805-4952-A74B-C4172334C733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6A94-8743-4508-A76F-6161D3D51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76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3908-E805-4952-A74B-C4172334C733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6A94-8743-4508-A76F-6161D3D51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98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3908-E805-4952-A74B-C4172334C733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6A94-8743-4508-A76F-6161D3D51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40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3908-E805-4952-A74B-C4172334C733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6A94-8743-4508-A76F-6161D3D51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57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3908-E805-4952-A74B-C4172334C733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6A94-8743-4508-A76F-6161D3D51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53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3908-E805-4952-A74B-C4172334C733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6A94-8743-4508-A76F-6161D3D51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09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3908-E805-4952-A74B-C4172334C733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6A94-8743-4508-A76F-6161D3D51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64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3908-E805-4952-A74B-C4172334C733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6A94-8743-4508-A76F-6161D3D51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43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3908-E805-4952-A74B-C4172334C733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6A94-8743-4508-A76F-6161D3D51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99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3908-E805-4952-A74B-C4172334C733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6A94-8743-4508-A76F-6161D3D51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3908-E805-4952-A74B-C4172334C733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6A94-8743-4508-A76F-6161D3D51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56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3908-E805-4952-A74B-C4172334C733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6A94-8743-4508-A76F-6161D3D51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25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7775" y="24106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Main File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734" y="2389324"/>
            <a:ext cx="86951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accent5"/>
                </a:solidFill>
              </a:rPr>
              <a:t>var</a:t>
            </a:r>
            <a:r>
              <a:rPr lang="de-DE" sz="2800" dirty="0"/>
              <a:t> </a:t>
            </a:r>
            <a:r>
              <a:rPr lang="de-DE" sz="2800" dirty="0" err="1"/>
              <a:t>german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accent5"/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1"/>
                </a:solidFill>
              </a:rPr>
              <a:t>LanguageFile</a:t>
            </a:r>
            <a:r>
              <a:rPr lang="de-DE" sz="2800" dirty="0"/>
              <a:t>("de", 'u', 'v');</a:t>
            </a:r>
          </a:p>
          <a:p>
            <a:r>
              <a:rPr lang="en-US" sz="2800" dirty="0" err="1" smtClean="0">
                <a:solidFill>
                  <a:schemeClr val="accent5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/>
              <a:t>english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accent5"/>
                </a:solidFill>
              </a:rPr>
              <a:t>new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LanguageFile</a:t>
            </a:r>
            <a:r>
              <a:rPr lang="en-US" sz="2800" dirty="0"/>
              <a:t>("</a:t>
            </a:r>
            <a:r>
              <a:rPr lang="en-US" sz="2800" dirty="0" err="1"/>
              <a:t>en</a:t>
            </a:r>
            <a:r>
              <a:rPr lang="en-US" sz="2800" dirty="0"/>
              <a:t>", 't', 'x');</a:t>
            </a:r>
          </a:p>
          <a:p>
            <a:r>
              <a:rPr lang="en-US" sz="2800" dirty="0" err="1" smtClean="0">
                <a:solidFill>
                  <a:schemeClr val="accent5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/>
              <a:t>french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accent5"/>
                </a:solidFill>
              </a:rPr>
              <a:t>new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LanguageFile</a:t>
            </a:r>
            <a:r>
              <a:rPr lang="en-US" sz="2800" dirty="0"/>
              <a:t>("</a:t>
            </a:r>
            <a:r>
              <a:rPr lang="en-US" sz="2800" dirty="0" err="1"/>
              <a:t>fr</a:t>
            </a:r>
            <a:r>
              <a:rPr lang="en-US" sz="2800" dirty="0"/>
              <a:t>", 'q', 'w');</a:t>
            </a:r>
          </a:p>
          <a:p>
            <a:endParaRPr lang="en-DE" sz="2800" dirty="0"/>
          </a:p>
          <a:p>
            <a:r>
              <a:rPr lang="en-US" sz="2800" dirty="0" err="1" smtClean="0">
                <a:solidFill>
                  <a:schemeClr val="accent5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/>
              <a:t>atm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accent5"/>
                </a:solidFill>
              </a:rPr>
              <a:t>new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AtmUserInterface</a:t>
            </a:r>
            <a:r>
              <a:rPr lang="en-US" sz="2800" dirty="0"/>
              <a:t>(</a:t>
            </a:r>
            <a:r>
              <a:rPr lang="en-US" sz="2800" dirty="0" err="1"/>
              <a:t>german</a:t>
            </a:r>
            <a:r>
              <a:rPr lang="en-US" sz="2800" dirty="0"/>
              <a:t>, </a:t>
            </a:r>
            <a:r>
              <a:rPr lang="en-US" sz="2800" dirty="0" err="1"/>
              <a:t>english</a:t>
            </a:r>
            <a:r>
              <a:rPr lang="en-US" sz="2800" dirty="0"/>
              <a:t>, </a:t>
            </a:r>
            <a:r>
              <a:rPr lang="en-US" sz="2800" dirty="0" err="1"/>
              <a:t>french</a:t>
            </a:r>
            <a:r>
              <a:rPr lang="en-US" sz="2800" dirty="0"/>
              <a:t>);</a:t>
            </a:r>
          </a:p>
          <a:p>
            <a:r>
              <a:rPr lang="de-DE" sz="2800" dirty="0" err="1" smtClean="0"/>
              <a:t>atm.Start</a:t>
            </a:r>
            <a:r>
              <a:rPr lang="de-DE" sz="2800" dirty="0"/>
              <a:t>();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3640973" y="1715116"/>
            <a:ext cx="2128059" cy="4073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Language Code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621876" y="1046819"/>
            <a:ext cx="2685011" cy="43226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Button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toggle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6463145" y="1715116"/>
            <a:ext cx="1504604" cy="34913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Button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exit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2" idx="2"/>
          </p:cNvCxnSpPr>
          <p:nvPr/>
        </p:nvCxnSpPr>
        <p:spPr>
          <a:xfrm>
            <a:off x="4705003" y="2122439"/>
            <a:ext cx="831273" cy="41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3" idx="2"/>
          </p:cNvCxnSpPr>
          <p:nvPr/>
        </p:nvCxnSpPr>
        <p:spPr>
          <a:xfrm>
            <a:off x="5964382" y="1479081"/>
            <a:ext cx="303413" cy="105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4" idx="2"/>
          </p:cNvCxnSpPr>
          <p:nvPr/>
        </p:nvCxnSpPr>
        <p:spPr>
          <a:xfrm flipH="1">
            <a:off x="6862155" y="2064250"/>
            <a:ext cx="353292" cy="47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8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45901"/>
              </p:ext>
            </p:extLst>
          </p:nvPr>
        </p:nvGraphicFramePr>
        <p:xfrm>
          <a:off x="0" y="834189"/>
          <a:ext cx="10609786" cy="602381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0794">
                  <a:extLst>
                    <a:ext uri="{9D8B030D-6E8A-4147-A177-3AD203B41FA5}">
                      <a16:colId xmlns:a16="http://schemas.microsoft.com/office/drawing/2014/main" val="3332368784"/>
                    </a:ext>
                  </a:extLst>
                </a:gridCol>
                <a:gridCol w="2482088">
                  <a:extLst>
                    <a:ext uri="{9D8B030D-6E8A-4147-A177-3AD203B41FA5}">
                      <a16:colId xmlns:a16="http://schemas.microsoft.com/office/drawing/2014/main" val="1514821372"/>
                    </a:ext>
                  </a:extLst>
                </a:gridCol>
                <a:gridCol w="3048452">
                  <a:extLst>
                    <a:ext uri="{9D8B030D-6E8A-4147-A177-3AD203B41FA5}">
                      <a16:colId xmlns:a16="http://schemas.microsoft.com/office/drawing/2014/main" val="954192219"/>
                    </a:ext>
                  </a:extLst>
                </a:gridCol>
                <a:gridCol w="3048452">
                  <a:extLst>
                    <a:ext uri="{9D8B030D-6E8A-4147-A177-3AD203B41FA5}">
                      <a16:colId xmlns:a16="http://schemas.microsoft.com/office/drawing/2014/main" val="800103996"/>
                    </a:ext>
                  </a:extLst>
                </a:gridCol>
              </a:tblGrid>
              <a:tr h="755486">
                <a:tc>
                  <a:txBody>
                    <a:bodyPr/>
                    <a:lstStyle/>
                    <a:p>
                      <a:r>
                        <a:rPr lang="de-DE" dirty="0" smtClean="0"/>
                        <a:t>Key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English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German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French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445926"/>
                  </a:ext>
                </a:extLst>
              </a:tr>
              <a:tr h="760055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Hello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Hello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Hallo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Bonjour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245478"/>
                  </a:ext>
                </a:extLst>
              </a:tr>
              <a:tr h="187410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NoValidChoice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'{0}' is no valid choice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Das Zeichen '{0}' steht nicht zur Auswahl!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 caractère '{0}' n'est pas disponible!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55033"/>
                  </a:ext>
                </a:extLst>
              </a:tr>
              <a:tr h="760055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ToExit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'{0}'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exit</a:t>
                      </a:r>
                      <a:r>
                        <a:rPr lang="de-DE" dirty="0" smtClean="0"/>
                        <a:t>;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'{0}' zum Verlassen;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'{0}' à </a:t>
                      </a:r>
                      <a:r>
                        <a:rPr lang="de-DE" dirty="0" err="1" smtClean="0"/>
                        <a:t>quitter</a:t>
                      </a:r>
                      <a:r>
                        <a:rPr lang="de-DE" dirty="0" smtClean="0"/>
                        <a:t>;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29963"/>
                  </a:ext>
                </a:extLst>
              </a:tr>
              <a:tr h="187410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ToSwitchLanguages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'{0}'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toggle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language</a:t>
                      </a:r>
                      <a:r>
                        <a:rPr lang="de-DE" dirty="0" smtClean="0"/>
                        <a:t>;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'{0}' zum Umschalten der Sprache;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'{0}' pour changer de langue;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463909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4814" y="108065"/>
            <a:ext cx="147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779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122218" y="1396539"/>
            <a:ext cx="94316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solidFill>
                  <a:schemeClr val="accent1"/>
                </a:solidFill>
              </a:rPr>
              <a:t>Console</a:t>
            </a:r>
            <a:r>
              <a:rPr lang="de-DE" sz="2000" dirty="0" err="1"/>
              <a:t>.WriteLine</a:t>
            </a:r>
            <a:r>
              <a:rPr lang="de-DE" sz="2000" dirty="0"/>
              <a:t>(</a:t>
            </a:r>
            <a:r>
              <a:rPr lang="de-DE" sz="2000" dirty="0" err="1">
                <a:solidFill>
                  <a:schemeClr val="accent1"/>
                </a:solidFill>
              </a:rPr>
              <a:t>strings</a:t>
            </a:r>
            <a:r>
              <a:rPr lang="de-DE" sz="2000" dirty="0" err="1"/>
              <a:t>.Hello</a:t>
            </a:r>
            <a:r>
              <a:rPr lang="de-DE" sz="2000" dirty="0"/>
              <a:t>);</a:t>
            </a:r>
          </a:p>
          <a:p>
            <a:r>
              <a:rPr lang="de-DE" sz="2000" dirty="0" err="1" smtClean="0">
                <a:solidFill>
                  <a:schemeClr val="accent1"/>
                </a:solidFill>
              </a:rPr>
              <a:t>Console</a:t>
            </a:r>
            <a:r>
              <a:rPr lang="de-DE" sz="2000" dirty="0" err="1" smtClean="0"/>
              <a:t>.Write</a:t>
            </a:r>
            <a:r>
              <a:rPr lang="de-DE" sz="2000" dirty="0" smtClean="0"/>
              <a:t>(</a:t>
            </a:r>
            <a:r>
              <a:rPr lang="de-DE" sz="2000" dirty="0" err="1" smtClean="0">
                <a:solidFill>
                  <a:schemeClr val="accent1"/>
                </a:solidFill>
              </a:rPr>
              <a:t>strings</a:t>
            </a:r>
            <a:r>
              <a:rPr lang="de-DE" sz="2000" dirty="0" err="1" smtClean="0"/>
              <a:t>.ToSwitchLanguages</a:t>
            </a:r>
            <a:r>
              <a:rPr lang="de-DE" sz="2000" dirty="0"/>
              <a:t>, _</a:t>
            </a:r>
            <a:r>
              <a:rPr lang="de-DE" sz="2000" dirty="0" err="1"/>
              <a:t>currentLanguageFile.ButtonToogleLanguage</a:t>
            </a:r>
            <a:r>
              <a:rPr lang="de-DE" sz="2000" dirty="0"/>
              <a:t>);</a:t>
            </a:r>
          </a:p>
          <a:p>
            <a:r>
              <a:rPr lang="de-DE" sz="2000" dirty="0" err="1" smtClean="0">
                <a:solidFill>
                  <a:schemeClr val="accent1"/>
                </a:solidFill>
              </a:rPr>
              <a:t>Console</a:t>
            </a:r>
            <a:r>
              <a:rPr lang="de-DE" sz="2000" dirty="0" err="1" smtClean="0"/>
              <a:t>.WriteLine</a:t>
            </a:r>
            <a:r>
              <a:rPr lang="de-DE" sz="2000" dirty="0" smtClean="0"/>
              <a:t>(</a:t>
            </a:r>
            <a:r>
              <a:rPr lang="de-DE" sz="2000" dirty="0" err="1" smtClean="0">
                <a:solidFill>
                  <a:schemeClr val="accent1"/>
                </a:solidFill>
              </a:rPr>
              <a:t>strings</a:t>
            </a:r>
            <a:r>
              <a:rPr lang="de-DE" sz="2000" dirty="0" err="1" smtClean="0"/>
              <a:t>.ToExit</a:t>
            </a:r>
            <a:r>
              <a:rPr lang="de-DE" sz="2000" dirty="0"/>
              <a:t>, _</a:t>
            </a:r>
            <a:r>
              <a:rPr lang="de-DE" sz="2000" dirty="0" err="1"/>
              <a:t>currentLanguageFile.ButtonExit</a:t>
            </a:r>
            <a:r>
              <a:rPr lang="de-DE" sz="2000" dirty="0" smtClean="0"/>
              <a:t>);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11422" y="4329237"/>
            <a:ext cx="11437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solidFill>
                  <a:schemeClr val="accent1"/>
                </a:solidFill>
              </a:rPr>
              <a:t>Thread</a:t>
            </a:r>
            <a:r>
              <a:rPr lang="de-DE" sz="2000" dirty="0" err="1"/>
              <a:t>.CurrentThread.CurrentUICulture</a:t>
            </a:r>
            <a:r>
              <a:rPr lang="de-DE" sz="2000" dirty="0"/>
              <a:t> = </a:t>
            </a:r>
            <a:r>
              <a:rPr lang="de-DE" sz="2000" dirty="0" err="1">
                <a:solidFill>
                  <a:schemeClr val="accent1"/>
                </a:solidFill>
              </a:rPr>
              <a:t>CultureInfo</a:t>
            </a:r>
            <a:r>
              <a:rPr lang="de-DE" sz="2000" dirty="0" err="1"/>
              <a:t>.GetCultureInfo</a:t>
            </a:r>
            <a:r>
              <a:rPr lang="de-DE" sz="2000" dirty="0"/>
              <a:t>(_</a:t>
            </a:r>
            <a:r>
              <a:rPr lang="de-DE" sz="2000" dirty="0" err="1"/>
              <a:t>currentLanguageFile.LanguageCode</a:t>
            </a:r>
            <a:r>
              <a:rPr lang="de-DE" sz="2000" dirty="0"/>
              <a:t>);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122218" y="785862"/>
            <a:ext cx="291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How</a:t>
            </a:r>
            <a:r>
              <a:rPr lang="de-DE" i="1" dirty="0" smtClean="0"/>
              <a:t> </a:t>
            </a:r>
            <a:r>
              <a:rPr lang="de-DE" i="1" dirty="0" err="1" smtClean="0"/>
              <a:t>resource</a:t>
            </a:r>
            <a:r>
              <a:rPr lang="de-DE" i="1" dirty="0" smtClean="0"/>
              <a:t> </a:t>
            </a:r>
            <a:r>
              <a:rPr lang="de-DE" i="1" dirty="0" err="1" smtClean="0"/>
              <a:t>files</a:t>
            </a:r>
            <a:r>
              <a:rPr lang="de-DE" i="1" dirty="0" smtClean="0"/>
              <a:t> </a:t>
            </a:r>
            <a:r>
              <a:rPr lang="de-DE" i="1" dirty="0" err="1" smtClean="0"/>
              <a:t>are</a:t>
            </a:r>
            <a:r>
              <a:rPr lang="de-DE" i="1" dirty="0" smtClean="0"/>
              <a:t> </a:t>
            </a:r>
            <a:r>
              <a:rPr lang="de-DE" i="1" dirty="0" err="1" smtClean="0"/>
              <a:t>called</a:t>
            </a:r>
            <a:r>
              <a:rPr lang="de-DE" i="1" dirty="0" smtClean="0"/>
              <a:t>:</a:t>
            </a:r>
            <a:endParaRPr lang="de-DE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311422" y="3718560"/>
            <a:ext cx="265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How</a:t>
            </a:r>
            <a:r>
              <a:rPr lang="de-DE" i="1" dirty="0" smtClean="0"/>
              <a:t> </a:t>
            </a:r>
            <a:r>
              <a:rPr lang="de-DE" i="1" dirty="0" err="1" smtClean="0"/>
              <a:t>language</a:t>
            </a:r>
            <a:r>
              <a:rPr lang="de-DE" i="1" dirty="0" smtClean="0"/>
              <a:t> </a:t>
            </a:r>
            <a:r>
              <a:rPr lang="de-DE" i="1" dirty="0" err="1" smtClean="0"/>
              <a:t>is</a:t>
            </a:r>
            <a:r>
              <a:rPr lang="de-DE" i="1" dirty="0" smtClean="0"/>
              <a:t> </a:t>
            </a:r>
            <a:r>
              <a:rPr lang="de-DE" i="1" dirty="0" err="1" smtClean="0"/>
              <a:t>changed</a:t>
            </a:r>
            <a:r>
              <a:rPr lang="de-DE" i="1" dirty="0" smtClean="0"/>
              <a:t>: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64806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59746" y="2104927"/>
            <a:ext cx="1655287" cy="698269"/>
            <a:chOff x="224442" y="3981796"/>
            <a:chExt cx="1379913" cy="698269"/>
          </a:xfrm>
        </p:grpSpPr>
        <p:sp>
          <p:nvSpPr>
            <p:cNvPr id="7" name="Rechteck 6"/>
            <p:cNvSpPr/>
            <p:nvPr/>
          </p:nvSpPr>
          <p:spPr>
            <a:xfrm>
              <a:off x="224442" y="3981796"/>
              <a:ext cx="1379913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English</a:t>
              </a:r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224444" y="3981796"/>
              <a:ext cx="383949" cy="3422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V?</a:t>
              </a:r>
              <a:endParaRPr lang="de-DE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1274444" y="90819"/>
            <a:ext cx="2926078" cy="1155470"/>
            <a:chOff x="1180409" y="814647"/>
            <a:chExt cx="2926078" cy="1155470"/>
          </a:xfrm>
        </p:grpSpPr>
        <p:sp>
          <p:nvSpPr>
            <p:cNvPr id="10" name="Gleichschenkliges Dreieck 9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Language</a:t>
              </a:r>
              <a:endParaRPr lang="de-DE" sz="1200" dirty="0"/>
            </a:p>
          </p:txBody>
        </p:sp>
        <p:sp>
          <p:nvSpPr>
            <p:cNvPr id="11" name="Gleichschenkliges Dreieck 10"/>
            <p:cNvSpPr/>
            <p:nvPr/>
          </p:nvSpPr>
          <p:spPr>
            <a:xfrm>
              <a:off x="2028305" y="814647"/>
              <a:ext cx="1221968" cy="49876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cxnSp>
        <p:nvCxnSpPr>
          <p:cNvPr id="12" name="Gerader Verbinder 11"/>
          <p:cNvCxnSpPr>
            <a:stCxn id="10" idx="3"/>
            <a:endCxn id="7" idx="0"/>
          </p:cNvCxnSpPr>
          <p:nvPr/>
        </p:nvCxnSpPr>
        <p:spPr>
          <a:xfrm flipH="1">
            <a:off x="887390" y="1246289"/>
            <a:ext cx="1850093" cy="8586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1797906" y="2104927"/>
            <a:ext cx="1762777" cy="698269"/>
            <a:chOff x="224442" y="3981796"/>
            <a:chExt cx="1469521" cy="698269"/>
          </a:xfrm>
        </p:grpSpPr>
        <p:sp>
          <p:nvSpPr>
            <p:cNvPr id="15" name="Rechteck 14"/>
            <p:cNvSpPr/>
            <p:nvPr/>
          </p:nvSpPr>
          <p:spPr>
            <a:xfrm>
              <a:off x="224442" y="3981796"/>
              <a:ext cx="1469521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German</a:t>
              </a:r>
              <a:endParaRPr lang="de-DE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224444" y="3981796"/>
              <a:ext cx="383949" cy="3422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V?</a:t>
              </a:r>
              <a:endParaRPr lang="de-DE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3647722" y="2104927"/>
            <a:ext cx="1655287" cy="698269"/>
            <a:chOff x="37216" y="4280115"/>
            <a:chExt cx="1379913" cy="698269"/>
          </a:xfrm>
        </p:grpSpPr>
        <p:sp>
          <p:nvSpPr>
            <p:cNvPr id="18" name="Rechteck 17"/>
            <p:cNvSpPr/>
            <p:nvPr/>
          </p:nvSpPr>
          <p:spPr>
            <a:xfrm>
              <a:off x="37216" y="4280115"/>
              <a:ext cx="1379913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French</a:t>
              </a:r>
              <a:endParaRPr lang="de-DE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37216" y="4280115"/>
              <a:ext cx="383949" cy="3422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V?</a:t>
              </a:r>
              <a:endParaRPr lang="de-DE" dirty="0"/>
            </a:p>
          </p:txBody>
        </p:sp>
      </p:grpSp>
      <p:cxnSp>
        <p:nvCxnSpPr>
          <p:cNvPr id="21" name="Gerader Verbinder 20"/>
          <p:cNvCxnSpPr>
            <a:stCxn id="10" idx="3"/>
            <a:endCxn id="15" idx="0"/>
          </p:cNvCxnSpPr>
          <p:nvPr/>
        </p:nvCxnSpPr>
        <p:spPr>
          <a:xfrm flipH="1">
            <a:off x="2679295" y="1246289"/>
            <a:ext cx="58188" cy="8586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0" idx="3"/>
            <a:endCxn id="18" idx="0"/>
          </p:cNvCxnSpPr>
          <p:nvPr/>
        </p:nvCxnSpPr>
        <p:spPr>
          <a:xfrm>
            <a:off x="2737483" y="1246289"/>
            <a:ext cx="1737883" cy="8586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2534142" y="4199734"/>
            <a:ext cx="2085347" cy="1526771"/>
            <a:chOff x="1180409" y="814648"/>
            <a:chExt cx="2926078" cy="1155469"/>
          </a:xfrm>
        </p:grpSpPr>
        <p:sp>
          <p:nvSpPr>
            <p:cNvPr id="26" name="Gleichschenkliges Dreieck 25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Exit Button</a:t>
              </a:r>
              <a:endParaRPr lang="de-DE" sz="1200" dirty="0"/>
            </a:p>
          </p:txBody>
        </p:sp>
        <p:sp>
          <p:nvSpPr>
            <p:cNvPr id="27" name="Gleichschenkliges Dreieck 26"/>
            <p:cNvSpPr/>
            <p:nvPr/>
          </p:nvSpPr>
          <p:spPr>
            <a:xfrm>
              <a:off x="2028306" y="814648"/>
              <a:ext cx="1254610" cy="50119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2828899" y="6082486"/>
            <a:ext cx="1495832" cy="698269"/>
            <a:chOff x="224442" y="3981796"/>
            <a:chExt cx="1495832" cy="698269"/>
          </a:xfrm>
        </p:grpSpPr>
        <p:sp>
          <p:nvSpPr>
            <p:cNvPr id="29" name="Rechteck 28"/>
            <p:cNvSpPr/>
            <p:nvPr/>
          </p:nvSpPr>
          <p:spPr>
            <a:xfrm>
              <a:off x="224442" y="3981796"/>
              <a:ext cx="1495832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Char</a:t>
              </a:r>
              <a:endParaRPr lang="de-DE" dirty="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24443" y="3981796"/>
              <a:ext cx="477337" cy="3751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V?</a:t>
              </a:r>
              <a:endParaRPr lang="de-DE" dirty="0"/>
            </a:p>
          </p:txBody>
        </p:sp>
      </p:grpSp>
      <p:cxnSp>
        <p:nvCxnSpPr>
          <p:cNvPr id="34" name="Gerader Verbinder 33"/>
          <p:cNvCxnSpPr>
            <a:stCxn id="26" idx="3"/>
            <a:endCxn id="29" idx="0"/>
          </p:cNvCxnSpPr>
          <p:nvPr/>
        </p:nvCxnSpPr>
        <p:spPr>
          <a:xfrm flipH="1">
            <a:off x="3576815" y="5726505"/>
            <a:ext cx="1" cy="3559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7" name="Gruppieren 36"/>
          <p:cNvGrpSpPr/>
          <p:nvPr/>
        </p:nvGrpSpPr>
        <p:grpSpPr>
          <a:xfrm>
            <a:off x="4790376" y="4199734"/>
            <a:ext cx="2085347" cy="1526771"/>
            <a:chOff x="1180409" y="814648"/>
            <a:chExt cx="2926078" cy="1155469"/>
          </a:xfrm>
        </p:grpSpPr>
        <p:sp>
          <p:nvSpPr>
            <p:cNvPr id="38" name="Gleichschenkliges Dreieck 37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Toggle</a:t>
              </a:r>
              <a:r>
                <a:rPr lang="de-DE" sz="1200" dirty="0" smtClean="0"/>
                <a:t> Button</a:t>
              </a:r>
              <a:endParaRPr lang="de-DE" sz="1200" dirty="0"/>
            </a:p>
          </p:txBody>
        </p:sp>
        <p:sp>
          <p:nvSpPr>
            <p:cNvPr id="39" name="Gleichschenkliges Dreieck 38"/>
            <p:cNvSpPr/>
            <p:nvPr/>
          </p:nvSpPr>
          <p:spPr>
            <a:xfrm>
              <a:off x="2028306" y="814648"/>
              <a:ext cx="1254610" cy="50119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5085134" y="6082486"/>
            <a:ext cx="1495832" cy="698269"/>
            <a:chOff x="224442" y="3981796"/>
            <a:chExt cx="1495832" cy="698269"/>
          </a:xfrm>
        </p:grpSpPr>
        <p:sp>
          <p:nvSpPr>
            <p:cNvPr id="41" name="Rechteck 40"/>
            <p:cNvSpPr/>
            <p:nvPr/>
          </p:nvSpPr>
          <p:spPr>
            <a:xfrm>
              <a:off x="224442" y="3981796"/>
              <a:ext cx="1495832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Char</a:t>
              </a:r>
              <a:endParaRPr lang="de-DE" dirty="0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224443" y="3981796"/>
              <a:ext cx="477337" cy="3751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V?</a:t>
              </a:r>
              <a:endParaRPr lang="de-DE" dirty="0"/>
            </a:p>
          </p:txBody>
        </p:sp>
      </p:grpSp>
      <p:cxnSp>
        <p:nvCxnSpPr>
          <p:cNvPr id="43" name="Gerader Verbinder 42"/>
          <p:cNvCxnSpPr>
            <a:stCxn id="38" idx="3"/>
            <a:endCxn id="41" idx="0"/>
          </p:cNvCxnSpPr>
          <p:nvPr/>
        </p:nvCxnSpPr>
        <p:spPr>
          <a:xfrm>
            <a:off x="5833050" y="5726505"/>
            <a:ext cx="0" cy="3559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7255924" y="4199734"/>
            <a:ext cx="2085347" cy="1526771"/>
            <a:chOff x="1180409" y="814648"/>
            <a:chExt cx="2926078" cy="1155469"/>
          </a:xfrm>
        </p:grpSpPr>
        <p:sp>
          <p:nvSpPr>
            <p:cNvPr id="46" name="Gleichschenkliges Dreieck 45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Exit Button</a:t>
              </a:r>
              <a:endParaRPr lang="de-DE" sz="1200" dirty="0"/>
            </a:p>
          </p:txBody>
        </p:sp>
        <p:sp>
          <p:nvSpPr>
            <p:cNvPr id="47" name="Gleichschenkliges Dreieck 46"/>
            <p:cNvSpPr/>
            <p:nvPr/>
          </p:nvSpPr>
          <p:spPr>
            <a:xfrm>
              <a:off x="2028306" y="814648"/>
              <a:ext cx="1254610" cy="50119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7550681" y="6082486"/>
            <a:ext cx="1495832" cy="698269"/>
            <a:chOff x="224442" y="3981796"/>
            <a:chExt cx="1495832" cy="698269"/>
          </a:xfrm>
        </p:grpSpPr>
        <p:sp>
          <p:nvSpPr>
            <p:cNvPr id="49" name="Rechteck 48"/>
            <p:cNvSpPr/>
            <p:nvPr/>
          </p:nvSpPr>
          <p:spPr>
            <a:xfrm>
              <a:off x="224442" y="3981796"/>
              <a:ext cx="1495832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Char</a:t>
              </a:r>
              <a:endParaRPr lang="de-DE" dirty="0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224443" y="3981796"/>
              <a:ext cx="477337" cy="3751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V?</a:t>
              </a:r>
              <a:endParaRPr lang="de-DE" dirty="0"/>
            </a:p>
          </p:txBody>
        </p:sp>
      </p:grpSp>
      <p:cxnSp>
        <p:nvCxnSpPr>
          <p:cNvPr id="51" name="Gerader Verbinder 50"/>
          <p:cNvCxnSpPr>
            <a:stCxn id="46" idx="3"/>
            <a:endCxn id="49" idx="0"/>
          </p:cNvCxnSpPr>
          <p:nvPr/>
        </p:nvCxnSpPr>
        <p:spPr>
          <a:xfrm flipH="1">
            <a:off x="8298597" y="5726505"/>
            <a:ext cx="1" cy="3559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2" name="Gruppieren 51"/>
          <p:cNvGrpSpPr/>
          <p:nvPr/>
        </p:nvGrpSpPr>
        <p:grpSpPr>
          <a:xfrm>
            <a:off x="9512158" y="4199734"/>
            <a:ext cx="2085347" cy="1526771"/>
            <a:chOff x="1180409" y="814648"/>
            <a:chExt cx="2926078" cy="1155469"/>
          </a:xfrm>
        </p:grpSpPr>
        <p:sp>
          <p:nvSpPr>
            <p:cNvPr id="53" name="Gleichschenkliges Dreieck 52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Toggle</a:t>
              </a:r>
              <a:r>
                <a:rPr lang="de-DE" sz="1200" dirty="0" smtClean="0"/>
                <a:t> Button</a:t>
              </a:r>
              <a:endParaRPr lang="de-DE" sz="1200" dirty="0"/>
            </a:p>
          </p:txBody>
        </p:sp>
        <p:sp>
          <p:nvSpPr>
            <p:cNvPr id="54" name="Gleichschenkliges Dreieck 53"/>
            <p:cNvSpPr/>
            <p:nvPr/>
          </p:nvSpPr>
          <p:spPr>
            <a:xfrm>
              <a:off x="2028306" y="814648"/>
              <a:ext cx="1254610" cy="50119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9806916" y="6082486"/>
            <a:ext cx="1495832" cy="698269"/>
            <a:chOff x="224442" y="3981796"/>
            <a:chExt cx="1495832" cy="698269"/>
          </a:xfrm>
        </p:grpSpPr>
        <p:sp>
          <p:nvSpPr>
            <p:cNvPr id="56" name="Rechteck 55"/>
            <p:cNvSpPr/>
            <p:nvPr/>
          </p:nvSpPr>
          <p:spPr>
            <a:xfrm>
              <a:off x="224442" y="3981796"/>
              <a:ext cx="1495832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Char</a:t>
              </a:r>
              <a:endParaRPr lang="de-DE" dirty="0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24443" y="3981796"/>
              <a:ext cx="477337" cy="3751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V?</a:t>
              </a:r>
              <a:endParaRPr lang="de-DE" dirty="0"/>
            </a:p>
          </p:txBody>
        </p:sp>
      </p:grpSp>
      <p:cxnSp>
        <p:nvCxnSpPr>
          <p:cNvPr id="58" name="Gerader Verbinder 57"/>
          <p:cNvCxnSpPr>
            <a:stCxn id="53" idx="3"/>
            <a:endCxn id="56" idx="0"/>
          </p:cNvCxnSpPr>
          <p:nvPr/>
        </p:nvCxnSpPr>
        <p:spPr>
          <a:xfrm>
            <a:off x="10554832" y="5726505"/>
            <a:ext cx="0" cy="3559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9" name="Gruppieren 58"/>
          <p:cNvGrpSpPr/>
          <p:nvPr/>
        </p:nvGrpSpPr>
        <p:grpSpPr>
          <a:xfrm>
            <a:off x="7255925" y="920444"/>
            <a:ext cx="2085347" cy="1526771"/>
            <a:chOff x="1180409" y="814648"/>
            <a:chExt cx="2926078" cy="1155469"/>
          </a:xfrm>
        </p:grpSpPr>
        <p:sp>
          <p:nvSpPr>
            <p:cNvPr id="60" name="Gleichschenkliges Dreieck 59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Exit Button</a:t>
              </a:r>
              <a:endParaRPr lang="de-DE" sz="1200" dirty="0"/>
            </a:p>
          </p:txBody>
        </p:sp>
        <p:sp>
          <p:nvSpPr>
            <p:cNvPr id="61" name="Gleichschenkliges Dreieck 60"/>
            <p:cNvSpPr/>
            <p:nvPr/>
          </p:nvSpPr>
          <p:spPr>
            <a:xfrm>
              <a:off x="2028306" y="814648"/>
              <a:ext cx="1254610" cy="50119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7550682" y="2803196"/>
            <a:ext cx="1495832" cy="698269"/>
            <a:chOff x="224442" y="3981796"/>
            <a:chExt cx="1495832" cy="698269"/>
          </a:xfrm>
        </p:grpSpPr>
        <p:sp>
          <p:nvSpPr>
            <p:cNvPr id="63" name="Rechteck 62"/>
            <p:cNvSpPr/>
            <p:nvPr/>
          </p:nvSpPr>
          <p:spPr>
            <a:xfrm>
              <a:off x="224442" y="3981796"/>
              <a:ext cx="1495832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Char</a:t>
              </a:r>
              <a:endParaRPr lang="de-DE" dirty="0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224443" y="3981796"/>
              <a:ext cx="477337" cy="3751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V?</a:t>
              </a:r>
              <a:endParaRPr lang="de-DE" dirty="0"/>
            </a:p>
          </p:txBody>
        </p:sp>
      </p:grpSp>
      <p:cxnSp>
        <p:nvCxnSpPr>
          <p:cNvPr id="65" name="Gerader Verbinder 64"/>
          <p:cNvCxnSpPr>
            <a:stCxn id="60" idx="3"/>
            <a:endCxn id="63" idx="0"/>
          </p:cNvCxnSpPr>
          <p:nvPr/>
        </p:nvCxnSpPr>
        <p:spPr>
          <a:xfrm flipH="1">
            <a:off x="8298598" y="2447215"/>
            <a:ext cx="1" cy="3559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9512159" y="920444"/>
            <a:ext cx="2085347" cy="1526771"/>
            <a:chOff x="1180409" y="814648"/>
            <a:chExt cx="2926078" cy="1155469"/>
          </a:xfrm>
        </p:grpSpPr>
        <p:sp>
          <p:nvSpPr>
            <p:cNvPr id="67" name="Gleichschenkliges Dreieck 66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Toggle</a:t>
              </a:r>
              <a:r>
                <a:rPr lang="de-DE" sz="1200" dirty="0" smtClean="0"/>
                <a:t> Button</a:t>
              </a:r>
              <a:endParaRPr lang="de-DE" sz="1200" dirty="0"/>
            </a:p>
          </p:txBody>
        </p:sp>
        <p:sp>
          <p:nvSpPr>
            <p:cNvPr id="68" name="Gleichschenkliges Dreieck 67"/>
            <p:cNvSpPr/>
            <p:nvPr/>
          </p:nvSpPr>
          <p:spPr>
            <a:xfrm>
              <a:off x="2028306" y="814648"/>
              <a:ext cx="1254610" cy="50119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9806917" y="2803196"/>
            <a:ext cx="1495832" cy="698269"/>
            <a:chOff x="224442" y="3981796"/>
            <a:chExt cx="1495832" cy="698269"/>
          </a:xfrm>
        </p:grpSpPr>
        <p:sp>
          <p:nvSpPr>
            <p:cNvPr id="70" name="Rechteck 69"/>
            <p:cNvSpPr/>
            <p:nvPr/>
          </p:nvSpPr>
          <p:spPr>
            <a:xfrm>
              <a:off x="224442" y="3981796"/>
              <a:ext cx="1495832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Char</a:t>
              </a:r>
              <a:endParaRPr lang="de-DE" dirty="0"/>
            </a:p>
          </p:txBody>
        </p:sp>
        <p:sp>
          <p:nvSpPr>
            <p:cNvPr id="71" name="Rechteck 70"/>
            <p:cNvSpPr/>
            <p:nvPr/>
          </p:nvSpPr>
          <p:spPr>
            <a:xfrm>
              <a:off x="224443" y="3981796"/>
              <a:ext cx="477337" cy="3751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V?</a:t>
              </a:r>
              <a:endParaRPr lang="de-DE" dirty="0"/>
            </a:p>
          </p:txBody>
        </p:sp>
      </p:grpSp>
      <p:cxnSp>
        <p:nvCxnSpPr>
          <p:cNvPr id="72" name="Gerader Verbinder 71"/>
          <p:cNvCxnSpPr>
            <a:stCxn id="67" idx="3"/>
            <a:endCxn id="70" idx="0"/>
          </p:cNvCxnSpPr>
          <p:nvPr/>
        </p:nvCxnSpPr>
        <p:spPr>
          <a:xfrm>
            <a:off x="10554833" y="2447215"/>
            <a:ext cx="0" cy="3559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Geschweifte Klammer rechts 75"/>
          <p:cNvSpPr/>
          <p:nvPr/>
        </p:nvSpPr>
        <p:spPr>
          <a:xfrm rot="5400000">
            <a:off x="2714621" y="537365"/>
            <a:ext cx="45719" cy="2136371"/>
          </a:xfrm>
          <a:prstGeom prst="rightBrace">
            <a:avLst>
              <a:gd name="adj1" fmla="val 5998"/>
              <a:gd name="adj2" fmla="val 5116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Textfeld 76"/>
          <p:cNvSpPr txBox="1"/>
          <p:nvPr/>
        </p:nvSpPr>
        <p:spPr>
          <a:xfrm>
            <a:off x="3808506" y="137152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r>
              <a:rPr lang="en-DE" dirty="0" smtClean="0"/>
              <a:t>…</a:t>
            </a:r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80" name="Textfeld 79"/>
          <p:cNvSpPr txBox="1"/>
          <p:nvPr/>
        </p:nvSpPr>
        <p:spPr>
          <a:xfrm>
            <a:off x="4790376" y="90819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Orthogonal </a:t>
            </a:r>
            <a:r>
              <a:rPr lang="de-DE" dirty="0" err="1"/>
              <a:t>Variability</a:t>
            </a:r>
            <a:r>
              <a:rPr lang="de-DE" dirty="0"/>
              <a:t> </a:t>
            </a:r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81" name="Wolkenförmige Legende 80"/>
          <p:cNvSpPr/>
          <p:nvPr/>
        </p:nvSpPr>
        <p:spPr>
          <a:xfrm>
            <a:off x="8296408" y="460150"/>
            <a:ext cx="2352195" cy="911377"/>
          </a:xfrm>
          <a:prstGeom prst="cloudCallout">
            <a:avLst>
              <a:gd name="adj1" fmla="val -3627"/>
              <a:gd name="adj2" fmla="val 1117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For</a:t>
            </a:r>
            <a:r>
              <a:rPr lang="de-DE" dirty="0" smtClean="0"/>
              <a:t> German </a:t>
            </a:r>
            <a:r>
              <a:rPr lang="de-DE" dirty="0" err="1" smtClean="0"/>
              <a:t>language</a:t>
            </a:r>
            <a:endParaRPr lang="de-DE" dirty="0"/>
          </a:p>
        </p:txBody>
      </p:sp>
      <p:sp>
        <p:nvSpPr>
          <p:cNvPr id="82" name="Wolkenförmige Legende 81"/>
          <p:cNvSpPr/>
          <p:nvPr/>
        </p:nvSpPr>
        <p:spPr>
          <a:xfrm>
            <a:off x="3560683" y="3876640"/>
            <a:ext cx="2272367" cy="911377"/>
          </a:xfrm>
          <a:prstGeom prst="cloudCallout">
            <a:avLst>
              <a:gd name="adj1" fmla="val -3627"/>
              <a:gd name="adj2" fmla="val 1117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For</a:t>
            </a:r>
            <a:r>
              <a:rPr lang="de-DE" dirty="0" smtClean="0"/>
              <a:t> English </a:t>
            </a:r>
            <a:r>
              <a:rPr lang="de-DE" dirty="0" err="1" smtClean="0"/>
              <a:t>language</a:t>
            </a:r>
            <a:endParaRPr lang="de-DE" dirty="0"/>
          </a:p>
        </p:txBody>
      </p:sp>
      <p:sp>
        <p:nvSpPr>
          <p:cNvPr id="83" name="Wolkenförmige Legende 82"/>
          <p:cNvSpPr/>
          <p:nvPr/>
        </p:nvSpPr>
        <p:spPr>
          <a:xfrm>
            <a:off x="8282464" y="3744045"/>
            <a:ext cx="2272367" cy="911377"/>
          </a:xfrm>
          <a:prstGeom prst="cloudCallout">
            <a:avLst>
              <a:gd name="adj1" fmla="val -3627"/>
              <a:gd name="adj2" fmla="val 1117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For</a:t>
            </a:r>
            <a:r>
              <a:rPr lang="de-DE" dirty="0" smtClean="0"/>
              <a:t> French </a:t>
            </a:r>
            <a:r>
              <a:rPr lang="de-DE" dirty="0" err="1" smtClean="0"/>
              <a:t>language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894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849510"/>
              </p:ext>
            </p:extLst>
          </p:nvPr>
        </p:nvGraphicFramePr>
        <p:xfrm>
          <a:off x="0" y="369337"/>
          <a:ext cx="12191999" cy="648866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51320">
                  <a:extLst>
                    <a:ext uri="{9D8B030D-6E8A-4147-A177-3AD203B41FA5}">
                      <a16:colId xmlns:a16="http://schemas.microsoft.com/office/drawing/2014/main" val="4157886104"/>
                    </a:ext>
                  </a:extLst>
                </a:gridCol>
                <a:gridCol w="3689973">
                  <a:extLst>
                    <a:ext uri="{9D8B030D-6E8A-4147-A177-3AD203B41FA5}">
                      <a16:colId xmlns:a16="http://schemas.microsoft.com/office/drawing/2014/main" val="3447104287"/>
                    </a:ext>
                  </a:extLst>
                </a:gridCol>
                <a:gridCol w="6764409">
                  <a:extLst>
                    <a:ext uri="{9D8B030D-6E8A-4147-A177-3AD203B41FA5}">
                      <a16:colId xmlns:a16="http://schemas.microsoft.com/office/drawing/2014/main" val="1269965394"/>
                    </a:ext>
                  </a:extLst>
                </a:gridCol>
                <a:gridCol w="986297">
                  <a:extLst>
                    <a:ext uri="{9D8B030D-6E8A-4147-A177-3AD203B41FA5}">
                      <a16:colId xmlns:a16="http://schemas.microsoft.com/office/drawing/2014/main" val="2833187765"/>
                    </a:ext>
                  </a:extLst>
                </a:gridCol>
              </a:tblGrid>
              <a:tr h="52899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Reasoning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61117"/>
                  </a:ext>
                </a:extLst>
              </a:tr>
              <a:tr h="528994">
                <a:tc>
                  <a:txBody>
                    <a:bodyPr/>
                    <a:lstStyle/>
                    <a:p>
                      <a:r>
                        <a:rPr lang="de-DE" dirty="0" smtClean="0"/>
                        <a:t>D1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Independence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Dev</a:t>
                      </a:r>
                      <a:r>
                        <a:rPr lang="de-DE" dirty="0" smtClean="0"/>
                        <a:t>. </a:t>
                      </a:r>
                      <a:r>
                        <a:rPr lang="de-DE" dirty="0" err="1" smtClean="0"/>
                        <a:t>Env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Need Visual Studio (</a:t>
                      </a:r>
                      <a:r>
                        <a:rPr lang="de-DE" dirty="0" smtClean="0"/>
                        <a:t>C# </a:t>
                      </a:r>
                      <a:r>
                        <a:rPr lang="de-DE" dirty="0" err="1" smtClean="0"/>
                        <a:t>compiler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37228"/>
                  </a:ext>
                </a:extLst>
              </a:tr>
              <a:tr h="669729">
                <a:tc>
                  <a:txBody>
                    <a:bodyPr/>
                    <a:lstStyle/>
                    <a:p>
                      <a:r>
                        <a:rPr lang="de-DE" dirty="0" smtClean="0"/>
                        <a:t>D2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Simplicity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Relativ</a:t>
                      </a:r>
                      <a:r>
                        <a:rPr lang="de-DE" baseline="0" dirty="0" smtClean="0"/>
                        <a:t> simpel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674166"/>
                  </a:ext>
                </a:extLst>
              </a:tr>
              <a:tr h="528994">
                <a:tc>
                  <a:txBody>
                    <a:bodyPr/>
                    <a:lstStyle/>
                    <a:p>
                      <a:r>
                        <a:rPr lang="de-DE" dirty="0" smtClean="0"/>
                        <a:t>D3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Minimal Code Size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code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overhead</a:t>
                      </a:r>
                      <a:r>
                        <a:rPr lang="de-DE" dirty="0" smtClean="0"/>
                        <a:t>. Clear </a:t>
                      </a:r>
                      <a:r>
                        <a:rPr lang="de-DE" dirty="0" err="1" smtClean="0"/>
                        <a:t>and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good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read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363206"/>
                  </a:ext>
                </a:extLst>
              </a:tr>
              <a:tr h="528994">
                <a:tc>
                  <a:txBody>
                    <a:bodyPr/>
                    <a:lstStyle/>
                    <a:p>
                      <a:r>
                        <a:rPr lang="de-DE" dirty="0" smtClean="0"/>
                        <a:t>D4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Nothing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special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623053"/>
                  </a:ext>
                </a:extLst>
              </a:tr>
              <a:tr h="528994">
                <a:tc>
                  <a:txBody>
                    <a:bodyPr/>
                    <a:lstStyle/>
                    <a:p>
                      <a:r>
                        <a:rPr lang="de-DE" dirty="0" smtClean="0"/>
                        <a:t>M1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Maintainability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code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Very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good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read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code</a:t>
                      </a:r>
                      <a:r>
                        <a:rPr lang="de-DE" baseline="0" dirty="0" smtClean="0"/>
                        <a:t>. </a:t>
                      </a:r>
                      <a:r>
                        <a:rPr lang="de-DE" baseline="0" dirty="0" err="1" smtClean="0"/>
                        <a:t>No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variation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visible</a:t>
                      </a:r>
                      <a:r>
                        <a:rPr lang="de-DE" baseline="0" dirty="0" smtClean="0"/>
                        <a:t> in </a:t>
                      </a:r>
                      <a:r>
                        <a:rPr lang="de-DE" baseline="0" dirty="0" err="1" smtClean="0"/>
                        <a:t>code</a:t>
                      </a:r>
                      <a:r>
                        <a:rPr lang="de-DE" baseline="0" dirty="0" smtClean="0"/>
                        <a:t>.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32393"/>
                  </a:ext>
                </a:extLst>
              </a:tr>
              <a:tr h="528994">
                <a:tc>
                  <a:txBody>
                    <a:bodyPr/>
                    <a:lstStyle/>
                    <a:p>
                      <a:r>
                        <a:rPr lang="de-DE" dirty="0" smtClean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Extensibility</a:t>
                      </a:r>
                      <a:r>
                        <a:rPr lang="de-DE" dirty="0" smtClean="0"/>
                        <a:t> w.r.t. </a:t>
                      </a:r>
                      <a:r>
                        <a:rPr lang="de-DE" dirty="0" err="1" smtClean="0"/>
                        <a:t>variants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New variant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new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row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key</a:t>
                      </a:r>
                      <a:r>
                        <a:rPr lang="de-DE" baseline="0" dirty="0" smtClean="0"/>
                        <a:t> in </a:t>
                      </a:r>
                      <a:r>
                        <a:rPr lang="de-DE" baseline="0" dirty="0" err="1" smtClean="0"/>
                        <a:t>resource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file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30725"/>
                  </a:ext>
                </a:extLst>
              </a:tr>
              <a:tr h="528994">
                <a:tc>
                  <a:txBody>
                    <a:bodyPr/>
                    <a:lstStyle/>
                    <a:p>
                      <a:r>
                        <a:rPr lang="de-DE" dirty="0" smtClean="0"/>
                        <a:t>M3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w.r.t. </a:t>
                      </a:r>
                      <a:r>
                        <a:rPr lang="de-DE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variants</a:t>
                      </a:r>
                      <a:endParaRPr lang="de-DE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57837"/>
                  </a:ext>
                </a:extLst>
              </a:tr>
              <a:tr h="528994">
                <a:tc>
                  <a:txBody>
                    <a:bodyPr/>
                    <a:lstStyle/>
                    <a:p>
                      <a:r>
                        <a:rPr lang="de-DE" dirty="0" smtClean="0"/>
                        <a:t>M4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Extensibility</a:t>
                      </a:r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w.r.t. </a:t>
                      </a:r>
                      <a:r>
                        <a:rPr lang="de-DE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de-DE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pts</a:t>
                      </a:r>
                      <a:endParaRPr lang="de-DE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One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resource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file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by</a:t>
                      </a:r>
                      <a:r>
                        <a:rPr lang="de-DE" dirty="0" smtClean="0"/>
                        <a:t>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4802"/>
                  </a:ext>
                </a:extLst>
              </a:tr>
              <a:tr h="528994">
                <a:tc>
                  <a:txBody>
                    <a:bodyPr/>
                    <a:lstStyle/>
                    <a:p>
                      <a:r>
                        <a:rPr lang="de-DE" dirty="0" smtClean="0"/>
                        <a:t>M5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w.r.t. </a:t>
                      </a:r>
                      <a:r>
                        <a:rPr lang="de-DE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de-DE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pts</a:t>
                      </a:r>
                      <a:endParaRPr lang="de-DE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One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resource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file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by</a:t>
                      </a:r>
                      <a:r>
                        <a:rPr lang="de-DE" dirty="0" smtClean="0"/>
                        <a:t>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83300"/>
                  </a:ext>
                </a:extLst>
              </a:tr>
              <a:tr h="528994">
                <a:tc>
                  <a:txBody>
                    <a:bodyPr/>
                    <a:lstStyle/>
                    <a:p>
                      <a:r>
                        <a:rPr lang="de-DE" dirty="0" smtClean="0"/>
                        <a:t>R1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Startup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Nothing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special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9811"/>
                  </a:ext>
                </a:extLst>
              </a:tr>
              <a:tr h="528994">
                <a:tc>
                  <a:txBody>
                    <a:bodyPr/>
                    <a:lstStyle/>
                    <a:p>
                      <a:r>
                        <a:rPr lang="de-DE" dirty="0" smtClean="0"/>
                        <a:t>R2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Runtime</a:t>
                      </a:r>
                      <a:r>
                        <a:rPr lang="de-DE" dirty="0" smtClean="0"/>
                        <a:t> </a:t>
                      </a:r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Nothing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special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646230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0" y="0"/>
            <a:ext cx="503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r>
              <a:rPr lang="en-US" dirty="0"/>
              <a:t>, maintenance and run time </a:t>
            </a:r>
            <a:r>
              <a:rPr lang="en-US" dirty="0" smtClean="0"/>
              <a:t>behavior?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49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Breitbild</PresentationFormat>
  <Paragraphs>121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Jentsch</dc:creator>
  <cp:lastModifiedBy>Felix Jentsch</cp:lastModifiedBy>
  <cp:revision>23</cp:revision>
  <dcterms:created xsi:type="dcterms:W3CDTF">2018-12-19T17:52:55Z</dcterms:created>
  <dcterms:modified xsi:type="dcterms:W3CDTF">2018-12-19T19:06:15Z</dcterms:modified>
</cp:coreProperties>
</file>