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3XStlQ1i6928D4bU1PPOOt3OF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0ab4f8dd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30ab4f8dd6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a8d668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2a8d668c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0ab4f8d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30ab4f8dd6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a8d668c2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a8d668c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0ab4f8dd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30ab4f8dd6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0ab4f8dd6_4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0ab4f8dd6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59290" y="745724"/>
            <a:ext cx="1802167" cy="8788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O ESCOPO DA ANÁLISE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26123" y="2154314"/>
            <a:ext cx="2139522" cy="32033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Escolas ou Alunos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Nível de Ensino: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5º ano do ensino fundamental, 9º ano do ensino fundamental ou 3º ano do ensino médio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Anos Específicos: 2015, 2017 ou 2019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Vários Anos: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2013 à 2019 ou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2015 à 2019 ou 2017 à 2019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621866" y="963226"/>
            <a:ext cx="594804" cy="4172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59290" y="133165"/>
            <a:ext cx="4153273" cy="30036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 PIPELINE PARA ANÁLISE DE DADOS DO SAEB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301075" y="421674"/>
            <a:ext cx="3711600" cy="2868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348721" y="834500"/>
            <a:ext cx="1051260" cy="7013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COLETAR OS  CONJUNTOS DE DADOS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569780" y="963225"/>
            <a:ext cx="594804" cy="4172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569775" y="4145725"/>
            <a:ext cx="1051200" cy="7014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440208" y="834500"/>
            <a:ext cx="775341" cy="701337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LIMPAR OS DADOS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622948" y="1749637"/>
            <a:ext cx="409859" cy="4797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264885" y="2376256"/>
            <a:ext cx="1250272" cy="7013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INCONSISTÊNCIAS NOS DADOS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527681" y="950646"/>
            <a:ext cx="594804" cy="4172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300579" y="1749637"/>
            <a:ext cx="226381" cy="31829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949638" y="834500"/>
            <a:ext cx="1051260" cy="7013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DIFERENTES   CONJUNTOS DE DADOS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128836" y="950645"/>
            <a:ext cx="594804" cy="4172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3683569">
            <a:off x="9142049" y="1515799"/>
            <a:ext cx="1007050" cy="3124828"/>
          </a:xfrm>
          <a:prstGeom prst="curvedLeftArrow">
            <a:avLst>
              <a:gd fmla="val 31049" name="adj1"/>
              <a:gd fmla="val 51126" name="adj2"/>
              <a:gd fmla="val 2358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5459428" y="517113"/>
            <a:ext cx="921300" cy="26811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FEATURES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DE SELEÇÃO: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5301075" y="133200"/>
            <a:ext cx="2243100" cy="3003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PRÉ-PROCESSAMENTO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0ab4f8dd6_4_6"/>
          <p:cNvSpPr/>
          <p:nvPr/>
        </p:nvSpPr>
        <p:spPr>
          <a:xfrm>
            <a:off x="102090" y="56965"/>
            <a:ext cx="4448700" cy="3003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 PIPELINE PARA ANÁLISE DE DADOS DO EDUCACIONAIS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30ab4f8dd6_4_6"/>
          <p:cNvSpPr/>
          <p:nvPr/>
        </p:nvSpPr>
        <p:spPr>
          <a:xfrm>
            <a:off x="4127200" y="497875"/>
            <a:ext cx="7978800" cy="370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30ab4f8dd6_4_6"/>
          <p:cNvSpPr/>
          <p:nvPr/>
        </p:nvSpPr>
        <p:spPr>
          <a:xfrm>
            <a:off x="41152" y="851600"/>
            <a:ext cx="1337100" cy="6312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COLETAR OS DADOS</a:t>
            </a:r>
            <a:endParaRPr b="1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30ab4f8dd6_4_6"/>
          <p:cNvSpPr/>
          <p:nvPr/>
        </p:nvSpPr>
        <p:spPr>
          <a:xfrm>
            <a:off x="7058200" y="638600"/>
            <a:ext cx="2166600" cy="16320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LIMPAR OS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Remover dados com valores ausentes (NAN, espaço em branco, símbolo de interrogação, asterisco e ponto final.)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Imputação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Remoção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0ab4f8dd6_4_6"/>
          <p:cNvSpPr/>
          <p:nvPr/>
        </p:nvSpPr>
        <p:spPr>
          <a:xfrm>
            <a:off x="269749" y="4477100"/>
            <a:ext cx="1712400" cy="7014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DE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0ab4f8dd6_4_6"/>
          <p:cNvSpPr/>
          <p:nvPr/>
        </p:nvSpPr>
        <p:spPr>
          <a:xfrm>
            <a:off x="1397425" y="1017050"/>
            <a:ext cx="237300" cy="1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0ab4f8dd6_4_6"/>
          <p:cNvSpPr/>
          <p:nvPr/>
        </p:nvSpPr>
        <p:spPr>
          <a:xfrm>
            <a:off x="4211525" y="638600"/>
            <a:ext cx="2469000" cy="11685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OS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as variáveis/colunas de mais interesse de acordo com o objetivo da análise.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30ab4f8dd6_4_6"/>
          <p:cNvSpPr/>
          <p:nvPr/>
        </p:nvSpPr>
        <p:spPr>
          <a:xfrm>
            <a:off x="9582150" y="562400"/>
            <a:ext cx="2469000" cy="17082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FORMATAR/TRANSFORMAR OS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o nome das variáveis/colunas. Ex: Q006 =&gt; Escolaridade.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o nome dos dados categóricos. Ex: A = Ensino Fundamental, B = Ensino Médio,          C = Graduação e D = Não estudou.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30ab4f8dd6_4_6"/>
          <p:cNvSpPr/>
          <p:nvPr/>
        </p:nvSpPr>
        <p:spPr>
          <a:xfrm>
            <a:off x="3813700" y="1017050"/>
            <a:ext cx="237300" cy="1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30ab4f8dd6_4_6"/>
          <p:cNvSpPr/>
          <p:nvPr/>
        </p:nvSpPr>
        <p:spPr>
          <a:xfrm>
            <a:off x="6756675" y="1116200"/>
            <a:ext cx="237300" cy="1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30ab4f8dd6_4_6"/>
          <p:cNvSpPr/>
          <p:nvPr/>
        </p:nvSpPr>
        <p:spPr>
          <a:xfrm>
            <a:off x="9284025" y="1116200"/>
            <a:ext cx="237300" cy="1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0ab4f8dd6_4_6"/>
          <p:cNvSpPr/>
          <p:nvPr/>
        </p:nvSpPr>
        <p:spPr>
          <a:xfrm>
            <a:off x="3081475" y="4911800"/>
            <a:ext cx="8143800" cy="178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0ab4f8dd6_4_6"/>
          <p:cNvSpPr/>
          <p:nvPr/>
        </p:nvSpPr>
        <p:spPr>
          <a:xfrm>
            <a:off x="7192300" y="121375"/>
            <a:ext cx="1848600" cy="3003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PRÉ-PROCESSAMENTO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0ab4f8dd6_4_6"/>
          <p:cNvSpPr/>
          <p:nvPr/>
        </p:nvSpPr>
        <p:spPr>
          <a:xfrm>
            <a:off x="6039925" y="4426250"/>
            <a:ext cx="3100200" cy="4443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E VISUALIZAÇÃO DOS DADOS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30ab4f8dd6_4_6"/>
          <p:cNvSpPr/>
          <p:nvPr/>
        </p:nvSpPr>
        <p:spPr>
          <a:xfrm>
            <a:off x="269749" y="6080400"/>
            <a:ext cx="1712400" cy="7014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DESCRITIVA DOS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0ab4f8dd6_4_6"/>
          <p:cNvSpPr/>
          <p:nvPr/>
        </p:nvSpPr>
        <p:spPr>
          <a:xfrm>
            <a:off x="269749" y="5292725"/>
            <a:ext cx="1712400" cy="7014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EXPLORATÓRIA DOS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0ab4f8dd6_4_6"/>
          <p:cNvSpPr/>
          <p:nvPr/>
        </p:nvSpPr>
        <p:spPr>
          <a:xfrm>
            <a:off x="1653900" y="850700"/>
            <a:ext cx="2108400" cy="283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30ab4f8dd6_4_6"/>
          <p:cNvSpPr/>
          <p:nvPr/>
        </p:nvSpPr>
        <p:spPr>
          <a:xfrm>
            <a:off x="1868024" y="1116200"/>
            <a:ext cx="1712400" cy="7014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A DIMENSÃO DA BASE DE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0ab4f8dd6_4_6"/>
          <p:cNvSpPr/>
          <p:nvPr/>
        </p:nvSpPr>
        <p:spPr>
          <a:xfrm>
            <a:off x="1776300" y="562400"/>
            <a:ext cx="1902600" cy="2298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EXPLORANDO OS DADOS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0ab4f8dd6_4_6"/>
          <p:cNvSpPr/>
          <p:nvPr/>
        </p:nvSpPr>
        <p:spPr>
          <a:xfrm>
            <a:off x="1716225" y="2511938"/>
            <a:ext cx="2016000" cy="9975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AS VARIÁVEIS DA BASE DE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o nome, descrição e tipo de cada variável.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0ab4f8dd6_4_6"/>
          <p:cNvSpPr/>
          <p:nvPr/>
        </p:nvSpPr>
        <p:spPr>
          <a:xfrm>
            <a:off x="2560175" y="1980950"/>
            <a:ext cx="237300" cy="3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a8d668c2b_0_0"/>
          <p:cNvSpPr/>
          <p:nvPr/>
        </p:nvSpPr>
        <p:spPr>
          <a:xfrm>
            <a:off x="559315" y="133175"/>
            <a:ext cx="11174100" cy="300300"/>
          </a:xfrm>
          <a:prstGeom prst="rect">
            <a:avLst/>
          </a:prstGeom>
          <a:gradFill>
            <a:gsLst>
              <a:gs pos="0">
                <a:srgbClr val="5E7492"/>
              </a:gs>
              <a:gs pos="100000">
                <a:srgbClr val="2F353F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 PIPELINE PARA ANÁLISE DE DADOS DO EDUCACIONAIS -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ALTERAÇÕES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a8d668c2b_0_0"/>
          <p:cNvSpPr/>
          <p:nvPr/>
        </p:nvSpPr>
        <p:spPr>
          <a:xfrm>
            <a:off x="406300" y="3607750"/>
            <a:ext cx="1023900" cy="13650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g12a8d668c2b_0_0"/>
          <p:cNvCxnSpPr/>
          <p:nvPr/>
        </p:nvCxnSpPr>
        <p:spPr>
          <a:xfrm flipH="1" rot="10800000">
            <a:off x="877575" y="1501350"/>
            <a:ext cx="108396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g12a8d668c2b_0_0"/>
          <p:cNvCxnSpPr/>
          <p:nvPr/>
        </p:nvCxnSpPr>
        <p:spPr>
          <a:xfrm>
            <a:off x="3737775" y="1576375"/>
            <a:ext cx="32400" cy="3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g12a8d668c2b_0_0"/>
          <p:cNvCxnSpPr/>
          <p:nvPr/>
        </p:nvCxnSpPr>
        <p:spPr>
          <a:xfrm>
            <a:off x="6847875" y="1511400"/>
            <a:ext cx="32400" cy="3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g12a8d668c2b_0_0"/>
          <p:cNvSpPr txBox="1"/>
          <p:nvPr/>
        </p:nvSpPr>
        <p:spPr>
          <a:xfrm>
            <a:off x="975075" y="1058525"/>
            <a:ext cx="230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Calibri"/>
                <a:ea typeface="Calibri"/>
                <a:cs typeface="Calibri"/>
                <a:sym typeface="Calibri"/>
              </a:rPr>
              <a:t>Preparação de dados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a8d668c2b_0_0"/>
          <p:cNvSpPr/>
          <p:nvPr/>
        </p:nvSpPr>
        <p:spPr>
          <a:xfrm>
            <a:off x="3550727" y="1158425"/>
            <a:ext cx="4065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2a8d668c2b_0_0"/>
          <p:cNvSpPr/>
          <p:nvPr/>
        </p:nvSpPr>
        <p:spPr>
          <a:xfrm>
            <a:off x="6750302" y="1150025"/>
            <a:ext cx="406500" cy="30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2a8d668c2b_0_0"/>
          <p:cNvSpPr txBox="1"/>
          <p:nvPr/>
        </p:nvSpPr>
        <p:spPr>
          <a:xfrm>
            <a:off x="4000825" y="1046375"/>
            <a:ext cx="302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Calibri"/>
                <a:ea typeface="Calibri"/>
                <a:cs typeface="Calibri"/>
                <a:sym typeface="Calibri"/>
              </a:rPr>
              <a:t>Treinamento do Modelo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a8d668c2b_0_0"/>
          <p:cNvSpPr txBox="1"/>
          <p:nvPr/>
        </p:nvSpPr>
        <p:spPr>
          <a:xfrm>
            <a:off x="7594500" y="1046375"/>
            <a:ext cx="302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Calibri"/>
                <a:ea typeface="Calibri"/>
                <a:cs typeface="Calibri"/>
                <a:sym typeface="Calibri"/>
              </a:rPr>
              <a:t>Produto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a8d668c2b_0_0"/>
          <p:cNvSpPr/>
          <p:nvPr/>
        </p:nvSpPr>
        <p:spPr>
          <a:xfrm>
            <a:off x="406300" y="2080150"/>
            <a:ext cx="1023900" cy="8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g12a8d668c2b_0_0"/>
          <p:cNvCxnSpPr>
            <a:endCxn id="141" idx="2"/>
          </p:cNvCxnSpPr>
          <p:nvPr/>
        </p:nvCxnSpPr>
        <p:spPr>
          <a:xfrm rot="10800000">
            <a:off x="918250" y="2887750"/>
            <a:ext cx="0" cy="7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g12a8d668c2b_0_0"/>
          <p:cNvCxnSpPr/>
          <p:nvPr/>
        </p:nvCxnSpPr>
        <p:spPr>
          <a:xfrm>
            <a:off x="1430200" y="2477950"/>
            <a:ext cx="570600" cy="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12a8d668c2b_0_0"/>
          <p:cNvSpPr/>
          <p:nvPr/>
        </p:nvSpPr>
        <p:spPr>
          <a:xfrm>
            <a:off x="2072050" y="2080150"/>
            <a:ext cx="1573200" cy="29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2a8d668c2b_0_0"/>
          <p:cNvSpPr txBox="1"/>
          <p:nvPr/>
        </p:nvSpPr>
        <p:spPr>
          <a:xfrm>
            <a:off x="136150" y="5037850"/>
            <a:ext cx="157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Calibri"/>
                <a:ea typeface="Calibri"/>
                <a:cs typeface="Calibri"/>
                <a:sym typeface="Calibri"/>
              </a:rPr>
              <a:t>Dados educacionais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a8d668c2b_0_0"/>
          <p:cNvSpPr txBox="1"/>
          <p:nvPr/>
        </p:nvSpPr>
        <p:spPr>
          <a:xfrm>
            <a:off x="272300" y="2080150"/>
            <a:ext cx="132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Integração de dados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a8d668c2b_0_0"/>
          <p:cNvSpPr txBox="1"/>
          <p:nvPr/>
        </p:nvSpPr>
        <p:spPr>
          <a:xfrm>
            <a:off x="2209138" y="2160575"/>
            <a:ext cx="132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Preparação de dados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2a8d668c2b_0_0"/>
          <p:cNvSpPr/>
          <p:nvPr/>
        </p:nvSpPr>
        <p:spPr>
          <a:xfrm>
            <a:off x="2145147" y="3022725"/>
            <a:ext cx="1449300" cy="300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2a8d668c2b_0_0"/>
          <p:cNvSpPr txBox="1"/>
          <p:nvPr/>
        </p:nvSpPr>
        <p:spPr>
          <a:xfrm>
            <a:off x="1912575" y="2938050"/>
            <a:ext cx="180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Normalização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2a8d668c2b_0_0"/>
          <p:cNvSpPr/>
          <p:nvPr/>
        </p:nvSpPr>
        <p:spPr>
          <a:xfrm>
            <a:off x="2145147" y="3479925"/>
            <a:ext cx="1449300" cy="300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a8d668c2b_0_0"/>
          <p:cNvSpPr/>
          <p:nvPr/>
        </p:nvSpPr>
        <p:spPr>
          <a:xfrm>
            <a:off x="2145147" y="3860925"/>
            <a:ext cx="1449300" cy="300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2a8d668c2b_0_0"/>
          <p:cNvSpPr/>
          <p:nvPr/>
        </p:nvSpPr>
        <p:spPr>
          <a:xfrm>
            <a:off x="2145147" y="4241925"/>
            <a:ext cx="1449300" cy="300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2a8d668c2b_0_0"/>
          <p:cNvSpPr txBox="1"/>
          <p:nvPr/>
        </p:nvSpPr>
        <p:spPr>
          <a:xfrm>
            <a:off x="1954150" y="3414525"/>
            <a:ext cx="180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Transformação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2a8d668c2b_0_0"/>
          <p:cNvSpPr txBox="1"/>
          <p:nvPr/>
        </p:nvSpPr>
        <p:spPr>
          <a:xfrm>
            <a:off x="1912575" y="3814800"/>
            <a:ext cx="180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Validação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a8d668c2b_0_0"/>
          <p:cNvSpPr txBox="1"/>
          <p:nvPr/>
        </p:nvSpPr>
        <p:spPr>
          <a:xfrm>
            <a:off x="1988775" y="4195800"/>
            <a:ext cx="180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Seleção de atributos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a8d668c2b_0_0"/>
          <p:cNvSpPr/>
          <p:nvPr/>
        </p:nvSpPr>
        <p:spPr>
          <a:xfrm>
            <a:off x="4891450" y="2080150"/>
            <a:ext cx="1858800" cy="29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a8d668c2b_0_0"/>
          <p:cNvSpPr txBox="1"/>
          <p:nvPr/>
        </p:nvSpPr>
        <p:spPr>
          <a:xfrm>
            <a:off x="5059225" y="2084375"/>
            <a:ext cx="157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Construção e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Treinamento do Modelo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2a8d668c2b_0_0"/>
          <p:cNvSpPr/>
          <p:nvPr/>
        </p:nvSpPr>
        <p:spPr>
          <a:xfrm>
            <a:off x="4891700" y="3022725"/>
            <a:ext cx="1809000" cy="300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2a8d668c2b_0_0"/>
          <p:cNvSpPr txBox="1"/>
          <p:nvPr/>
        </p:nvSpPr>
        <p:spPr>
          <a:xfrm>
            <a:off x="4664150" y="2980425"/>
            <a:ext cx="230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Ajuste de hiperparâmetro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12a8d668c2b_0_0"/>
          <p:cNvCxnSpPr/>
          <p:nvPr/>
        </p:nvCxnSpPr>
        <p:spPr>
          <a:xfrm>
            <a:off x="3633975" y="3165213"/>
            <a:ext cx="568800" cy="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g12a8d668c2b_0_0"/>
          <p:cNvCxnSpPr/>
          <p:nvPr/>
        </p:nvCxnSpPr>
        <p:spPr>
          <a:xfrm>
            <a:off x="3626937" y="3607375"/>
            <a:ext cx="568800" cy="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g12a8d668c2b_0_0"/>
          <p:cNvCxnSpPr/>
          <p:nvPr/>
        </p:nvCxnSpPr>
        <p:spPr>
          <a:xfrm>
            <a:off x="3633987" y="4013063"/>
            <a:ext cx="568800" cy="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g12a8d668c2b_0_0"/>
          <p:cNvCxnSpPr/>
          <p:nvPr/>
        </p:nvCxnSpPr>
        <p:spPr>
          <a:xfrm>
            <a:off x="3626937" y="4438013"/>
            <a:ext cx="5688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g12a8d668c2b_0_0"/>
          <p:cNvCxnSpPr/>
          <p:nvPr/>
        </p:nvCxnSpPr>
        <p:spPr>
          <a:xfrm>
            <a:off x="4192800" y="3185225"/>
            <a:ext cx="0" cy="130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g12a8d668c2b_0_0"/>
          <p:cNvCxnSpPr/>
          <p:nvPr/>
        </p:nvCxnSpPr>
        <p:spPr>
          <a:xfrm>
            <a:off x="4517825" y="2497621"/>
            <a:ext cx="4161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g12a8d668c2b_0_0"/>
          <p:cNvCxnSpPr/>
          <p:nvPr/>
        </p:nvCxnSpPr>
        <p:spPr>
          <a:xfrm rot="-5400000">
            <a:off x="3562861" y="3115525"/>
            <a:ext cx="1584000" cy="325800"/>
          </a:xfrm>
          <a:prstGeom prst="bentConnector3">
            <a:avLst>
              <a:gd fmla="val 2305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g12a8d668c2b_0_0"/>
          <p:cNvSpPr/>
          <p:nvPr/>
        </p:nvSpPr>
        <p:spPr>
          <a:xfrm>
            <a:off x="4939525" y="3431875"/>
            <a:ext cx="1809000" cy="384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2a8d668c2b_0_0"/>
          <p:cNvSpPr txBox="1"/>
          <p:nvPr/>
        </p:nvSpPr>
        <p:spPr>
          <a:xfrm>
            <a:off x="4638750" y="3312100"/>
            <a:ext cx="230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Seleção automática de modelos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2a8d668c2b_0_0"/>
          <p:cNvSpPr/>
          <p:nvPr/>
        </p:nvSpPr>
        <p:spPr>
          <a:xfrm>
            <a:off x="4939525" y="3927725"/>
            <a:ext cx="1809000" cy="384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2a8d668c2b_0_0"/>
          <p:cNvSpPr/>
          <p:nvPr/>
        </p:nvSpPr>
        <p:spPr>
          <a:xfrm>
            <a:off x="4939525" y="4423575"/>
            <a:ext cx="1809000" cy="384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2a8d668c2b_0_0"/>
          <p:cNvSpPr txBox="1"/>
          <p:nvPr/>
        </p:nvSpPr>
        <p:spPr>
          <a:xfrm>
            <a:off x="4607125" y="3919738"/>
            <a:ext cx="230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Teste de modelo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a8d668c2b_0_0"/>
          <p:cNvSpPr txBox="1"/>
          <p:nvPr/>
        </p:nvSpPr>
        <p:spPr>
          <a:xfrm>
            <a:off x="4714950" y="4412375"/>
            <a:ext cx="230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Validação do modelo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g12a8d668c2b_0_0"/>
          <p:cNvCxnSpPr/>
          <p:nvPr/>
        </p:nvCxnSpPr>
        <p:spPr>
          <a:xfrm>
            <a:off x="9978675" y="1508575"/>
            <a:ext cx="32400" cy="3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g12a8d668c2b_0_0"/>
          <p:cNvSpPr/>
          <p:nvPr/>
        </p:nvSpPr>
        <p:spPr>
          <a:xfrm>
            <a:off x="8022250" y="2153525"/>
            <a:ext cx="1858800" cy="29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a8d668c2b_0_0"/>
          <p:cNvSpPr txBox="1"/>
          <p:nvPr/>
        </p:nvSpPr>
        <p:spPr>
          <a:xfrm>
            <a:off x="8190025" y="2157750"/>
            <a:ext cx="157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Deployment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g12a8d668c2b_0_0"/>
          <p:cNvCxnSpPr/>
          <p:nvPr/>
        </p:nvCxnSpPr>
        <p:spPr>
          <a:xfrm>
            <a:off x="6764787" y="4543638"/>
            <a:ext cx="568800" cy="1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g12a8d668c2b_0_0"/>
          <p:cNvCxnSpPr/>
          <p:nvPr/>
        </p:nvCxnSpPr>
        <p:spPr>
          <a:xfrm flipH="1">
            <a:off x="7323575" y="3851525"/>
            <a:ext cx="5700" cy="70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g12a8d668c2b_0_0"/>
          <p:cNvCxnSpPr/>
          <p:nvPr/>
        </p:nvCxnSpPr>
        <p:spPr>
          <a:xfrm>
            <a:off x="7648625" y="2570996"/>
            <a:ext cx="4161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12a8d668c2b_0_0"/>
          <p:cNvCxnSpPr/>
          <p:nvPr/>
        </p:nvCxnSpPr>
        <p:spPr>
          <a:xfrm rot="-5400000">
            <a:off x="6693661" y="3188900"/>
            <a:ext cx="1584000" cy="325800"/>
          </a:xfrm>
          <a:prstGeom prst="bentConnector3">
            <a:avLst>
              <a:gd fmla="val 2305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g12a8d668c2b_0_0"/>
          <p:cNvSpPr/>
          <p:nvPr/>
        </p:nvSpPr>
        <p:spPr>
          <a:xfrm>
            <a:off x="8024950" y="3337575"/>
            <a:ext cx="1809000" cy="585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2a8d668c2b_0_0"/>
          <p:cNvSpPr txBox="1"/>
          <p:nvPr/>
        </p:nvSpPr>
        <p:spPr>
          <a:xfrm>
            <a:off x="7782700" y="3382658"/>
            <a:ext cx="230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Calibri"/>
                <a:ea typeface="Calibri"/>
                <a:cs typeface="Calibri"/>
                <a:sym typeface="Calibri"/>
              </a:rPr>
              <a:t>Implantação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0ab4f8dd6_0_29"/>
          <p:cNvSpPr/>
          <p:nvPr/>
        </p:nvSpPr>
        <p:spPr>
          <a:xfrm>
            <a:off x="559315" y="133175"/>
            <a:ext cx="11174100" cy="300300"/>
          </a:xfrm>
          <a:prstGeom prst="rect">
            <a:avLst/>
          </a:prstGeom>
          <a:gradFill>
            <a:gsLst>
              <a:gs pos="0">
                <a:srgbClr val="5E7492"/>
              </a:gs>
              <a:gs pos="100000">
                <a:srgbClr val="2F353F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 PIPELINE PARA ANÁLISE DE DADOS DO EDUCACIONAIS - 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ALTERAÇÕES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30ab4f8dd6_0_29"/>
          <p:cNvSpPr/>
          <p:nvPr/>
        </p:nvSpPr>
        <p:spPr>
          <a:xfrm>
            <a:off x="286546" y="3484873"/>
            <a:ext cx="858900" cy="1299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g130ab4f8dd6_0_29"/>
          <p:cNvCxnSpPr/>
          <p:nvPr/>
        </p:nvCxnSpPr>
        <p:spPr>
          <a:xfrm>
            <a:off x="3080909" y="1551414"/>
            <a:ext cx="27300" cy="36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g130ab4f8dd6_0_29"/>
          <p:cNvSpPr/>
          <p:nvPr/>
        </p:nvSpPr>
        <p:spPr>
          <a:xfrm>
            <a:off x="286546" y="2030906"/>
            <a:ext cx="858900" cy="76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g130ab4f8dd6_0_29"/>
          <p:cNvCxnSpPr>
            <a:endCxn id="189" idx="2"/>
          </p:cNvCxnSpPr>
          <p:nvPr/>
        </p:nvCxnSpPr>
        <p:spPr>
          <a:xfrm rot="10800000">
            <a:off x="715996" y="2799506"/>
            <a:ext cx="0" cy="68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g130ab4f8dd6_0_29"/>
          <p:cNvCxnSpPr/>
          <p:nvPr/>
        </p:nvCxnSpPr>
        <p:spPr>
          <a:xfrm>
            <a:off x="1145369" y="2409531"/>
            <a:ext cx="4785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g130ab4f8dd6_0_29"/>
          <p:cNvSpPr/>
          <p:nvPr/>
        </p:nvSpPr>
        <p:spPr>
          <a:xfrm>
            <a:off x="1683738" y="2030906"/>
            <a:ext cx="1319700" cy="281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30ab4f8dd6_0_29"/>
          <p:cNvSpPr txBox="1"/>
          <p:nvPr/>
        </p:nvSpPr>
        <p:spPr>
          <a:xfrm>
            <a:off x="-94950" y="4846100"/>
            <a:ext cx="162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Calibri"/>
                <a:ea typeface="Calibri"/>
                <a:cs typeface="Calibri"/>
                <a:sym typeface="Calibri"/>
              </a:rPr>
              <a:t>Dados educacionais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30ab4f8dd6_0_29"/>
          <p:cNvSpPr txBox="1"/>
          <p:nvPr/>
        </p:nvSpPr>
        <p:spPr>
          <a:xfrm>
            <a:off x="174149" y="2030906"/>
            <a:ext cx="110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Integração de dados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30ab4f8dd6_0_29"/>
          <p:cNvSpPr txBox="1"/>
          <p:nvPr/>
        </p:nvSpPr>
        <p:spPr>
          <a:xfrm>
            <a:off x="1556999" y="3009475"/>
            <a:ext cx="157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Preparação de dados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30ab4f8dd6_0_29"/>
          <p:cNvSpPr/>
          <p:nvPr/>
        </p:nvSpPr>
        <p:spPr>
          <a:xfrm>
            <a:off x="3470850" y="712975"/>
            <a:ext cx="8880000" cy="55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g130ab4f8dd6_0_29"/>
          <p:cNvCxnSpPr/>
          <p:nvPr/>
        </p:nvCxnSpPr>
        <p:spPr>
          <a:xfrm>
            <a:off x="3735197" y="2428254"/>
            <a:ext cx="3489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g130ab4f8dd6_0_29"/>
          <p:cNvCxnSpPr>
            <a:stCxn id="195" idx="3"/>
          </p:cNvCxnSpPr>
          <p:nvPr/>
        </p:nvCxnSpPr>
        <p:spPr>
          <a:xfrm flipH="1" rot="10800000">
            <a:off x="3130199" y="2417725"/>
            <a:ext cx="604500" cy="9303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g130ab4f8dd6_0_29"/>
          <p:cNvSpPr txBox="1"/>
          <p:nvPr/>
        </p:nvSpPr>
        <p:spPr>
          <a:xfrm>
            <a:off x="7107875" y="10199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Preparação de dados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30ab4f8dd6_0_29"/>
          <p:cNvSpPr/>
          <p:nvPr/>
        </p:nvSpPr>
        <p:spPr>
          <a:xfrm>
            <a:off x="4269500" y="2160575"/>
            <a:ext cx="1573200" cy="6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30ab4f8dd6_0_29"/>
          <p:cNvSpPr/>
          <p:nvPr/>
        </p:nvSpPr>
        <p:spPr>
          <a:xfrm>
            <a:off x="6134313" y="2160575"/>
            <a:ext cx="1573200" cy="6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30ab4f8dd6_0_29"/>
          <p:cNvSpPr/>
          <p:nvPr/>
        </p:nvSpPr>
        <p:spPr>
          <a:xfrm>
            <a:off x="7937800" y="1703375"/>
            <a:ext cx="2090400" cy="6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30ab4f8dd6_0_29"/>
          <p:cNvSpPr/>
          <p:nvPr/>
        </p:nvSpPr>
        <p:spPr>
          <a:xfrm>
            <a:off x="7937800" y="3008300"/>
            <a:ext cx="2090400" cy="6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30ab4f8dd6_0_29"/>
          <p:cNvSpPr/>
          <p:nvPr/>
        </p:nvSpPr>
        <p:spPr>
          <a:xfrm>
            <a:off x="10657450" y="1736200"/>
            <a:ext cx="1573200" cy="84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30ab4f8dd6_0_29"/>
          <p:cNvSpPr/>
          <p:nvPr/>
        </p:nvSpPr>
        <p:spPr>
          <a:xfrm>
            <a:off x="3794150" y="4564775"/>
            <a:ext cx="1573200" cy="6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30ab4f8dd6_0_29"/>
          <p:cNvSpPr/>
          <p:nvPr/>
        </p:nvSpPr>
        <p:spPr>
          <a:xfrm>
            <a:off x="5631625" y="4564775"/>
            <a:ext cx="1573200" cy="6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30ab4f8dd6_0_29"/>
          <p:cNvSpPr/>
          <p:nvPr/>
        </p:nvSpPr>
        <p:spPr>
          <a:xfrm>
            <a:off x="7392900" y="4564775"/>
            <a:ext cx="1573200" cy="6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30ab4f8dd6_0_29"/>
          <p:cNvSpPr/>
          <p:nvPr/>
        </p:nvSpPr>
        <p:spPr>
          <a:xfrm>
            <a:off x="9294775" y="4524650"/>
            <a:ext cx="1573200" cy="67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g130ab4f8dd6_0_29"/>
          <p:cNvCxnSpPr/>
          <p:nvPr/>
        </p:nvCxnSpPr>
        <p:spPr>
          <a:xfrm>
            <a:off x="5842697" y="2367054"/>
            <a:ext cx="348900" cy="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g130ab4f8dd6_0_29"/>
          <p:cNvCxnSpPr/>
          <p:nvPr/>
        </p:nvCxnSpPr>
        <p:spPr>
          <a:xfrm>
            <a:off x="7162559" y="2915292"/>
            <a:ext cx="751800" cy="18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g130ab4f8dd6_0_29"/>
          <p:cNvCxnSpPr/>
          <p:nvPr/>
        </p:nvCxnSpPr>
        <p:spPr>
          <a:xfrm>
            <a:off x="10026875" y="2064988"/>
            <a:ext cx="5316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g130ab4f8dd6_0_29"/>
          <p:cNvCxnSpPr>
            <a:endCxn id="203" idx="1"/>
          </p:cNvCxnSpPr>
          <p:nvPr/>
        </p:nvCxnSpPr>
        <p:spPr>
          <a:xfrm flipH="1" rot="10800000">
            <a:off x="4597600" y="3346850"/>
            <a:ext cx="3340200" cy="120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g130ab4f8dd6_0_29"/>
          <p:cNvCxnSpPr/>
          <p:nvPr/>
        </p:nvCxnSpPr>
        <p:spPr>
          <a:xfrm flipH="1" rot="10800000">
            <a:off x="6033850" y="3737750"/>
            <a:ext cx="2140500" cy="81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g130ab4f8dd6_0_29"/>
          <p:cNvCxnSpPr>
            <a:endCxn id="203" idx="2"/>
          </p:cNvCxnSpPr>
          <p:nvPr/>
        </p:nvCxnSpPr>
        <p:spPr>
          <a:xfrm flipH="1" rot="10800000">
            <a:off x="8573800" y="3685400"/>
            <a:ext cx="40920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g130ab4f8dd6_0_29"/>
          <p:cNvCxnSpPr/>
          <p:nvPr/>
        </p:nvCxnSpPr>
        <p:spPr>
          <a:xfrm rot="10800000">
            <a:off x="9382448" y="3712779"/>
            <a:ext cx="558300" cy="78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g130ab4f8dd6_0_29"/>
          <p:cNvSpPr txBox="1"/>
          <p:nvPr/>
        </p:nvSpPr>
        <p:spPr>
          <a:xfrm>
            <a:off x="4242948" y="2283579"/>
            <a:ext cx="15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Normalização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30ab4f8dd6_0_29"/>
          <p:cNvSpPr txBox="1"/>
          <p:nvPr/>
        </p:nvSpPr>
        <p:spPr>
          <a:xfrm>
            <a:off x="6131696" y="2283587"/>
            <a:ext cx="15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Transformação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30ab4f8dd6_0_29"/>
          <p:cNvSpPr txBox="1"/>
          <p:nvPr/>
        </p:nvSpPr>
        <p:spPr>
          <a:xfrm>
            <a:off x="10660251" y="1819000"/>
            <a:ext cx="162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Aplicação do algoritmo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30ab4f8dd6_0_29"/>
          <p:cNvSpPr txBox="1"/>
          <p:nvPr/>
        </p:nvSpPr>
        <p:spPr>
          <a:xfrm>
            <a:off x="7936476" y="3122225"/>
            <a:ext cx="2090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Pré-processamento da base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30ab4f8dd6_0_29"/>
          <p:cNvSpPr txBox="1"/>
          <p:nvPr/>
        </p:nvSpPr>
        <p:spPr>
          <a:xfrm>
            <a:off x="3734873" y="4687779"/>
            <a:ext cx="15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Limpeza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30ab4f8dd6_0_29"/>
          <p:cNvSpPr txBox="1"/>
          <p:nvPr/>
        </p:nvSpPr>
        <p:spPr>
          <a:xfrm>
            <a:off x="5659673" y="4687779"/>
            <a:ext cx="15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30ab4f8dd6_0_29"/>
          <p:cNvSpPr txBox="1"/>
          <p:nvPr/>
        </p:nvSpPr>
        <p:spPr>
          <a:xfrm>
            <a:off x="7420948" y="4717254"/>
            <a:ext cx="15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Redução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30ab4f8dd6_0_29"/>
          <p:cNvSpPr txBox="1"/>
          <p:nvPr/>
        </p:nvSpPr>
        <p:spPr>
          <a:xfrm>
            <a:off x="9322823" y="4717254"/>
            <a:ext cx="15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libri"/>
                <a:ea typeface="Calibri"/>
                <a:cs typeface="Calibri"/>
                <a:sym typeface="Calibri"/>
              </a:rPr>
              <a:t>Discretização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30ab4f8dd6_0_29"/>
          <p:cNvSpPr txBox="1"/>
          <p:nvPr/>
        </p:nvSpPr>
        <p:spPr>
          <a:xfrm>
            <a:off x="8081800" y="1736188"/>
            <a:ext cx="175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Calibri"/>
                <a:ea typeface="Calibri"/>
                <a:cs typeface="Calibri"/>
                <a:sym typeface="Calibri"/>
              </a:rPr>
              <a:t>Seleção de atributos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130ab4f8dd6_0_29"/>
          <p:cNvCxnSpPr>
            <a:endCxn id="224" idx="2"/>
          </p:cNvCxnSpPr>
          <p:nvPr/>
        </p:nvCxnSpPr>
        <p:spPr>
          <a:xfrm rot="10800000">
            <a:off x="8956900" y="2382688"/>
            <a:ext cx="30000" cy="57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0ab4f8dd6_0_126"/>
          <p:cNvSpPr/>
          <p:nvPr/>
        </p:nvSpPr>
        <p:spPr>
          <a:xfrm>
            <a:off x="102090" y="56965"/>
            <a:ext cx="4448700" cy="3003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 PIPELINE PARA ANÁLISE DE DADOS DO EDUCACIONAIS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30ab4f8dd6_0_126"/>
          <p:cNvSpPr/>
          <p:nvPr/>
        </p:nvSpPr>
        <p:spPr>
          <a:xfrm>
            <a:off x="2575400" y="540475"/>
            <a:ext cx="9499200" cy="3702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30ab4f8dd6_0_126"/>
          <p:cNvSpPr/>
          <p:nvPr/>
        </p:nvSpPr>
        <p:spPr>
          <a:xfrm>
            <a:off x="5561250" y="731600"/>
            <a:ext cx="2166600" cy="16320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LIMPAR OS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Remover dados com valores ausentes (NAN, espaço em branco, símbolo de interrogação, asterisco e ponto final.)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Imputação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Remoção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30ab4f8dd6_0_126"/>
          <p:cNvSpPr/>
          <p:nvPr/>
        </p:nvSpPr>
        <p:spPr>
          <a:xfrm>
            <a:off x="269749" y="4477100"/>
            <a:ext cx="1712400" cy="7014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DE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30ab4f8dd6_0_126"/>
          <p:cNvSpPr/>
          <p:nvPr/>
        </p:nvSpPr>
        <p:spPr>
          <a:xfrm>
            <a:off x="2659725" y="681188"/>
            <a:ext cx="2469000" cy="11685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OS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as variáveis/colunas de mais interesse de acordo com o objetivo da análise.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30ab4f8dd6_0_126"/>
          <p:cNvSpPr/>
          <p:nvPr/>
        </p:nvSpPr>
        <p:spPr>
          <a:xfrm>
            <a:off x="8085200" y="655400"/>
            <a:ext cx="2469000" cy="17082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FORMATAR/TRANSFORMAR OS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o nome das variáveis/colunas. Ex: Q006 =&gt; Escolaridade.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o nome dos dados categóricos. Ex: A = Ensino Fundamental, B = Ensino Médio,          C = Graduação e D = Não estudou.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30ab4f8dd6_0_126"/>
          <p:cNvSpPr/>
          <p:nvPr/>
        </p:nvSpPr>
        <p:spPr>
          <a:xfrm>
            <a:off x="2261900" y="1059638"/>
            <a:ext cx="237300" cy="1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30ab4f8dd6_0_126"/>
          <p:cNvSpPr/>
          <p:nvPr/>
        </p:nvSpPr>
        <p:spPr>
          <a:xfrm>
            <a:off x="5259725" y="1209200"/>
            <a:ext cx="237300" cy="1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30ab4f8dd6_0_126"/>
          <p:cNvSpPr/>
          <p:nvPr/>
        </p:nvSpPr>
        <p:spPr>
          <a:xfrm>
            <a:off x="7787075" y="1209200"/>
            <a:ext cx="237300" cy="1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30ab4f8dd6_0_126"/>
          <p:cNvSpPr/>
          <p:nvPr/>
        </p:nvSpPr>
        <p:spPr>
          <a:xfrm>
            <a:off x="3081475" y="4911800"/>
            <a:ext cx="9110400" cy="178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30ab4f8dd6_0_126"/>
          <p:cNvSpPr/>
          <p:nvPr/>
        </p:nvSpPr>
        <p:spPr>
          <a:xfrm>
            <a:off x="7192300" y="121375"/>
            <a:ext cx="1848600" cy="3003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PRÉ-PROCESSAMENTO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30ab4f8dd6_0_126"/>
          <p:cNvSpPr/>
          <p:nvPr/>
        </p:nvSpPr>
        <p:spPr>
          <a:xfrm>
            <a:off x="6039925" y="4426250"/>
            <a:ext cx="3100200" cy="4443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ANÁLISE E VISUALIZAÇÃO DOS DADOS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30ab4f8dd6_0_126"/>
          <p:cNvSpPr/>
          <p:nvPr/>
        </p:nvSpPr>
        <p:spPr>
          <a:xfrm>
            <a:off x="269749" y="6080400"/>
            <a:ext cx="1712400" cy="7014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DESCRITIVA DOS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30ab4f8dd6_0_126"/>
          <p:cNvSpPr/>
          <p:nvPr/>
        </p:nvSpPr>
        <p:spPr>
          <a:xfrm>
            <a:off x="269749" y="5292725"/>
            <a:ext cx="1712400" cy="7014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EXPLORATÓRIA DOS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30ab4f8dd6_0_126"/>
          <p:cNvSpPr/>
          <p:nvPr/>
        </p:nvSpPr>
        <p:spPr>
          <a:xfrm>
            <a:off x="102100" y="893288"/>
            <a:ext cx="2108400" cy="2833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30ab4f8dd6_0_126"/>
          <p:cNvSpPr/>
          <p:nvPr/>
        </p:nvSpPr>
        <p:spPr>
          <a:xfrm>
            <a:off x="316224" y="1158788"/>
            <a:ext cx="1712400" cy="7014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A DIMENSÃO DA BASE DE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30ab4f8dd6_0_126"/>
          <p:cNvSpPr/>
          <p:nvPr/>
        </p:nvSpPr>
        <p:spPr>
          <a:xfrm>
            <a:off x="224500" y="604988"/>
            <a:ext cx="1902600" cy="229800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EXPLORANDO OS DADOS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30ab4f8dd6_0_126"/>
          <p:cNvSpPr/>
          <p:nvPr/>
        </p:nvSpPr>
        <p:spPr>
          <a:xfrm>
            <a:off x="164425" y="2554525"/>
            <a:ext cx="2016000" cy="9975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AS VARIÁVEIS DA BASE DE DADOS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o nome, descrição e tipo de cada variável.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30ab4f8dd6_0_126"/>
          <p:cNvSpPr/>
          <p:nvPr/>
        </p:nvSpPr>
        <p:spPr>
          <a:xfrm>
            <a:off x="1008375" y="2023538"/>
            <a:ext cx="237300" cy="3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1538F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30ab4f8dd6_0_126"/>
          <p:cNvSpPr/>
          <p:nvPr/>
        </p:nvSpPr>
        <p:spPr>
          <a:xfrm>
            <a:off x="10789900" y="693500"/>
            <a:ext cx="2469000" cy="17082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SELEÇÃO DE ATRIBUTOS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Symmetrical Uncertainty (SU)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 Feature Selection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Relief Feature Selection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J48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30ab4f8dd6_0_126"/>
          <p:cNvSpPr/>
          <p:nvPr/>
        </p:nvSpPr>
        <p:spPr>
          <a:xfrm>
            <a:off x="10615025" y="1209200"/>
            <a:ext cx="237300" cy="1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30ab4f8dd6_0_126"/>
          <p:cNvSpPr/>
          <p:nvPr/>
        </p:nvSpPr>
        <p:spPr>
          <a:xfrm>
            <a:off x="3385500" y="4950500"/>
            <a:ext cx="2469000" cy="17082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Mostrando questões selecionadas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ostrando questões informadas pelos modelos de seleção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alternativas das questões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dataframe para contagem de ocorrências em questões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30ab4f8dd6_0_126"/>
          <p:cNvSpPr/>
          <p:nvPr/>
        </p:nvSpPr>
        <p:spPr>
          <a:xfrm>
            <a:off x="6571900" y="4950500"/>
            <a:ext cx="2469000" cy="17082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descritiva dos dados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Distribuição de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Visualização dos dados com: Histograma,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Polígono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Medidas de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tendência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central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30ab4f8dd6_0_126"/>
          <p:cNvSpPr/>
          <p:nvPr/>
        </p:nvSpPr>
        <p:spPr>
          <a:xfrm>
            <a:off x="5977350" y="5707250"/>
            <a:ext cx="237300" cy="1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0ab4f8dd6_4_105"/>
          <p:cNvSpPr txBox="1"/>
          <p:nvPr/>
        </p:nvSpPr>
        <p:spPr>
          <a:xfrm>
            <a:off x="3255225" y="949925"/>
            <a:ext cx="66726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Cuidado com esse pipeline Glevson. O pipeline é para ser focado na análise de dados educacionais. Logo, a análise não é para envolver métodos de machine learning. Vou fazer alguns ajustes aqui. Veja se você concorda com a preparação dos dados.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Ei ta na hora. Entra na sala. Dany veja se você concorda com a etapa de seleção de atributos no slide 6.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Nunca nem ouvi falar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Veja se você concorda em imprimir a saída de uma </a:t>
            </a: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árvore</a:t>
            </a: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 como forma de </a:t>
            </a: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dados de visualização e saída dos agrupamentos.</a:t>
            </a: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Calibri"/>
                <a:ea typeface="Calibri"/>
                <a:cs typeface="Calibri"/>
                <a:sym typeface="Calibri"/>
              </a:rPr>
              <a:t>Vou sair aqui para fazer um pouco do trabalho de computação em nuvem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2022-05-18T10:42:12Z</dcterms:created>
  <dc:creator>Daniela Costa de Sena</dc:creator>
</cp:coreProperties>
</file>