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61" r:id="rId3"/>
    <p:sldId id="312" r:id="rId4"/>
    <p:sldId id="305" r:id="rId5"/>
    <p:sldId id="311" r:id="rId6"/>
    <p:sldId id="307" r:id="rId7"/>
    <p:sldId id="313" r:id="rId8"/>
    <p:sldId id="314" r:id="rId9"/>
    <p:sldId id="306" r:id="rId10"/>
    <p:sldId id="260" r:id="rId11"/>
    <p:sldId id="258" r:id="rId12"/>
    <p:sldId id="303" r:id="rId13"/>
    <p:sldId id="315" r:id="rId14"/>
    <p:sldId id="304" r:id="rId15"/>
    <p:sldId id="316" r:id="rId16"/>
    <p:sldId id="317" r:id="rId17"/>
    <p:sldId id="308" r:id="rId18"/>
    <p:sldId id="265" r:id="rId19"/>
    <p:sldId id="309" r:id="rId20"/>
  </p:sldIdLst>
  <p:sldSz cx="9144000" cy="5143500" type="screen16x9"/>
  <p:notesSz cx="6858000" cy="9144000"/>
  <p:embeddedFontLst>
    <p:embeddedFont>
      <p:font typeface="Bebas Neue" panose="020B0604020202020204" charset="0"/>
      <p:regular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Fira Code Light" panose="020B0809050000020004" pitchFamily="49" charset="0"/>
      <p:regular r:id="rId25"/>
      <p:bold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5B68C0-37A5-497B-80EF-109CFA0479B9}">
  <a:tblStyle styleId="{925B68C0-37A5-497B-80EF-109CFA047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835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18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850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86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449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229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1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8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10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1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48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7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29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3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slide" Target="slide19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30676" y="2924904"/>
            <a:ext cx="3024852" cy="1010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000" dirty="0"/>
              <a:t>Alanis Cibele Januário dos Santos</a:t>
            </a:r>
          </a:p>
          <a:p>
            <a:r>
              <a:rPr lang="pt-BR" sz="1000" dirty="0"/>
              <a:t>Jonathan Zils</a:t>
            </a:r>
          </a:p>
          <a:p>
            <a:r>
              <a:rPr lang="pt-BR" sz="1000" dirty="0"/>
              <a:t>Lucas Silva de Oliveira</a:t>
            </a:r>
          </a:p>
          <a:p>
            <a:r>
              <a:rPr lang="pt-BR" sz="1000" dirty="0"/>
              <a:t>Reginaldo de Freitas</a:t>
            </a:r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/TOUR GENEVE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/AJUDE SEU VIZINHO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e Tela</a:t>
            </a:r>
            <a:endParaRPr dirty="0"/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sp>
        <p:nvSpPr>
          <p:cNvPr id="36" name="Google Shape;494;p33">
            <a:extLst>
              <a:ext uri="{FF2B5EF4-FFF2-40B4-BE49-F238E27FC236}">
                <a16:creationId xmlns:a16="http://schemas.microsoft.com/office/drawing/2014/main" id="{E13EA819-0D32-4692-AF82-2A97A9EE66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1818" y="1481365"/>
            <a:ext cx="4260363" cy="222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Muitas vezes precisamos pendurar um quadro e não temos as ferramentas adequadas para realizar o serviço, mas um vizinho pode ter.</a:t>
            </a:r>
          </a:p>
          <a:p>
            <a:pPr marL="0" indent="0"/>
            <a:r>
              <a:rPr lang="pt-BR" dirty="0"/>
              <a:t> </a:t>
            </a:r>
          </a:p>
          <a:p>
            <a:pPr marL="0" indent="0"/>
            <a:r>
              <a:rPr lang="pt-BR" dirty="0"/>
              <a:t>Nesta solução o morador insere no sistema uma “demanda” de maneira análoga a uma ordem de serviço.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Oswald"/>
            </a:endParaRPr>
          </a:p>
        </p:txBody>
      </p:sp>
      <p:grpSp>
        <p:nvGrpSpPr>
          <p:cNvPr id="37" name="Google Shape;3764;p56">
            <a:extLst>
              <a:ext uri="{FF2B5EF4-FFF2-40B4-BE49-F238E27FC236}">
                <a16:creationId xmlns:a16="http://schemas.microsoft.com/office/drawing/2014/main" id="{48B61EEB-04FC-45EE-AB3E-D968CE54B948}"/>
              </a:ext>
            </a:extLst>
          </p:cNvPr>
          <p:cNvGrpSpPr/>
          <p:nvPr/>
        </p:nvGrpSpPr>
        <p:grpSpPr>
          <a:xfrm>
            <a:off x="7267156" y="2825521"/>
            <a:ext cx="1557680" cy="1581078"/>
            <a:chOff x="2213404" y="2545811"/>
            <a:chExt cx="409003" cy="406345"/>
          </a:xfrm>
        </p:grpSpPr>
        <p:sp>
          <p:nvSpPr>
            <p:cNvPr id="38" name="Google Shape;3765;p56">
              <a:extLst>
                <a:ext uri="{FF2B5EF4-FFF2-40B4-BE49-F238E27FC236}">
                  <a16:creationId xmlns:a16="http://schemas.microsoft.com/office/drawing/2014/main" id="{48719BC0-0C3D-4D00-958B-D298A275AC44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66;p56">
              <a:extLst>
                <a:ext uri="{FF2B5EF4-FFF2-40B4-BE49-F238E27FC236}">
                  <a16:creationId xmlns:a16="http://schemas.microsoft.com/office/drawing/2014/main" id="{4B3E25B8-5D10-4036-8B64-C81046365C0C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67;p56">
              <a:extLst>
                <a:ext uri="{FF2B5EF4-FFF2-40B4-BE49-F238E27FC236}">
                  <a16:creationId xmlns:a16="http://schemas.microsoft.com/office/drawing/2014/main" id="{F1C7DC4A-7DD2-45B0-9C87-8266500D6CAB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68;p56">
              <a:extLst>
                <a:ext uri="{FF2B5EF4-FFF2-40B4-BE49-F238E27FC236}">
                  <a16:creationId xmlns:a16="http://schemas.microsoft.com/office/drawing/2014/main" id="{36C8DE48-466E-4DC3-961C-A27F33517F33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9;p56">
              <a:extLst>
                <a:ext uri="{FF2B5EF4-FFF2-40B4-BE49-F238E27FC236}">
                  <a16:creationId xmlns:a16="http://schemas.microsoft.com/office/drawing/2014/main" id="{965E4434-9971-4ADB-85D7-69CCE15E2426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0;p56">
              <a:extLst>
                <a:ext uri="{FF2B5EF4-FFF2-40B4-BE49-F238E27FC236}">
                  <a16:creationId xmlns:a16="http://schemas.microsoft.com/office/drawing/2014/main" id="{E0067102-3AC2-48B4-96EE-6247EBF44D80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71;p56">
              <a:extLst>
                <a:ext uri="{FF2B5EF4-FFF2-40B4-BE49-F238E27FC236}">
                  <a16:creationId xmlns:a16="http://schemas.microsoft.com/office/drawing/2014/main" id="{BA45560A-2228-4AF5-BCED-21C7E4BD04F9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2;p56">
              <a:extLst>
                <a:ext uri="{FF2B5EF4-FFF2-40B4-BE49-F238E27FC236}">
                  <a16:creationId xmlns:a16="http://schemas.microsoft.com/office/drawing/2014/main" id="{076C7B2C-D0F4-40AA-859B-C8A8AC48E4A1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73;p56">
              <a:extLst>
                <a:ext uri="{FF2B5EF4-FFF2-40B4-BE49-F238E27FC236}">
                  <a16:creationId xmlns:a16="http://schemas.microsoft.com/office/drawing/2014/main" id="{DB6D8605-DE72-4135-A4A8-0807A28305B7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74;p56">
              <a:extLst>
                <a:ext uri="{FF2B5EF4-FFF2-40B4-BE49-F238E27FC236}">
                  <a16:creationId xmlns:a16="http://schemas.microsoft.com/office/drawing/2014/main" id="{ABD1124D-C38C-4E97-9250-97DD67A7E45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5;p56">
              <a:extLst>
                <a:ext uri="{FF2B5EF4-FFF2-40B4-BE49-F238E27FC236}">
                  <a16:creationId xmlns:a16="http://schemas.microsoft.com/office/drawing/2014/main" id="{2883FFD1-A6EE-4E90-91C7-4423ED1A8E92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76;p56">
              <a:extLst>
                <a:ext uri="{FF2B5EF4-FFF2-40B4-BE49-F238E27FC236}">
                  <a16:creationId xmlns:a16="http://schemas.microsoft.com/office/drawing/2014/main" id="{78B82EEC-748F-43CF-AC28-BA53DF5FFF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7;p56">
              <a:extLst>
                <a:ext uri="{FF2B5EF4-FFF2-40B4-BE49-F238E27FC236}">
                  <a16:creationId xmlns:a16="http://schemas.microsoft.com/office/drawing/2014/main" id="{5DCB3CA0-4318-420D-8A1D-D83A14BABA91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78;p56">
              <a:extLst>
                <a:ext uri="{FF2B5EF4-FFF2-40B4-BE49-F238E27FC236}">
                  <a16:creationId xmlns:a16="http://schemas.microsoft.com/office/drawing/2014/main" id="{29B0F289-6FEF-439B-B6D4-F432FF2268F6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ACDFF930-B1EE-4ACF-8B1F-35185EAB02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83"/>
          <a:stretch/>
        </p:blipFill>
        <p:spPr>
          <a:xfrm>
            <a:off x="1620760" y="971319"/>
            <a:ext cx="1775433" cy="34219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5CFD08-0983-4858-AD94-5D2A1E97A2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57"/>
          <a:stretch/>
        </p:blipFill>
        <p:spPr>
          <a:xfrm>
            <a:off x="3715989" y="1011973"/>
            <a:ext cx="3775347" cy="33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sp>
        <p:nvSpPr>
          <p:cNvPr id="36" name="Google Shape;494;p33">
            <a:extLst>
              <a:ext uri="{FF2B5EF4-FFF2-40B4-BE49-F238E27FC236}">
                <a16:creationId xmlns:a16="http://schemas.microsoft.com/office/drawing/2014/main" id="{E13EA819-0D32-4692-AF82-2A97A9EE66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1818" y="1481365"/>
            <a:ext cx="4260363" cy="222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Mesmo que notificações sejam enviadas para todos os moradores, pode ser que ninguém possua as ferramentas ou a habilidade necessária para aquela demanda, o que frustraria o objetivo da funcionalidade que é ajudar a resolver problemas.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Oswald"/>
            </a:endParaRPr>
          </a:p>
        </p:txBody>
      </p:sp>
      <p:grpSp>
        <p:nvGrpSpPr>
          <p:cNvPr id="37" name="Google Shape;3764;p56">
            <a:extLst>
              <a:ext uri="{FF2B5EF4-FFF2-40B4-BE49-F238E27FC236}">
                <a16:creationId xmlns:a16="http://schemas.microsoft.com/office/drawing/2014/main" id="{48B61EEB-04FC-45EE-AB3E-D968CE54B948}"/>
              </a:ext>
            </a:extLst>
          </p:cNvPr>
          <p:cNvGrpSpPr/>
          <p:nvPr/>
        </p:nvGrpSpPr>
        <p:grpSpPr>
          <a:xfrm>
            <a:off x="7267156" y="2825521"/>
            <a:ext cx="1557680" cy="1581078"/>
            <a:chOff x="2213404" y="2545811"/>
            <a:chExt cx="409003" cy="406345"/>
          </a:xfrm>
        </p:grpSpPr>
        <p:sp>
          <p:nvSpPr>
            <p:cNvPr id="38" name="Google Shape;3765;p56">
              <a:extLst>
                <a:ext uri="{FF2B5EF4-FFF2-40B4-BE49-F238E27FC236}">
                  <a16:creationId xmlns:a16="http://schemas.microsoft.com/office/drawing/2014/main" id="{48719BC0-0C3D-4D00-958B-D298A275AC44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66;p56">
              <a:extLst>
                <a:ext uri="{FF2B5EF4-FFF2-40B4-BE49-F238E27FC236}">
                  <a16:creationId xmlns:a16="http://schemas.microsoft.com/office/drawing/2014/main" id="{4B3E25B8-5D10-4036-8B64-C81046365C0C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67;p56">
              <a:extLst>
                <a:ext uri="{FF2B5EF4-FFF2-40B4-BE49-F238E27FC236}">
                  <a16:creationId xmlns:a16="http://schemas.microsoft.com/office/drawing/2014/main" id="{F1C7DC4A-7DD2-45B0-9C87-8266500D6CAB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68;p56">
              <a:extLst>
                <a:ext uri="{FF2B5EF4-FFF2-40B4-BE49-F238E27FC236}">
                  <a16:creationId xmlns:a16="http://schemas.microsoft.com/office/drawing/2014/main" id="{36C8DE48-466E-4DC3-961C-A27F33517F33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9;p56">
              <a:extLst>
                <a:ext uri="{FF2B5EF4-FFF2-40B4-BE49-F238E27FC236}">
                  <a16:creationId xmlns:a16="http://schemas.microsoft.com/office/drawing/2014/main" id="{965E4434-9971-4ADB-85D7-69CCE15E2426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0;p56">
              <a:extLst>
                <a:ext uri="{FF2B5EF4-FFF2-40B4-BE49-F238E27FC236}">
                  <a16:creationId xmlns:a16="http://schemas.microsoft.com/office/drawing/2014/main" id="{E0067102-3AC2-48B4-96EE-6247EBF44D80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71;p56">
              <a:extLst>
                <a:ext uri="{FF2B5EF4-FFF2-40B4-BE49-F238E27FC236}">
                  <a16:creationId xmlns:a16="http://schemas.microsoft.com/office/drawing/2014/main" id="{BA45560A-2228-4AF5-BCED-21C7E4BD04F9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2;p56">
              <a:extLst>
                <a:ext uri="{FF2B5EF4-FFF2-40B4-BE49-F238E27FC236}">
                  <a16:creationId xmlns:a16="http://schemas.microsoft.com/office/drawing/2014/main" id="{076C7B2C-D0F4-40AA-859B-C8A8AC48E4A1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73;p56">
              <a:extLst>
                <a:ext uri="{FF2B5EF4-FFF2-40B4-BE49-F238E27FC236}">
                  <a16:creationId xmlns:a16="http://schemas.microsoft.com/office/drawing/2014/main" id="{DB6D8605-DE72-4135-A4A8-0807A28305B7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74;p56">
              <a:extLst>
                <a:ext uri="{FF2B5EF4-FFF2-40B4-BE49-F238E27FC236}">
                  <a16:creationId xmlns:a16="http://schemas.microsoft.com/office/drawing/2014/main" id="{ABD1124D-C38C-4E97-9250-97DD67A7E45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5;p56">
              <a:extLst>
                <a:ext uri="{FF2B5EF4-FFF2-40B4-BE49-F238E27FC236}">
                  <a16:creationId xmlns:a16="http://schemas.microsoft.com/office/drawing/2014/main" id="{2883FFD1-A6EE-4E90-91C7-4423ED1A8E92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76;p56">
              <a:extLst>
                <a:ext uri="{FF2B5EF4-FFF2-40B4-BE49-F238E27FC236}">
                  <a16:creationId xmlns:a16="http://schemas.microsoft.com/office/drawing/2014/main" id="{78B82EEC-748F-43CF-AC28-BA53DF5FFF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7;p56">
              <a:extLst>
                <a:ext uri="{FF2B5EF4-FFF2-40B4-BE49-F238E27FC236}">
                  <a16:creationId xmlns:a16="http://schemas.microsoft.com/office/drawing/2014/main" id="{5DCB3CA0-4318-420D-8A1D-D83A14BABA91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78;p56">
              <a:extLst>
                <a:ext uri="{FF2B5EF4-FFF2-40B4-BE49-F238E27FC236}">
                  <a16:creationId xmlns:a16="http://schemas.microsoft.com/office/drawing/2014/main" id="{29B0F289-6FEF-439B-B6D4-F432FF2268F6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291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4290C2-F9A0-452E-AAA9-FAD634610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753" y="1047258"/>
            <a:ext cx="4987318" cy="32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AJUDE SEU VIZINHO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16941D-66E8-4512-840C-5865AC518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10" y="1101269"/>
            <a:ext cx="6824434" cy="32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4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/ARQUITETURA</a:t>
            </a:r>
            <a:endParaRPr dirty="0"/>
          </a:p>
        </p:txBody>
      </p: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F0F95D-3FAD-46A3-A3B8-BFBCEB67D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784" y="1186306"/>
            <a:ext cx="590632" cy="341719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A8D990AC-30C4-4003-9AA9-A1B62E1FF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564" y="1371531"/>
            <a:ext cx="2204835" cy="309480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AD86F343-2C5B-4C4B-9A58-6F508312ADAC}"/>
              </a:ext>
            </a:extLst>
          </p:cNvPr>
          <p:cNvSpPr txBox="1"/>
          <p:nvPr/>
        </p:nvSpPr>
        <p:spPr>
          <a:xfrm>
            <a:off x="1230063" y="252557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2"/>
              </a:buClr>
              <a:buSzPts val="1400"/>
            </a:pPr>
            <a:r>
              <a:rPr lang="pt-B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 padrão de arquitetura de três camadas (3-Tier </a:t>
            </a:r>
            <a:r>
              <a:rPr lang="pt-B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Architecture</a:t>
            </a:r>
            <a:r>
              <a:rPr lang="pt-B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) foi escolhido para manter a organização e praticidade</a:t>
            </a:r>
          </a:p>
        </p:txBody>
      </p:sp>
    </p:spTree>
    <p:extLst>
      <p:ext uri="{BB962C8B-B14F-4D97-AF65-F5344CB8AC3E}">
        <p14:creationId xmlns:p14="http://schemas.microsoft.com/office/powerpoint/2010/main" val="166296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/TECNOLOGIA FRONT-END</a:t>
            </a:r>
            <a:endParaRPr dirty="0"/>
          </a:p>
        </p:txBody>
      </p: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F0F95D-3FAD-46A3-A3B8-BFBCEB67D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784" y="1186306"/>
            <a:ext cx="590632" cy="3417193"/>
          </a:xfrm>
          <a:prstGeom prst="rect">
            <a:avLst/>
          </a:prstGeom>
        </p:spPr>
      </p:pic>
      <p:grpSp>
        <p:nvGrpSpPr>
          <p:cNvPr id="874" name="Google Shape;874;p40"/>
          <p:cNvGrpSpPr/>
          <p:nvPr/>
        </p:nvGrpSpPr>
        <p:grpSpPr>
          <a:xfrm>
            <a:off x="4093800" y="132349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3591;p56">
            <a:extLst>
              <a:ext uri="{FF2B5EF4-FFF2-40B4-BE49-F238E27FC236}">
                <a16:creationId xmlns:a16="http://schemas.microsoft.com/office/drawing/2014/main" id="{B3E06233-1C96-4F65-906D-F52E7A9AE8B9}"/>
              </a:ext>
            </a:extLst>
          </p:cNvPr>
          <p:cNvGrpSpPr/>
          <p:nvPr/>
        </p:nvGrpSpPr>
        <p:grpSpPr>
          <a:xfrm>
            <a:off x="4266201" y="1486787"/>
            <a:ext cx="392295" cy="398746"/>
            <a:chOff x="8245271" y="1357987"/>
            <a:chExt cx="409037" cy="356642"/>
          </a:xfrm>
        </p:grpSpPr>
        <p:sp>
          <p:nvSpPr>
            <p:cNvPr id="99" name="Google Shape;3592;p56">
              <a:extLst>
                <a:ext uri="{FF2B5EF4-FFF2-40B4-BE49-F238E27FC236}">
                  <a16:creationId xmlns:a16="http://schemas.microsoft.com/office/drawing/2014/main" id="{88E3B86F-09C8-4C7D-9BC5-021F0842808A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93;p56">
              <a:extLst>
                <a:ext uri="{FF2B5EF4-FFF2-40B4-BE49-F238E27FC236}">
                  <a16:creationId xmlns:a16="http://schemas.microsoft.com/office/drawing/2014/main" id="{E7E9397B-A365-4FDD-A553-412B8B0A7A0F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94;p56">
              <a:extLst>
                <a:ext uri="{FF2B5EF4-FFF2-40B4-BE49-F238E27FC236}">
                  <a16:creationId xmlns:a16="http://schemas.microsoft.com/office/drawing/2014/main" id="{DBCFCFFC-FE65-4802-BF1B-250F34196F06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95;p56">
              <a:extLst>
                <a:ext uri="{FF2B5EF4-FFF2-40B4-BE49-F238E27FC236}">
                  <a16:creationId xmlns:a16="http://schemas.microsoft.com/office/drawing/2014/main" id="{8CED64BE-CF9A-4CB5-A7F6-29BB9E0B84E8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96;p56">
              <a:extLst>
                <a:ext uri="{FF2B5EF4-FFF2-40B4-BE49-F238E27FC236}">
                  <a16:creationId xmlns:a16="http://schemas.microsoft.com/office/drawing/2014/main" id="{DA3AA194-D52C-4655-8A81-FBEA135ADDA7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97;p56">
              <a:extLst>
                <a:ext uri="{FF2B5EF4-FFF2-40B4-BE49-F238E27FC236}">
                  <a16:creationId xmlns:a16="http://schemas.microsoft.com/office/drawing/2014/main" id="{C4F8CB07-557C-49EF-86D1-F0D9606EB61E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98;p56">
              <a:extLst>
                <a:ext uri="{FF2B5EF4-FFF2-40B4-BE49-F238E27FC236}">
                  <a16:creationId xmlns:a16="http://schemas.microsoft.com/office/drawing/2014/main" id="{6F617F50-6017-4E80-BA4C-A931880FA318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99;p56">
              <a:extLst>
                <a:ext uri="{FF2B5EF4-FFF2-40B4-BE49-F238E27FC236}">
                  <a16:creationId xmlns:a16="http://schemas.microsoft.com/office/drawing/2014/main" id="{FB750ECC-FFE7-4C8E-8B9B-7743BEF33638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600;p56">
              <a:extLst>
                <a:ext uri="{FF2B5EF4-FFF2-40B4-BE49-F238E27FC236}">
                  <a16:creationId xmlns:a16="http://schemas.microsoft.com/office/drawing/2014/main" id="{E31B5654-ACCA-4D72-8708-0197E4129131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01;p56">
              <a:extLst>
                <a:ext uri="{FF2B5EF4-FFF2-40B4-BE49-F238E27FC236}">
                  <a16:creationId xmlns:a16="http://schemas.microsoft.com/office/drawing/2014/main" id="{0A710CD2-DD1E-4D36-AB9C-BD0F9F8B366B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3920879" y="2131828"/>
            <a:ext cx="1157296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/FLUTTER</a:t>
            </a:r>
            <a:endParaRPr dirty="0"/>
          </a:p>
        </p:txBody>
      </p:sp>
      <p:pic>
        <p:nvPicPr>
          <p:cNvPr id="1026" name="Picture 2" descr="Install Flutter on Linux | Snap Store">
            <a:extLst>
              <a:ext uri="{FF2B5EF4-FFF2-40B4-BE49-F238E27FC236}">
                <a16:creationId xmlns:a16="http://schemas.microsoft.com/office/drawing/2014/main" id="{475AEBC1-12DC-4DED-9D43-83599D5D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09" y="2892993"/>
            <a:ext cx="1411341" cy="14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0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/POSTGRESQL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/PHP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/TECNOLOGIA BACK-END</a:t>
            </a:r>
            <a:endParaRPr dirty="0"/>
          </a:p>
        </p:txBody>
      </p: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" name="Google Shape;763;p37">
            <a:extLst>
              <a:ext uri="{FF2B5EF4-FFF2-40B4-BE49-F238E27FC236}">
                <a16:creationId xmlns:a16="http://schemas.microsoft.com/office/drawing/2014/main" id="{2A218FB3-5369-4A2B-AD31-28902DD6571D}"/>
              </a:ext>
            </a:extLst>
          </p:cNvPr>
          <p:cNvGrpSpPr/>
          <p:nvPr/>
        </p:nvGrpSpPr>
        <p:grpSpPr>
          <a:xfrm>
            <a:off x="1389545" y="1740850"/>
            <a:ext cx="408999" cy="350681"/>
            <a:chOff x="3159447" y="1439568"/>
            <a:chExt cx="385957" cy="330924"/>
          </a:xfrm>
        </p:grpSpPr>
        <p:sp>
          <p:nvSpPr>
            <p:cNvPr id="66" name="Google Shape;764;p37">
              <a:extLst>
                <a:ext uri="{FF2B5EF4-FFF2-40B4-BE49-F238E27FC236}">
                  <a16:creationId xmlns:a16="http://schemas.microsoft.com/office/drawing/2014/main" id="{280C8B7C-ED7F-47BA-A049-815AC284DE05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65;p37">
              <a:extLst>
                <a:ext uri="{FF2B5EF4-FFF2-40B4-BE49-F238E27FC236}">
                  <a16:creationId xmlns:a16="http://schemas.microsoft.com/office/drawing/2014/main" id="{38F963A3-5D8D-4839-91ED-DBCE0CFCBB31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66;p37">
              <a:extLst>
                <a:ext uri="{FF2B5EF4-FFF2-40B4-BE49-F238E27FC236}">
                  <a16:creationId xmlns:a16="http://schemas.microsoft.com/office/drawing/2014/main" id="{061FF6AC-870E-46A9-AFE4-75EA1124A85F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67;p37">
              <a:extLst>
                <a:ext uri="{FF2B5EF4-FFF2-40B4-BE49-F238E27FC236}">
                  <a16:creationId xmlns:a16="http://schemas.microsoft.com/office/drawing/2014/main" id="{43939DBF-3364-49B4-8B2B-8F718CD36F31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68;p37">
              <a:extLst>
                <a:ext uri="{FF2B5EF4-FFF2-40B4-BE49-F238E27FC236}">
                  <a16:creationId xmlns:a16="http://schemas.microsoft.com/office/drawing/2014/main" id="{3B26BE97-CF17-440B-A28C-94436F11FF43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9;p37">
              <a:extLst>
                <a:ext uri="{FF2B5EF4-FFF2-40B4-BE49-F238E27FC236}">
                  <a16:creationId xmlns:a16="http://schemas.microsoft.com/office/drawing/2014/main" id="{67FA0794-437C-4D75-B1A8-239CBA0D8929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70;p37">
              <a:extLst>
                <a:ext uri="{FF2B5EF4-FFF2-40B4-BE49-F238E27FC236}">
                  <a16:creationId xmlns:a16="http://schemas.microsoft.com/office/drawing/2014/main" id="{E24B13E2-4340-4D44-A978-4E22EA1EA6B4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1;p37">
              <a:extLst>
                <a:ext uri="{FF2B5EF4-FFF2-40B4-BE49-F238E27FC236}">
                  <a16:creationId xmlns:a16="http://schemas.microsoft.com/office/drawing/2014/main" id="{83397D8B-94A0-4179-A307-AEB100040424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;p37">
              <a:extLst>
                <a:ext uri="{FF2B5EF4-FFF2-40B4-BE49-F238E27FC236}">
                  <a16:creationId xmlns:a16="http://schemas.microsoft.com/office/drawing/2014/main" id="{0DE2C79E-5BCE-4720-A013-D423240FEE3E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3;p37">
              <a:extLst>
                <a:ext uri="{FF2B5EF4-FFF2-40B4-BE49-F238E27FC236}">
                  <a16:creationId xmlns:a16="http://schemas.microsoft.com/office/drawing/2014/main" id="{9D48294A-61C8-4347-AEB2-4BC2753AC8F9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4;p37">
              <a:extLst>
                <a:ext uri="{FF2B5EF4-FFF2-40B4-BE49-F238E27FC236}">
                  <a16:creationId xmlns:a16="http://schemas.microsoft.com/office/drawing/2014/main" id="{CC59C534-D535-4D0C-90E8-B1C0A8F335A0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5;p37">
              <a:extLst>
                <a:ext uri="{FF2B5EF4-FFF2-40B4-BE49-F238E27FC236}">
                  <a16:creationId xmlns:a16="http://schemas.microsoft.com/office/drawing/2014/main" id="{A22A4BBF-AFEB-49A7-A38B-8CE3F274769D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6;p37">
              <a:extLst>
                <a:ext uri="{FF2B5EF4-FFF2-40B4-BE49-F238E27FC236}">
                  <a16:creationId xmlns:a16="http://schemas.microsoft.com/office/drawing/2014/main" id="{9823A796-1DAA-45C0-B9D4-67EF5B208049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7;p37">
              <a:extLst>
                <a:ext uri="{FF2B5EF4-FFF2-40B4-BE49-F238E27FC236}">
                  <a16:creationId xmlns:a16="http://schemas.microsoft.com/office/drawing/2014/main" id="{F8F0CBBB-424D-4F41-A779-246A06CD8492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8;p37">
              <a:extLst>
                <a:ext uri="{FF2B5EF4-FFF2-40B4-BE49-F238E27FC236}">
                  <a16:creationId xmlns:a16="http://schemas.microsoft.com/office/drawing/2014/main" id="{5A9B0756-AED1-4F98-AA59-CA22F5C8F8DB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9;p37">
              <a:extLst>
                <a:ext uri="{FF2B5EF4-FFF2-40B4-BE49-F238E27FC236}">
                  <a16:creationId xmlns:a16="http://schemas.microsoft.com/office/drawing/2014/main" id="{44D60C34-448D-4F13-9749-D2E71F126E12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0;p37">
              <a:extLst>
                <a:ext uri="{FF2B5EF4-FFF2-40B4-BE49-F238E27FC236}">
                  <a16:creationId xmlns:a16="http://schemas.microsoft.com/office/drawing/2014/main" id="{97B13755-82B4-4C8E-B71D-D02AC6DD96A0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1;p37">
              <a:extLst>
                <a:ext uri="{FF2B5EF4-FFF2-40B4-BE49-F238E27FC236}">
                  <a16:creationId xmlns:a16="http://schemas.microsoft.com/office/drawing/2014/main" id="{F64B7B68-342D-4C7D-AB7B-AA797226D4B1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38;p37">
            <a:extLst>
              <a:ext uri="{FF2B5EF4-FFF2-40B4-BE49-F238E27FC236}">
                <a16:creationId xmlns:a16="http://schemas.microsoft.com/office/drawing/2014/main" id="{AB01446F-2748-4C38-8AED-F8290E9DDE33}"/>
              </a:ext>
            </a:extLst>
          </p:cNvPr>
          <p:cNvGrpSpPr/>
          <p:nvPr/>
        </p:nvGrpSpPr>
        <p:grpSpPr>
          <a:xfrm>
            <a:off x="5290453" y="1725271"/>
            <a:ext cx="409009" cy="356642"/>
            <a:chOff x="4367550" y="2156499"/>
            <a:chExt cx="409009" cy="356642"/>
          </a:xfrm>
        </p:grpSpPr>
        <p:sp>
          <p:nvSpPr>
            <p:cNvPr id="85" name="Google Shape;739;p37">
              <a:extLst>
                <a:ext uri="{FF2B5EF4-FFF2-40B4-BE49-F238E27FC236}">
                  <a16:creationId xmlns:a16="http://schemas.microsoft.com/office/drawing/2014/main" id="{530F7CDB-9457-45E4-A55D-9004C5BD5B3D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40;p37">
              <a:extLst>
                <a:ext uri="{FF2B5EF4-FFF2-40B4-BE49-F238E27FC236}">
                  <a16:creationId xmlns:a16="http://schemas.microsoft.com/office/drawing/2014/main" id="{3620D7BF-3EA6-49E9-AFB7-F67F4D99281A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41;p37">
              <a:extLst>
                <a:ext uri="{FF2B5EF4-FFF2-40B4-BE49-F238E27FC236}">
                  <a16:creationId xmlns:a16="http://schemas.microsoft.com/office/drawing/2014/main" id="{FD0140DC-A37F-49E1-A025-C22FD30F201E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42;p37">
              <a:extLst>
                <a:ext uri="{FF2B5EF4-FFF2-40B4-BE49-F238E27FC236}">
                  <a16:creationId xmlns:a16="http://schemas.microsoft.com/office/drawing/2014/main" id="{0B34D549-C96A-4779-8026-833D4068769C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43;p37">
              <a:extLst>
                <a:ext uri="{FF2B5EF4-FFF2-40B4-BE49-F238E27FC236}">
                  <a16:creationId xmlns:a16="http://schemas.microsoft.com/office/drawing/2014/main" id="{1CCA6B4C-9704-4468-962A-FAFA49FECB1F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44;p37">
              <a:extLst>
                <a:ext uri="{FF2B5EF4-FFF2-40B4-BE49-F238E27FC236}">
                  <a16:creationId xmlns:a16="http://schemas.microsoft.com/office/drawing/2014/main" id="{A3A6AB59-34AE-4414-95D9-AFA5F806FF75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45;p37">
              <a:extLst>
                <a:ext uri="{FF2B5EF4-FFF2-40B4-BE49-F238E27FC236}">
                  <a16:creationId xmlns:a16="http://schemas.microsoft.com/office/drawing/2014/main" id="{CDEA143A-A174-4A63-AA27-2F422549DE95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46;p37">
              <a:extLst>
                <a:ext uri="{FF2B5EF4-FFF2-40B4-BE49-F238E27FC236}">
                  <a16:creationId xmlns:a16="http://schemas.microsoft.com/office/drawing/2014/main" id="{3A72AD83-3BCC-4FFF-A1D4-2D4EA46716C5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47;p37">
              <a:extLst>
                <a:ext uri="{FF2B5EF4-FFF2-40B4-BE49-F238E27FC236}">
                  <a16:creationId xmlns:a16="http://schemas.microsoft.com/office/drawing/2014/main" id="{CA595651-ED68-4A60-B236-5117A73D2F0A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48;p37">
              <a:extLst>
                <a:ext uri="{FF2B5EF4-FFF2-40B4-BE49-F238E27FC236}">
                  <a16:creationId xmlns:a16="http://schemas.microsoft.com/office/drawing/2014/main" id="{8E796AD1-C0D2-4B30-BA0E-85B1844B6020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49;p37">
              <a:extLst>
                <a:ext uri="{FF2B5EF4-FFF2-40B4-BE49-F238E27FC236}">
                  <a16:creationId xmlns:a16="http://schemas.microsoft.com/office/drawing/2014/main" id="{B6C45D32-41D1-48A3-BA56-9C85C0F4F9DC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50;p37">
              <a:extLst>
                <a:ext uri="{FF2B5EF4-FFF2-40B4-BE49-F238E27FC236}">
                  <a16:creationId xmlns:a16="http://schemas.microsoft.com/office/drawing/2014/main" id="{92A8D04E-23C3-4291-88F9-709AC2C53DCD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51;p37">
              <a:extLst>
                <a:ext uri="{FF2B5EF4-FFF2-40B4-BE49-F238E27FC236}">
                  <a16:creationId xmlns:a16="http://schemas.microsoft.com/office/drawing/2014/main" id="{F806C60E-559B-4D56-B30B-060D64A3C94B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" name="Imagem 101">
            <a:extLst>
              <a:ext uri="{FF2B5EF4-FFF2-40B4-BE49-F238E27FC236}">
                <a16:creationId xmlns:a16="http://schemas.microsoft.com/office/drawing/2014/main" id="{1766F4F6-A355-40AF-B20A-1AA29CBD7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23" y="3136923"/>
            <a:ext cx="2212901" cy="1195485"/>
          </a:xfrm>
          <a:prstGeom prst="rect">
            <a:avLst/>
          </a:prstGeom>
        </p:spPr>
      </p:pic>
      <p:pic>
        <p:nvPicPr>
          <p:cNvPr id="1028" name="Picture 4" descr="Plugin Postgresql Bacula Enterprise - Guia Rápido - Bacula Brasil e América  Latina">
            <a:extLst>
              <a:ext uri="{FF2B5EF4-FFF2-40B4-BE49-F238E27FC236}">
                <a16:creationId xmlns:a16="http://schemas.microsoft.com/office/drawing/2014/main" id="{295618D9-0E18-4EE6-8AC6-34C39E47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27" y="2799501"/>
            <a:ext cx="1728045" cy="192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Imagem 92">
            <a:extLst>
              <a:ext uri="{FF2B5EF4-FFF2-40B4-BE49-F238E27FC236}">
                <a16:creationId xmlns:a16="http://schemas.microsoft.com/office/drawing/2014/main" id="{4C7EA12D-EEA8-4CA8-A16A-8DBC538EF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086773" y="1736749"/>
            <a:ext cx="1375705" cy="34171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05302-2080-41C8-9199-9A6E81B14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80" y="1172596"/>
            <a:ext cx="7657240" cy="2798307"/>
          </a:xfrm>
          <a:prstGeom prst="rect">
            <a:avLst/>
          </a:prstGeom>
        </p:spPr>
      </p:pic>
      <p:pic>
        <p:nvPicPr>
          <p:cNvPr id="159" name="Imagem 158">
            <a:extLst>
              <a:ext uri="{FF2B5EF4-FFF2-40B4-BE49-F238E27FC236}">
                <a16:creationId xmlns:a16="http://schemas.microsoft.com/office/drawing/2014/main" id="{8185EE9D-F76E-4A70-8A51-D96FA8C28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080379" y="1753031"/>
            <a:ext cx="1343143" cy="34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5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6"/>
          <p:cNvGrpSpPr/>
          <p:nvPr/>
        </p:nvGrpSpPr>
        <p:grpSpPr>
          <a:xfrm rot="5400000">
            <a:off x="1130098" y="1542490"/>
            <a:ext cx="2376289" cy="1933510"/>
            <a:chOff x="6007752" y="1813287"/>
            <a:chExt cx="2279633" cy="1173460"/>
          </a:xfrm>
        </p:grpSpPr>
        <p:sp>
          <p:nvSpPr>
            <p:cNvPr id="643" name="Google Shape;643;p36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36"/>
          <p:cNvSpPr/>
          <p:nvPr/>
        </p:nvSpPr>
        <p:spPr>
          <a:xfrm>
            <a:off x="796200" y="1440762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4" name="Google Shape;654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1" name="Google Shape;661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4" name="Google Shape;664;p3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3631928" y="1233349"/>
            <a:ext cx="4793861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/OBJETIVO DA SOLUÇÃO</a:t>
            </a:r>
            <a:endParaRPr sz="3600"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3845239" y="2367103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objetivo destas funcionalidades é ajudar, de forma colaborativa, na resolução de problemas e questões do dia a dia de pessoas que vivem em condomínios.</a:t>
            </a:r>
          </a:p>
        </p:txBody>
      </p:sp>
      <p:sp>
        <p:nvSpPr>
          <p:cNvPr id="668" name="Google Shape;668;p36"/>
          <p:cNvSpPr/>
          <p:nvPr/>
        </p:nvSpPr>
        <p:spPr>
          <a:xfrm>
            <a:off x="970312" y="1531082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6"/>
          <p:cNvSpPr/>
          <p:nvPr/>
        </p:nvSpPr>
        <p:spPr>
          <a:xfrm>
            <a:off x="1079705" y="1578639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6"/>
          <p:cNvSpPr/>
          <p:nvPr/>
        </p:nvSpPr>
        <p:spPr>
          <a:xfrm>
            <a:off x="1020699" y="1725600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6"/>
          <p:cNvGrpSpPr/>
          <p:nvPr/>
        </p:nvGrpSpPr>
        <p:grpSpPr>
          <a:xfrm>
            <a:off x="970308" y="1897818"/>
            <a:ext cx="1007698" cy="131347"/>
            <a:chOff x="1397158" y="2606681"/>
            <a:chExt cx="1007698" cy="131347"/>
          </a:xfrm>
        </p:grpSpPr>
        <p:sp>
          <p:nvSpPr>
            <p:cNvPr id="672" name="Google Shape;672;p36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6"/>
          <p:cNvSpPr/>
          <p:nvPr/>
        </p:nvSpPr>
        <p:spPr>
          <a:xfrm>
            <a:off x="1402000" y="1586287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1402000" y="1674695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1402000" y="1762863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1640400" y="2584912"/>
            <a:ext cx="1355700" cy="262500"/>
            <a:chOff x="1884725" y="2724775"/>
            <a:chExt cx="1355700" cy="262500"/>
          </a:xfrm>
        </p:grpSpPr>
        <p:sp>
          <p:nvSpPr>
            <p:cNvPr id="681" name="Google Shape;681;p36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1007595" y="3312680"/>
            <a:ext cx="694832" cy="494692"/>
            <a:chOff x="3336290" y="764021"/>
            <a:chExt cx="810300" cy="576900"/>
          </a:xfrm>
        </p:grpSpPr>
        <p:sp>
          <p:nvSpPr>
            <p:cNvPr id="686" name="Google Shape;686;p36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2650677" y="3312681"/>
            <a:ext cx="767672" cy="251306"/>
            <a:chOff x="6394925" y="2541508"/>
            <a:chExt cx="736800" cy="241200"/>
          </a:xfrm>
        </p:grpSpPr>
        <p:sp>
          <p:nvSpPr>
            <p:cNvPr id="690" name="Google Shape;690;p36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/>
          <p:nvPr/>
        </p:nvSpPr>
        <p:spPr>
          <a:xfrm>
            <a:off x="3088974" y="1559689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3191067" y="1672513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2874558" y="1713262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2660149" y="1713262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4" name="Google Shape;654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1" name="Google Shape;661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4" name="Google Shape;664;p3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3631928" y="1233349"/>
            <a:ext cx="4793861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/CONSIDERAÇÕES INICIAIS</a:t>
            </a:r>
            <a:endParaRPr sz="3600"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3845239" y="2367103"/>
            <a:ext cx="36177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soluções apresentadas consideram a existência de uma plataforma de gestão para condomínios completa.</a:t>
            </a:r>
          </a:p>
        </p:txBody>
      </p:sp>
      <p:sp>
        <p:nvSpPr>
          <p:cNvPr id="698" name="Google Shape;698;p36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5FBBA7-616D-4E59-929B-11AA75A4C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300" y="947629"/>
            <a:ext cx="1718700" cy="3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599" y="1893800"/>
            <a:ext cx="4291401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/NOTIFICAÇÕES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e Tela</a:t>
            </a:r>
            <a:endParaRPr dirty="0"/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4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NOTIFICAÇÕES</a:t>
            </a:r>
          </a:p>
        </p:txBody>
      </p:sp>
      <p:sp>
        <p:nvSpPr>
          <p:cNvPr id="36" name="Google Shape;494;p33">
            <a:extLst>
              <a:ext uri="{FF2B5EF4-FFF2-40B4-BE49-F238E27FC236}">
                <a16:creationId xmlns:a16="http://schemas.microsoft.com/office/drawing/2014/main" id="{E13EA819-0D32-4692-AF82-2A97A9EE66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1818" y="1370892"/>
            <a:ext cx="4260363" cy="240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Para que as funcionalidades que serão aqui apresentadas cumpram o seu objetivo de forma plena, é necessário um sistema de notificações para alertar o usuário de mensagens recebidas de vizinhos e quando um novo pedido de ajuda é publicado.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As notificações contemplam notificação “</a:t>
            </a:r>
            <a:r>
              <a:rPr lang="pt-BR" dirty="0" err="1"/>
              <a:t>push</a:t>
            </a:r>
            <a:r>
              <a:rPr lang="pt-BR" dirty="0"/>
              <a:t>” no aplicativo mobile e um e-mail para o usuário, de forma semelhante ao que ocorre em redes sociais.</a:t>
            </a:r>
          </a:p>
        </p:txBody>
      </p:sp>
      <p:grpSp>
        <p:nvGrpSpPr>
          <p:cNvPr id="37" name="Google Shape;3764;p56">
            <a:extLst>
              <a:ext uri="{FF2B5EF4-FFF2-40B4-BE49-F238E27FC236}">
                <a16:creationId xmlns:a16="http://schemas.microsoft.com/office/drawing/2014/main" id="{48B61EEB-04FC-45EE-AB3E-D968CE54B948}"/>
              </a:ext>
            </a:extLst>
          </p:cNvPr>
          <p:cNvGrpSpPr/>
          <p:nvPr/>
        </p:nvGrpSpPr>
        <p:grpSpPr>
          <a:xfrm>
            <a:off x="7267156" y="2825521"/>
            <a:ext cx="1557680" cy="1581078"/>
            <a:chOff x="2213404" y="2545811"/>
            <a:chExt cx="409003" cy="406345"/>
          </a:xfrm>
        </p:grpSpPr>
        <p:sp>
          <p:nvSpPr>
            <p:cNvPr id="38" name="Google Shape;3765;p56">
              <a:extLst>
                <a:ext uri="{FF2B5EF4-FFF2-40B4-BE49-F238E27FC236}">
                  <a16:creationId xmlns:a16="http://schemas.microsoft.com/office/drawing/2014/main" id="{48719BC0-0C3D-4D00-958B-D298A275AC44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66;p56">
              <a:extLst>
                <a:ext uri="{FF2B5EF4-FFF2-40B4-BE49-F238E27FC236}">
                  <a16:creationId xmlns:a16="http://schemas.microsoft.com/office/drawing/2014/main" id="{4B3E25B8-5D10-4036-8B64-C81046365C0C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67;p56">
              <a:extLst>
                <a:ext uri="{FF2B5EF4-FFF2-40B4-BE49-F238E27FC236}">
                  <a16:creationId xmlns:a16="http://schemas.microsoft.com/office/drawing/2014/main" id="{F1C7DC4A-7DD2-45B0-9C87-8266500D6CAB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68;p56">
              <a:extLst>
                <a:ext uri="{FF2B5EF4-FFF2-40B4-BE49-F238E27FC236}">
                  <a16:creationId xmlns:a16="http://schemas.microsoft.com/office/drawing/2014/main" id="{36C8DE48-466E-4DC3-961C-A27F33517F33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9;p56">
              <a:extLst>
                <a:ext uri="{FF2B5EF4-FFF2-40B4-BE49-F238E27FC236}">
                  <a16:creationId xmlns:a16="http://schemas.microsoft.com/office/drawing/2014/main" id="{965E4434-9971-4ADB-85D7-69CCE15E2426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0;p56">
              <a:extLst>
                <a:ext uri="{FF2B5EF4-FFF2-40B4-BE49-F238E27FC236}">
                  <a16:creationId xmlns:a16="http://schemas.microsoft.com/office/drawing/2014/main" id="{E0067102-3AC2-48B4-96EE-6247EBF44D80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71;p56">
              <a:extLst>
                <a:ext uri="{FF2B5EF4-FFF2-40B4-BE49-F238E27FC236}">
                  <a16:creationId xmlns:a16="http://schemas.microsoft.com/office/drawing/2014/main" id="{BA45560A-2228-4AF5-BCED-21C7E4BD04F9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2;p56">
              <a:extLst>
                <a:ext uri="{FF2B5EF4-FFF2-40B4-BE49-F238E27FC236}">
                  <a16:creationId xmlns:a16="http://schemas.microsoft.com/office/drawing/2014/main" id="{076C7B2C-D0F4-40AA-859B-C8A8AC48E4A1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73;p56">
              <a:extLst>
                <a:ext uri="{FF2B5EF4-FFF2-40B4-BE49-F238E27FC236}">
                  <a16:creationId xmlns:a16="http://schemas.microsoft.com/office/drawing/2014/main" id="{DB6D8605-DE72-4135-A4A8-0807A28305B7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74;p56">
              <a:extLst>
                <a:ext uri="{FF2B5EF4-FFF2-40B4-BE49-F238E27FC236}">
                  <a16:creationId xmlns:a16="http://schemas.microsoft.com/office/drawing/2014/main" id="{ABD1124D-C38C-4E97-9250-97DD67A7E45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5;p56">
              <a:extLst>
                <a:ext uri="{FF2B5EF4-FFF2-40B4-BE49-F238E27FC236}">
                  <a16:creationId xmlns:a16="http://schemas.microsoft.com/office/drawing/2014/main" id="{2883FFD1-A6EE-4E90-91C7-4423ED1A8E92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76;p56">
              <a:extLst>
                <a:ext uri="{FF2B5EF4-FFF2-40B4-BE49-F238E27FC236}">
                  <a16:creationId xmlns:a16="http://schemas.microsoft.com/office/drawing/2014/main" id="{78B82EEC-748F-43CF-AC28-BA53DF5FFF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7;p56">
              <a:extLst>
                <a:ext uri="{FF2B5EF4-FFF2-40B4-BE49-F238E27FC236}">
                  <a16:creationId xmlns:a16="http://schemas.microsoft.com/office/drawing/2014/main" id="{5DCB3CA0-4318-420D-8A1D-D83A14BABA91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78;p56">
              <a:extLst>
                <a:ext uri="{FF2B5EF4-FFF2-40B4-BE49-F238E27FC236}">
                  <a16:creationId xmlns:a16="http://schemas.microsoft.com/office/drawing/2014/main" id="{29B0F289-6FEF-439B-B6D4-F432FF2268F6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318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NOTIFICAÇÕES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EA7C26-3088-4DC9-A809-727DF2D6C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850" y="891200"/>
            <a:ext cx="5738300" cy="35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/CHAT</a:t>
            </a:r>
            <a:endParaRPr dirty="0"/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e Tela</a:t>
            </a:r>
            <a:endParaRPr dirty="0"/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96" name="Google Shape;596;p35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597" name="Google Shape;597;p35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6" name="Google Shape;606;p35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07" name="Google Shape;607;p35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0" name="Google Shape;610;p35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11" name="Google Shape;611;p35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12" name="Google Shape;612;p35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22" name="Google Shape;622;p35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" name="Google Shape;626;p35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3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29" name="Google Shape;629;p3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" name="Google Shape;631;p35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56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CHAT</a:t>
            </a:r>
          </a:p>
        </p:txBody>
      </p:sp>
      <p:sp>
        <p:nvSpPr>
          <p:cNvPr id="36" name="Google Shape;494;p33">
            <a:extLst>
              <a:ext uri="{FF2B5EF4-FFF2-40B4-BE49-F238E27FC236}">
                <a16:creationId xmlns:a16="http://schemas.microsoft.com/office/drawing/2014/main" id="{E13EA819-0D32-4692-AF82-2A97A9EE66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41818" y="1370892"/>
            <a:ext cx="4260363" cy="240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A solução do chat integrada ao aplicativo visa facilitar o contato entre moradores, bem como entre morador e administração.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Possui finalidade de resolver questões diárias como avisar um vizinho que deixou os vidros do carro aberto, uma roupa que caiu do varal, dentre diversas situações vividas em um condomínio.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O chat também tem papel importante na funcionalidade “Ajude seu Vizinho” </a:t>
            </a:r>
          </a:p>
        </p:txBody>
      </p:sp>
      <p:grpSp>
        <p:nvGrpSpPr>
          <p:cNvPr id="37" name="Google Shape;3764;p56">
            <a:extLst>
              <a:ext uri="{FF2B5EF4-FFF2-40B4-BE49-F238E27FC236}">
                <a16:creationId xmlns:a16="http://schemas.microsoft.com/office/drawing/2014/main" id="{48B61EEB-04FC-45EE-AB3E-D968CE54B948}"/>
              </a:ext>
            </a:extLst>
          </p:cNvPr>
          <p:cNvGrpSpPr/>
          <p:nvPr/>
        </p:nvGrpSpPr>
        <p:grpSpPr>
          <a:xfrm>
            <a:off x="7267156" y="2825521"/>
            <a:ext cx="1557680" cy="1581078"/>
            <a:chOff x="2213404" y="2545811"/>
            <a:chExt cx="409003" cy="406345"/>
          </a:xfrm>
        </p:grpSpPr>
        <p:sp>
          <p:nvSpPr>
            <p:cNvPr id="38" name="Google Shape;3765;p56">
              <a:extLst>
                <a:ext uri="{FF2B5EF4-FFF2-40B4-BE49-F238E27FC236}">
                  <a16:creationId xmlns:a16="http://schemas.microsoft.com/office/drawing/2014/main" id="{48719BC0-0C3D-4D00-958B-D298A275AC44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66;p56">
              <a:extLst>
                <a:ext uri="{FF2B5EF4-FFF2-40B4-BE49-F238E27FC236}">
                  <a16:creationId xmlns:a16="http://schemas.microsoft.com/office/drawing/2014/main" id="{4B3E25B8-5D10-4036-8B64-C81046365C0C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67;p56">
              <a:extLst>
                <a:ext uri="{FF2B5EF4-FFF2-40B4-BE49-F238E27FC236}">
                  <a16:creationId xmlns:a16="http://schemas.microsoft.com/office/drawing/2014/main" id="{F1C7DC4A-7DD2-45B0-9C87-8266500D6CAB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68;p56">
              <a:extLst>
                <a:ext uri="{FF2B5EF4-FFF2-40B4-BE49-F238E27FC236}">
                  <a16:creationId xmlns:a16="http://schemas.microsoft.com/office/drawing/2014/main" id="{36C8DE48-466E-4DC3-961C-A27F33517F33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69;p56">
              <a:extLst>
                <a:ext uri="{FF2B5EF4-FFF2-40B4-BE49-F238E27FC236}">
                  <a16:creationId xmlns:a16="http://schemas.microsoft.com/office/drawing/2014/main" id="{965E4434-9971-4ADB-85D7-69CCE15E2426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70;p56">
              <a:extLst>
                <a:ext uri="{FF2B5EF4-FFF2-40B4-BE49-F238E27FC236}">
                  <a16:creationId xmlns:a16="http://schemas.microsoft.com/office/drawing/2014/main" id="{E0067102-3AC2-48B4-96EE-6247EBF44D80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71;p56">
              <a:extLst>
                <a:ext uri="{FF2B5EF4-FFF2-40B4-BE49-F238E27FC236}">
                  <a16:creationId xmlns:a16="http://schemas.microsoft.com/office/drawing/2014/main" id="{BA45560A-2228-4AF5-BCED-21C7E4BD04F9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2;p56">
              <a:extLst>
                <a:ext uri="{FF2B5EF4-FFF2-40B4-BE49-F238E27FC236}">
                  <a16:creationId xmlns:a16="http://schemas.microsoft.com/office/drawing/2014/main" id="{076C7B2C-D0F4-40AA-859B-C8A8AC48E4A1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73;p56">
              <a:extLst>
                <a:ext uri="{FF2B5EF4-FFF2-40B4-BE49-F238E27FC236}">
                  <a16:creationId xmlns:a16="http://schemas.microsoft.com/office/drawing/2014/main" id="{DB6D8605-DE72-4135-A4A8-0807A28305B7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74;p56">
              <a:extLst>
                <a:ext uri="{FF2B5EF4-FFF2-40B4-BE49-F238E27FC236}">
                  <a16:creationId xmlns:a16="http://schemas.microsoft.com/office/drawing/2014/main" id="{ABD1124D-C38C-4E97-9250-97DD67A7E45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75;p56">
              <a:extLst>
                <a:ext uri="{FF2B5EF4-FFF2-40B4-BE49-F238E27FC236}">
                  <a16:creationId xmlns:a16="http://schemas.microsoft.com/office/drawing/2014/main" id="{2883FFD1-A6EE-4E90-91C7-4423ED1A8E92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76;p56">
              <a:extLst>
                <a:ext uri="{FF2B5EF4-FFF2-40B4-BE49-F238E27FC236}">
                  <a16:creationId xmlns:a16="http://schemas.microsoft.com/office/drawing/2014/main" id="{78B82EEC-748F-43CF-AC28-BA53DF5FFF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7;p56">
              <a:extLst>
                <a:ext uri="{FF2B5EF4-FFF2-40B4-BE49-F238E27FC236}">
                  <a16:creationId xmlns:a16="http://schemas.microsoft.com/office/drawing/2014/main" id="{5DCB3CA0-4318-420D-8A1D-D83A14BABA91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78;p56">
              <a:extLst>
                <a:ext uri="{FF2B5EF4-FFF2-40B4-BE49-F238E27FC236}">
                  <a16:creationId xmlns:a16="http://schemas.microsoft.com/office/drawing/2014/main" id="{29B0F289-6FEF-439B-B6D4-F432FF2268F6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427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TOUR GENEVE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94;p33">
            <a:extLst>
              <a:ext uri="{FF2B5EF4-FFF2-40B4-BE49-F238E27FC236}">
                <a16:creationId xmlns:a16="http://schemas.microsoft.com/office/drawing/2014/main" id="{AE028670-6A6F-435A-BDE7-BCB4A17F5636}"/>
              </a:ext>
            </a:extLst>
          </p:cNvPr>
          <p:cNvSpPr txBox="1">
            <a:spLocks/>
          </p:cNvSpPr>
          <p:nvPr/>
        </p:nvSpPr>
        <p:spPr>
          <a:xfrm>
            <a:off x="908553" y="769458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pt-BR" sz="1000" dirty="0">
                <a:latin typeface="Oswald"/>
                <a:ea typeface="Oswald"/>
                <a:cs typeface="Oswald"/>
                <a:sym typeface="Oswald"/>
              </a:rPr>
              <a:t>CHAT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844D6F-0D58-45CC-B811-51C0C8791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12" y="1099286"/>
            <a:ext cx="7055210" cy="32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10054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455</Words>
  <Application>Microsoft Office PowerPoint</Application>
  <PresentationFormat>Apresentação na tela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Fira Code Light</vt:lpstr>
      <vt:lpstr>Oswald</vt:lpstr>
      <vt:lpstr>Fira Code</vt:lpstr>
      <vt:lpstr>Bebas Neue</vt:lpstr>
      <vt:lpstr>Arial</vt:lpstr>
      <vt:lpstr>How to Code Workshop by Slidesgo</vt:lpstr>
      <vt:lpstr>/TOUR GENEVE</vt:lpstr>
      <vt:lpstr>/OBJETIVO DA SOLUÇÃO</vt:lpstr>
      <vt:lpstr>/CONSIDERAÇÕES INICIAIS</vt:lpstr>
      <vt:lpstr>/NOTIFICAÇÕES</vt:lpstr>
      <vt:lpstr>Apresentação do PowerPoint</vt:lpstr>
      <vt:lpstr>Apresentação do PowerPoint</vt:lpstr>
      <vt:lpstr>/CHAT</vt:lpstr>
      <vt:lpstr>Apresentação do PowerPoint</vt:lpstr>
      <vt:lpstr>Apresentação do PowerPoint</vt:lpstr>
      <vt:lpstr>/AJUDE SEU VIZINHO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/ARQUITETURA</vt:lpstr>
      <vt:lpstr>/TECNOLOGIA FRONT-END</vt:lpstr>
      <vt:lpstr>/TECNOLOGIA BACK-END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/TOUR GENEVE</dc:title>
  <dc:creator>User</dc:creator>
  <cp:lastModifiedBy>naldo freitas</cp:lastModifiedBy>
  <cp:revision>13</cp:revision>
  <dcterms:modified xsi:type="dcterms:W3CDTF">2022-02-21T20:15:55Z</dcterms:modified>
</cp:coreProperties>
</file>