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81" r:id="rId3"/>
    <p:sldId id="258" r:id="rId5"/>
    <p:sldId id="259" r:id="rId6"/>
    <p:sldId id="260" r:id="rId7"/>
    <p:sldId id="261" r:id="rId8"/>
    <p:sldId id="263" r:id="rId9"/>
    <p:sldId id="264" r:id="rId10"/>
    <p:sldId id="265" r:id="rId11"/>
    <p:sldId id="274" r:id="rId12"/>
    <p:sldId id="266" r:id="rId13"/>
    <p:sldId id="267" r:id="rId14"/>
    <p:sldId id="272" r:id="rId15"/>
    <p:sldId id="273" r:id="rId16"/>
    <p:sldId id="275" r:id="rId17"/>
    <p:sldId id="28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9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153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5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275" y="5581861"/>
            <a:ext cx="20431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75" y="2000251"/>
            <a:ext cx="2984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21867" y="577427"/>
            <a:ext cx="489373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Banco</a:t>
            </a:r>
            <a:endParaRPr lang="pt-B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</a:t>
            </a:r>
            <a:endParaRPr lang="pt-B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Dados</a:t>
            </a:r>
            <a:endParaRPr lang="pt-B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6" name="Google Shape;113;p13"/>
          <p:cNvSpPr txBox="1"/>
          <p:nvPr/>
        </p:nvSpPr>
        <p:spPr>
          <a:xfrm>
            <a:off x="5621443" y="3489113"/>
            <a:ext cx="6024880" cy="6570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sz="2135" b="1">
                <a:sym typeface="+mn-ea"/>
              </a:rPr>
              <a:t>Agregação</a:t>
            </a:r>
            <a:endParaRPr lang="pt-BR" altLang="en-GB" sz="2135" b="1"/>
          </a:p>
          <a:p>
            <a:pPr algn="r"/>
            <a:endParaRPr lang="pt-BR" altLang="en-GB" sz="2135" b="1"/>
          </a:p>
          <a:p>
            <a:pPr algn="r"/>
            <a:endParaRPr lang="pt-BR" altLang="en-GB" sz="1600" b="1"/>
          </a:p>
          <a:p>
            <a:pPr algn="r"/>
            <a:endParaRPr lang="pt-BR" altLang="en-GB" sz="1600" b="1"/>
          </a:p>
          <a:p>
            <a:pPr algn="r"/>
            <a:endParaRPr lang="pt-BR" altLang="en-GB" sz="1600" b="1"/>
          </a:p>
          <a:p>
            <a:pPr algn="r"/>
            <a:endParaRPr lang="pt-BR" altLang="en-GB" sz="1600" b="1"/>
          </a:p>
          <a:p>
            <a:pPr algn="r"/>
            <a:r>
              <a:rPr lang="pt-BR" altLang="en-GB" sz="1600" b="1"/>
              <a:t>Roni Schanuel</a:t>
            </a:r>
            <a:endParaRPr lang="pt-BR" altLang="en-GB" sz="1600" b="1"/>
          </a:p>
          <a:p>
            <a:pPr algn="r"/>
            <a:r>
              <a:rPr lang="pt-BR" altLang="en-GB" sz="1600" b="1"/>
              <a:t>04-03-2024</a:t>
            </a:r>
            <a:endParaRPr lang="pt-BR" altLang="en-GB" sz="1600" b="1"/>
          </a:p>
          <a:p>
            <a:pPr algn="r"/>
            <a:endParaRPr lang="pt-BR" altLang="en-GB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Junções</a:t>
            </a:r>
            <a:endParaRPr lang="pt-BR" altLang="en-US" b="1"/>
          </a:p>
          <a:p>
            <a:r>
              <a:rPr lang="pt-BR" altLang="en-US"/>
              <a:t>Muitas vezes as consultas precisam recuperar dados de tabelas diferentes, por isso, precisamos definir critérios de junções para obter estes dados.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Tipos de junções</a:t>
            </a:r>
            <a:endParaRPr lang="pt-BR" altLang="en-US" b="1"/>
          </a:p>
          <a:p>
            <a:r>
              <a:rPr lang="pt-BR" altLang="en-US" b="1"/>
              <a:t>INNER JOIN</a:t>
            </a:r>
            <a:endParaRPr lang="pt-BR" altLang="en-US" b="1"/>
          </a:p>
          <a:p>
            <a:r>
              <a:rPr lang="pt-BR" altLang="en-US"/>
              <a:t>Retorna todas as linhas quando há pelo menos um registro correspondente em ambas as tabelas.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OUTER JOIN</a:t>
            </a:r>
            <a:endParaRPr lang="pt-BR" altLang="en-US" b="1"/>
          </a:p>
          <a:p>
            <a:r>
              <a:rPr lang="pt-BR" altLang="en-US"/>
              <a:t>Retorna linhas mesmo quando não houver pelo uma correspondência em uma das tabelas. O OUTER JOIN se sub divide em LEFT JOIN, RIGHT JOIN e CROSS JOIN.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INNER JOIN</a:t>
            </a:r>
            <a:endParaRPr lang="pt-BR" altLang="en-US" b="1"/>
          </a:p>
          <a:p>
            <a:endParaRPr lang="pt-BR" altLang="en-US"/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1268730"/>
            <a:ext cx="3411855" cy="290322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5" y="1180465"/>
            <a:ext cx="7851775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INNER JOIN</a:t>
            </a:r>
            <a:endParaRPr lang="pt-BR" altLang="en-US" b="1"/>
          </a:p>
          <a:p>
            <a:r>
              <a:rPr lang="pt-BR" altLang="en-US"/>
              <a:t>Na imagem abaixo temos outra forma de realizar a junção.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633220"/>
            <a:ext cx="893826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55295" y="691515"/>
            <a:ext cx="114630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LEFT JOIN</a:t>
            </a:r>
            <a:endParaRPr lang="pt-BR" altLang="en-US" b="1"/>
          </a:p>
          <a:p>
            <a:pPr algn="just"/>
            <a:r>
              <a:rPr lang="pt-BR" altLang="en-US">
                <a:sym typeface="+mn-ea"/>
              </a:rPr>
              <a:t>Retorna todas as linhas da tabela à esquerda, mesmo não havendo nenhuma correspondência na tabela à direita. No inner join só retornamos os valores correpondentes nos dois lados da relação, mas no LEFT JOIN retornamos também os produtos que não tem uma categoria definida.</a:t>
            </a:r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48435" y="2101850"/>
            <a:ext cx="7655560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55295" y="691515"/>
            <a:ext cx="1146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RIGHT JOIN</a:t>
            </a:r>
            <a:endParaRPr lang="pt-BR" altLang="en-US" b="1"/>
          </a:p>
          <a:p>
            <a:pPr algn="just"/>
            <a:r>
              <a:rPr lang="pt-BR" altLang="en-US">
                <a:sym typeface="+mn-ea"/>
              </a:rPr>
              <a:t>Retorna todas as linhas da tabela à direita, mesmo se não houver nenhuma correspondência na tabela à esquerda.</a:t>
            </a:r>
            <a:endParaRPr lang="pt-BR" altLang="en-US">
              <a:sym typeface="+mn-ea"/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89305" y="1659890"/>
            <a:ext cx="8749665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55295" y="691515"/>
            <a:ext cx="1146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FULL JOIN</a:t>
            </a:r>
            <a:endParaRPr lang="pt-BR" altLang="en-US" b="1"/>
          </a:p>
          <a:p>
            <a:pPr algn="just"/>
            <a:r>
              <a:rPr lang="pt-BR" altLang="en-US">
                <a:sym typeface="+mn-ea"/>
              </a:rPr>
              <a:t>Retorna tudo de todos os joins.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55295" y="1913890"/>
            <a:ext cx="10978515" cy="603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0" y="2720340"/>
            <a:ext cx="4621530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89560" y="509905"/>
            <a:ext cx="11007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Funções de Agregação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São funções nativas que podem ser usadas para agregar um conjunto de valores em um único resultado.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498475" y="1885950"/>
            <a:ext cx="104133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COUNT </a:t>
            </a:r>
            <a:r>
              <a:rPr lang="pt-BR" altLang="en-US"/>
              <a:t>- Retorna a quantidade de registros em uma tabela ignorando valores nulos. Retorna quantos produtos temos na tabela.  No exemplo abaixo fazemos a inserção de um registro na tabela produto para ver a diferença entre o uso do </a:t>
            </a:r>
            <a:r>
              <a:rPr lang="pt-BR" altLang="en-US" b="1"/>
              <a:t>COUNT</a:t>
            </a:r>
            <a:r>
              <a:rPr lang="pt-BR" altLang="en-US"/>
              <a:t>.</a:t>
            </a:r>
            <a:endParaRPr lang="pt-BR" altLang="en-US"/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898140"/>
            <a:ext cx="7094220" cy="2825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397885"/>
            <a:ext cx="3101340" cy="13716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10" y="3397885"/>
            <a:ext cx="2446020" cy="1562100"/>
          </a:xfrm>
          <a:prstGeom prst="rect">
            <a:avLst/>
          </a:prstGeom>
        </p:spPr>
      </p:pic>
      <p:pic>
        <p:nvPicPr>
          <p:cNvPr id="17" name="Espaço Reservado para Conteúdo 16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" y="4986655"/>
            <a:ext cx="3695700" cy="1623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98475" y="553085"/>
            <a:ext cx="11007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Funções de Agregação</a:t>
            </a:r>
            <a:endParaRPr lang="pt-BR" altLang="en-US" b="1"/>
          </a:p>
          <a:p>
            <a:pPr algn="just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498475" y="1198245"/>
            <a:ext cx="104133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MAX</a:t>
            </a:r>
            <a:r>
              <a:rPr lang="pt-BR" altLang="en-US"/>
              <a:t> - Retorna o maior valor dos registros de uma tabela.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 b="1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MIN </a:t>
            </a:r>
            <a:r>
              <a:rPr lang="pt-BR" altLang="en-US"/>
              <a:t>- Retorna o menor valor dos registros de uma tabela.</a:t>
            </a:r>
            <a:endParaRPr lang="pt-BR" altLang="en-US"/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47065" y="1557655"/>
            <a:ext cx="3244215" cy="571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2773045"/>
            <a:ext cx="3123565" cy="49911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498475" y="3695065"/>
            <a:ext cx="6988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SUM </a:t>
            </a:r>
            <a:r>
              <a:rPr lang="pt-BR" altLang="en-US"/>
              <a:t>- Retorna a soma da coluna dos registros de uma tabela.</a:t>
            </a:r>
            <a:endParaRPr lang="pt-BR" alt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4322445"/>
            <a:ext cx="4213860" cy="1379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98475" y="553085"/>
            <a:ext cx="11007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Funções de Agregação</a:t>
            </a:r>
            <a:endParaRPr lang="pt-BR" altLang="en-US" b="1"/>
          </a:p>
          <a:p>
            <a:pPr algn="just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498475" y="1198245"/>
            <a:ext cx="10413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AVG</a:t>
            </a:r>
            <a:r>
              <a:rPr lang="pt-BR" altLang="en-US"/>
              <a:t>- Retorna a média de uma coluna da tabela.</a:t>
            </a:r>
            <a:endParaRPr lang="pt-BR" alt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3596005"/>
            <a:ext cx="3992880" cy="1363980"/>
          </a:xfrm>
          <a:prstGeom prst="rect">
            <a:avLst/>
          </a:prstGeom>
        </p:spPr>
      </p:pic>
      <p:pic>
        <p:nvPicPr>
          <p:cNvPr id="14" name="Espaço Reservado para Conteúdo 1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8475" y="1566545"/>
            <a:ext cx="4000500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GROUP BY</a:t>
            </a:r>
            <a:endParaRPr lang="pt-BR" altLang="en-US" b="1"/>
          </a:p>
          <a:p>
            <a:r>
              <a:rPr lang="pt-BR" altLang="en-US"/>
              <a:t>Utilizada em conjunto com funções de agregação para o agrupamento do resultado por uma ou mais colunas.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10870" y="2239010"/>
            <a:ext cx="5293360" cy="436054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465455" y="1356360"/>
            <a:ext cx="10323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/>
              <a:t>Diferente da função SUM que retorna todas quantidades de forma isolada com o </a:t>
            </a:r>
            <a:r>
              <a:rPr lang="pt-BR" altLang="en-US" b="1"/>
              <a:t>GROUP BY</a:t>
            </a:r>
            <a:r>
              <a:rPr lang="pt-BR" altLang="en-US"/>
              <a:t> temos o total por nome do produto conforme exemplo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GROUP BY</a:t>
            </a:r>
            <a:endParaRPr lang="pt-BR" altLang="en-US" b="1"/>
          </a:p>
          <a:p>
            <a:r>
              <a:rPr lang="pt-BR" altLang="en-US"/>
              <a:t>No exemplo abaixo estamos contanto o total de itens e depois utilizamos o group by para totalizar por cada item.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43890" y="1658620"/>
            <a:ext cx="3643630" cy="18707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0" y="1658620"/>
            <a:ext cx="341947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HAVING</a:t>
            </a:r>
            <a:endParaRPr lang="pt-BR" altLang="en-US" b="1"/>
          </a:p>
          <a:p>
            <a:r>
              <a:rPr lang="pt-BR" altLang="en-US"/>
              <a:t>Serve para filtrar o resultado do group by.  No exemplo abaixo estamos agrupando por nome do produto e fazendo um filtro no agrupamento para soma de quantidade em estoque maior que 50.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61340" y="1649095"/>
            <a:ext cx="4765040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HAVING</a:t>
            </a:r>
            <a:endParaRPr lang="pt-BR" altLang="en-US" b="1"/>
          </a:p>
          <a:p>
            <a:r>
              <a:rPr lang="pt-BR" altLang="en-US"/>
              <a:t>No exemplo abaixo a agregação é por nome do produto e somente da descrição(marca) carreteiro e no resultado filtramos com o having para os produtos com quantidade em estoque maior que 10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129020" y="2287270"/>
            <a:ext cx="5530850" cy="29451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404745"/>
            <a:ext cx="5141595" cy="288607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7332980" y="1776095"/>
            <a:ext cx="1477010" cy="368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b="1"/>
              <a:t>com having</a:t>
            </a:r>
            <a:endParaRPr lang="pt-BR" altLang="en-US" b="1"/>
          </a:p>
        </p:txBody>
      </p:sp>
      <p:sp>
        <p:nvSpPr>
          <p:cNvPr id="9" name="Caixa de Texto 8"/>
          <p:cNvSpPr txBox="1"/>
          <p:nvPr/>
        </p:nvSpPr>
        <p:spPr>
          <a:xfrm>
            <a:off x="1655445" y="17760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sem having</a:t>
            </a:r>
            <a:endParaRPr lang="pt-BR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465455" y="711200"/>
            <a:ext cx="11726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Vamos inserir mais dados em nossas tabelas para os exemplos a seguir</a:t>
            </a:r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641985" y="1279525"/>
            <a:ext cx="116770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400" b="1"/>
              <a:t>INSERT INTO aula.produto (nome, descricao, preco, quantidade_estoque,codigo_categoria) VALUES('Creme de Leite','Itambé',2.8,25,null);</a:t>
            </a:r>
            <a:endParaRPr lang="pt-BR" altLang="en-US" sz="1400" b="1"/>
          </a:p>
          <a:p>
            <a:r>
              <a:rPr lang="pt-BR" altLang="en-US" sz="1400" b="1"/>
              <a:t>INSERT INTO aula.produto (nome, descricao, preco, quantidade_estoque,codigo_categoria) VALUES('Arroz','Princesa',6.5,44,null);</a:t>
            </a:r>
            <a:endParaRPr lang="pt-BR" altLang="en-US" sz="1400" b="1"/>
          </a:p>
          <a:p>
            <a:r>
              <a:rPr lang="pt-BR" altLang="en-US" sz="1400" b="1"/>
              <a:t>INSERT INTO aula.produto (nome, descricao, preco, quantidade_estoque,codigo_categoria) VALUES('Colírio','EMS',22.5,30,null);</a:t>
            </a:r>
            <a:endParaRPr lang="pt-BR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2824</Words>
  <Application>WPS Presentation</Application>
  <PresentationFormat>宽屏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Trebuchet MS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2022-03-17T17:00:00Z</dcterms:created>
  <dcterms:modified xsi:type="dcterms:W3CDTF">2024-03-05T21:06:41Z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4305B22C59264D3F913EA5B5E977DD6D</vt:lpwstr>
  </property>
</Properties>
</file>