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74" r:id="rId10"/>
    <p:sldId id="275" r:id="rId11"/>
    <p:sldId id="263" r:id="rId12"/>
    <p:sldId id="264" r:id="rId13"/>
    <p:sldId id="265" r:id="rId14"/>
    <p:sldId id="266" r:id="rId15"/>
    <p:sldId id="276" r:id="rId16"/>
    <p:sldId id="278" r:id="rId17"/>
    <p:sldId id="267" r:id="rId18"/>
    <p:sldId id="268" r:id="rId19"/>
    <p:sldId id="269" r:id="rId20"/>
    <p:sldId id="270" r:id="rId21"/>
    <p:sldId id="271" r:id="rId22"/>
    <p:sldId id="272" r:id="rId23"/>
    <p:sldId id="273" r:id="rId24"/>
  </p:sldIdLst>
  <p:sldSz cx="12192000" cy="6858000"/>
  <p:notesSz cx="7102475" cy="10233025"/>
  <p:embeddedFontLst>
    <p:embeddedFont>
      <p:font typeface="Calibri" panose="020F0502020204030204"/>
      <p:regular r:id="rId28"/>
    </p:embeddedFont>
    <p:embeddedFont>
      <p:font typeface="Microsoft YaHei" panose="020B0503020204020204" charset="-122"/>
      <p:regular r:id="rId29"/>
    </p:embeddedFont>
    <p:embeddedFont>
      <p:font typeface="Roboto" panose="0200000000000000000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8" userDrawn="1">
          <p15:clr>
            <a:srgbClr val="A4A3A4"/>
          </p15:clr>
        </p15:guide>
        <p15:guide id="2" pos="3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C61EB52-A700-473F-BA14-CEBD387C3D88}"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Style>
        <a:tcBdr/>
        <a:fill>
          <a:solidFill>
            <a:srgbClr val="D0DEEF"/>
          </a:solidFill>
        </a:fill>
      </a:tcStyle>
    </a:band1H>
    <a:band2H>
      <a:tcStyle>
        <a:tcBdr/>
      </a:tcStyle>
    </a:band2H>
    <a:band1V>
      <a:tcStyle>
        <a:tcBdr/>
        <a:fill>
          <a:solidFill>
            <a:srgbClr val="D0DEEF"/>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 styleId="{8096CF53-44DC-4DA5-8E31-B40AE3FA5AFB}" styleName="Table_1">
    <a:wholeTbl>
      <a:tcTxStyle>
        <a:font>
          <a:latin typeface="Calibri"/>
          <a:ea typeface="Calibri"/>
          <a:cs typeface="Calibri"/>
        </a:font>
        <a:schemeClr val="lt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wholeTbl>
    <a:band1H>
      <a:tcStyle>
        <a:tcBdr/>
        <a:fill>
          <a:solidFill>
            <a:srgbClr val="355A9B"/>
          </a:solidFill>
        </a:fill>
      </a:tcStyle>
    </a:band1H>
    <a:band2H>
      <a:tcStyle>
        <a:tcBdr/>
      </a:tcStyle>
    </a:band2H>
    <a:band1V>
      <a:tcStyle>
        <a:tcBdr/>
        <a:fill>
          <a:solidFill>
            <a:srgbClr val="355A9B"/>
          </a:solidFill>
        </a:fill>
      </a:tcStyle>
    </a:band1V>
    <a:band2V>
      <a:tcStyle>
        <a:tcBdr/>
      </a:tcStyle>
    </a:band2V>
    <a:lastCol>
      <a:tcTxStyle b="on"/>
      <a:tcStyle>
        <a:tcBdr>
          <a:left>
            <a:ln w="25400" cap="flat" cmpd="sng">
              <a:solidFill>
                <a:schemeClr val="lt1"/>
              </a:solidFill>
              <a:prstDash val="solid"/>
              <a:round/>
              <a:headEnd type="none" w="sm" len="sm"/>
              <a:tailEnd type="none" w="sm" len="sm"/>
            </a:ln>
          </a:left>
        </a:tcBdr>
        <a:fill>
          <a:solidFill>
            <a:srgbClr val="355A9B"/>
          </a:solidFill>
        </a:fill>
      </a:tcStyle>
    </a:lastCol>
    <a:firstCol>
      <a:tcTxStyle b="on"/>
      <a:tcStyle>
        <a:tcBdr>
          <a:right>
            <a:ln w="25400" cap="flat" cmpd="sng">
              <a:solidFill>
                <a:schemeClr val="lt1"/>
              </a:solidFill>
              <a:prstDash val="solid"/>
              <a:round/>
              <a:headEnd type="none" w="sm" len="sm"/>
              <a:tailEnd type="none" w="sm" len="sm"/>
            </a:ln>
          </a:right>
        </a:tcBdr>
        <a:fill>
          <a:solidFill>
            <a:srgbClr val="355A9B"/>
          </a:solidFill>
        </a:fill>
      </a:tcStyle>
    </a:firstCol>
    <a:lastRow>
      <a:tcTxStyle b="on"/>
      <a:tcStyle>
        <a:tcBdr>
          <a:top>
            <a:ln w="25400" cap="flat" cmpd="sng">
              <a:solidFill>
                <a:schemeClr val="lt1"/>
              </a:solidFill>
              <a:prstDash val="solid"/>
              <a:round/>
              <a:headEnd type="none" w="sm" len="sm"/>
              <a:tailEnd type="none" w="sm" len="sm"/>
            </a:ln>
          </a:top>
        </a:tcBdr>
        <a:fill>
          <a:solidFill>
            <a:srgbClr val="2C4B81"/>
          </a:solidFill>
        </a:fill>
      </a:tcStyle>
    </a:lastRow>
    <a:seCell>
      <a:tcStyle>
        <a:tcBdr>
          <a:left>
            <a:ln w="9525" cap="flat" cmpd="sng">
              <a:solidFill>
                <a:srgbClr val="000000">
                  <a:alpha val="0"/>
                </a:srgbClr>
              </a:solidFill>
              <a:prstDash val="solid"/>
              <a:round/>
              <a:headEnd type="none" w="sm" len="sm"/>
              <a:tailEnd type="none" w="sm" len="sm"/>
            </a:ln>
          </a:left>
        </a:tcBdr>
      </a:tcStyle>
    </a:seCell>
    <a:swCell>
      <a:tcStyle>
        <a:tcBdr>
          <a:right>
            <a:ln w="9525" cap="flat" cmpd="sng">
              <a:solidFill>
                <a:srgbClr val="000000">
                  <a:alpha val="0"/>
                </a:srgbClr>
              </a:solidFill>
              <a:prstDash val="solid"/>
              <a:round/>
              <a:headEnd type="none" w="sm" len="sm"/>
              <a:tailEnd type="none" w="sm" len="sm"/>
            </a:ln>
          </a:right>
        </a:tcBdr>
      </a:tcStyle>
    </a:swCell>
    <a:firstRow>
      <a:tcTxStyle b="on"/>
      <a:tcStyle>
        <a:tcBdr>
          <a:bottom>
            <a:ln w="25400" cap="flat" cmpd="sng">
              <a:solidFill>
                <a:schemeClr val="lt1"/>
              </a:solidFill>
              <a:prstDash val="solid"/>
              <a:round/>
              <a:headEnd type="none" w="sm" len="sm"/>
              <a:tailEnd type="none" w="sm" len="sm"/>
            </a:ln>
          </a:bottom>
        </a:tcBdr>
        <a:fill>
          <a:solidFill>
            <a:schemeClr val="dk1"/>
          </a:solidFill>
        </a:fill>
      </a:tcStyle>
    </a:firstRow>
    <a:neCell>
      <a:tcStyle>
        <a:tcBdr>
          <a:left>
            <a:ln w="9525" cap="flat" cmpd="sng">
              <a:solidFill>
                <a:srgbClr val="000000">
                  <a:alpha val="0"/>
                </a:srgbClr>
              </a:solidFill>
              <a:prstDash val="solid"/>
              <a:round/>
              <a:headEnd type="none" w="sm" len="sm"/>
              <a:tailEnd type="none" w="sm" len="sm"/>
            </a:ln>
          </a:left>
        </a:tcBdr>
      </a:tcStyle>
    </a:neCell>
    <a:nwCell>
      <a:tcStyle>
        <a:tcBdr>
          <a:right>
            <a:ln w="9525" cap="flat" cmpd="sng">
              <a:solidFill>
                <a:srgbClr val="000000">
                  <a:alpha val="0"/>
                </a:srgbClr>
              </a:solidFill>
              <a:prstDash val="solid"/>
              <a:round/>
              <a:headEnd type="none" w="sm" len="sm"/>
              <a:tailEnd type="none" w="sm" len="sm"/>
            </a:ln>
          </a:right>
        </a:tcBdr>
      </a:tcStyle>
    </a:nw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432504E-0FB9-4D77-8B4A-B9E212F25A36}" styleName="Table_2">
    <a:wholeTbl>
      <a:tcTxStyle>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8EBF5"/>
          </a:solidFill>
        </a:fill>
      </a:tcStyle>
    </a:wholeTbl>
    <a:band1H>
      <a:tcStyle>
        <a:tcBdr/>
        <a:fill>
          <a:solidFill>
            <a:srgbClr val="CDD4EA"/>
          </a:solidFill>
        </a:fill>
      </a:tcStyle>
    </a:band1H>
    <a:band2H>
      <a:tcStyle>
        <a:tcBdr/>
      </a:tcStyle>
    </a:band2H>
    <a:band1V>
      <a:tcStyle>
        <a:tcBdr/>
        <a:fill>
          <a:solidFill>
            <a:srgbClr val="CDD4EA"/>
          </a:solidFill>
        </a:fill>
      </a:tcStyle>
    </a:band1V>
    <a:band2V>
      <a:tcStyle>
        <a:tcBdr/>
      </a:tcStyle>
    </a:band2V>
    <a:lastCol>
      <a:tcTxStyle b="on"/>
      <a:tcStyle>
        <a:tcBdr/>
      </a:tcStyle>
    </a:lastCol>
    <a:firstCol>
      <a:tcTxStyle b="on"/>
      <a:tcStyle>
        <a:tcBdr/>
      </a:tcStyle>
    </a:firstCol>
    <a:lastRow>
      <a:tcTxStyle b="on"/>
      <a:tcStyle>
        <a:tcBdr>
          <a:top>
            <a:ln w="50800" cap="flat" cmpd="sng">
              <a:solidFill>
                <a:schemeClr val="dk1"/>
              </a:solidFill>
              <a:prstDash val="solid"/>
              <a:round/>
              <a:headEnd type="none" w="sm" len="sm"/>
              <a:tailEnd type="none" w="sm" len="sm"/>
            </a:ln>
          </a:top>
        </a:tcBdr>
        <a:fill>
          <a:solidFill>
            <a:srgbClr val="E8EBF5"/>
          </a:solidFill>
        </a:fill>
      </a:tcStyle>
    </a:lastRow>
    <a:seCell>
      <a:tcStyle>
        <a:tcBdr/>
      </a:tcStyle>
    </a:seCell>
    <a:swCell>
      <a:tcStyle>
        <a:tcBdr/>
      </a:tcStyle>
    </a:swCell>
    <a:firstRow>
      <a:tcTxStyle b="on">
        <a:font>
          <a:latin typeface="Calibri"/>
          <a:ea typeface="Calibri"/>
          <a:cs typeface="Calibri"/>
        </a:font>
        <a:schemeClr val="lt1"/>
      </a:tcTxStyle>
      <a:tcStyle>
        <a:tcBdr/>
        <a:fill>
          <a:solidFill>
            <a:schemeClr val="accent6"/>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8" d="100"/>
          <a:sy n="58" d="100"/>
        </p:scale>
        <p:origin x="1402" y="62"/>
      </p:cViewPr>
      <p:guideLst>
        <p:guide orient="horz" pos="2188"/>
        <p:guide pos="38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163" cy="5127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1pPr>
            <a:lvl2pPr marR="0" lvl="1"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2pPr>
            <a:lvl3pPr marR="0" lvl="2"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3pPr>
            <a:lvl4pPr marR="0" lvl="3"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4pPr>
            <a:lvl5pPr marR="0" lvl="4"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5pPr>
            <a:lvl6pPr marR="0" lvl="5"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6pPr>
            <a:lvl7pPr marR="0" lvl="6"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7pPr>
            <a:lvl8pPr marR="0" lvl="7"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8pPr>
            <a:lvl9pPr marR="0" lvl="8"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9pPr>
          </a:lstStyle>
          <a:p/>
        </p:txBody>
      </p:sp>
      <p:sp>
        <p:nvSpPr>
          <p:cNvPr id="4" name="Google Shape;4;n"/>
          <p:cNvSpPr txBox="1">
            <a:spLocks noGrp="1"/>
          </p:cNvSpPr>
          <p:nvPr>
            <p:ph type="dt" idx="10"/>
          </p:nvPr>
        </p:nvSpPr>
        <p:spPr>
          <a:xfrm>
            <a:off x="4024313" y="0"/>
            <a:ext cx="3078162" cy="51276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1pPr>
            <a:lvl2pPr marR="0" lvl="1"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2pPr>
            <a:lvl3pPr marR="0" lvl="2"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3pPr>
            <a:lvl4pPr marR="0" lvl="3"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4pPr>
            <a:lvl5pPr marR="0" lvl="4"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5pPr>
            <a:lvl6pPr marR="0" lvl="5"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6pPr>
            <a:lvl7pPr marR="0" lvl="6"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7pPr>
            <a:lvl8pPr marR="0" lvl="7"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8pPr>
            <a:lvl9pPr marR="0" lvl="8"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9pPr>
          </a:lstStyle>
          <a:p/>
        </p:txBody>
      </p:sp>
      <p:sp>
        <p:nvSpPr>
          <p:cNvPr id="5" name="Google Shape;5;n"/>
          <p:cNvSpPr>
            <a:spLocks noGrp="1" noRot="1" noChangeAspect="1"/>
          </p:cNvSpPr>
          <p:nvPr>
            <p:ph type="sldImg" idx="3"/>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1200" y="4926013"/>
            <a:ext cx="5683250" cy="40290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1pPr>
            <a:lvl2pPr marL="914400" marR="0" lvl="1"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2pPr>
            <a:lvl3pPr marL="1371600" marR="0" lvl="2"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3pPr>
            <a:lvl4pPr marL="1828800" marR="0" lvl="3"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4pPr>
            <a:lvl5pPr marL="2286000" marR="0" lvl="4"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5pPr>
            <a:lvl6pPr marL="2743200" marR="0" lvl="5"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6pPr>
            <a:lvl7pPr marL="3200400" marR="0" lvl="6"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7pPr>
            <a:lvl8pPr marL="3657600" marR="0" lvl="7"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8pPr>
            <a:lvl9pPr marL="4114800" marR="0" lvl="8" indent="-22860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9pPr>
          </a:lstStyle>
          <a:p/>
        </p:txBody>
      </p:sp>
      <p:sp>
        <p:nvSpPr>
          <p:cNvPr id="7" name="Google Shape;7;n"/>
          <p:cNvSpPr txBox="1">
            <a:spLocks noGrp="1"/>
          </p:cNvSpPr>
          <p:nvPr>
            <p:ph type="ftr" idx="11"/>
          </p:nvPr>
        </p:nvSpPr>
        <p:spPr>
          <a:xfrm>
            <a:off x="0" y="9721850"/>
            <a:ext cx="3078163" cy="51276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1pPr>
            <a:lvl2pPr marR="0" lvl="1"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2pPr>
            <a:lvl3pPr marR="0" lvl="2"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3pPr>
            <a:lvl4pPr marR="0" lvl="3"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4pPr>
            <a:lvl5pPr marR="0" lvl="4"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5pPr>
            <a:lvl6pPr marR="0" lvl="5"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6pPr>
            <a:lvl7pPr marR="0" lvl="6"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7pPr>
            <a:lvl8pPr marR="0" lvl="7"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8pPr>
            <a:lvl9pPr marR="0" lvl="8" algn="l" rtl="0">
              <a:spcBef>
                <a:spcPts val="0"/>
              </a:spcBef>
              <a:spcAft>
                <a:spcPts val="0"/>
              </a:spcAft>
              <a:buSzPts val="1400"/>
              <a:buNone/>
              <a:defRPr sz="18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9pPr>
          </a:lstStyle>
          <a:p/>
        </p:txBody>
      </p:sp>
      <p:sp>
        <p:nvSpPr>
          <p:cNvPr id="8" name="Google Shape;8;n"/>
          <p:cNvSpPr txBox="1">
            <a:spLocks noGrp="1"/>
          </p:cNvSpPr>
          <p:nvPr>
            <p:ph type="sldNum" idx="12"/>
          </p:nvPr>
        </p:nvSpPr>
        <p:spPr>
          <a:xfrm>
            <a:off x="4024313" y="9721850"/>
            <a:ext cx="3078162" cy="5127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fld>
            <a:endParaRPr sz="1200" b="0" i="0" u="none" strike="noStrike" cap="none">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4" name="Google Shape;84;p2: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g121307e9a3f_0_11:notes"/>
          <p:cNvSpPr>
            <a:spLocks noGrp="1" noRot="1" noChangeAspect="1"/>
          </p:cNvSpPr>
          <p:nvPr>
            <p:ph type="sldImg" idx="2"/>
          </p:nvPr>
        </p:nvSpPr>
        <p:spPr>
          <a:xfrm>
            <a:off x="482600"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21307e9a3f_0_11:notes"/>
          <p:cNvSpPr txBox="1">
            <a:spLocks noGrp="1"/>
          </p:cNvSpPr>
          <p:nvPr>
            <p:ph type="body" idx="1"/>
          </p:nvPr>
        </p:nvSpPr>
        <p:spPr>
          <a:xfrm>
            <a:off x="711200" y="4926013"/>
            <a:ext cx="5683200" cy="402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g121307e9a3f_0_11:notes"/>
          <p:cNvSpPr txBox="1">
            <a:spLocks noGrp="1"/>
          </p:cNvSpPr>
          <p:nvPr>
            <p:ph type="sldNum" idx="12"/>
          </p:nvPr>
        </p:nvSpPr>
        <p:spPr>
          <a:xfrm>
            <a:off x="4024313" y="9721850"/>
            <a:ext cx="3078300" cy="512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Microsoft YaHei" panose="020B0503020204020204" charset="-122"/>
              <a:buNone/>
            </a:pPr>
            <a:endParaRPr sz="1200">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Microsoft YaHei" panose="020B0503020204020204" charset="-122"/>
              <a:buNone/>
            </a:pPr>
            <a:endParaRPr sz="1200">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7" name="Google Shape;167;p12: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3" name="Google Shape;173;p1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Google Shape;181;p14:notes"/>
          <p:cNvSpPr txBox="1">
            <a:spLocks noGrp="1"/>
          </p:cNvSpPr>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2" name="Google Shape;182;p14: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p15:notes"/>
          <p:cNvSpPr txBox="1">
            <a:spLocks noGrp="1"/>
          </p:cNvSpPr>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5" name="Google Shape;195;p15: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p16:notes"/>
          <p:cNvSpPr txBox="1">
            <a:spLocks noGrp="1"/>
          </p:cNvSpPr>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2" name="Google Shape;202;p16: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Microsoft YaHei" panose="020B0503020204020204" charset="-122"/>
              <a:buNone/>
            </a:pPr>
            <a:endParaRPr sz="1200">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Microsoft YaHei" panose="020B0503020204020204" charset="-122"/>
              <a:buNone/>
            </a:pPr>
            <a:endParaRPr sz="1200">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Microsoft YaHei" panose="020B0503020204020204" charset="-122"/>
              <a:buNone/>
            </a:pPr>
            <a:endParaRPr sz="1200">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Microsoft YaHei" panose="020B0503020204020204" charset="-122"/>
              <a:buNone/>
            </a:pPr>
            <a:endParaRPr sz="1200">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7" name="Google Shape;117;p7: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
        <p:cNvGrpSpPr/>
        <p:nvPr/>
      </p:nvGrpSpPr>
      <p:grpSpPr>
        <a:xfrm>
          <a:off x="0" y="0"/>
          <a:ext cx="0" cy="0"/>
          <a:chOff x="0" y="0"/>
          <a:chExt cx="0" cy="0"/>
        </a:xfrm>
      </p:grpSpPr>
      <p:sp>
        <p:nvSpPr>
          <p:cNvPr id="122" name="Google Shape;1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Microsoft YaHei" panose="020B0503020204020204" charset="-122"/>
              <a:buNone/>
            </a:pPr>
            <a:endParaRPr sz="1200">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
        <p:cNvGrpSpPr/>
        <p:nvPr/>
      </p:nvGrpSpPr>
      <p:grpSpPr>
        <a:xfrm>
          <a:off x="0" y="0"/>
          <a:ext cx="0" cy="0"/>
          <a:chOff x="0" y="0"/>
          <a:chExt cx="0" cy="0"/>
        </a:xfrm>
      </p:grpSpPr>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Microsoft YaHei" panose="020B0503020204020204" charset="-122"/>
              <a:buNone/>
            </a:pPr>
            <a:endParaRPr sz="1200">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121307e9a3f_0_0:notes"/>
          <p:cNvSpPr>
            <a:spLocks noGrp="1" noRot="1" noChangeAspect="1"/>
          </p:cNvSpPr>
          <p:nvPr>
            <p:ph type="sldImg" idx="2"/>
          </p:nvPr>
        </p:nvSpPr>
        <p:spPr>
          <a:xfrm>
            <a:off x="482600"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1307e9a3f_0_0:notes"/>
          <p:cNvSpPr txBox="1">
            <a:spLocks noGrp="1"/>
          </p:cNvSpPr>
          <p:nvPr>
            <p:ph type="body" idx="1"/>
          </p:nvPr>
        </p:nvSpPr>
        <p:spPr>
          <a:xfrm>
            <a:off x="711200" y="4926013"/>
            <a:ext cx="5683200" cy="402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9" name="Google Shape;139;g121307e9a3f_0_0:notes"/>
          <p:cNvSpPr txBox="1">
            <a:spLocks noGrp="1"/>
          </p:cNvSpPr>
          <p:nvPr>
            <p:ph type="sldNum" idx="12"/>
          </p:nvPr>
        </p:nvSpPr>
        <p:spPr>
          <a:xfrm>
            <a:off x="4024313" y="9721850"/>
            <a:ext cx="3078300" cy="512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pt-BR"/>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1524000" y="1322962"/>
            <a:ext cx="9144000" cy="2187001"/>
          </a:xfrm>
          <a:prstGeom prst="rect">
            <a:avLst/>
          </a:prstGeom>
          <a:noFill/>
          <a:ln>
            <a:noFill/>
          </a:ln>
        </p:spPr>
        <p:txBody>
          <a:bodyPr spcFirstLastPara="1" wrap="square" lIns="91425" tIns="45700" rIns="91425" bIns="45700" anchor="b" anchorCtr="0">
            <a:normAutofit/>
          </a:bodyPr>
          <a:lstStyle>
            <a:lvl1pPr lvl="0" algn="ctr">
              <a:lnSpc>
                <a:spcPct val="130000"/>
              </a:lnSpc>
              <a:spcBef>
                <a:spcPts val="0"/>
              </a:spcBef>
              <a:spcAft>
                <a:spcPts val="0"/>
              </a:spcAft>
              <a:buClr>
                <a:schemeClr val="dk1"/>
              </a:buClr>
              <a:buSzPts val="6000"/>
              <a:buFont typeface="Calibri" panose="020F0502020204030204"/>
              <a:buNone/>
              <a:defRPr sz="6000">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
        <p:nvSpPr>
          <p:cNvPr id="20" name="Google Shape;20;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3F3F3F"/>
              </a:buClr>
              <a:buSzPts val="2400"/>
              <a:buNone/>
              <a:defRPr sz="2400">
                <a:solidFill>
                  <a:srgbClr val="3F3F3F"/>
                </a:solidFill>
                <a:latin typeface="Calibri" panose="020F0502020204030204"/>
                <a:ea typeface="Calibri" panose="020F0502020204030204"/>
                <a:cs typeface="Calibri" panose="020F0502020204030204"/>
                <a:sym typeface="Calibri" panose="020F0502020204030204"/>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71"/>
        <p:cNvGrpSpPr/>
        <p:nvPr/>
      </p:nvGrpSpPr>
      <p:grpSpPr>
        <a:xfrm>
          <a:off x="0" y="0"/>
          <a:ext cx="0" cy="0"/>
          <a:chOff x="0" y="0"/>
          <a:chExt cx="0" cy="0"/>
        </a:xfrm>
      </p:grpSpPr>
      <p:sp>
        <p:nvSpPr>
          <p:cNvPr id="72" name="Google Shape;7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
        <p:nvSpPr>
          <p:cNvPr id="75" name="Google Shape;75;p27"/>
          <p:cNvSpPr txBox="1">
            <a:spLocks noGrp="1"/>
          </p:cNvSpPr>
          <p:nvPr>
            <p:ph type="body" idx="1"/>
          </p:nvPr>
        </p:nvSpPr>
        <p:spPr>
          <a:xfrm>
            <a:off x="838200" y="551543"/>
            <a:ext cx="10515600" cy="5558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647700" y="25844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panose="020F0502020204030204"/>
              <a:buNone/>
              <a:defRPr sz="4400" b="0" i="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a:spLocks noGrp="1"/>
          </p:cNvSpPr>
          <p:nvPr>
            <p:ph type="body" idx="1"/>
          </p:nvPr>
        </p:nvSpPr>
        <p:spPr>
          <a:xfrm>
            <a:off x="6477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3F3F3F"/>
              </a:buClr>
              <a:buSzPts val="2800"/>
              <a:buNone/>
              <a:defRPr sz="2800">
                <a:solidFill>
                  <a:srgbClr val="3F3F3F"/>
                </a:solidFill>
                <a:latin typeface="Calibri" panose="020F0502020204030204"/>
                <a:ea typeface="Calibri" panose="020F0502020204030204"/>
                <a:cs typeface="Calibri" panose="020F0502020204030204"/>
                <a:sym typeface="Calibri" panose="020F0502020204030204"/>
              </a:defRPr>
            </a:lvl1pPr>
            <a:lvl2pPr marL="914400" lvl="1" indent="-381000" algn="l">
              <a:lnSpc>
                <a:spcPct val="150000"/>
              </a:lnSpc>
              <a:spcBef>
                <a:spcPts val="500"/>
              </a:spcBef>
              <a:spcAft>
                <a:spcPts val="0"/>
              </a:spcAft>
              <a:buClr>
                <a:srgbClr val="3F3F3F"/>
              </a:buClr>
              <a:buSzPts val="2400"/>
              <a:buChar char="•"/>
              <a:defRPr sz="2400">
                <a:solidFill>
                  <a:srgbClr val="3F3F3F"/>
                </a:solidFill>
                <a:latin typeface="Calibri" panose="020F0502020204030204"/>
                <a:ea typeface="Calibri" panose="020F0502020204030204"/>
                <a:cs typeface="Calibri" panose="020F0502020204030204"/>
                <a:sym typeface="Calibri" panose="020F0502020204030204"/>
              </a:defRPr>
            </a:lvl2pPr>
            <a:lvl3pPr marL="1371600" lvl="2" indent="-355600" algn="l">
              <a:lnSpc>
                <a:spcPct val="150000"/>
              </a:lnSpc>
              <a:spcBef>
                <a:spcPts val="500"/>
              </a:spcBef>
              <a:spcAft>
                <a:spcPts val="0"/>
              </a:spcAft>
              <a:buClr>
                <a:srgbClr val="3F3F3F"/>
              </a:buClr>
              <a:buSzPts val="2000"/>
              <a:buChar char="•"/>
              <a:defRPr sz="2000">
                <a:solidFill>
                  <a:srgbClr val="3F3F3F"/>
                </a:solidFill>
                <a:latin typeface="Calibri" panose="020F0502020204030204"/>
                <a:ea typeface="Calibri" panose="020F0502020204030204"/>
                <a:cs typeface="Calibri" panose="020F0502020204030204"/>
                <a:sym typeface="Calibri" panose="020F0502020204030204"/>
              </a:defRPr>
            </a:lvl3pPr>
            <a:lvl4pPr marL="1828800" lvl="3" indent="-342900" algn="l">
              <a:lnSpc>
                <a:spcPct val="150000"/>
              </a:lnSpc>
              <a:spcBef>
                <a:spcPts val="500"/>
              </a:spcBef>
              <a:spcAft>
                <a:spcPts val="0"/>
              </a:spcAft>
              <a:buClr>
                <a:srgbClr val="3F3F3F"/>
              </a:buClr>
              <a:buSzPts val="1800"/>
              <a:buChar char="•"/>
              <a:defRPr sz="1800">
                <a:solidFill>
                  <a:srgbClr val="3F3F3F"/>
                </a:solidFill>
                <a:latin typeface="Calibri" panose="020F0502020204030204"/>
                <a:ea typeface="Calibri" panose="020F0502020204030204"/>
                <a:cs typeface="Calibri" panose="020F0502020204030204"/>
                <a:sym typeface="Calibri" panose="020F0502020204030204"/>
              </a:defRPr>
            </a:lvl4pPr>
            <a:lvl5pPr marL="2286000" lvl="4" indent="-342900" algn="l">
              <a:lnSpc>
                <a:spcPct val="150000"/>
              </a:lnSpc>
              <a:spcBef>
                <a:spcPts val="500"/>
              </a:spcBef>
              <a:spcAft>
                <a:spcPts val="0"/>
              </a:spcAft>
              <a:buClr>
                <a:srgbClr val="3F3F3F"/>
              </a:buClr>
              <a:buSzPts val="1800"/>
              <a:buChar char="•"/>
              <a:defRPr sz="1800">
                <a:solidFill>
                  <a:srgbClr val="3F3F3F"/>
                </a:solidFill>
                <a:latin typeface="Calibri" panose="020F0502020204030204"/>
                <a:ea typeface="Calibri" panose="020F0502020204030204"/>
                <a:cs typeface="Calibri" panose="020F0502020204030204"/>
                <a:sym typeface="Calibri" panose="020F050202020403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4" name="Google Shape;24;p19"/>
          <p:cNvSpPr txBox="1">
            <a:spLocks noGrp="1"/>
          </p:cNvSpPr>
          <p:nvPr>
            <p:ph type="body" idx="2"/>
          </p:nvPr>
        </p:nvSpPr>
        <p:spPr>
          <a:xfrm>
            <a:off x="59817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3F3F3F"/>
              </a:buClr>
              <a:buSzPts val="2800"/>
              <a:buNone/>
              <a:defRPr sz="2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914400" lvl="1" indent="-381000" algn="l">
              <a:lnSpc>
                <a:spcPct val="150000"/>
              </a:lnSpc>
              <a:spcBef>
                <a:spcPts val="500"/>
              </a:spcBef>
              <a:spcAft>
                <a:spcPts val="0"/>
              </a:spcAft>
              <a:buClr>
                <a:srgbClr val="3F3F3F"/>
              </a:buClr>
              <a:buSzPts val="2400"/>
              <a:buChar char="•"/>
              <a:defRPr sz="2400">
                <a:solidFill>
                  <a:srgbClr val="3F3F3F"/>
                </a:solidFill>
              </a:defRPr>
            </a:lvl2pPr>
            <a:lvl3pPr marL="1371600" lvl="2" indent="-355600" algn="l">
              <a:lnSpc>
                <a:spcPct val="150000"/>
              </a:lnSpc>
              <a:spcBef>
                <a:spcPts val="500"/>
              </a:spcBef>
              <a:spcAft>
                <a:spcPts val="0"/>
              </a:spcAft>
              <a:buClr>
                <a:srgbClr val="3F3F3F"/>
              </a:buClr>
              <a:buSzPts val="2000"/>
              <a:buChar char="•"/>
              <a:defRPr sz="2000">
                <a:solidFill>
                  <a:srgbClr val="3F3F3F"/>
                </a:solidFill>
              </a:defRPr>
            </a:lvl3pPr>
            <a:lvl4pPr marL="1828800" lvl="3" indent="-355600" algn="l">
              <a:lnSpc>
                <a:spcPct val="150000"/>
              </a:lnSpc>
              <a:spcBef>
                <a:spcPts val="500"/>
              </a:spcBef>
              <a:spcAft>
                <a:spcPts val="0"/>
              </a:spcAft>
              <a:buClr>
                <a:srgbClr val="3F3F3F"/>
              </a:buClr>
              <a:buSzPts val="2000"/>
              <a:buChar char="•"/>
              <a:defRPr sz="2000">
                <a:solidFill>
                  <a:srgbClr val="3F3F3F"/>
                </a:solidFill>
              </a:defRPr>
            </a:lvl4pPr>
            <a:lvl5pPr marL="2286000" lvl="4" indent="-355600" algn="l">
              <a:lnSpc>
                <a:spcPct val="150000"/>
              </a:lnSpc>
              <a:spcBef>
                <a:spcPts val="500"/>
              </a:spcBef>
              <a:spcAft>
                <a:spcPts val="0"/>
              </a:spcAft>
              <a:buClr>
                <a:srgbClr val="3F3F3F"/>
              </a:buClr>
              <a:buSzPts val="2000"/>
              <a:buChar char="•"/>
              <a:defRPr sz="20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5" name="Google Shape;2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647700" y="25844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panose="020F0502020204030204"/>
              <a:buNone/>
              <a:defRPr sz="4400" b="1">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0"/>
          <p:cNvSpPr txBox="1">
            <a:spLocks noGrp="1"/>
          </p:cNvSpPr>
          <p:nvPr>
            <p:ph type="body" idx="1"/>
          </p:nvPr>
        </p:nvSpPr>
        <p:spPr>
          <a:xfrm>
            <a:off x="647700" y="1825625"/>
            <a:ext cx="10515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800"/>
              <a:buNone/>
              <a:defRPr sz="2800">
                <a:solidFill>
                  <a:srgbClr val="3F3F3F"/>
                </a:solidFill>
                <a:latin typeface="Calibri" panose="020F0502020204030204"/>
                <a:ea typeface="Calibri" panose="020F0502020204030204"/>
                <a:cs typeface="Calibri" panose="020F0502020204030204"/>
                <a:sym typeface="Calibri" panose="020F0502020204030204"/>
              </a:defRPr>
            </a:lvl1pPr>
            <a:lvl2pPr marL="914400" lvl="1" indent="-381000" algn="l">
              <a:lnSpc>
                <a:spcPct val="90000"/>
              </a:lnSpc>
              <a:spcBef>
                <a:spcPts val="500"/>
              </a:spcBef>
              <a:spcAft>
                <a:spcPts val="0"/>
              </a:spcAft>
              <a:buClr>
                <a:srgbClr val="3F3F3F"/>
              </a:buClr>
              <a:buSzPts val="2400"/>
              <a:buChar char="•"/>
              <a:defRPr sz="2400">
                <a:solidFill>
                  <a:srgbClr val="3F3F3F"/>
                </a:solidFill>
                <a:latin typeface="Calibri" panose="020F0502020204030204"/>
                <a:ea typeface="Calibri" panose="020F0502020204030204"/>
                <a:cs typeface="Calibri" panose="020F0502020204030204"/>
                <a:sym typeface="Calibri" panose="020F0502020204030204"/>
              </a:defRPr>
            </a:lvl2pPr>
            <a:lvl3pPr marL="1371600" lvl="2" indent="-355600" algn="l">
              <a:lnSpc>
                <a:spcPct val="90000"/>
              </a:lnSpc>
              <a:spcBef>
                <a:spcPts val="500"/>
              </a:spcBef>
              <a:spcAft>
                <a:spcPts val="0"/>
              </a:spcAft>
              <a:buClr>
                <a:srgbClr val="3F3F3F"/>
              </a:buClr>
              <a:buSzPts val="2000"/>
              <a:buChar char="•"/>
              <a:defRPr sz="2000">
                <a:solidFill>
                  <a:srgbClr val="3F3F3F"/>
                </a:solidFill>
                <a:latin typeface="Calibri" panose="020F0502020204030204"/>
                <a:ea typeface="Calibri" panose="020F0502020204030204"/>
                <a:cs typeface="Calibri" panose="020F0502020204030204"/>
                <a:sym typeface="Calibri" panose="020F0502020204030204"/>
              </a:defRPr>
            </a:lvl3pPr>
            <a:lvl4pPr marL="1828800" lvl="3" indent="-342900" algn="l">
              <a:lnSpc>
                <a:spcPct val="90000"/>
              </a:lnSpc>
              <a:spcBef>
                <a:spcPts val="500"/>
              </a:spcBef>
              <a:spcAft>
                <a:spcPts val="0"/>
              </a:spcAft>
              <a:buClr>
                <a:srgbClr val="3F3F3F"/>
              </a:buClr>
              <a:buSzPts val="1800"/>
              <a:buChar char="•"/>
              <a:defRPr sz="1800">
                <a:solidFill>
                  <a:srgbClr val="3F3F3F"/>
                </a:solidFill>
                <a:latin typeface="Calibri" panose="020F0502020204030204"/>
                <a:ea typeface="Calibri" panose="020F0502020204030204"/>
                <a:cs typeface="Calibri" panose="020F0502020204030204"/>
                <a:sym typeface="Calibri" panose="020F0502020204030204"/>
              </a:defRPr>
            </a:lvl4pPr>
            <a:lvl5pPr marL="2286000" lvl="4" indent="-342900" algn="l">
              <a:lnSpc>
                <a:spcPct val="90000"/>
              </a:lnSpc>
              <a:spcBef>
                <a:spcPts val="500"/>
              </a:spcBef>
              <a:spcAft>
                <a:spcPts val="0"/>
              </a:spcAft>
              <a:buClr>
                <a:srgbClr val="3F3F3F"/>
              </a:buClr>
              <a:buSzPts val="1800"/>
              <a:buChar char="•"/>
              <a:defRPr sz="1800">
                <a:solidFill>
                  <a:srgbClr val="3F3F3F"/>
                </a:solidFill>
                <a:latin typeface="Calibri" panose="020F0502020204030204"/>
                <a:ea typeface="Calibri" panose="020F0502020204030204"/>
                <a:cs typeface="Calibri" panose="020F0502020204030204"/>
                <a:sym typeface="Calibri" panose="020F050202020403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1" name="Google Shape;3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4"/>
        <p:cNvGrpSpPr/>
        <p:nvPr/>
      </p:nvGrpSpPr>
      <p:grpSpPr>
        <a:xfrm>
          <a:off x="0" y="0"/>
          <a:ext cx="0" cy="0"/>
          <a:chOff x="0" y="0"/>
          <a:chExt cx="0" cy="0"/>
        </a:xfrm>
      </p:grpSpPr>
      <p:sp>
        <p:nvSpPr>
          <p:cNvPr id="35" name="Google Shape;35;p21"/>
          <p:cNvSpPr txBox="1">
            <a:spLocks noGrp="1"/>
          </p:cNvSpPr>
          <p:nvPr>
            <p:ph type="title"/>
          </p:nvPr>
        </p:nvSpPr>
        <p:spPr>
          <a:xfrm>
            <a:off x="831850" y="3750945"/>
            <a:ext cx="9843135" cy="81153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1"/>
          <p:cNvSpPr txBox="1">
            <a:spLocks noGrp="1"/>
          </p:cNvSpPr>
          <p:nvPr>
            <p:ph type="body" idx="1"/>
          </p:nvPr>
        </p:nvSpPr>
        <p:spPr>
          <a:xfrm>
            <a:off x="831850" y="4610028"/>
            <a:ext cx="7321550" cy="64755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7F7F7F"/>
              </a:buClr>
              <a:buSzPts val="2400"/>
              <a:buNone/>
              <a:defRPr sz="2400">
                <a:solidFill>
                  <a:srgbClr val="7F7F7F"/>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panose="020F0502020204030204"/>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a:spLocks noGrp="1"/>
          </p:cNvSpPr>
          <p:nvPr>
            <p:ph type="body" idx="1"/>
          </p:nvPr>
        </p:nvSpPr>
        <p:spPr>
          <a:xfrm>
            <a:off x="839788" y="1744961"/>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Calibri" panose="020F0502020204030204"/>
                <a:ea typeface="Calibri" panose="020F0502020204030204"/>
                <a:cs typeface="Calibri" panose="020F0502020204030204"/>
                <a:sym typeface="Calibri" panose="020F0502020204030204"/>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3" name="Google Shape;43;p22"/>
          <p:cNvSpPr txBox="1">
            <a:spLocks noGrp="1"/>
          </p:cNvSpPr>
          <p:nvPr>
            <p:ph type="body" idx="2"/>
          </p:nvPr>
        </p:nvSpPr>
        <p:spPr>
          <a:xfrm>
            <a:off x="839788" y="2615609"/>
            <a:ext cx="5157787" cy="35740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22"/>
          <p:cNvSpPr txBox="1">
            <a:spLocks noGrp="1"/>
          </p:cNvSpPr>
          <p:nvPr>
            <p:ph type="body" idx="3"/>
          </p:nvPr>
        </p:nvSpPr>
        <p:spPr>
          <a:xfrm>
            <a:off x="6172200" y="1744961"/>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Calibri" panose="020F0502020204030204"/>
                <a:ea typeface="Calibri" panose="020F0502020204030204"/>
                <a:cs typeface="Calibri" panose="020F0502020204030204"/>
                <a:sym typeface="Calibri" panose="020F0502020204030204"/>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5" name="Google Shape;45;p22"/>
          <p:cNvSpPr txBox="1">
            <a:spLocks noGrp="1"/>
          </p:cNvSpPr>
          <p:nvPr>
            <p:ph type="body" idx="4"/>
          </p:nvPr>
        </p:nvSpPr>
        <p:spPr>
          <a:xfrm>
            <a:off x="6172200" y="2615609"/>
            <a:ext cx="5183188" cy="35740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838200" y="2766219"/>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Calibri" panose="020F0502020204030204"/>
              <a:buNone/>
              <a:defRPr sz="4400" b="0">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4"/>
        <p:cNvGrpSpPr/>
        <p:nvPr/>
      </p:nvGrpSpPr>
      <p:grpSpPr>
        <a:xfrm>
          <a:off x="0" y="0"/>
          <a:ext cx="0" cy="0"/>
          <a:chOff x="0" y="0"/>
          <a:chExt cx="0" cy="0"/>
        </a:xfrm>
      </p:grpSpPr>
      <p:sp>
        <p:nvSpPr>
          <p:cNvPr id="55" name="Google Shape;5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646747" y="127000"/>
            <a:ext cx="4165200" cy="1600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200"/>
              <a:buFont typeface="Calibri" panose="020F0502020204030204"/>
              <a:buNone/>
              <a:defRPr sz="3200" b="0">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a:spLocks noGrp="1"/>
          </p:cNvSpPr>
          <p:nvPr>
            <p:ph type="pic" idx="2"/>
          </p:nvPr>
        </p:nvSpPr>
        <p:spPr>
          <a:xfrm>
            <a:off x="5184000" y="766354"/>
            <a:ext cx="5817375" cy="5094446"/>
          </a:xfrm>
          <a:prstGeom prst="rect">
            <a:avLst/>
          </a:prstGeom>
          <a:noFill/>
          <a:ln>
            <a:noFill/>
          </a:ln>
        </p:spPr>
      </p:sp>
      <p:sp>
        <p:nvSpPr>
          <p:cNvPr id="61" name="Google Shape;61;p25"/>
          <p:cNvSpPr txBox="1">
            <a:spLocks noGrp="1"/>
          </p:cNvSpPr>
          <p:nvPr>
            <p:ph type="body" idx="1"/>
          </p:nvPr>
        </p:nvSpPr>
        <p:spPr>
          <a:xfrm>
            <a:off x="651827" y="2057400"/>
            <a:ext cx="4165200"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rot="5400000">
            <a:off x="7683223" y="2506386"/>
            <a:ext cx="5811838" cy="15293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panose="020F0502020204030204"/>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txBox="1">
            <a:spLocks noGrp="1"/>
          </p:cNvSpPr>
          <p:nvPr>
            <p:ph type="body" idx="1"/>
          </p:nvPr>
        </p:nvSpPr>
        <p:spPr>
          <a:xfrm rot="5400000">
            <a:off x="2372260" y="-1168935"/>
            <a:ext cx="5811838" cy="887995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8" name="Google Shape;6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Calibri" panose="020F0502020204030204"/>
              <a:buNone/>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pt-BR"/>
            </a:fld>
            <a:endParaRPr lang="pt-B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mailto:carol@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647700" y="25844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panose="020F0502020204030204"/>
              <a:buNone/>
            </a:pPr>
            <a:r>
              <a:rPr lang="pt-BR" sz="2800" b="1"/>
              <a:t>Dicionário de Dados</a:t>
            </a:r>
            <a:endParaRPr sz="2800" b="1"/>
          </a:p>
        </p:txBody>
      </p:sp>
      <p:sp>
        <p:nvSpPr>
          <p:cNvPr id="87" name="Google Shape;87;p2"/>
          <p:cNvSpPr txBox="1">
            <a:spLocks noGrp="1"/>
          </p:cNvSpPr>
          <p:nvPr>
            <p:ph type="body" idx="1"/>
          </p:nvPr>
        </p:nvSpPr>
        <p:spPr>
          <a:xfrm>
            <a:off x="730250" y="1198245"/>
            <a:ext cx="10749280" cy="1546860"/>
          </a:xfrm>
          <a:prstGeom prst="rect">
            <a:avLst/>
          </a:prstGeom>
          <a:noFill/>
          <a:ln>
            <a:noFill/>
          </a:ln>
        </p:spPr>
        <p:txBody>
          <a:bodyPr spcFirstLastPara="1" wrap="square" lIns="91425" tIns="45700" rIns="91425" bIns="45700" anchor="t" anchorCtr="0">
            <a:normAutofit fontScale="90000" lnSpcReduction="20000"/>
          </a:bodyPr>
          <a:lstStyle/>
          <a:p>
            <a:pPr marL="0" lvl="0" indent="0" algn="just" rtl="0">
              <a:lnSpc>
                <a:spcPct val="150000"/>
              </a:lnSpc>
              <a:spcBef>
                <a:spcPts val="0"/>
              </a:spcBef>
              <a:spcAft>
                <a:spcPts val="0"/>
              </a:spcAft>
              <a:buClr>
                <a:srgbClr val="3F3F3F"/>
              </a:buClr>
              <a:buSzPct val="100000"/>
              <a:buNone/>
            </a:pPr>
            <a:r>
              <a:rPr lang="pt-BR" sz="1600"/>
              <a:t>Um dicionário de dados é um documeto usado para descrever informações sobre o conteúdo, formato e a estrutura do banco de dados, junto com o modelo de entidade e relacionamento, é necessário que se mantenha um documento com a explicação de todos os objetos nele criados. Este documento, que pode ser chamado de dicionário de dados, permite que os analistas obtenham informações sobre todos os objetos do modelo de forma textual, contendo explicações por vezes difíceis de incluir no diagrama.   O dicionário de dados é geralmente criado em forma de tabelas.</a:t>
            </a:r>
            <a:endParaRPr sz="1600"/>
          </a:p>
        </p:txBody>
      </p:sp>
      <p:graphicFrame>
        <p:nvGraphicFramePr>
          <p:cNvPr id="88" name="Google Shape;88;p2"/>
          <p:cNvGraphicFramePr/>
          <p:nvPr/>
        </p:nvGraphicFramePr>
        <p:xfrm>
          <a:off x="1024255" y="2912110"/>
          <a:ext cx="10524475" cy="1497950"/>
        </p:xfrm>
        <a:graphic>
          <a:graphicData uri="http://schemas.openxmlformats.org/drawingml/2006/table">
            <a:tbl>
              <a:tblPr firstRow="1" bandRow="1">
                <a:noFill/>
                <a:tableStyleId>{EC61EB52-A700-473F-BA14-CEBD387C3D88}</a:tableStyleId>
              </a:tblPr>
              <a:tblGrid>
                <a:gridCol w="2252975"/>
                <a:gridCol w="1394460"/>
                <a:gridCol w="984885"/>
                <a:gridCol w="1261745"/>
                <a:gridCol w="1348735"/>
                <a:gridCol w="3281675"/>
              </a:tblGrid>
              <a:tr h="313050">
                <a:tc gridSpan="6">
                  <a:txBody>
                    <a:bodyPr/>
                    <a:lstStyle/>
                    <a:p>
                      <a:pPr marL="0" marR="0" lvl="0" indent="0" algn="l" rtl="0">
                        <a:spcBef>
                          <a:spcPts val="0"/>
                        </a:spcBef>
                        <a:spcAft>
                          <a:spcPts val="0"/>
                        </a:spcAft>
                        <a:buClr>
                          <a:schemeClr val="dk1"/>
                        </a:buClr>
                        <a:buSzPts val="1400"/>
                        <a:buFont typeface="Calibri" panose="020F0502020204030204"/>
                        <a:buNone/>
                      </a:pPr>
                      <a:r>
                        <a:rPr lang="pt-BR" sz="1400" u="none" strike="noStrike" cap="none"/>
                        <a:t>Tabela: Funcionário</a:t>
                      </a:r>
                      <a:endParaRPr sz="1400" u="none" strike="noStrike" cap="none"/>
                    </a:p>
                  </a:txBody>
                  <a:tcPr marL="91450" marR="91450" marT="45725" marB="45725"/>
                </a:tc>
                <a:tc hMerge="1">
                  <a:tcPr/>
                </a:tc>
                <a:tc hMerge="1">
                  <a:tcPr/>
                </a:tc>
                <a:tc hMerge="1">
                  <a:tcPr/>
                </a:tc>
                <a:tc hMerge="1">
                  <a:tcPr/>
                </a:tc>
                <a:tc hMerge="1">
                  <a:tcPr/>
                </a:tc>
              </a:tr>
              <a:tr h="312425">
                <a:tc>
                  <a:txBody>
                    <a:bodyPr/>
                    <a:lstStyle/>
                    <a:p>
                      <a:pPr marL="0" marR="0" lvl="0" indent="0" algn="l" rtl="0">
                        <a:spcBef>
                          <a:spcPts val="0"/>
                        </a:spcBef>
                        <a:spcAft>
                          <a:spcPts val="0"/>
                        </a:spcAft>
                        <a:buClr>
                          <a:schemeClr val="dk1"/>
                        </a:buClr>
                        <a:buSzPts val="1400"/>
                        <a:buFont typeface="Calibri" panose="020F0502020204030204"/>
                        <a:buNone/>
                      </a:pPr>
                      <a:r>
                        <a:rPr lang="pt-BR" sz="1400" b="1" u="none" strike="noStrike" cap="none"/>
                        <a:t>Atributo</a:t>
                      </a:r>
                      <a:endParaRPr sz="1400" b="1" u="none" strike="noStrike" cap="none"/>
                    </a:p>
                  </a:txBody>
                  <a:tcPr marL="91450" marR="91450" marT="45725" marB="45725"/>
                </a:tc>
                <a:tc>
                  <a:txBody>
                    <a:bodyPr/>
                    <a:lstStyle/>
                    <a:p>
                      <a:pPr marL="0" marR="0" lvl="0" indent="0" algn="l" rtl="0">
                        <a:spcBef>
                          <a:spcPts val="0"/>
                        </a:spcBef>
                        <a:spcAft>
                          <a:spcPts val="0"/>
                        </a:spcAft>
                        <a:buClr>
                          <a:schemeClr val="dk1"/>
                        </a:buClr>
                        <a:buSzPts val="1400"/>
                        <a:buFont typeface="Calibri" panose="020F0502020204030204"/>
                        <a:buNone/>
                      </a:pPr>
                      <a:r>
                        <a:rPr lang="pt-BR" sz="1400" b="1" u="none" strike="noStrike" cap="none"/>
                        <a:t>Tipo/Domínio</a:t>
                      </a:r>
                      <a:endParaRPr sz="1400" b="1" u="none" strike="noStrike" cap="none"/>
                    </a:p>
                  </a:txBody>
                  <a:tcPr marL="91450" marR="91450" marT="45725" marB="45725"/>
                </a:tc>
                <a:tc>
                  <a:txBody>
                    <a:bodyPr/>
                    <a:lstStyle/>
                    <a:p>
                      <a:pPr marL="0" marR="0" lvl="0" indent="0" algn="l" rtl="0">
                        <a:spcBef>
                          <a:spcPts val="0"/>
                        </a:spcBef>
                        <a:spcAft>
                          <a:spcPts val="0"/>
                        </a:spcAft>
                        <a:buClr>
                          <a:schemeClr val="dk1"/>
                        </a:buClr>
                        <a:buSzPts val="1400"/>
                        <a:buFont typeface="Calibri" panose="020F0502020204030204"/>
                        <a:buNone/>
                      </a:pPr>
                      <a:r>
                        <a:rPr lang="pt-BR" sz="1400" b="1" u="none" strike="noStrike" cap="none"/>
                        <a:t>Tamanho</a:t>
                      </a:r>
                      <a:endParaRPr sz="1400" b="1" u="none" strike="noStrike" cap="none"/>
                    </a:p>
                  </a:txBody>
                  <a:tcPr marL="91450" marR="91450" marT="45725" marB="45725"/>
                </a:tc>
                <a:tc>
                  <a:txBody>
                    <a:bodyPr/>
                    <a:lstStyle/>
                    <a:p>
                      <a:pPr marL="0" marR="0" lvl="0" indent="0" algn="l" rtl="0">
                        <a:spcBef>
                          <a:spcPts val="0"/>
                        </a:spcBef>
                        <a:spcAft>
                          <a:spcPts val="0"/>
                        </a:spcAft>
                        <a:buClr>
                          <a:schemeClr val="dk1"/>
                        </a:buClr>
                        <a:buSzPts val="1400"/>
                        <a:buFont typeface="Calibri" panose="020F0502020204030204"/>
                        <a:buNone/>
                      </a:pPr>
                      <a:r>
                        <a:rPr lang="pt-BR" sz="1400" b="1" u="none" strike="noStrike" cap="none"/>
                        <a:t>Restrições</a:t>
                      </a:r>
                      <a:endParaRPr sz="1400" b="1" u="none" strike="noStrike" cap="none"/>
                    </a:p>
                  </a:txBody>
                  <a:tcPr marL="91450" marR="91450" marT="45725" marB="45725"/>
                </a:tc>
                <a:tc>
                  <a:txBody>
                    <a:bodyPr/>
                    <a:lstStyle/>
                    <a:p>
                      <a:pPr marL="0" marR="0" lvl="0" indent="0" algn="l" rtl="0">
                        <a:spcBef>
                          <a:spcPts val="0"/>
                        </a:spcBef>
                        <a:spcAft>
                          <a:spcPts val="0"/>
                        </a:spcAft>
                        <a:buClr>
                          <a:schemeClr val="dk1"/>
                        </a:buClr>
                        <a:buSzPts val="1400"/>
                        <a:buFont typeface="Calibri" panose="020F0502020204030204"/>
                        <a:buNone/>
                      </a:pPr>
                      <a:r>
                        <a:rPr lang="pt-BR" sz="1400" b="1" u="none" strike="noStrike" cap="none"/>
                        <a:t>Valor Padrão</a:t>
                      </a:r>
                      <a:endParaRPr sz="1400" b="1" u="none" strike="noStrike" cap="none"/>
                    </a:p>
                  </a:txBody>
                  <a:tcPr marL="91450" marR="91450" marT="45725" marB="45725"/>
                </a:tc>
                <a:tc>
                  <a:txBody>
                    <a:bodyPr/>
                    <a:lstStyle/>
                    <a:p>
                      <a:pPr marL="0" marR="0" lvl="0" indent="0" algn="l" rtl="0">
                        <a:spcBef>
                          <a:spcPts val="0"/>
                        </a:spcBef>
                        <a:spcAft>
                          <a:spcPts val="0"/>
                        </a:spcAft>
                        <a:buClr>
                          <a:schemeClr val="dk1"/>
                        </a:buClr>
                        <a:buSzPts val="1400"/>
                        <a:buFont typeface="Calibri" panose="020F0502020204030204"/>
                        <a:buNone/>
                      </a:pPr>
                      <a:r>
                        <a:rPr lang="pt-BR" sz="1400" b="1" u="none" strike="noStrike" cap="none"/>
                        <a:t>Descrição</a:t>
                      </a:r>
                      <a:endParaRPr sz="1400" b="1" u="none" strike="noStrike" cap="none"/>
                    </a:p>
                  </a:txBody>
                  <a:tcPr marL="91450" marR="91450" marT="45725" marB="45725"/>
                </a:tc>
              </a:tr>
              <a:tr h="2908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codigo_funcionario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Numérico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4 bytes</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PK - NOT NULL</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N/D</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Número gerado automaticamente</a:t>
                      </a:r>
                      <a:endParaRPr sz="1200" u="none" strike="noStrike" cap="none"/>
                    </a:p>
                  </a:txBody>
                  <a:tcPr marL="91450" marR="91450" marT="45725" marB="45725"/>
                </a:tc>
              </a:tr>
              <a:tr h="2908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nome</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Texto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40 bytes</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NOT NULL</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N/D</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Nome do funcionário da empresa</a:t>
                      </a:r>
                      <a:endParaRPr sz="1200" u="none" strike="noStrike" cap="none"/>
                    </a:p>
                  </a:txBody>
                  <a:tcPr marL="91450" marR="91450" marT="45725" marB="45725"/>
                </a:tc>
              </a:tr>
              <a:tr h="2908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id_departamento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Numérico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4 bytes</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FK</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N/D</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Número de identificação do departamento</a:t>
                      </a:r>
                      <a:endParaRPr sz="1200" u="none" strike="noStrike" cap="none"/>
                    </a:p>
                  </a:txBody>
                  <a:tcPr marL="91450" marR="91450" marT="45725" marB="457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p:nvPr/>
        </p:nvSpPr>
        <p:spPr>
          <a:xfrm>
            <a:off x="280670" y="640715"/>
            <a:ext cx="11445875" cy="135318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1">
                <a:solidFill>
                  <a:schemeClr val="dk1"/>
                </a:solidFill>
                <a:latin typeface="Calibri" panose="020F0502020204030204"/>
                <a:ea typeface="Calibri" panose="020F0502020204030204"/>
                <a:cs typeface="Calibri" panose="020F0502020204030204"/>
                <a:sym typeface="Calibri" panose="020F0502020204030204"/>
              </a:rPr>
              <a:t>Segunda Forma Normal</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800">
                <a:solidFill>
                  <a:schemeClr val="dk1"/>
                </a:solidFill>
                <a:latin typeface="Calibri" panose="020F0502020204030204"/>
                <a:ea typeface="Calibri" panose="020F0502020204030204"/>
                <a:cs typeface="Calibri" panose="020F0502020204030204"/>
                <a:sym typeface="Calibri" panose="020F0502020204030204"/>
              </a:rPr>
              <a:t>Aplicando a segunda forma normal.</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34" name="Google Shape;134;p9"/>
          <p:cNvGraphicFramePr/>
          <p:nvPr/>
        </p:nvGraphicFramePr>
        <p:xfrm>
          <a:off x="6444615" y="1717040"/>
          <a:ext cx="4519925" cy="1905000"/>
        </p:xfrm>
        <a:graphic>
          <a:graphicData uri="http://schemas.openxmlformats.org/drawingml/2006/table">
            <a:tbl>
              <a:tblPr firstRow="1" bandRow="1">
                <a:noFill/>
                <a:tableStyleId>{EC61EB52-A700-473F-BA14-CEBD387C3D88}</a:tableStyleId>
              </a:tblPr>
              <a:tblGrid>
                <a:gridCol w="1432560"/>
                <a:gridCol w="1381115"/>
                <a:gridCol w="1706250"/>
              </a:tblGrid>
              <a:tr h="381000">
                <a:tc gridSpan="3">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Equipamento</a:t>
                      </a:r>
                      <a:endParaRPr sz="1200" u="none" strike="noStrike" cap="none"/>
                    </a:p>
                  </a:txBody>
                  <a:tcPr marL="91450" marR="91450" marT="45725" marB="45725">
                    <a:solidFill>
                      <a:srgbClr val="FF8D41"/>
                    </a:solidFill>
                  </a:tcPr>
                </a:tc>
                <a:tc hMerge="1">
                  <a:tcPr/>
                </a:tc>
                <a:tc hMerge="1">
                  <a:tcPr/>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cod_equipamento</a:t>
                      </a:r>
                      <a:endParaRPr sz="1200" b="1" u="none" strike="noStrike" cap="none"/>
                    </a:p>
                  </a:txBody>
                  <a:tcPr marL="91450" marR="91450" marT="45725" marB="45725">
                    <a:solidFill>
                      <a:srgbClr val="FF3300"/>
                    </a:solidFill>
                  </a:tcPr>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cod_fornecedor</a:t>
                      </a:r>
                      <a:endParaRPr sz="1200" b="1" u="none" strike="noStrike" cap="none"/>
                    </a:p>
                  </a:txBody>
                  <a:tcPr marL="91450" marR="91450" marT="45725" marB="45725">
                    <a:solidFill>
                      <a:srgbClr val="FF3300"/>
                    </a:solidFill>
                  </a:tcPr>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qtde_estoque</a:t>
                      </a:r>
                      <a:endParaRPr sz="1200" b="1"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135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a:t>
                      </a:r>
                      <a:endParaRPr sz="1200"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138</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20</a:t>
                      </a:r>
                      <a:endParaRPr sz="1200"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54</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135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25</a:t>
                      </a:r>
                      <a:endParaRPr sz="1200" u="none" strike="noStrike" cap="none"/>
                    </a:p>
                  </a:txBody>
                  <a:tcPr marL="91450" marR="91450" marT="45725" marB="45725"/>
                </a:tc>
              </a:tr>
            </a:tbl>
          </a:graphicData>
        </a:graphic>
      </p:graphicFrame>
      <p:graphicFrame>
        <p:nvGraphicFramePr>
          <p:cNvPr id="135" name="Google Shape;135;p9"/>
          <p:cNvGraphicFramePr/>
          <p:nvPr/>
        </p:nvGraphicFramePr>
        <p:xfrm>
          <a:off x="480060" y="1717040"/>
          <a:ext cx="5392425" cy="1524000"/>
        </p:xfrm>
        <a:graphic>
          <a:graphicData uri="http://schemas.openxmlformats.org/drawingml/2006/table">
            <a:tbl>
              <a:tblPr firstRow="1" bandRow="1">
                <a:noFill/>
                <a:tableStyleId>{EC61EB52-A700-473F-BA14-CEBD387C3D88}</a:tableStyleId>
              </a:tblPr>
              <a:tblGrid>
                <a:gridCol w="1381125"/>
                <a:gridCol w="2305050"/>
                <a:gridCol w="1706250"/>
              </a:tblGrid>
              <a:tr h="381000">
                <a:tc gridSpan="3">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Fornecedor</a:t>
                      </a:r>
                      <a:endParaRPr sz="1200" u="none" strike="noStrike" cap="none"/>
                    </a:p>
                  </a:txBody>
                  <a:tcPr marL="91450" marR="91450" marT="45725" marB="45725">
                    <a:solidFill>
                      <a:schemeClr val="accent5"/>
                    </a:solidFill>
                  </a:tcPr>
                </a:tc>
                <a:tc hMerge="1">
                  <a:tcPr/>
                </a:tc>
                <a:tc hMerge="1">
                  <a:tcPr/>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cod_fornecedor</a:t>
                      </a:r>
                      <a:endParaRPr sz="1200" b="1" u="none" strike="noStrike" cap="none"/>
                    </a:p>
                  </a:txBody>
                  <a:tcPr marL="91450" marR="91450" marT="45725" marB="45725">
                    <a:solidFill>
                      <a:srgbClr val="FF3300"/>
                    </a:solidFill>
                  </a:tcPr>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local_fornecedor</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email_fornecedor</a:t>
                      </a:r>
                      <a:endParaRPr sz="1200" b="1"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135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Rio de Janeiro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abc@gmail.com</a:t>
                      </a:r>
                      <a:endParaRPr sz="1200"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138</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São Paulo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xpto@hotmail.com</a:t>
                      </a:r>
                      <a:endParaRPr sz="1200" u="none" strike="noStrike" cap="none"/>
                    </a:p>
                  </a:txBody>
                  <a:tcPr marL="91450" marR="91450" marT="45725" marB="457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21307e9a3f_0_0"/>
          <p:cNvSpPr txBox="1">
            <a:spLocks noGrp="1"/>
          </p:cNvSpPr>
          <p:nvPr>
            <p:ph type="subTitle" idx="1"/>
          </p:nvPr>
        </p:nvSpPr>
        <p:spPr>
          <a:xfrm>
            <a:off x="930350" y="456576"/>
            <a:ext cx="9144000" cy="16257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75"/>
              <a:buNone/>
            </a:pPr>
            <a:r>
              <a:rPr lang="pt-BR" sz="1260">
                <a:solidFill>
                  <a:srgbClr val="212529"/>
                </a:solidFill>
                <a:highlight>
                  <a:srgbClr val="FFFFFF"/>
                </a:highlight>
                <a:latin typeface="Roboto" panose="02000000000000000000"/>
                <a:ea typeface="Roboto" panose="02000000000000000000"/>
                <a:cs typeface="Roboto" panose="02000000000000000000"/>
                <a:sym typeface="Roboto" panose="02000000000000000000"/>
              </a:rPr>
              <a:t>A segunda forma normal trata destas anomalias e evita que valores fiquem em redundância no banco de dados.</a:t>
            </a:r>
            <a:endParaRPr sz="126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500"/>
              </a:spcBef>
              <a:spcAft>
                <a:spcPts val="0"/>
              </a:spcAft>
              <a:buSzPts val="275"/>
              <a:buNone/>
            </a:pPr>
            <a:r>
              <a:rPr lang="pt-BR" sz="1260">
                <a:solidFill>
                  <a:srgbClr val="212529"/>
                </a:solidFill>
                <a:highlight>
                  <a:srgbClr val="FFFFFF"/>
                </a:highlight>
                <a:latin typeface="Roboto" panose="02000000000000000000"/>
                <a:ea typeface="Roboto" panose="02000000000000000000"/>
                <a:cs typeface="Roboto" panose="02000000000000000000"/>
                <a:sym typeface="Roboto" panose="02000000000000000000"/>
              </a:rPr>
              <a:t>Procedimentos:</a:t>
            </a:r>
            <a:endParaRPr sz="126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500"/>
              </a:spcBef>
              <a:spcAft>
                <a:spcPts val="0"/>
              </a:spcAft>
              <a:buSzPts val="275"/>
              <a:buNone/>
            </a:pPr>
            <a:r>
              <a:rPr lang="pt-B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rPr>
              <a:t>a) Identificar os atributos que não são funcionalmente dependentes de toda a chave primária;</a:t>
            </a: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500"/>
              </a:spcBef>
              <a:spcAft>
                <a:spcPts val="0"/>
              </a:spcAft>
              <a:buNone/>
            </a:pPr>
            <a:r>
              <a:rPr lang="pt-B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rPr>
              <a:t>b) Remover da entidade todos esses atributos identificados e criar uma nova entidade com eles.</a:t>
            </a: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2000"/>
              </a:spcBef>
              <a:spcAft>
                <a:spcPts val="0"/>
              </a:spcAft>
              <a:buNone/>
            </a:pPr>
            <a:r>
              <a:rPr lang="pt-B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rPr>
              <a:t>Considerando a tabela que não está na 2FN:</a:t>
            </a: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2000"/>
              </a:spcBef>
              <a:spcAft>
                <a:spcPts val="0"/>
              </a:spcAft>
              <a:buNone/>
            </a:pP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2000"/>
              </a:spcBef>
              <a:spcAft>
                <a:spcPts val="2000"/>
              </a:spcAft>
              <a:buNone/>
            </a:pP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142" name="Google Shape;142;g121307e9a3f_0_0"/>
          <p:cNvPicPr preferRelativeResize="0"/>
          <p:nvPr/>
        </p:nvPicPr>
        <p:blipFill>
          <a:blip r:embed="rId1"/>
          <a:stretch>
            <a:fillRect/>
          </a:stretch>
        </p:blipFill>
        <p:spPr>
          <a:xfrm>
            <a:off x="1224500" y="2411876"/>
            <a:ext cx="5572125" cy="1095375"/>
          </a:xfrm>
          <a:prstGeom prst="rect">
            <a:avLst/>
          </a:prstGeom>
          <a:noFill/>
          <a:ln>
            <a:noFill/>
          </a:ln>
        </p:spPr>
      </p:pic>
      <p:sp>
        <p:nvSpPr>
          <p:cNvPr id="143" name="Google Shape;143;g121307e9a3f_0_0"/>
          <p:cNvSpPr txBox="1"/>
          <p:nvPr/>
        </p:nvSpPr>
        <p:spPr>
          <a:xfrm>
            <a:off x="868325" y="3916325"/>
            <a:ext cx="101718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pt-BR"/>
              <a:t>O nome do produto depende do código do produto, porém não depende de N_pedido que é a chave primária da tabela,  portanto não está na segunda forma normal. Isto gera problemas com a manutenção dos dados, pois se houver alteração no nome do produto teremos que alterar em todos os registros da tabela pedido.</a:t>
            </a:r>
            <a:endParaRPr lang="pt-B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21307e9a3f_0_11"/>
          <p:cNvSpPr txBox="1">
            <a:spLocks noGrp="1"/>
          </p:cNvSpPr>
          <p:nvPr>
            <p:ph type="subTitle" idx="1"/>
          </p:nvPr>
        </p:nvSpPr>
        <p:spPr>
          <a:xfrm>
            <a:off x="930350" y="456576"/>
            <a:ext cx="9144000" cy="3585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pt-B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rPr>
              <a:t>Para normalizar esta tabela vamos criar a tabela de Produto</a:t>
            </a: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2000"/>
              </a:spcBef>
              <a:spcAft>
                <a:spcPts val="0"/>
              </a:spcAft>
              <a:buNone/>
            </a:pP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2000"/>
              </a:spcBef>
              <a:spcAft>
                <a:spcPts val="2000"/>
              </a:spcAft>
              <a:buNone/>
            </a:pP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150" name="Google Shape;150;g121307e9a3f_0_11"/>
          <p:cNvPicPr preferRelativeResize="0"/>
          <p:nvPr/>
        </p:nvPicPr>
        <p:blipFill>
          <a:blip r:embed="rId1"/>
          <a:stretch>
            <a:fillRect/>
          </a:stretch>
        </p:blipFill>
        <p:spPr>
          <a:xfrm>
            <a:off x="1578925" y="852301"/>
            <a:ext cx="3181350" cy="1133475"/>
          </a:xfrm>
          <a:prstGeom prst="rect">
            <a:avLst/>
          </a:prstGeom>
          <a:noFill/>
          <a:ln>
            <a:noFill/>
          </a:ln>
        </p:spPr>
      </p:pic>
      <p:sp>
        <p:nvSpPr>
          <p:cNvPr id="151" name="Google Shape;151;g121307e9a3f_0_11"/>
          <p:cNvSpPr txBox="1">
            <a:spLocks noGrp="1"/>
          </p:cNvSpPr>
          <p:nvPr>
            <p:ph type="subTitle" idx="1"/>
          </p:nvPr>
        </p:nvSpPr>
        <p:spPr>
          <a:xfrm>
            <a:off x="763775" y="2195001"/>
            <a:ext cx="9144000" cy="3585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pt-B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rPr>
              <a:t>Agora a tabela de pedido está na 2FN</a:t>
            </a: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2000"/>
              </a:spcBef>
              <a:spcAft>
                <a:spcPts val="0"/>
              </a:spcAft>
              <a:buNone/>
            </a:pP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2000"/>
              </a:spcBef>
              <a:spcAft>
                <a:spcPts val="2000"/>
              </a:spcAft>
              <a:buNone/>
            </a:pPr>
            <a:endParaRPr sz="1285">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152" name="Google Shape;152;g121307e9a3f_0_11"/>
          <p:cNvPicPr preferRelativeResize="0"/>
          <p:nvPr/>
        </p:nvPicPr>
        <p:blipFill>
          <a:blip r:embed="rId2"/>
          <a:stretch>
            <a:fillRect/>
          </a:stretch>
        </p:blipFill>
        <p:spPr>
          <a:xfrm>
            <a:off x="930350" y="2762726"/>
            <a:ext cx="4305300" cy="112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9;p7"/>
          <p:cNvSpPr txBox="1">
            <a:spLocks noGrp="1"/>
          </p:cNvSpPr>
          <p:nvPr>
            <p:ph type="title"/>
          </p:nvPr>
        </p:nvSpPr>
        <p:spPr>
          <a:xfrm>
            <a:off x="302895" y="85725"/>
            <a:ext cx="4675505" cy="4527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Calibri" panose="020F0502020204030204"/>
              <a:buNone/>
            </a:pPr>
            <a:r>
              <a:rPr lang="pt-BR" sz="1800" dirty="0"/>
              <a:t>Exercício 2FN</a:t>
            </a:r>
            <a:endParaRPr sz="1800" dirty="0"/>
          </a:p>
        </p:txBody>
      </p:sp>
      <p:sp>
        <p:nvSpPr>
          <p:cNvPr id="6" name="CaixaDeTexto 5"/>
          <p:cNvSpPr txBox="1"/>
          <p:nvPr/>
        </p:nvSpPr>
        <p:spPr>
          <a:xfrm>
            <a:off x="302895" y="466185"/>
            <a:ext cx="5974080" cy="59093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0" indent="0">
              <a:lnSpc>
                <a:spcPct val="90000"/>
              </a:lnSpc>
              <a:buClr>
                <a:schemeClr val="dk1"/>
              </a:buClr>
              <a:buSzPts val="1800"/>
              <a:buFont typeface="Calibri" panose="020F0502020204030204"/>
              <a:buNone/>
              <a:defRPr sz="1800" b="1">
                <a:solidFill>
                  <a:schemeClr val="dk1"/>
                </a:solidFill>
                <a:latin typeface="Calibri" panose="020F0502020204030204"/>
                <a:ea typeface="Calibri" panose="020F0502020204030204"/>
                <a:cs typeface="Calibri" panose="020F0502020204030204"/>
                <a:sym typeface="Calibri" panose="020F0502020204030204"/>
              </a:defRPr>
            </a:lvl1pPr>
            <a:lvl2pPr>
              <a:buSzPts val="1400"/>
              <a:buNone/>
              <a:defRPr sz="1800"/>
            </a:lvl2pPr>
            <a:lvl3pPr>
              <a:buSzPts val="1400"/>
              <a:buNone/>
              <a:defRPr sz="1800"/>
            </a:lvl3pPr>
            <a:lvl4pPr>
              <a:buSzPts val="1400"/>
              <a:buNone/>
              <a:defRPr sz="1800"/>
            </a:lvl4pPr>
            <a:lvl5pPr>
              <a:buSzPts val="1400"/>
              <a:buNone/>
              <a:defRPr sz="1800"/>
            </a:lvl5pPr>
            <a:lvl6pPr>
              <a:buSzPts val="1400"/>
              <a:buNone/>
              <a:defRPr sz="1800"/>
            </a:lvl6pPr>
            <a:lvl7pPr>
              <a:buSzPts val="1400"/>
              <a:buNone/>
              <a:defRPr sz="1800"/>
            </a:lvl7pPr>
            <a:lvl8pPr>
              <a:buSzPts val="1400"/>
              <a:buNone/>
              <a:defRPr sz="1800"/>
            </a:lvl8pPr>
            <a:lvl9pPr>
              <a:buSzPts val="1400"/>
              <a:buNone/>
              <a:defRPr sz="1800"/>
            </a:lvl9pPr>
          </a:lstStyle>
          <a:p>
            <a:r>
              <a:rPr lang="pt-BR" sz="1400" b="0" dirty="0"/>
              <a:t>1) Considere uma tabela chamada </a:t>
            </a:r>
            <a:r>
              <a:rPr lang="pt-BR" sz="1400" dirty="0"/>
              <a:t>Livro_Autor</a:t>
            </a:r>
            <a:r>
              <a:rPr lang="pt-BR" sz="1400" b="0" dirty="0"/>
              <a:t> com os seguintes campos:</a:t>
            </a:r>
            <a:endParaRPr lang="pt-BR" sz="1400" b="0" dirty="0"/>
          </a:p>
        </p:txBody>
      </p:sp>
      <p:graphicFrame>
        <p:nvGraphicFramePr>
          <p:cNvPr id="7" name="Google Shape;113;p6"/>
          <p:cNvGraphicFramePr/>
          <p:nvPr/>
        </p:nvGraphicFramePr>
        <p:xfrm>
          <a:off x="487828" y="1280286"/>
          <a:ext cx="6254115" cy="2194560"/>
        </p:xfrm>
        <a:graphic>
          <a:graphicData uri="http://schemas.openxmlformats.org/drawingml/2006/table">
            <a:tbl>
              <a:tblPr firstRow="1" bandRow="1">
                <a:noFill/>
                <a:tableStyleId>{EC61EB52-A700-473F-BA14-CEBD387C3D88}</a:tableStyleId>
              </a:tblPr>
              <a:tblGrid>
                <a:gridCol w="871220"/>
                <a:gridCol w="900791"/>
                <a:gridCol w="1082981"/>
                <a:gridCol w="848207"/>
                <a:gridCol w="840740"/>
                <a:gridCol w="1710055"/>
              </a:tblGrid>
              <a:tr h="365750">
                <a:tc gridSpan="6">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dirty="0"/>
                        <a:t>Livro_Autor</a:t>
                      </a:r>
                      <a:endParaRPr sz="1200" u="none" strike="noStrike" cap="none" dirty="0"/>
                    </a:p>
                  </a:txBody>
                  <a:tcPr marL="91450" marR="91450" marT="45725" marB="45725"/>
                </a:tc>
                <a:tc hMerge="1">
                  <a:tcPr/>
                </a:tc>
                <a:tc hMerge="1">
                  <a:tcPr/>
                </a:tc>
                <a:tc hMerge="1">
                  <a:tcPr/>
                </a:tc>
                <a:tc hMerge="1">
                  <a:tcPr/>
                </a:tc>
                <a:tc hMerge="1">
                  <a:tcPr/>
                </a:tc>
              </a:tr>
              <a:tr h="443875">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dirty="0"/>
                        <a:t>id_livro</a:t>
                      </a:r>
                      <a:endParaRPr sz="1200" b="1" u="none" strike="noStrike" cap="none" dirty="0"/>
                    </a:p>
                  </a:txBody>
                  <a:tcPr marL="91450" marR="91450" marT="45725" marB="45725"/>
                </a:tc>
                <a:tc>
                  <a:txBody>
                    <a:bodyPr/>
                    <a:p>
                      <a:pPr marL="0" marR="0" lvl="0" indent="0" algn="l" rtl="0">
                        <a:spcBef>
                          <a:spcPts val="0"/>
                        </a:spcBef>
                        <a:spcAft>
                          <a:spcPts val="0"/>
                        </a:spcAft>
                        <a:buClr>
                          <a:schemeClr val="dk1"/>
                        </a:buClr>
                        <a:buSzPts val="1200"/>
                        <a:buFont typeface="Calibri" panose="020F0502020204030204"/>
                        <a:buNone/>
                      </a:pPr>
                      <a:r>
                        <a:rPr lang="pt-BR" altLang="en-US" sz="1200" b="1" u="none" strike="noStrike" cap="none" dirty="0"/>
                        <a:t>id_autor</a:t>
                      </a:r>
                      <a:endParaRPr lang="pt-BR" altLang="en-US" sz="1200" b="1"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dirty="0"/>
                        <a:t>titulo</a:t>
                      </a:r>
                      <a:endParaRPr sz="1200" b="1"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dirty="0"/>
                        <a:t>autor</a:t>
                      </a:r>
                      <a:endParaRPr sz="1200" b="1" u="none" strike="noStrike" cap="none"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panose="020F0502020204030204"/>
                        <a:buNone/>
                        <a:defRPr/>
                      </a:pPr>
                      <a:r>
                        <a:rPr lang="pt-BR" sz="1200" b="1" u="none" strike="noStrike" cap="none" dirty="0" err="1"/>
                        <a:t>genero</a:t>
                      </a:r>
                      <a:endParaRPr lang="pt-BR" sz="1200" b="1" u="none" strike="noStrike" cap="none" dirty="0"/>
                    </a:p>
                    <a:p>
                      <a:pPr marL="0" marR="0" lvl="0" indent="0" algn="l" rtl="0">
                        <a:spcBef>
                          <a:spcPts val="0"/>
                        </a:spcBef>
                        <a:spcAft>
                          <a:spcPts val="0"/>
                        </a:spcAft>
                        <a:buClr>
                          <a:schemeClr val="dk1"/>
                        </a:buClr>
                        <a:buSzPts val="1200"/>
                        <a:buFont typeface="Calibri" panose="020F0502020204030204"/>
                        <a:buNone/>
                      </a:pPr>
                      <a:endParaRPr sz="1200" b="1"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dirty="0"/>
                        <a:t> </a:t>
                      </a:r>
                      <a:r>
                        <a:rPr lang="pt-BR" sz="1200" b="1" u="none" strike="noStrike" cap="none" dirty="0" err="1"/>
                        <a:t>ano_publicacao</a:t>
                      </a:r>
                      <a:endParaRPr sz="1200" b="1" u="none" strike="noStrike" cap="none" dirty="0"/>
                    </a:p>
                  </a:txBody>
                  <a:tcPr marL="91450" marR="91450" marT="45725" marB="45725"/>
                </a:tc>
              </a:tr>
              <a:tr h="35305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10</a:t>
                      </a:r>
                      <a:endParaRPr sz="1200" u="none" strike="noStrike" cap="none" dirty="0"/>
                    </a:p>
                  </a:txBody>
                  <a:tcPr marL="91450" marR="91450" marT="45725" marB="45725"/>
                </a:tc>
                <a:tc>
                  <a:txBody>
                    <a:bodyPr/>
                    <a:p>
                      <a:pPr marL="0" marR="0" lvl="0" indent="0" algn="l" rtl="0">
                        <a:spcBef>
                          <a:spcPts val="0"/>
                        </a:spcBef>
                        <a:spcAft>
                          <a:spcPts val="0"/>
                        </a:spcAft>
                        <a:buClr>
                          <a:schemeClr val="dk1"/>
                        </a:buClr>
                        <a:buSzPts val="1200"/>
                        <a:buFont typeface="Calibri" panose="020F0502020204030204"/>
                        <a:buNone/>
                      </a:pPr>
                      <a:r>
                        <a:rPr lang="pt-BR" altLang="en-US" sz="1200" u="none" strike="noStrike" cap="none" dirty="0"/>
                        <a:t>5</a:t>
                      </a:r>
                      <a:endParaRPr lang="pt-BR" altLang="en-US"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Java 21 dias</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err="1"/>
                        <a:t>Lemay</a:t>
                      </a:r>
                      <a:r>
                        <a:rPr lang="pt-BR" sz="1200" u="none" strike="noStrike" cap="none" dirty="0"/>
                        <a:t> Laura</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TI</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2003</a:t>
                      </a:r>
                      <a:endParaRPr sz="1200" u="none" strike="noStrike" cap="none" dirty="0"/>
                    </a:p>
                  </a:txBody>
                  <a:tcPr marL="91450" marR="91450" marT="45725" marB="45725"/>
                </a:tc>
              </a:tr>
              <a:tr h="35305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20</a:t>
                      </a:r>
                      <a:endParaRPr sz="1200" u="none" strike="noStrike" cap="none" dirty="0"/>
                    </a:p>
                  </a:txBody>
                  <a:tcPr marL="91450" marR="91450" marT="45725" marB="45725"/>
                </a:tc>
                <a:tc>
                  <a:txBody>
                    <a:bodyPr/>
                    <a:p>
                      <a:pPr marL="0" marR="0" lvl="0" indent="0" algn="l" rtl="0">
                        <a:spcBef>
                          <a:spcPts val="0"/>
                        </a:spcBef>
                        <a:spcAft>
                          <a:spcPts val="0"/>
                        </a:spcAft>
                        <a:buClr>
                          <a:schemeClr val="dk1"/>
                        </a:buClr>
                        <a:buSzPts val="1200"/>
                        <a:buFont typeface="Calibri" panose="020F0502020204030204"/>
                        <a:buNone/>
                      </a:pPr>
                      <a:r>
                        <a:rPr lang="pt-BR" altLang="en-US" sz="1200" u="none" strike="noStrike" cap="none" dirty="0"/>
                        <a:t>3</a:t>
                      </a:r>
                      <a:endParaRPr lang="pt-BR" altLang="en-US"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Big Data</a:t>
                      </a:r>
                      <a:endParaRPr sz="12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panose="020F0502020204030204"/>
                        <a:buNone/>
                      </a:pPr>
                      <a:r>
                        <a:rPr lang="pt-BR" sz="1200" b="0" i="0" u="none" strike="noStrike" cap="none" dirty="0">
                          <a:solidFill>
                            <a:schemeClr val="dk1"/>
                          </a:solidFill>
                          <a:latin typeface="Calibri" panose="020F0502020204030204"/>
                          <a:ea typeface="Calibri" panose="020F0502020204030204"/>
                          <a:cs typeface="Calibri" panose="020F0502020204030204"/>
                          <a:sym typeface="Arial" panose="020B0604020202020204"/>
                        </a:rPr>
                        <a:t>Felipe Nery</a:t>
                      </a:r>
                      <a:endParaRPr sz="1200" b="0" i="0" u="none" strike="noStrike" cap="none" dirty="0">
                        <a:solidFill>
                          <a:schemeClr val="dk1"/>
                        </a:solidFill>
                        <a:latin typeface="Calibri" panose="020F0502020204030204"/>
                        <a:ea typeface="Calibri" panose="020F0502020204030204"/>
                        <a:cs typeface="Calibri" panose="020F0502020204030204"/>
                        <a:sym typeface="Arial" panose="020B0604020202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panose="020F0502020204030204"/>
                        <a:buNone/>
                      </a:pPr>
                      <a:r>
                        <a:rPr lang="pt-BR" sz="1200" b="0" i="0" u="none" strike="noStrike" cap="none" dirty="0">
                          <a:solidFill>
                            <a:schemeClr val="dk1"/>
                          </a:solidFill>
                          <a:latin typeface="Calibri" panose="020F0502020204030204"/>
                          <a:ea typeface="Calibri" panose="020F0502020204030204"/>
                          <a:cs typeface="Calibri" panose="020F0502020204030204"/>
                          <a:sym typeface="Arial" panose="020B0604020202020204"/>
                        </a:rPr>
                        <a:t>TI</a:t>
                      </a:r>
                      <a:endParaRPr sz="1200" b="0" i="0" u="none" strike="noStrike" cap="none" dirty="0">
                        <a:solidFill>
                          <a:schemeClr val="dk1"/>
                        </a:solidFill>
                        <a:latin typeface="Calibri" panose="020F0502020204030204"/>
                        <a:ea typeface="Calibri" panose="020F0502020204030204"/>
                        <a:cs typeface="Calibri" panose="020F050202020403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2018</a:t>
                      </a:r>
                      <a:endParaRPr sz="1200" u="none" strike="noStrike" cap="none" dirty="0"/>
                    </a:p>
                  </a:txBody>
                  <a:tcPr marL="91450" marR="91450" marT="45725" marB="45725"/>
                </a:tc>
              </a:tr>
              <a:tr h="4572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30</a:t>
                      </a:r>
                      <a:endParaRPr sz="1200" u="none" strike="noStrike" cap="none" dirty="0"/>
                    </a:p>
                  </a:txBody>
                  <a:tcPr marL="91450" marR="91450" marT="45725" marB="45725"/>
                </a:tc>
                <a:tc>
                  <a:txBody>
                    <a:bodyPr/>
                    <a:p>
                      <a:pPr marL="0" marR="0" lvl="0" indent="0" algn="l" rtl="0">
                        <a:spcBef>
                          <a:spcPts val="0"/>
                        </a:spcBef>
                        <a:spcAft>
                          <a:spcPts val="0"/>
                        </a:spcAft>
                        <a:buClr>
                          <a:schemeClr val="dk1"/>
                        </a:buClr>
                        <a:buSzPts val="1200"/>
                        <a:buFont typeface="Calibri" panose="020F0502020204030204"/>
                        <a:buNone/>
                      </a:pPr>
                      <a:r>
                        <a:rPr lang="pt-BR" altLang="en-US" sz="1200" u="none" strike="noStrike" cap="none" dirty="0"/>
                        <a:t>10</a:t>
                      </a:r>
                      <a:endParaRPr lang="pt-BR" altLang="en-US"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Gire o disco</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Louise</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Infantil</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2022</a:t>
                      </a:r>
                      <a:endParaRPr sz="1200" u="none" strike="noStrike" cap="none" dirty="0"/>
                    </a:p>
                  </a:txBody>
                  <a:tcPr marL="91450" marR="91450" marT="45725" marB="45725"/>
                </a:tc>
              </a:tr>
            </a:tbl>
          </a:graphicData>
        </a:graphic>
      </p:graphicFrame>
      <p:sp>
        <p:nvSpPr>
          <p:cNvPr id="9" name="CaixaDeTexto 8"/>
          <p:cNvSpPr txBox="1"/>
          <p:nvPr/>
        </p:nvSpPr>
        <p:spPr>
          <a:xfrm>
            <a:off x="497840" y="842645"/>
            <a:ext cx="8848090" cy="34861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nSpc>
                <a:spcPct val="90000"/>
              </a:lnSpc>
              <a:buClr>
                <a:schemeClr val="dk1"/>
              </a:buClr>
              <a:buSzPts val="1800"/>
              <a:buFont typeface="Calibri" panose="020F0502020204030204"/>
              <a:buNone/>
              <a:defRPr>
                <a:solidFill>
                  <a:schemeClr val="dk1"/>
                </a:solidFill>
                <a:latin typeface="Calibri" panose="020F0502020204030204"/>
                <a:ea typeface="Calibri" panose="020F0502020204030204"/>
                <a:cs typeface="Calibri" panose="020F0502020204030204"/>
              </a:defRPr>
            </a:lvl1pPr>
            <a:lvl2pPr>
              <a:buSzPts val="1400"/>
              <a:buNone/>
              <a:defRPr sz="1800"/>
            </a:lvl2pPr>
            <a:lvl3pPr>
              <a:buSzPts val="1400"/>
              <a:buNone/>
              <a:defRPr sz="1800"/>
            </a:lvl3pPr>
            <a:lvl4pPr>
              <a:buSzPts val="1400"/>
              <a:buNone/>
              <a:defRPr sz="1800"/>
            </a:lvl4pPr>
            <a:lvl5pPr>
              <a:buSzPts val="1400"/>
              <a:buNone/>
              <a:defRPr sz="1800"/>
            </a:lvl5pPr>
            <a:lvl6pPr>
              <a:buSzPts val="1400"/>
              <a:buNone/>
              <a:defRPr sz="1800"/>
            </a:lvl6pPr>
            <a:lvl7pPr>
              <a:buSzPts val="1400"/>
              <a:buNone/>
              <a:defRPr sz="1800"/>
            </a:lvl7pPr>
            <a:lvl8pPr>
              <a:buSzPts val="1400"/>
              <a:buNone/>
              <a:defRPr sz="1800"/>
            </a:lvl8pPr>
            <a:lvl9pPr>
              <a:buSzPts val="1400"/>
              <a:buNone/>
              <a:defRPr sz="1800"/>
            </a:lvl9pPr>
          </a:lstStyle>
          <a:p>
            <a:r>
              <a:rPr lang="pt-BR" dirty="0"/>
              <a:t>Essa tabela não está na segunda forma normal. Normalize a tabela </a:t>
            </a:r>
            <a:r>
              <a:rPr lang="pt-BR" dirty="0">
                <a:sym typeface="+mn-ea"/>
              </a:rPr>
              <a:t>Livro_Autor</a:t>
            </a:r>
            <a:r>
              <a:rPr lang="pt-BR" dirty="0"/>
              <a:t> para a segunda forma normal.</a:t>
            </a:r>
            <a:endParaRPr lang="pt-BR" dirty="0"/>
          </a:p>
        </p:txBody>
      </p:sp>
      <p:sp>
        <p:nvSpPr>
          <p:cNvPr id="2" name="CaixaDeTexto 1"/>
          <p:cNvSpPr txBox="1"/>
          <p:nvPr/>
        </p:nvSpPr>
        <p:spPr>
          <a:xfrm>
            <a:off x="324844" y="3539417"/>
            <a:ext cx="5974080" cy="59093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0" indent="0">
              <a:lnSpc>
                <a:spcPct val="90000"/>
              </a:lnSpc>
              <a:buClr>
                <a:schemeClr val="dk1"/>
              </a:buClr>
              <a:buSzPts val="1800"/>
              <a:buFont typeface="Calibri" panose="020F0502020204030204"/>
              <a:buNone/>
              <a:defRPr sz="1800" b="1">
                <a:solidFill>
                  <a:schemeClr val="dk1"/>
                </a:solidFill>
                <a:latin typeface="Calibri" panose="020F0502020204030204"/>
                <a:ea typeface="Calibri" panose="020F0502020204030204"/>
                <a:cs typeface="Calibri" panose="020F0502020204030204"/>
                <a:sym typeface="Calibri" panose="020F0502020204030204"/>
              </a:defRPr>
            </a:lvl1pPr>
            <a:lvl2pPr>
              <a:buSzPts val="1400"/>
              <a:buNone/>
              <a:defRPr sz="1800"/>
            </a:lvl2pPr>
            <a:lvl3pPr>
              <a:buSzPts val="1400"/>
              <a:buNone/>
              <a:defRPr sz="1800"/>
            </a:lvl3pPr>
            <a:lvl4pPr>
              <a:buSzPts val="1400"/>
              <a:buNone/>
              <a:defRPr sz="1800"/>
            </a:lvl4pPr>
            <a:lvl5pPr>
              <a:buSzPts val="1400"/>
              <a:buNone/>
              <a:defRPr sz="1800"/>
            </a:lvl5pPr>
            <a:lvl6pPr>
              <a:buSzPts val="1400"/>
              <a:buNone/>
              <a:defRPr sz="1800"/>
            </a:lvl6pPr>
            <a:lvl7pPr>
              <a:buSzPts val="1400"/>
              <a:buNone/>
              <a:defRPr sz="1800"/>
            </a:lvl7pPr>
            <a:lvl8pPr>
              <a:buSzPts val="1400"/>
              <a:buNone/>
              <a:defRPr sz="1800"/>
            </a:lvl8pPr>
            <a:lvl9pPr>
              <a:buSzPts val="1400"/>
              <a:buNone/>
              <a:defRPr sz="1800"/>
            </a:lvl9pPr>
          </a:lstStyle>
          <a:p>
            <a:r>
              <a:rPr lang="pt-BR" sz="1400" b="0" dirty="0"/>
              <a:t>2) Considere uma tabela chamada </a:t>
            </a:r>
            <a:r>
              <a:rPr lang="pt-BR" sz="1400" dirty="0"/>
              <a:t>Curso</a:t>
            </a:r>
            <a:r>
              <a:rPr lang="pt-BR" sz="1400" b="0" dirty="0"/>
              <a:t> com os seguintes campos:</a:t>
            </a:r>
            <a:endParaRPr lang="pt-BR" sz="1400" b="0" dirty="0"/>
          </a:p>
        </p:txBody>
      </p:sp>
      <p:graphicFrame>
        <p:nvGraphicFramePr>
          <p:cNvPr id="3" name="Google Shape;113;p6"/>
          <p:cNvGraphicFramePr/>
          <p:nvPr/>
        </p:nvGraphicFramePr>
        <p:xfrm>
          <a:off x="509777" y="4134615"/>
          <a:ext cx="6284595" cy="2090420"/>
        </p:xfrm>
        <a:graphic>
          <a:graphicData uri="http://schemas.openxmlformats.org/drawingml/2006/table">
            <a:tbl>
              <a:tblPr firstRow="1" bandRow="1">
                <a:noFill/>
                <a:tableStyleId>{EC61EB52-A700-473F-BA14-CEBD387C3D88}</a:tableStyleId>
              </a:tblPr>
              <a:tblGrid>
                <a:gridCol w="877635"/>
                <a:gridCol w="1212850"/>
                <a:gridCol w="929084"/>
                <a:gridCol w="1301164"/>
                <a:gridCol w="780326"/>
                <a:gridCol w="1183701"/>
              </a:tblGrid>
              <a:tr h="365760">
                <a:tc gridSpan="6">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dirty="0"/>
                        <a:t>Curso_Alunos</a:t>
                      </a:r>
                      <a:endParaRPr sz="1200" u="none" strike="noStrike" cap="none" dirty="0"/>
                    </a:p>
                  </a:txBody>
                  <a:tcPr marL="91450" marR="91450" marT="45725" marB="45725"/>
                </a:tc>
                <a:tc hMerge="1">
                  <a:tcPr/>
                </a:tc>
                <a:tc hMerge="1">
                  <a:tcPr/>
                </a:tc>
                <a:tc hMerge="1">
                  <a:tcPr/>
                </a:tc>
                <a:tc hMerge="1">
                  <a:tcPr/>
                </a:tc>
                <a:tc hMerge="1">
                  <a:tcPr/>
                </a:tc>
              </a:tr>
              <a:tr h="443875">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dirty="0"/>
                        <a:t>id_curso </a:t>
                      </a:r>
                      <a:endParaRPr sz="1200" b="1" u="none" strike="noStrike" cap="none" dirty="0"/>
                    </a:p>
                  </a:txBody>
                  <a:tcPr marL="91450" marR="91450" marT="45725" marB="45725"/>
                </a:tc>
                <a:tc>
                  <a:txBody>
                    <a:bodyPr/>
                    <a:p>
                      <a:pPr marL="0" marR="0" lvl="0" indent="0" algn="l" rtl="0">
                        <a:spcBef>
                          <a:spcPts val="0"/>
                        </a:spcBef>
                        <a:spcAft>
                          <a:spcPts val="0"/>
                        </a:spcAft>
                        <a:buClr>
                          <a:schemeClr val="dk1"/>
                        </a:buClr>
                        <a:buSzPts val="1200"/>
                        <a:buFont typeface="Calibri" panose="020F0502020204030204"/>
                        <a:buNone/>
                      </a:pPr>
                      <a:r>
                        <a:rPr lang="pt-BR" altLang="en-US" sz="1200" b="1" u="none" strike="noStrike" cap="none" dirty="0"/>
                        <a:t>id_professor</a:t>
                      </a:r>
                      <a:endParaRPr lang="pt-BR" altLang="en-US" sz="1200" b="1"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dirty="0"/>
                        <a:t>Curso</a:t>
                      </a:r>
                      <a:endParaRPr sz="1200" b="1"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dirty="0"/>
                        <a:t>Professor</a:t>
                      </a:r>
                      <a:endParaRPr sz="1200" b="1" u="none" strike="noStrike" cap="none"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panose="020F0502020204030204"/>
                        <a:buNone/>
                        <a:defRPr/>
                      </a:pPr>
                      <a:r>
                        <a:rPr lang="pt-BR" sz="1200" b="1" u="none" strike="noStrike" cap="none" dirty="0"/>
                        <a:t>unidade</a:t>
                      </a:r>
                      <a:endParaRPr lang="pt-BR" sz="1200" b="1" u="none" strike="noStrike" cap="none" dirty="0"/>
                    </a:p>
                    <a:p>
                      <a:pPr marL="0" marR="0" lvl="0" indent="0" algn="l" rtl="0">
                        <a:spcBef>
                          <a:spcPts val="0"/>
                        </a:spcBef>
                        <a:spcAft>
                          <a:spcPts val="0"/>
                        </a:spcAft>
                        <a:buClr>
                          <a:schemeClr val="dk1"/>
                        </a:buClr>
                        <a:buSzPts val="1200"/>
                        <a:buFont typeface="Calibri" panose="020F0502020204030204"/>
                        <a:buNone/>
                      </a:pPr>
                      <a:endParaRPr sz="1200" b="1"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dirty="0"/>
                        <a:t> </a:t>
                      </a:r>
                      <a:r>
                        <a:rPr lang="pt-BR" sz="1200" b="1" u="none" strike="noStrike" cap="none" dirty="0" err="1"/>
                        <a:t>data_inicio</a:t>
                      </a:r>
                      <a:endParaRPr sz="1200" b="1" u="none" strike="noStrike" cap="none" dirty="0"/>
                    </a:p>
                  </a:txBody>
                  <a:tcPr marL="91450" marR="91450" marT="45725" marB="45725"/>
                </a:tc>
              </a:tr>
              <a:tr h="35305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10</a:t>
                      </a:r>
                      <a:endParaRPr sz="1200" u="none" strike="noStrike" cap="none" dirty="0"/>
                    </a:p>
                  </a:txBody>
                  <a:tcPr marL="91450" marR="91450" marT="45725" marB="45725"/>
                </a:tc>
                <a:tc>
                  <a:txBody>
                    <a:bodyPr/>
                    <a:p>
                      <a:pPr marL="0" marR="0" lvl="0" indent="0" algn="l" rtl="0">
                        <a:spcBef>
                          <a:spcPts val="0"/>
                        </a:spcBef>
                        <a:spcAft>
                          <a:spcPts val="0"/>
                        </a:spcAft>
                        <a:buClr>
                          <a:schemeClr val="dk1"/>
                        </a:buClr>
                        <a:buSzPts val="1200"/>
                        <a:buFont typeface="Calibri" panose="020F0502020204030204"/>
                        <a:buNone/>
                      </a:pPr>
                      <a:endParaRPr lang="pt-BR" altLang="en-US"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Mecânica</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Sergio</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Tijuca</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11/01./2024</a:t>
                      </a:r>
                      <a:endParaRPr sz="1200" u="none" strike="noStrike" cap="none" dirty="0"/>
                    </a:p>
                  </a:txBody>
                  <a:tcPr marL="91450" marR="91450" marT="45725" marB="45725"/>
                </a:tc>
              </a:tr>
              <a:tr h="35305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20</a:t>
                      </a:r>
                      <a:endParaRPr sz="1200" u="none" strike="noStrike" cap="none" dirty="0"/>
                    </a:p>
                  </a:txBody>
                  <a:tcPr marL="91450" marR="91450" marT="45725" marB="45725"/>
                </a:tc>
                <a:tc>
                  <a:txBody>
                    <a:bodyPr/>
                    <a:p>
                      <a:pPr marL="0" marR="0" lvl="0" indent="0" algn="l" rtl="0">
                        <a:spcBef>
                          <a:spcPts val="0"/>
                        </a:spcBef>
                        <a:spcAft>
                          <a:spcPts val="0"/>
                        </a:spcAft>
                        <a:buClr>
                          <a:schemeClr val="dk1"/>
                        </a:buClr>
                        <a:buSzPts val="1200"/>
                        <a:buFont typeface="Calibri" panose="020F0502020204030204"/>
                        <a:buNone/>
                      </a:pPr>
                      <a:endParaRPr lang="pt-BR" altLang="en-US"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Excel</a:t>
                      </a:r>
                      <a:endParaRPr sz="12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panose="020F0502020204030204"/>
                        <a:buNone/>
                      </a:pPr>
                      <a:r>
                        <a:rPr lang="pt-BR" sz="1200" b="0" i="0" u="none" strike="noStrike" cap="none" dirty="0">
                          <a:solidFill>
                            <a:schemeClr val="dk1"/>
                          </a:solidFill>
                          <a:latin typeface="Calibri" panose="020F0502020204030204"/>
                          <a:ea typeface="Calibri" panose="020F0502020204030204"/>
                          <a:cs typeface="Calibri" panose="020F0502020204030204"/>
                          <a:sym typeface="Arial" panose="020B0604020202020204"/>
                        </a:rPr>
                        <a:t>Márcio</a:t>
                      </a:r>
                      <a:endParaRPr sz="1200" b="0" i="0" u="none" strike="noStrike" cap="none" dirty="0">
                        <a:solidFill>
                          <a:schemeClr val="dk1"/>
                        </a:solidFill>
                        <a:latin typeface="Calibri" panose="020F0502020204030204"/>
                        <a:ea typeface="Calibri" panose="020F0502020204030204"/>
                        <a:cs typeface="Calibri" panose="020F0502020204030204"/>
                        <a:sym typeface="Arial" panose="020B0604020202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panose="020F0502020204030204"/>
                        <a:buNone/>
                      </a:pPr>
                      <a:r>
                        <a:rPr lang="pt-BR" sz="1200" b="0" i="0" u="none" strike="noStrike" cap="none" dirty="0">
                          <a:solidFill>
                            <a:schemeClr val="dk1"/>
                          </a:solidFill>
                          <a:latin typeface="Calibri" panose="020F0502020204030204"/>
                          <a:ea typeface="Calibri" panose="020F0502020204030204"/>
                          <a:cs typeface="Calibri" panose="020F0502020204030204"/>
                          <a:sym typeface="Arial" panose="020B0604020202020204"/>
                        </a:rPr>
                        <a:t>Teresópolis</a:t>
                      </a:r>
                      <a:endParaRPr sz="1200" b="0" i="0" u="none" strike="noStrike" cap="none" dirty="0">
                        <a:solidFill>
                          <a:schemeClr val="dk1"/>
                        </a:solidFill>
                        <a:latin typeface="Calibri" panose="020F0502020204030204"/>
                        <a:ea typeface="Calibri" panose="020F0502020204030204"/>
                        <a:cs typeface="Calibri" panose="020F050202020403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12/05/2024</a:t>
                      </a:r>
                      <a:endParaRPr sz="1200" u="none" strike="noStrike" cap="none" dirty="0"/>
                    </a:p>
                  </a:txBody>
                  <a:tcPr marL="91450" marR="91450" marT="45725" marB="45725"/>
                </a:tc>
              </a:tr>
              <a:tr h="4572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30</a:t>
                      </a:r>
                      <a:endParaRPr sz="1200" u="none" strike="noStrike" cap="none" dirty="0"/>
                    </a:p>
                  </a:txBody>
                  <a:tcPr marL="91450" marR="91450" marT="45725" marB="45725"/>
                </a:tc>
                <a:tc>
                  <a:txBody>
                    <a:bodyPr/>
                    <a:p>
                      <a:pPr marL="0" marR="0" lvl="0" indent="0" algn="l" rtl="0">
                        <a:spcBef>
                          <a:spcPts val="0"/>
                        </a:spcBef>
                        <a:spcAft>
                          <a:spcPts val="0"/>
                        </a:spcAft>
                        <a:buClr>
                          <a:schemeClr val="dk1"/>
                        </a:buClr>
                        <a:buSzPts val="1200"/>
                        <a:buFont typeface="Calibri" panose="020F0502020204030204"/>
                        <a:buNone/>
                      </a:pPr>
                      <a:endParaRPr lang="pt-BR" altLang="en-US"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Java</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Ana Carolina</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Petrópolis</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11/02/2024</a:t>
                      </a:r>
                      <a:endParaRPr sz="1200" u="none" strike="noStrike" cap="none" dirty="0"/>
                    </a:p>
                  </a:txBody>
                  <a:tcPr marL="91450" marR="91450" marT="45725" marB="457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9;p7"/>
          <p:cNvSpPr txBox="1">
            <a:spLocks noGrp="1"/>
          </p:cNvSpPr>
          <p:nvPr>
            <p:ph type="title"/>
          </p:nvPr>
        </p:nvSpPr>
        <p:spPr>
          <a:xfrm>
            <a:off x="302895" y="85725"/>
            <a:ext cx="1922145"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Calibri" panose="020F0502020204030204"/>
              <a:buNone/>
            </a:pPr>
            <a:r>
              <a:rPr lang="pt-BR" sz="1800" dirty="0"/>
              <a:t>Exercício 2FN</a:t>
            </a:r>
            <a:endParaRPr sz="1800" dirty="0"/>
          </a:p>
        </p:txBody>
      </p:sp>
      <p:sp>
        <p:nvSpPr>
          <p:cNvPr id="6" name="CaixaDeTexto 5"/>
          <p:cNvSpPr txBox="1"/>
          <p:nvPr/>
        </p:nvSpPr>
        <p:spPr>
          <a:xfrm>
            <a:off x="386079" y="1017525"/>
            <a:ext cx="1537335" cy="36825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nSpc>
                <a:spcPct val="90000"/>
              </a:lnSpc>
              <a:buClr>
                <a:schemeClr val="dk1"/>
              </a:buClr>
              <a:buSzPts val="1800"/>
              <a:buFont typeface="Calibri" panose="020F0502020204030204"/>
              <a:buNone/>
              <a:defRPr sz="1800" b="1">
                <a:solidFill>
                  <a:schemeClr val="dk1"/>
                </a:solidFill>
                <a:latin typeface="Calibri" panose="020F0502020204030204"/>
                <a:ea typeface="Calibri" panose="020F0502020204030204"/>
                <a:cs typeface="Calibri" panose="020F0502020204030204"/>
                <a:sym typeface="Calibri" panose="020F0502020204030204"/>
              </a:defRPr>
            </a:lvl1pPr>
            <a:lvl2pPr>
              <a:buSzPts val="1400"/>
              <a:buNone/>
              <a:defRPr sz="1800"/>
            </a:lvl2pPr>
            <a:lvl3pPr>
              <a:buSzPts val="1400"/>
              <a:buNone/>
              <a:defRPr sz="1800"/>
            </a:lvl3pPr>
            <a:lvl4pPr>
              <a:buSzPts val="1400"/>
              <a:buNone/>
              <a:defRPr sz="1800"/>
            </a:lvl4pPr>
            <a:lvl5pPr>
              <a:buSzPts val="1400"/>
              <a:buNone/>
              <a:defRPr sz="1800"/>
            </a:lvl5pPr>
            <a:lvl6pPr>
              <a:buSzPts val="1400"/>
              <a:buNone/>
              <a:defRPr sz="1800"/>
            </a:lvl6pPr>
            <a:lvl7pPr>
              <a:buSzPts val="1400"/>
              <a:buNone/>
              <a:defRPr sz="1800"/>
            </a:lvl7pPr>
            <a:lvl8pPr>
              <a:buSzPts val="1400"/>
              <a:buNone/>
              <a:defRPr sz="1800"/>
            </a:lvl8pPr>
            <a:lvl9pPr>
              <a:buSzPts val="1400"/>
              <a:buNone/>
              <a:defRPr sz="1800"/>
            </a:lvl9pPr>
          </a:lstStyle>
          <a:p>
            <a:r>
              <a:rPr lang="pt-BR" dirty="0"/>
              <a:t>Resolução:</a:t>
            </a:r>
            <a:endParaRPr lang="pt-BR" dirty="0"/>
          </a:p>
        </p:txBody>
      </p:sp>
      <p:sp>
        <p:nvSpPr>
          <p:cNvPr id="2" name="Google Shape;205;p16"/>
          <p:cNvSpPr txBox="1"/>
          <p:nvPr/>
        </p:nvSpPr>
        <p:spPr>
          <a:xfrm>
            <a:off x="902335" y="1854835"/>
            <a:ext cx="1668145" cy="1475105"/>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b="1" dirty="0">
                <a:solidFill>
                  <a:schemeClr val="dk1"/>
                </a:solidFill>
                <a:latin typeface="Calibri" panose="020F0502020204030204"/>
                <a:ea typeface="Calibri" panose="020F0502020204030204"/>
                <a:cs typeface="Calibri" panose="020F0502020204030204"/>
                <a:sym typeface="Calibri" panose="020F0502020204030204"/>
              </a:rPr>
              <a:t>Livro</a:t>
            </a:r>
            <a:endParaRPr sz="18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800" dirty="0" err="1">
                <a:solidFill>
                  <a:schemeClr val="dk1"/>
                </a:solidFill>
                <a:latin typeface="Calibri" panose="020F0502020204030204"/>
                <a:ea typeface="Calibri" panose="020F0502020204030204"/>
                <a:cs typeface="Calibri" panose="020F0502020204030204"/>
                <a:sym typeface="Calibri" panose="020F0502020204030204"/>
              </a:rPr>
              <a:t>id_livro</a:t>
            </a:r>
            <a:endParaRPr sz="18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800" dirty="0">
                <a:solidFill>
                  <a:schemeClr val="dk1"/>
                </a:solidFill>
                <a:latin typeface="Calibri" panose="020F0502020204030204"/>
                <a:ea typeface="Calibri" panose="020F0502020204030204"/>
                <a:cs typeface="Calibri" panose="020F0502020204030204"/>
                <a:sym typeface="Calibri" panose="020F0502020204030204"/>
              </a:rPr>
              <a:t>titulo</a:t>
            </a:r>
            <a:endParaRPr lang="pt-BR" sz="18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800" dirty="0">
                <a:solidFill>
                  <a:schemeClr val="dk1"/>
                </a:solidFill>
                <a:latin typeface="Calibri" panose="020F0502020204030204"/>
                <a:ea typeface="Calibri" panose="020F0502020204030204"/>
                <a:cs typeface="Calibri" panose="020F0502020204030204"/>
                <a:sym typeface="Calibri" panose="020F0502020204030204"/>
              </a:rPr>
              <a:t>genero</a:t>
            </a:r>
            <a:endParaRPr sz="18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800" dirty="0" err="1">
                <a:solidFill>
                  <a:schemeClr val="dk1"/>
                </a:solidFill>
                <a:latin typeface="Calibri" panose="020F0502020204030204"/>
                <a:ea typeface="Calibri" panose="020F0502020204030204"/>
                <a:cs typeface="Calibri" panose="020F0502020204030204"/>
                <a:sym typeface="Calibri" panose="020F0502020204030204"/>
              </a:rPr>
              <a:t>ano_publicacao</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Google Shape;206;p16"/>
          <p:cNvSpPr txBox="1"/>
          <p:nvPr/>
        </p:nvSpPr>
        <p:spPr>
          <a:xfrm>
            <a:off x="3081655" y="1869059"/>
            <a:ext cx="1170940" cy="923289"/>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b="1" dirty="0">
                <a:solidFill>
                  <a:schemeClr val="dk1"/>
                </a:solidFill>
                <a:latin typeface="Calibri" panose="020F0502020204030204"/>
                <a:ea typeface="Calibri" panose="020F0502020204030204"/>
                <a:cs typeface="Calibri" panose="020F0502020204030204"/>
                <a:sym typeface="Calibri" panose="020F0502020204030204"/>
              </a:rPr>
              <a:t>Autor</a:t>
            </a:r>
            <a:endParaRPr sz="1800" b="1"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800" dirty="0" err="1">
                <a:solidFill>
                  <a:schemeClr val="dk1"/>
                </a:solidFill>
                <a:latin typeface="Calibri" panose="020F0502020204030204"/>
                <a:ea typeface="Calibri" panose="020F0502020204030204"/>
                <a:cs typeface="Calibri" panose="020F0502020204030204"/>
                <a:sym typeface="Calibri" panose="020F0502020204030204"/>
              </a:rPr>
              <a:t>id_autor</a:t>
            </a:r>
            <a:endParaRPr lang="pt-BR" sz="18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800" dirty="0">
                <a:solidFill>
                  <a:schemeClr val="dk1"/>
                </a:solidFill>
                <a:latin typeface="Calibri" panose="020F0502020204030204"/>
                <a:ea typeface="Calibri" panose="020F0502020204030204"/>
                <a:cs typeface="Calibri" panose="020F0502020204030204"/>
                <a:sym typeface="Calibri" panose="020F0502020204030204"/>
              </a:rPr>
              <a:t>nome</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 name="CaixaDeTexto 4"/>
          <p:cNvSpPr txBox="1"/>
          <p:nvPr/>
        </p:nvSpPr>
        <p:spPr>
          <a:xfrm>
            <a:off x="426720" y="1474725"/>
            <a:ext cx="1097280" cy="393764"/>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0" indent="0">
              <a:lnSpc>
                <a:spcPct val="90000"/>
              </a:lnSpc>
              <a:buClr>
                <a:schemeClr val="dk1"/>
              </a:buClr>
              <a:buSzPts val="1800"/>
              <a:buFont typeface="Calibri" panose="020F0502020204030204"/>
              <a:buNone/>
              <a:defRPr sz="1800" b="1">
                <a:solidFill>
                  <a:schemeClr val="dk1"/>
                </a:solidFill>
                <a:latin typeface="Calibri" panose="020F0502020204030204"/>
                <a:ea typeface="Calibri" panose="020F0502020204030204"/>
                <a:cs typeface="Calibri" panose="020F0502020204030204"/>
                <a:sym typeface="Calibri" panose="020F0502020204030204"/>
              </a:defRPr>
            </a:lvl1pPr>
            <a:lvl2pPr>
              <a:buSzPts val="1400"/>
              <a:buNone/>
              <a:defRPr sz="1800"/>
            </a:lvl2pPr>
            <a:lvl3pPr>
              <a:buSzPts val="1400"/>
              <a:buNone/>
              <a:defRPr sz="1800"/>
            </a:lvl3pPr>
            <a:lvl4pPr>
              <a:buSzPts val="1400"/>
              <a:buNone/>
              <a:defRPr sz="1800"/>
            </a:lvl4pPr>
            <a:lvl5pPr>
              <a:buSzPts val="1400"/>
              <a:buNone/>
              <a:defRPr sz="1800"/>
            </a:lvl5pPr>
            <a:lvl6pPr>
              <a:buSzPts val="1400"/>
              <a:buNone/>
              <a:defRPr sz="1800"/>
            </a:lvl6pPr>
            <a:lvl7pPr>
              <a:buSzPts val="1400"/>
              <a:buNone/>
              <a:defRPr sz="1800"/>
            </a:lvl7pPr>
            <a:lvl8pPr>
              <a:buSzPts val="1400"/>
              <a:buNone/>
              <a:defRPr sz="1800"/>
            </a:lvl8pPr>
            <a:lvl9pPr>
              <a:buSzPts val="1400"/>
              <a:buNone/>
              <a:defRPr sz="1800"/>
            </a:lvl9pPr>
          </a:lstStyle>
          <a:p>
            <a:r>
              <a:rPr lang="pt-BR" dirty="0"/>
              <a:t>1</a:t>
            </a:r>
            <a:r>
              <a:rPr lang="pt-BR" sz="1400" dirty="0"/>
              <a:t>)</a:t>
            </a:r>
            <a:endParaRPr lang="pt-BR" sz="1400" dirty="0"/>
          </a:p>
        </p:txBody>
      </p:sp>
      <p:sp>
        <p:nvSpPr>
          <p:cNvPr id="8" name="CaixaDeTexto 7"/>
          <p:cNvSpPr txBox="1"/>
          <p:nvPr/>
        </p:nvSpPr>
        <p:spPr>
          <a:xfrm>
            <a:off x="406400" y="3947737"/>
            <a:ext cx="558800" cy="393764"/>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0" indent="0">
              <a:lnSpc>
                <a:spcPct val="90000"/>
              </a:lnSpc>
              <a:buClr>
                <a:schemeClr val="dk1"/>
              </a:buClr>
              <a:buSzPts val="1800"/>
              <a:buFont typeface="Calibri" panose="020F0502020204030204"/>
              <a:buNone/>
              <a:defRPr sz="1800" b="1">
                <a:solidFill>
                  <a:schemeClr val="dk1"/>
                </a:solidFill>
                <a:latin typeface="Calibri" panose="020F0502020204030204"/>
                <a:ea typeface="Calibri" panose="020F0502020204030204"/>
                <a:cs typeface="Calibri" panose="020F0502020204030204"/>
                <a:sym typeface="Calibri" panose="020F0502020204030204"/>
              </a:defRPr>
            </a:lvl1pPr>
            <a:lvl2pPr>
              <a:buSzPts val="1400"/>
              <a:buNone/>
              <a:defRPr sz="1800"/>
            </a:lvl2pPr>
            <a:lvl3pPr>
              <a:buSzPts val="1400"/>
              <a:buNone/>
              <a:defRPr sz="1800"/>
            </a:lvl3pPr>
            <a:lvl4pPr>
              <a:buSzPts val="1400"/>
              <a:buNone/>
              <a:defRPr sz="1800"/>
            </a:lvl4pPr>
            <a:lvl5pPr>
              <a:buSzPts val="1400"/>
              <a:buNone/>
              <a:defRPr sz="1800"/>
            </a:lvl5pPr>
            <a:lvl6pPr>
              <a:buSzPts val="1400"/>
              <a:buNone/>
              <a:defRPr sz="1800"/>
            </a:lvl6pPr>
            <a:lvl7pPr>
              <a:buSzPts val="1400"/>
              <a:buNone/>
              <a:defRPr sz="1800"/>
            </a:lvl7pPr>
            <a:lvl8pPr>
              <a:buSzPts val="1400"/>
              <a:buNone/>
              <a:defRPr sz="1800"/>
            </a:lvl8pPr>
            <a:lvl9pPr>
              <a:buSzPts val="1400"/>
              <a:buNone/>
              <a:defRPr sz="1800"/>
            </a:lvl9pPr>
          </a:lstStyle>
          <a:p>
            <a:r>
              <a:rPr lang="pt-BR" dirty="0"/>
              <a:t>2)</a:t>
            </a:r>
            <a:endParaRPr lang="pt-BR" dirty="0"/>
          </a:p>
        </p:txBody>
      </p:sp>
      <p:sp>
        <p:nvSpPr>
          <p:cNvPr id="7" name="Google Shape;206;p16"/>
          <p:cNvSpPr txBox="1"/>
          <p:nvPr/>
        </p:nvSpPr>
        <p:spPr>
          <a:xfrm>
            <a:off x="4967522" y="1869058"/>
            <a:ext cx="1485900" cy="923289"/>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b="1" dirty="0" err="1">
                <a:solidFill>
                  <a:schemeClr val="dk1"/>
                </a:solidFill>
                <a:latin typeface="Calibri" panose="020F0502020204030204"/>
                <a:ea typeface="Calibri" panose="020F0502020204030204"/>
                <a:cs typeface="Calibri" panose="020F0502020204030204"/>
                <a:sym typeface="Calibri" panose="020F0502020204030204"/>
              </a:rPr>
              <a:t>Livro_Autor</a:t>
            </a:r>
            <a:endParaRPr sz="1800" b="1"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800" dirty="0" err="1">
                <a:solidFill>
                  <a:schemeClr val="dk1"/>
                </a:solidFill>
                <a:latin typeface="Calibri" panose="020F0502020204030204"/>
                <a:ea typeface="Calibri" panose="020F0502020204030204"/>
                <a:cs typeface="Calibri" panose="020F0502020204030204"/>
                <a:sym typeface="Calibri" panose="020F0502020204030204"/>
              </a:rPr>
              <a:t>id_autor</a:t>
            </a:r>
            <a:endParaRPr lang="pt-BR" sz="18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800" dirty="0" err="1">
                <a:solidFill>
                  <a:schemeClr val="dk1"/>
                </a:solidFill>
                <a:latin typeface="Calibri" panose="020F0502020204030204"/>
                <a:ea typeface="Calibri" panose="020F0502020204030204"/>
                <a:cs typeface="Calibri" panose="020F0502020204030204"/>
                <a:sym typeface="Calibri" panose="020F0502020204030204"/>
              </a:rPr>
              <a:t>Id_livro</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 name="Google Shape;205;p16"/>
          <p:cNvSpPr txBox="1"/>
          <p:nvPr/>
        </p:nvSpPr>
        <p:spPr>
          <a:xfrm>
            <a:off x="965200" y="4173220"/>
            <a:ext cx="1668145" cy="1475105"/>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p>
            <a:pPr marL="0" marR="0" lvl="0" indent="0" algn="l" rtl="0">
              <a:spcBef>
                <a:spcPts val="0"/>
              </a:spcBef>
              <a:spcAft>
                <a:spcPts val="0"/>
              </a:spcAft>
              <a:buNone/>
            </a:pPr>
            <a:r>
              <a:rPr lang="pt-BR" sz="1800" b="1" dirty="0">
                <a:solidFill>
                  <a:schemeClr val="dk1"/>
                </a:solidFill>
                <a:latin typeface="Calibri" panose="020F0502020204030204"/>
                <a:ea typeface="Calibri" panose="020F0502020204030204"/>
                <a:cs typeface="Calibri" panose="020F0502020204030204"/>
                <a:sym typeface="Calibri" panose="020F0502020204030204"/>
              </a:rPr>
              <a:t>Curso</a:t>
            </a:r>
            <a:endParaRPr sz="18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800" dirty="0" err="1">
                <a:solidFill>
                  <a:schemeClr val="dk1"/>
                </a:solidFill>
                <a:latin typeface="Calibri" panose="020F0502020204030204"/>
                <a:ea typeface="Calibri" panose="020F0502020204030204"/>
                <a:cs typeface="Calibri" panose="020F0502020204030204"/>
                <a:sym typeface="Calibri" panose="020F0502020204030204"/>
              </a:rPr>
              <a:t>id_curso</a:t>
            </a:r>
            <a:endParaRPr sz="18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800" dirty="0">
                <a:solidFill>
                  <a:schemeClr val="dk1"/>
                </a:solidFill>
                <a:latin typeface="Calibri" panose="020F0502020204030204"/>
                <a:ea typeface="Calibri" panose="020F0502020204030204"/>
                <a:cs typeface="Calibri" panose="020F0502020204030204"/>
                <a:sym typeface="Calibri" panose="020F0502020204030204"/>
              </a:rPr>
              <a:t>nome</a:t>
            </a:r>
            <a:endParaRPr lang="pt-BR" sz="18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800" dirty="0">
                <a:solidFill>
                  <a:schemeClr val="dk1"/>
                </a:solidFill>
                <a:latin typeface="Calibri" panose="020F0502020204030204"/>
                <a:ea typeface="Calibri" panose="020F0502020204030204"/>
                <a:cs typeface="Calibri" panose="020F0502020204030204"/>
                <a:sym typeface="Calibri" panose="020F0502020204030204"/>
              </a:rPr>
              <a:t>unidade</a:t>
            </a:r>
            <a:endParaRPr lang="pt-BR" sz="18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800" dirty="0">
                <a:solidFill>
                  <a:schemeClr val="dk1"/>
                </a:solidFill>
                <a:latin typeface="Calibri" panose="020F0502020204030204"/>
                <a:ea typeface="Calibri" panose="020F0502020204030204"/>
                <a:cs typeface="Calibri" panose="020F0502020204030204"/>
                <a:sym typeface="Calibri" panose="020F0502020204030204"/>
              </a:rPr>
              <a:t>data_inicio</a:t>
            </a:r>
            <a:endParaRPr lang="pt-B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 name="Google Shape;206;p16"/>
          <p:cNvSpPr txBox="1"/>
          <p:nvPr/>
        </p:nvSpPr>
        <p:spPr>
          <a:xfrm>
            <a:off x="3081655" y="4173220"/>
            <a:ext cx="1434465" cy="920750"/>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p>
            <a:pPr marL="0" marR="0" lvl="0" indent="0" algn="l" rtl="0">
              <a:spcBef>
                <a:spcPts val="0"/>
              </a:spcBef>
              <a:spcAft>
                <a:spcPts val="0"/>
              </a:spcAft>
              <a:buNone/>
            </a:pPr>
            <a:r>
              <a:rPr lang="pt-BR" sz="1800" b="1" dirty="0">
                <a:solidFill>
                  <a:schemeClr val="dk1"/>
                </a:solidFill>
                <a:latin typeface="Calibri" panose="020F0502020204030204"/>
                <a:ea typeface="Calibri" panose="020F0502020204030204"/>
                <a:cs typeface="Calibri" panose="020F0502020204030204"/>
                <a:sym typeface="Calibri" panose="020F0502020204030204"/>
              </a:rPr>
              <a:t>Professor</a:t>
            </a:r>
            <a:endParaRPr lang="pt-BR" sz="1800" b="1"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800" dirty="0" err="1">
                <a:solidFill>
                  <a:schemeClr val="dk1"/>
                </a:solidFill>
                <a:latin typeface="Calibri" panose="020F0502020204030204"/>
                <a:ea typeface="Calibri" panose="020F0502020204030204"/>
                <a:cs typeface="Calibri" panose="020F0502020204030204"/>
                <a:sym typeface="Calibri" panose="020F0502020204030204"/>
              </a:rPr>
              <a:t>id_professor</a:t>
            </a:r>
            <a:endParaRPr lang="pt-BR" sz="18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800" dirty="0">
                <a:solidFill>
                  <a:schemeClr val="dk1"/>
                </a:solidFill>
                <a:latin typeface="Calibri" panose="020F0502020204030204"/>
                <a:ea typeface="Calibri" panose="020F0502020204030204"/>
                <a:cs typeface="Calibri" panose="020F0502020204030204"/>
                <a:sym typeface="Calibri" panose="020F0502020204030204"/>
              </a:rPr>
              <a:t>nome</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p:nvPr/>
        </p:nvSpPr>
        <p:spPr>
          <a:xfrm>
            <a:off x="280670" y="640715"/>
            <a:ext cx="11445875" cy="190690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1">
                <a:solidFill>
                  <a:schemeClr val="dk1"/>
                </a:solidFill>
                <a:latin typeface="Calibri" panose="020F0502020204030204"/>
                <a:ea typeface="Calibri" panose="020F0502020204030204"/>
                <a:cs typeface="Calibri" panose="020F0502020204030204"/>
                <a:sym typeface="Calibri" panose="020F0502020204030204"/>
              </a:rPr>
              <a:t>Terceira Forma Normal</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800">
                <a:solidFill>
                  <a:schemeClr val="dk1"/>
                </a:solidFill>
                <a:latin typeface="Calibri" panose="020F0502020204030204"/>
                <a:ea typeface="Calibri" panose="020F0502020204030204"/>
                <a:cs typeface="Calibri" panose="020F0502020204030204"/>
                <a:sym typeface="Calibri" panose="020F0502020204030204"/>
              </a:rPr>
              <a:t>Assim como para estar na segunda formal é preciso estar na primeira forma normal, para estar na terceira forma normal é preciso estar também na segunda forma normal.  Toda coluna derivada a partir de outra coluna não chave deve ser retirada do modelo dados.  No exemplo abaixo o total depende do preço e quantidade</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58" name="Google Shape;158;p10"/>
          <p:cNvGraphicFramePr/>
          <p:nvPr/>
        </p:nvGraphicFramePr>
        <p:xfrm>
          <a:off x="1828800" y="2667000"/>
          <a:ext cx="8531250" cy="1905000"/>
        </p:xfrm>
        <a:graphic>
          <a:graphicData uri="http://schemas.openxmlformats.org/drawingml/2006/table">
            <a:tbl>
              <a:tblPr firstRow="1" bandRow="1">
                <a:noFill/>
                <a:tableStyleId>{EC61EB52-A700-473F-BA14-CEBD387C3D88}</a:tableStyleId>
              </a:tblPr>
              <a:tblGrid>
                <a:gridCol w="1706250"/>
                <a:gridCol w="1706250"/>
                <a:gridCol w="1706250"/>
                <a:gridCol w="1706250"/>
                <a:gridCol w="1706250"/>
              </a:tblGrid>
              <a:tr h="381000">
                <a:tc gridSpan="5">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Venda</a:t>
                      </a:r>
                      <a:endParaRPr sz="1200" u="none" strike="noStrike" cap="none"/>
                    </a:p>
                  </a:txBody>
                  <a:tcPr marL="91450" marR="91450" marT="45725" marB="45725"/>
                </a:tc>
                <a:tc hMerge="1">
                  <a:tcPr/>
                </a:tc>
                <a:tc hMerge="1">
                  <a:tcPr/>
                </a:tc>
                <a:tc hMerge="1">
                  <a:tcPr/>
                </a:tc>
                <a:tc hMerge="1">
                  <a:tcPr/>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numero_pedido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codigo_produto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quantidade</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valor</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total</a:t>
                      </a:r>
                      <a:endParaRPr sz="1200" u="none" strike="noStrike" cap="none"/>
                    </a:p>
                  </a:txBody>
                  <a:tcPr marL="91450" marR="91450" marT="45725" marB="45725"/>
                </a:tc>
              </a:tr>
              <a:tr h="381000">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100</a:t>
                      </a:r>
                      <a:endParaRPr sz="1200" u="none" strike="noStrike" cap="none"/>
                    </a:p>
                  </a:txBody>
                  <a:tcPr marL="91450" marR="91450" marT="45725" marB="45725"/>
                </a:tc>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3</a:t>
                      </a:r>
                      <a:endParaRPr sz="1200" u="none" strike="noStrike" cap="none"/>
                    </a:p>
                  </a:txBody>
                  <a:tcPr marL="91450" marR="91450" marT="45725" marB="45725"/>
                </a:tc>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5</a:t>
                      </a:r>
                      <a:endParaRPr sz="1200" u="none" strike="noStrike" cap="none"/>
                    </a:p>
                  </a:txBody>
                  <a:tcPr marL="91450" marR="91450" marT="45725" marB="45725"/>
                </a:tc>
                <a:tc>
                  <a:txBody>
                    <a:bodyPr/>
                    <a:lstStyle/>
                    <a:p>
                      <a:pPr marL="0" marR="0" lvl="0" indent="0" algn="r" rtl="0">
                        <a:spcBef>
                          <a:spcPts val="0"/>
                        </a:spcBef>
                        <a:spcAft>
                          <a:spcPts val="0"/>
                        </a:spcAft>
                        <a:buClr>
                          <a:schemeClr val="dk1"/>
                        </a:buClr>
                        <a:buSzPts val="1200"/>
                        <a:buFont typeface="Calibri" panose="020F0502020204030204"/>
                        <a:buNone/>
                      </a:pPr>
                      <a:r>
                        <a:rPr lang="pt-BR" sz="1200" u="none" strike="noStrike" cap="none"/>
                        <a:t>100,00</a:t>
                      </a:r>
                      <a:endParaRPr sz="1200" u="none" strike="noStrike" cap="none"/>
                    </a:p>
                  </a:txBody>
                  <a:tcPr marL="91450" marR="91450" marT="45725" marB="45725"/>
                </a:tc>
                <a:tc>
                  <a:txBody>
                    <a:bodyPr/>
                    <a:lstStyle/>
                    <a:p>
                      <a:pPr marL="0" marR="0" lvl="0" indent="0" algn="r" rtl="0">
                        <a:spcBef>
                          <a:spcPts val="0"/>
                        </a:spcBef>
                        <a:spcAft>
                          <a:spcPts val="0"/>
                        </a:spcAft>
                        <a:buClr>
                          <a:schemeClr val="dk1"/>
                        </a:buClr>
                        <a:buSzPts val="1200"/>
                        <a:buFont typeface="Calibri" panose="020F0502020204030204"/>
                        <a:buNone/>
                      </a:pPr>
                      <a:r>
                        <a:rPr lang="pt-BR" sz="1200" u="none" strike="noStrike" cap="none"/>
                        <a:t>500,00</a:t>
                      </a:r>
                      <a:endParaRPr sz="1200" u="none" strike="noStrike" cap="none"/>
                    </a:p>
                  </a:txBody>
                  <a:tcPr marL="91450" marR="91450" marT="45725" marB="45725"/>
                </a:tc>
              </a:tr>
              <a:tr h="381000">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102</a:t>
                      </a:r>
                      <a:endParaRPr sz="1200" u="none" strike="noStrike" cap="none"/>
                    </a:p>
                  </a:txBody>
                  <a:tcPr marL="91450" marR="91450" marT="45725" marB="45725"/>
                </a:tc>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5</a:t>
                      </a:r>
                      <a:endParaRPr sz="1200" u="none" strike="noStrike" cap="none"/>
                    </a:p>
                  </a:txBody>
                  <a:tcPr marL="91450" marR="91450" marT="45725" marB="45725"/>
                </a:tc>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3</a:t>
                      </a:r>
                      <a:endParaRPr sz="1200" u="none" strike="noStrike" cap="none"/>
                    </a:p>
                  </a:txBody>
                  <a:tcPr marL="91450" marR="91450" marT="45725" marB="45725"/>
                </a:tc>
                <a:tc>
                  <a:txBody>
                    <a:bodyPr/>
                    <a:lstStyle/>
                    <a:p>
                      <a:pPr marL="0" marR="0" lvl="0" indent="0" algn="r" rtl="0">
                        <a:spcBef>
                          <a:spcPts val="0"/>
                        </a:spcBef>
                        <a:spcAft>
                          <a:spcPts val="0"/>
                        </a:spcAft>
                        <a:buClr>
                          <a:schemeClr val="dk1"/>
                        </a:buClr>
                        <a:buSzPts val="1200"/>
                        <a:buFont typeface="Calibri" panose="020F0502020204030204"/>
                        <a:buNone/>
                      </a:pPr>
                      <a:r>
                        <a:rPr lang="pt-BR" sz="1200" u="none" strike="noStrike" cap="none"/>
                        <a:t>30,00</a:t>
                      </a:r>
                      <a:endParaRPr sz="1200" u="none" strike="noStrike" cap="none"/>
                    </a:p>
                  </a:txBody>
                  <a:tcPr marL="91450" marR="91450" marT="45725" marB="45725"/>
                </a:tc>
                <a:tc>
                  <a:txBody>
                    <a:bodyPr/>
                    <a:lstStyle/>
                    <a:p>
                      <a:pPr marL="0" marR="0" lvl="0" indent="0" algn="r" rtl="0">
                        <a:spcBef>
                          <a:spcPts val="0"/>
                        </a:spcBef>
                        <a:spcAft>
                          <a:spcPts val="0"/>
                        </a:spcAft>
                        <a:buClr>
                          <a:schemeClr val="dk1"/>
                        </a:buClr>
                        <a:buSzPts val="1200"/>
                        <a:buFont typeface="Calibri" panose="020F0502020204030204"/>
                        <a:buNone/>
                      </a:pPr>
                      <a:r>
                        <a:rPr lang="pt-BR" sz="1200" u="none" strike="noStrike" cap="none"/>
                        <a:t>90,00</a:t>
                      </a:r>
                      <a:endParaRPr sz="1200" u="none" strike="noStrike" cap="none"/>
                    </a:p>
                  </a:txBody>
                  <a:tcPr marL="91450" marR="91450" marT="45725" marB="45725"/>
                </a:tc>
              </a:tr>
              <a:tr h="381000">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106</a:t>
                      </a:r>
                      <a:endParaRPr sz="1200" u="none" strike="noStrike" cap="none"/>
                    </a:p>
                  </a:txBody>
                  <a:tcPr marL="91450" marR="91450" marT="45725" marB="45725"/>
                </a:tc>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6</a:t>
                      </a:r>
                      <a:endParaRPr sz="1200" u="none" strike="noStrike" cap="none"/>
                    </a:p>
                  </a:txBody>
                  <a:tcPr marL="91450" marR="91450" marT="45725" marB="45725"/>
                </a:tc>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2</a:t>
                      </a:r>
                      <a:endParaRPr sz="1200" u="none" strike="noStrike" cap="none"/>
                    </a:p>
                  </a:txBody>
                  <a:tcPr marL="91450" marR="91450" marT="45725" marB="45725"/>
                </a:tc>
                <a:tc>
                  <a:txBody>
                    <a:bodyPr/>
                    <a:lstStyle/>
                    <a:p>
                      <a:pPr marL="0" marR="0" lvl="0" indent="0" algn="r" rtl="0">
                        <a:spcBef>
                          <a:spcPts val="0"/>
                        </a:spcBef>
                        <a:spcAft>
                          <a:spcPts val="0"/>
                        </a:spcAft>
                        <a:buClr>
                          <a:schemeClr val="dk1"/>
                        </a:buClr>
                        <a:buSzPts val="1200"/>
                        <a:buFont typeface="Calibri" panose="020F0502020204030204"/>
                        <a:buNone/>
                      </a:pPr>
                      <a:r>
                        <a:rPr lang="pt-BR" sz="1200" u="none" strike="noStrike" cap="none"/>
                        <a:t>10,00</a:t>
                      </a:r>
                      <a:endParaRPr sz="1200" u="none" strike="noStrike" cap="none"/>
                    </a:p>
                  </a:txBody>
                  <a:tcPr marL="91450" marR="91450" marT="45725" marB="45725"/>
                </a:tc>
                <a:tc>
                  <a:txBody>
                    <a:bodyPr/>
                    <a:lstStyle/>
                    <a:p>
                      <a:pPr marL="0" marR="0" lvl="0" indent="0" algn="r" rtl="0">
                        <a:spcBef>
                          <a:spcPts val="0"/>
                        </a:spcBef>
                        <a:spcAft>
                          <a:spcPts val="0"/>
                        </a:spcAft>
                        <a:buClr>
                          <a:schemeClr val="dk1"/>
                        </a:buClr>
                        <a:buSzPts val="1200"/>
                        <a:buFont typeface="Calibri" panose="020F0502020204030204"/>
                        <a:buNone/>
                      </a:pPr>
                      <a:r>
                        <a:rPr lang="pt-BR" sz="1200" u="none" strike="noStrike" cap="none"/>
                        <a:t>20,00</a:t>
                      </a:r>
                      <a:endParaRPr sz="1200" u="none" strike="noStrike" cap="none"/>
                    </a:p>
                  </a:txBody>
                  <a:tcPr marL="91450" marR="91450" marT="45725" marB="457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p:nvPr/>
        </p:nvSpPr>
        <p:spPr>
          <a:xfrm>
            <a:off x="280670" y="640715"/>
            <a:ext cx="11445875" cy="203009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1">
                <a:solidFill>
                  <a:schemeClr val="dk1"/>
                </a:solidFill>
                <a:latin typeface="Calibri" panose="020F0502020204030204"/>
                <a:ea typeface="Calibri" panose="020F0502020204030204"/>
                <a:cs typeface="Calibri" panose="020F0502020204030204"/>
                <a:sym typeface="Calibri" panose="020F0502020204030204"/>
              </a:rPr>
              <a:t>Terceira Forma Normal</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800">
                <a:solidFill>
                  <a:schemeClr val="dk1"/>
                </a:solidFill>
                <a:latin typeface="Calibri" panose="020F0502020204030204"/>
                <a:ea typeface="Calibri" panose="020F0502020204030204"/>
                <a:cs typeface="Calibri" panose="020F0502020204030204"/>
                <a:sym typeface="Calibri" panose="020F0502020204030204"/>
              </a:rPr>
              <a:t>Em nossa tabela Venda, o subtotal é o resultado da multiplicação de quantidade com valor, desta forma a coluna subtotal depende de outras colunas não-chave, sendo um campo calculado.</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800">
                <a:solidFill>
                  <a:schemeClr val="dk1"/>
                </a:solidFill>
                <a:latin typeface="Calibri" panose="020F0502020204030204"/>
                <a:ea typeface="Calibri" panose="020F0502020204030204"/>
                <a:cs typeface="Calibri" panose="020F0502020204030204"/>
                <a:sym typeface="Calibri" panose="020F0502020204030204"/>
              </a:rPr>
              <a:t>Para normalizar esta tabela na terceira forma normal teremos de eliminar a coluna subtotal, como no exemplo a seguir:</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64" name="Google Shape;164;p11"/>
          <p:cNvGraphicFramePr/>
          <p:nvPr/>
        </p:nvGraphicFramePr>
        <p:xfrm>
          <a:off x="775335" y="2515235"/>
          <a:ext cx="6825000" cy="1905000"/>
        </p:xfrm>
        <a:graphic>
          <a:graphicData uri="http://schemas.openxmlformats.org/drawingml/2006/table">
            <a:tbl>
              <a:tblPr firstRow="1" bandRow="1">
                <a:noFill/>
                <a:tableStyleId>{EC61EB52-A700-473F-BA14-CEBD387C3D88}</a:tableStyleId>
              </a:tblPr>
              <a:tblGrid>
                <a:gridCol w="1706250"/>
                <a:gridCol w="1706250"/>
                <a:gridCol w="1706250"/>
                <a:gridCol w="1706250"/>
              </a:tblGrid>
              <a:tr h="381000">
                <a:tc gridSpan="4">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Venda</a:t>
                      </a:r>
                      <a:endParaRPr sz="1400" u="none" strike="noStrike" cap="none"/>
                    </a:p>
                  </a:txBody>
                  <a:tcPr marL="91450" marR="91450" marT="45725" marB="45725"/>
                </a:tc>
                <a:tc hMerge="1">
                  <a:tcPr/>
                </a:tc>
                <a:tc hMerge="1">
                  <a:tcPr/>
                </a:tc>
                <a:tc hMerge="1">
                  <a:tcPr/>
                </a:tc>
              </a:tr>
              <a:tr h="381000">
                <a:tc>
                  <a:txBody>
                    <a:bodyPr/>
                    <a:lstStyle/>
                    <a:p>
                      <a:pPr marL="0" marR="0" lvl="0" indent="0" algn="l" rtl="0">
                        <a:spcBef>
                          <a:spcPts val="0"/>
                        </a:spcBef>
                        <a:spcAft>
                          <a:spcPts val="0"/>
                        </a:spcAft>
                        <a:buClr>
                          <a:schemeClr val="dk1"/>
                        </a:buClr>
                        <a:buSzPts val="1400"/>
                        <a:buFont typeface="Calibri" panose="020F0502020204030204"/>
                        <a:buNone/>
                      </a:pPr>
                      <a:r>
                        <a:rPr lang="pt-BR" sz="1400" u="none" strike="noStrike" cap="none"/>
                        <a:t>numero_pedido</a:t>
                      </a:r>
                      <a:endParaRPr sz="1400" u="none" strike="noStrike" cap="none"/>
                    </a:p>
                  </a:txBody>
                  <a:tcPr marL="91450" marR="91450" marT="45725" marB="45725"/>
                </a:tc>
                <a:tc>
                  <a:txBody>
                    <a:bodyPr/>
                    <a:lstStyle/>
                    <a:p>
                      <a:pPr marL="0" marR="0" lvl="0" indent="0" algn="l" rtl="0">
                        <a:spcBef>
                          <a:spcPts val="0"/>
                        </a:spcBef>
                        <a:spcAft>
                          <a:spcPts val="0"/>
                        </a:spcAft>
                        <a:buClr>
                          <a:schemeClr val="dk1"/>
                        </a:buClr>
                        <a:buSzPts val="1400"/>
                        <a:buFont typeface="Calibri" panose="020F0502020204030204"/>
                        <a:buNone/>
                      </a:pPr>
                      <a:r>
                        <a:rPr lang="pt-BR" sz="1400" u="none" strike="noStrike" cap="none"/>
                        <a:t>codigo_produto</a:t>
                      </a:r>
                      <a:endParaRPr sz="1400" u="none" strike="noStrike" cap="none"/>
                    </a:p>
                  </a:txBody>
                  <a:tcPr marL="91450" marR="91450" marT="45725" marB="45725"/>
                </a:tc>
                <a:tc>
                  <a:txBody>
                    <a:bodyPr/>
                    <a:lstStyle/>
                    <a:p>
                      <a:pPr marL="0" marR="0" lvl="0" indent="0" algn="l" rtl="0">
                        <a:spcBef>
                          <a:spcPts val="0"/>
                        </a:spcBef>
                        <a:spcAft>
                          <a:spcPts val="0"/>
                        </a:spcAft>
                        <a:buClr>
                          <a:schemeClr val="dk1"/>
                        </a:buClr>
                        <a:buSzPts val="1400"/>
                        <a:buFont typeface="Calibri" panose="020F0502020204030204"/>
                        <a:buNone/>
                      </a:pPr>
                      <a:r>
                        <a:rPr lang="pt-BR" sz="1400" u="none" strike="noStrike" cap="none"/>
                        <a:t>quantidade</a:t>
                      </a:r>
                      <a:endParaRPr sz="1400" u="none" strike="noStrike" cap="none"/>
                    </a:p>
                  </a:txBody>
                  <a:tcPr marL="91450" marR="91450" marT="45725" marB="45725"/>
                </a:tc>
                <a:tc>
                  <a:txBody>
                    <a:bodyPr/>
                    <a:lstStyle/>
                    <a:p>
                      <a:pPr marL="0" marR="0" lvl="0" indent="0" algn="l" rtl="0">
                        <a:spcBef>
                          <a:spcPts val="0"/>
                        </a:spcBef>
                        <a:spcAft>
                          <a:spcPts val="0"/>
                        </a:spcAft>
                        <a:buClr>
                          <a:schemeClr val="dk1"/>
                        </a:buClr>
                        <a:buSzPts val="1400"/>
                        <a:buFont typeface="Calibri" panose="020F0502020204030204"/>
                        <a:buNone/>
                      </a:pPr>
                      <a:r>
                        <a:rPr lang="pt-BR" sz="1400" u="none" strike="noStrike" cap="none"/>
                        <a:t>valor</a:t>
                      </a:r>
                      <a:endParaRPr sz="1400" u="none" strike="noStrike" cap="none"/>
                    </a:p>
                  </a:txBody>
                  <a:tcPr marL="91450" marR="91450" marT="45725" marB="45725"/>
                </a:tc>
              </a:tr>
              <a:tr h="381000">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100</a:t>
                      </a:r>
                      <a:endParaRPr sz="1400" u="none" strike="noStrike" cap="none"/>
                    </a:p>
                  </a:txBody>
                  <a:tcPr marL="91450" marR="91450" marT="45725" marB="45725"/>
                </a:tc>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3</a:t>
                      </a:r>
                      <a:endParaRPr sz="1400" u="none" strike="noStrike" cap="none"/>
                    </a:p>
                  </a:txBody>
                  <a:tcPr marL="91450" marR="91450" marT="45725" marB="45725"/>
                </a:tc>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5</a:t>
                      </a:r>
                      <a:endParaRPr sz="1400" u="none" strike="noStrike" cap="none"/>
                    </a:p>
                  </a:txBody>
                  <a:tcPr marL="91450" marR="91450" marT="45725" marB="45725"/>
                </a:tc>
                <a:tc>
                  <a:txBody>
                    <a:bodyPr/>
                    <a:lstStyle/>
                    <a:p>
                      <a:pPr marL="0" marR="0" lvl="0" indent="0" algn="r" rtl="0">
                        <a:spcBef>
                          <a:spcPts val="0"/>
                        </a:spcBef>
                        <a:spcAft>
                          <a:spcPts val="0"/>
                        </a:spcAft>
                        <a:buClr>
                          <a:schemeClr val="dk1"/>
                        </a:buClr>
                        <a:buSzPts val="1400"/>
                        <a:buFont typeface="Calibri" panose="020F0502020204030204"/>
                        <a:buNone/>
                      </a:pPr>
                      <a:r>
                        <a:rPr lang="pt-BR" sz="1400" u="none" strike="noStrike" cap="none"/>
                        <a:t>100,00</a:t>
                      </a:r>
                      <a:endParaRPr sz="1400" u="none" strike="noStrike" cap="none"/>
                    </a:p>
                  </a:txBody>
                  <a:tcPr marL="91450" marR="91450" marT="45725" marB="45725"/>
                </a:tc>
              </a:tr>
              <a:tr h="381000">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102</a:t>
                      </a:r>
                      <a:endParaRPr sz="1400" u="none" strike="noStrike" cap="none"/>
                    </a:p>
                  </a:txBody>
                  <a:tcPr marL="91450" marR="91450" marT="45725" marB="45725"/>
                </a:tc>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5</a:t>
                      </a:r>
                      <a:endParaRPr sz="1400" u="none" strike="noStrike" cap="none"/>
                    </a:p>
                  </a:txBody>
                  <a:tcPr marL="91450" marR="91450" marT="45725" marB="45725"/>
                </a:tc>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3</a:t>
                      </a:r>
                      <a:endParaRPr sz="1400" u="none" strike="noStrike" cap="none"/>
                    </a:p>
                  </a:txBody>
                  <a:tcPr marL="91450" marR="91450" marT="45725" marB="45725"/>
                </a:tc>
                <a:tc>
                  <a:txBody>
                    <a:bodyPr/>
                    <a:lstStyle/>
                    <a:p>
                      <a:pPr marL="0" marR="0" lvl="0" indent="0" algn="r" rtl="0">
                        <a:spcBef>
                          <a:spcPts val="0"/>
                        </a:spcBef>
                        <a:spcAft>
                          <a:spcPts val="0"/>
                        </a:spcAft>
                        <a:buClr>
                          <a:schemeClr val="dk1"/>
                        </a:buClr>
                        <a:buSzPts val="1400"/>
                        <a:buFont typeface="Calibri" panose="020F0502020204030204"/>
                        <a:buNone/>
                      </a:pPr>
                      <a:r>
                        <a:rPr lang="pt-BR" sz="1400" u="none" strike="noStrike" cap="none"/>
                        <a:t>30,00</a:t>
                      </a:r>
                      <a:endParaRPr sz="1400" u="none" strike="noStrike" cap="none"/>
                    </a:p>
                  </a:txBody>
                  <a:tcPr marL="91450" marR="91450" marT="45725" marB="45725"/>
                </a:tc>
              </a:tr>
              <a:tr h="381000">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106</a:t>
                      </a:r>
                      <a:endParaRPr sz="1400" u="none" strike="noStrike" cap="none"/>
                    </a:p>
                  </a:txBody>
                  <a:tcPr marL="91450" marR="91450" marT="45725" marB="45725"/>
                </a:tc>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6</a:t>
                      </a:r>
                      <a:endParaRPr sz="1400" u="none" strike="noStrike" cap="none"/>
                    </a:p>
                  </a:txBody>
                  <a:tcPr marL="91450" marR="91450" marT="45725" marB="45725"/>
                </a:tc>
                <a:tc>
                  <a:txBody>
                    <a:bodyPr/>
                    <a:lstStyle/>
                    <a:p>
                      <a:pPr marL="0" marR="0" lvl="0" indent="0" algn="ctr" rtl="0">
                        <a:spcBef>
                          <a:spcPts val="0"/>
                        </a:spcBef>
                        <a:spcAft>
                          <a:spcPts val="0"/>
                        </a:spcAft>
                        <a:buClr>
                          <a:schemeClr val="dk1"/>
                        </a:buClr>
                        <a:buSzPts val="1400"/>
                        <a:buFont typeface="Calibri" panose="020F0502020204030204"/>
                        <a:buNone/>
                      </a:pPr>
                      <a:r>
                        <a:rPr lang="pt-BR" sz="1400" u="none" strike="noStrike" cap="none"/>
                        <a:t>2</a:t>
                      </a:r>
                      <a:endParaRPr sz="1400" u="none" strike="noStrike" cap="none"/>
                    </a:p>
                  </a:txBody>
                  <a:tcPr marL="91450" marR="91450" marT="45725" marB="45725"/>
                </a:tc>
                <a:tc>
                  <a:txBody>
                    <a:bodyPr/>
                    <a:lstStyle/>
                    <a:p>
                      <a:pPr marL="0" marR="0" lvl="0" indent="0" algn="r" rtl="0">
                        <a:spcBef>
                          <a:spcPts val="0"/>
                        </a:spcBef>
                        <a:spcAft>
                          <a:spcPts val="0"/>
                        </a:spcAft>
                        <a:buClr>
                          <a:schemeClr val="dk1"/>
                        </a:buClr>
                        <a:buSzPts val="1400"/>
                        <a:buFont typeface="Calibri" panose="020F0502020204030204"/>
                        <a:buNone/>
                      </a:pPr>
                      <a:r>
                        <a:rPr lang="pt-BR" sz="1400" u="none" strike="noStrike" cap="none"/>
                        <a:t>10,00</a:t>
                      </a:r>
                      <a:endParaRPr sz="1400" u="none" strike="noStrike" cap="none"/>
                    </a:p>
                  </a:txBody>
                  <a:tcPr marL="91450" marR="91450" marT="45725" marB="457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p:nvPr/>
        </p:nvSpPr>
        <p:spPr>
          <a:xfrm>
            <a:off x="650240" y="1470660"/>
            <a:ext cx="10609580" cy="18148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1ª FN</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Quando a tabela só possui atributos atômicos (não multivalorados)</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2ª FN</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Quando estiver na 1FN e todo atributo não-chave for dependente da chave primária</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3ª FN</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 Quando estiver na 2FN e não tiver atributos não-chave dependendo de atributos não-chave</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0" name="Google Shape;170;p12"/>
          <p:cNvSpPr txBox="1"/>
          <p:nvPr/>
        </p:nvSpPr>
        <p:spPr>
          <a:xfrm>
            <a:off x="650254" y="494025"/>
            <a:ext cx="1706700" cy="369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1">
                <a:solidFill>
                  <a:schemeClr val="dk1"/>
                </a:solidFill>
                <a:latin typeface="Calibri" panose="020F0502020204030204"/>
                <a:ea typeface="Calibri" panose="020F0502020204030204"/>
                <a:cs typeface="Calibri" panose="020F0502020204030204"/>
                <a:sym typeface="Calibri" panose="020F0502020204030204"/>
              </a:rPr>
              <a:t>Resumindo</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title"/>
          </p:nvPr>
        </p:nvSpPr>
        <p:spPr>
          <a:xfrm>
            <a:off x="647700" y="25844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Calibri" panose="020F0502020204030204"/>
              <a:buNone/>
            </a:pPr>
            <a:r>
              <a:rPr lang="pt-BR" sz="1800"/>
              <a:t>Exercícios</a:t>
            </a:r>
            <a:endParaRPr sz="1800"/>
          </a:p>
        </p:txBody>
      </p:sp>
      <p:sp>
        <p:nvSpPr>
          <p:cNvPr id="176" name="Google Shape;176;p13"/>
          <p:cNvSpPr txBox="1"/>
          <p:nvPr/>
        </p:nvSpPr>
        <p:spPr>
          <a:xfrm>
            <a:off x="647065" y="1066800"/>
            <a:ext cx="11088370" cy="30670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Considere a tabela abaixo e normalize até a terceira forma normal.</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77" name="Google Shape;177;p13"/>
          <p:cNvGraphicFramePr/>
          <p:nvPr/>
        </p:nvGraphicFramePr>
        <p:xfrm>
          <a:off x="1188085" y="1530985"/>
          <a:ext cx="1540500" cy="2768500"/>
        </p:xfrm>
        <a:graphic>
          <a:graphicData uri="http://schemas.openxmlformats.org/drawingml/2006/table">
            <a:tbl>
              <a:tblPr firstRow="1" bandRow="1">
                <a:noFill/>
                <a:tableStyleId>{EC61EB52-A700-473F-BA14-CEBD387C3D88}</a:tableStyleId>
              </a:tblPr>
              <a:tblGrid>
                <a:gridCol w="1540500"/>
              </a:tblGrid>
              <a:tr h="276850">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Projeto_Alocacao</a:t>
                      </a:r>
                      <a:endParaRPr sz="1000" u="none" strike="noStrike" cap="none"/>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codigo_projeto</a:t>
                      </a:r>
                      <a:endParaRPr sz="1000" b="1" u="none" strike="noStrike" cap="none">
                        <a:solidFill>
                          <a:schemeClr val="dk1"/>
                        </a:solidFill>
                      </a:endParaRPr>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tipo_projeto</a:t>
                      </a:r>
                      <a:endParaRPr sz="1000" b="1" u="none" strike="noStrike" cap="none">
                        <a:solidFill>
                          <a:schemeClr val="dk1"/>
                        </a:solidFill>
                      </a:endParaRPr>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descricao_projeto</a:t>
                      </a:r>
                      <a:endParaRPr sz="1000" b="1" u="none" strike="noStrike" cap="none">
                        <a:solidFill>
                          <a:schemeClr val="dk1"/>
                        </a:solidFill>
                      </a:endParaRPr>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codigo_funcionario</a:t>
                      </a:r>
                      <a:endParaRPr sz="1000" b="1" u="none" strike="noStrike" cap="none">
                        <a:solidFill>
                          <a:schemeClr val="dk1"/>
                        </a:solidFill>
                      </a:endParaRPr>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nome_funcionario</a:t>
                      </a:r>
                      <a:endParaRPr sz="1000" b="1" u="none" strike="noStrike" cap="none">
                        <a:solidFill>
                          <a:schemeClr val="dk1"/>
                        </a:solidFill>
                      </a:endParaRPr>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codigo_cargo</a:t>
                      </a:r>
                      <a:endParaRPr sz="1000" b="1" u="none" strike="noStrike" cap="none">
                        <a:solidFill>
                          <a:schemeClr val="dk1"/>
                        </a:solidFill>
                      </a:endParaRPr>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nome_cargo</a:t>
                      </a:r>
                      <a:endParaRPr sz="1000" b="1" u="none" strike="noStrike" cap="none">
                        <a:solidFill>
                          <a:schemeClr val="dk1"/>
                        </a:solidFill>
                      </a:endParaRPr>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salario</a:t>
                      </a:r>
                      <a:endParaRPr sz="1000" b="1" u="none" strike="noStrike" cap="none">
                        <a:solidFill>
                          <a:schemeClr val="dk1"/>
                        </a:solidFill>
                      </a:endParaRPr>
                    </a:p>
                  </a:txBody>
                  <a:tcPr marL="91450" marR="91450" marT="45725" marB="45725"/>
                </a:tc>
              </a:tr>
              <a:tr h="2768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solidFill>
                            <a:schemeClr val="dk1"/>
                          </a:solidFill>
                        </a:rPr>
                        <a:t>data_inicio_alocacao</a:t>
                      </a:r>
                      <a:endParaRPr sz="1000" b="1" u="none" strike="noStrike" cap="none">
                        <a:solidFill>
                          <a:schemeClr val="dk1"/>
                        </a:solidFill>
                      </a:endParaRPr>
                    </a:p>
                  </a:txBody>
                  <a:tcPr marL="91450" marR="91450" marT="45725" marB="45725"/>
                </a:tc>
              </a:tr>
            </a:tbl>
          </a:graphicData>
        </a:graphic>
      </p:graphicFrame>
      <p:graphicFrame>
        <p:nvGraphicFramePr>
          <p:cNvPr id="178" name="Google Shape;178;p13"/>
          <p:cNvGraphicFramePr/>
          <p:nvPr/>
        </p:nvGraphicFramePr>
        <p:xfrm>
          <a:off x="2915920" y="1549400"/>
          <a:ext cx="8465225" cy="2135500"/>
        </p:xfrm>
        <a:graphic>
          <a:graphicData uri="http://schemas.openxmlformats.org/drawingml/2006/table">
            <a:tbl>
              <a:tblPr firstRow="1" bandRow="1">
                <a:noFill/>
                <a:tableStyleId>{EC61EB52-A700-473F-BA14-CEBD387C3D88}</a:tableStyleId>
              </a:tblPr>
              <a:tblGrid>
                <a:gridCol w="622925"/>
                <a:gridCol w="735975"/>
                <a:gridCol w="1146175"/>
                <a:gridCol w="872500"/>
                <a:gridCol w="1029970"/>
                <a:gridCol w="709305"/>
                <a:gridCol w="1183005"/>
                <a:gridCol w="1219200"/>
                <a:gridCol w="946170"/>
              </a:tblGrid>
              <a:tr h="362575">
                <a:tc gridSpan="9">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Projeto_Alocacao</a:t>
                      </a:r>
                      <a:endParaRPr sz="1000" u="none" strike="noStrike" cap="none"/>
                    </a:p>
                  </a:txBody>
                  <a:tcPr marL="91450" marR="91450" marT="45725" marB="45725">
                    <a:solidFill>
                      <a:srgbClr val="FF8D41"/>
                    </a:solidFill>
                  </a:tcPr>
                </a:tc>
                <a:tc hMerge="1">
                  <a:tcPr/>
                </a:tc>
                <a:tc hMerge="1">
                  <a:tcPr/>
                </a:tc>
                <a:tc hMerge="1">
                  <a:tcPr/>
                </a:tc>
                <a:tc hMerge="1">
                  <a:tcPr/>
                </a:tc>
                <a:tc hMerge="1">
                  <a:tcPr/>
                </a:tc>
                <a:tc hMerge="1">
                  <a:tcPr/>
                </a:tc>
                <a:tc hMerge="1">
                  <a:tcPr/>
                </a:tc>
                <a:tc hMerge="1">
                  <a:tcPr/>
                </a:tc>
              </a:tr>
              <a:tr h="560075">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codigo_projeto</a:t>
                      </a:r>
                      <a:endParaRPr sz="1000" b="1" u="none" strike="noStrike" cap="none"/>
                    </a:p>
                  </a:txBody>
                  <a:tcPr marL="91450" marR="91450" marT="45725" marB="45725">
                    <a:solidFill>
                      <a:srgbClr val="FF3300"/>
                    </a:solidFill>
                  </a:tcPr>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tipo_projeto</a:t>
                      </a:r>
                      <a:endParaRPr sz="1000" b="1" u="none" strike="noStrike" cap="none"/>
                    </a:p>
                  </a:txBody>
                  <a:tcPr marL="91450" marR="91450" marT="45725" marB="45725">
                    <a:solidFill>
                      <a:srgbClr val="BBD6EE"/>
                    </a:solidFill>
                  </a:tcPr>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descricao_projeto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codigo_funcionario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nome_funcionario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codigo_cargo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nome_cargo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salario_cargo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data_inicio_alocacao</a:t>
                      </a:r>
                      <a:endParaRPr sz="1000" b="1" u="none" strike="noStrike" cap="none"/>
                    </a:p>
                  </a:txBody>
                  <a:tcPr marL="91450" marR="91450" marT="45725" marB="45725"/>
                </a:tc>
              </a:tr>
              <a:tr h="40450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10</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Sistema Web</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Sistema Ambulatorial</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2</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Marcos</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1</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Analista de Sistemas</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3000,00</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18/02/2022</a:t>
                      </a:r>
                      <a:endParaRPr sz="1000" u="none" strike="noStrike" cap="none"/>
                    </a:p>
                  </a:txBody>
                  <a:tcPr marL="91450" marR="91450" marT="45725" marB="45725"/>
                </a:tc>
              </a:tr>
              <a:tr h="40385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25</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Aplicativo</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Aplicativo Trânsito</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4</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Joaquim</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2</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Programador</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2500,00</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18/02/2022</a:t>
                      </a:r>
                      <a:endParaRPr sz="1000" u="none" strike="noStrike" cap="none"/>
                    </a:p>
                  </a:txBody>
                  <a:tcPr marL="91450" marR="91450" marT="45725" marB="45725"/>
                </a:tc>
              </a:tr>
              <a:tr h="40450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25</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Aplicativo</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Aplicativo Trânsito</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2</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Marcos</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1</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Analista de Sistemas</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3000,00</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1802/2022</a:t>
                      </a:r>
                      <a:endParaRPr sz="1000" u="none" strike="noStrike" cap="none"/>
                    </a:p>
                  </a:txBody>
                  <a:tcPr marL="91450" marR="91450" marT="45725" marB="45725"/>
                </a:tc>
              </a:tr>
            </a:tbl>
          </a:graphicData>
        </a:graphic>
      </p:graphicFrame>
      <p:sp>
        <p:nvSpPr>
          <p:cNvPr id="179" name="Google Shape;179;p13"/>
          <p:cNvSpPr txBox="1"/>
          <p:nvPr/>
        </p:nvSpPr>
        <p:spPr>
          <a:xfrm>
            <a:off x="847090" y="4658995"/>
            <a:ext cx="10534650" cy="52197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Um projeto pode ter varios funcionários alocados a partir de uma data inicial de alocação. Os funcionários possuem um cargo e são remunerados em função do cargo. Um funcionário pode ser alocado em mais de um projeto.</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4"/>
          <p:cNvSpPr txBox="1">
            <a:spLocks noGrp="1"/>
          </p:cNvSpPr>
          <p:nvPr>
            <p:ph type="title"/>
          </p:nvPr>
        </p:nvSpPr>
        <p:spPr>
          <a:xfrm>
            <a:off x="647700" y="258445"/>
            <a:ext cx="2039620" cy="56451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Calibri" panose="020F0502020204030204"/>
              <a:buNone/>
            </a:pPr>
            <a:r>
              <a:rPr lang="pt-BR" sz="1800" b="1"/>
              <a:t>Resposta Exercício</a:t>
            </a:r>
            <a:endParaRPr sz="1800" b="1"/>
          </a:p>
        </p:txBody>
      </p:sp>
      <p:graphicFrame>
        <p:nvGraphicFramePr>
          <p:cNvPr id="185" name="Google Shape;185;p14"/>
          <p:cNvGraphicFramePr/>
          <p:nvPr/>
        </p:nvGraphicFramePr>
        <p:xfrm>
          <a:off x="647700" y="1727835"/>
          <a:ext cx="4447550" cy="1124575"/>
        </p:xfrm>
        <a:graphic>
          <a:graphicData uri="http://schemas.openxmlformats.org/drawingml/2006/table">
            <a:tbl>
              <a:tblPr firstRow="1">
                <a:noFill/>
                <a:tableStyleId>{8432504E-0FB9-4D77-8B4A-B9E212F25A36}</a:tableStyleId>
              </a:tblPr>
              <a:tblGrid>
                <a:gridCol w="1126500"/>
                <a:gridCol w="1104900"/>
                <a:gridCol w="2216150"/>
              </a:tblGrid>
              <a:tr h="316225">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codigo_projeto</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tipo_projeto</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descricao_projeto</a:t>
                      </a:r>
                      <a:endParaRPr sz="1000" u="none" strike="noStrike" cap="none"/>
                    </a:p>
                  </a:txBody>
                  <a:tcPr marL="91450" marR="91450" marT="45725" marB="45725"/>
                </a:tc>
              </a:tr>
              <a:tr h="40450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10</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Sistema Web</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Sistema Ambulatorial</a:t>
                      </a:r>
                      <a:endParaRPr sz="1000" u="none" strike="noStrike" cap="none"/>
                    </a:p>
                  </a:txBody>
                  <a:tcPr marL="91450" marR="91450" marT="45725" marB="45725"/>
                </a:tc>
              </a:tr>
              <a:tr h="40385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25</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Aplicativo</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Aplicativo Trânsito</a:t>
                      </a:r>
                      <a:endParaRPr sz="1000" u="none" strike="noStrike" cap="none"/>
                    </a:p>
                  </a:txBody>
                  <a:tcPr marL="91450" marR="91450" marT="45725" marB="45725"/>
                </a:tc>
              </a:tr>
            </a:tbl>
          </a:graphicData>
        </a:graphic>
      </p:graphicFrame>
      <p:graphicFrame>
        <p:nvGraphicFramePr>
          <p:cNvPr id="186" name="Google Shape;186;p14"/>
          <p:cNvGraphicFramePr/>
          <p:nvPr/>
        </p:nvGraphicFramePr>
        <p:xfrm>
          <a:off x="5614670" y="1745615"/>
          <a:ext cx="3606825" cy="893450"/>
        </p:xfrm>
        <a:graphic>
          <a:graphicData uri="http://schemas.openxmlformats.org/drawingml/2006/table">
            <a:tbl>
              <a:tblPr firstRow="1" bandRow="1">
                <a:noFill/>
                <a:tableStyleId>{EC61EB52-A700-473F-BA14-CEBD387C3D88}</a:tableStyleId>
              </a:tblPr>
              <a:tblGrid>
                <a:gridCol w="1056650"/>
                <a:gridCol w="1355100"/>
                <a:gridCol w="1195075"/>
              </a:tblGrid>
              <a:tr h="3003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codigo_cargo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nome_cargo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salario_cargo</a:t>
                      </a:r>
                      <a:endParaRPr sz="1000" b="1" u="none" strike="noStrike" cap="none"/>
                    </a:p>
                  </a:txBody>
                  <a:tcPr marL="91450" marR="91450" marT="45725" marB="45725"/>
                </a:tc>
              </a:tr>
              <a:tr h="34925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1</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Analista de Sistemas</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3000,00</a:t>
                      </a:r>
                      <a:endParaRPr sz="1000" u="none" strike="noStrike" cap="none"/>
                    </a:p>
                  </a:txBody>
                  <a:tcPr marL="91450" marR="91450" marT="45725" marB="45725"/>
                </a:tc>
              </a:tr>
              <a:tr h="233675">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2</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Programador</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2500,00</a:t>
                      </a:r>
                      <a:endParaRPr sz="1000" u="none" strike="noStrike" cap="none"/>
                    </a:p>
                  </a:txBody>
                  <a:tcPr marL="91450" marR="91450" marT="45725" marB="45725"/>
                </a:tc>
              </a:tr>
            </a:tbl>
          </a:graphicData>
        </a:graphic>
      </p:graphicFrame>
      <p:sp>
        <p:nvSpPr>
          <p:cNvPr id="187" name="Google Shape;187;p14"/>
          <p:cNvSpPr txBox="1"/>
          <p:nvPr/>
        </p:nvSpPr>
        <p:spPr>
          <a:xfrm>
            <a:off x="661035" y="1426210"/>
            <a:ext cx="1260475" cy="275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Projeto</a:t>
            </a: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 name="Google Shape;188;p14"/>
          <p:cNvSpPr txBox="1"/>
          <p:nvPr/>
        </p:nvSpPr>
        <p:spPr>
          <a:xfrm>
            <a:off x="5581015" y="1450975"/>
            <a:ext cx="1260475" cy="275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Cargo</a:t>
            </a: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89" name="Google Shape;189;p14"/>
          <p:cNvGraphicFramePr/>
          <p:nvPr/>
        </p:nvGraphicFramePr>
        <p:xfrm>
          <a:off x="661035" y="4161790"/>
          <a:ext cx="3754125" cy="1498600"/>
        </p:xfrm>
        <a:graphic>
          <a:graphicData uri="http://schemas.openxmlformats.org/drawingml/2006/table">
            <a:tbl>
              <a:tblPr firstRow="1" bandRow="1">
                <a:noFill/>
                <a:tableStyleId>{EC61EB52-A700-473F-BA14-CEBD387C3D88}</a:tableStyleId>
              </a:tblPr>
              <a:tblGrid>
                <a:gridCol w="1045850"/>
                <a:gridCol w="1230625"/>
                <a:gridCol w="1477650"/>
              </a:tblGrid>
              <a:tr h="28575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codigo_projeto</a:t>
                      </a:r>
                      <a:endParaRPr sz="1000" b="1" u="none" strike="noStrike" cap="none"/>
                    </a:p>
                  </a:txBody>
                  <a:tcPr marL="91450" marR="91450" marT="45725" marB="45725">
                    <a:solidFill>
                      <a:schemeClr val="accent2"/>
                    </a:solidFill>
                  </a:tcPr>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codigo_funcionario</a:t>
                      </a:r>
                      <a:endParaRPr sz="1000" b="1" u="none" strike="noStrike" cap="none"/>
                    </a:p>
                  </a:txBody>
                  <a:tcPr marL="91450" marR="91450" marT="45725" marB="45725">
                    <a:solidFill>
                      <a:schemeClr val="accent2"/>
                    </a:solidFill>
                  </a:tcPr>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data_inicio_alocacao</a:t>
                      </a:r>
                      <a:endParaRPr sz="1000" b="1" u="none" strike="noStrike" cap="none"/>
                    </a:p>
                  </a:txBody>
                  <a:tcPr marL="91450" marR="91450" marT="45725" marB="45725"/>
                </a:tc>
              </a:tr>
              <a:tr h="40450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10</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2</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18/02/2022</a:t>
                      </a:r>
                      <a:endParaRPr sz="1000" u="none" strike="noStrike" cap="none"/>
                    </a:p>
                  </a:txBody>
                  <a:tcPr marL="91450" marR="91450" marT="45725" marB="45725"/>
                </a:tc>
              </a:tr>
              <a:tr h="40385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25</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4</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18/02/2022</a:t>
                      </a:r>
                      <a:endParaRPr sz="1000" u="none" strike="noStrike" cap="none"/>
                    </a:p>
                  </a:txBody>
                  <a:tcPr marL="91450" marR="91450" marT="45725" marB="45725"/>
                </a:tc>
              </a:tr>
              <a:tr h="404500">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25</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2</a:t>
                      </a:r>
                      <a:endParaRPr sz="1000" u="none" strike="noStrike" cap="none"/>
                    </a:p>
                  </a:txBody>
                  <a:tcPr marL="91450" marR="91450" marT="45725" marB="45725"/>
                </a:tc>
                <a:tc>
                  <a:txBody>
                    <a:bodyPr/>
                    <a:lstStyle/>
                    <a:p>
                      <a:pPr marL="0" marR="0" lvl="0" indent="0" algn="r" rtl="0">
                        <a:spcBef>
                          <a:spcPts val="0"/>
                        </a:spcBef>
                        <a:spcAft>
                          <a:spcPts val="0"/>
                        </a:spcAft>
                        <a:buClr>
                          <a:schemeClr val="dk1"/>
                        </a:buClr>
                        <a:buSzPts val="1000"/>
                        <a:buFont typeface="Calibri" panose="020F0502020204030204"/>
                        <a:buNone/>
                      </a:pPr>
                      <a:r>
                        <a:rPr lang="pt-BR" sz="1000" u="none" strike="noStrike" cap="none"/>
                        <a:t>1802/2022</a:t>
                      </a:r>
                      <a:endParaRPr sz="1000" u="none" strike="noStrike" cap="none"/>
                    </a:p>
                  </a:txBody>
                  <a:tcPr marL="91450" marR="91450" marT="45725" marB="45725"/>
                </a:tc>
              </a:tr>
            </a:tbl>
          </a:graphicData>
        </a:graphic>
      </p:graphicFrame>
      <p:sp>
        <p:nvSpPr>
          <p:cNvPr id="190" name="Google Shape;190;p14"/>
          <p:cNvSpPr txBox="1"/>
          <p:nvPr/>
        </p:nvSpPr>
        <p:spPr>
          <a:xfrm>
            <a:off x="661035" y="3819525"/>
            <a:ext cx="1260475" cy="275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Alocacao</a:t>
            </a: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91" name="Google Shape;191;p14"/>
          <p:cNvGraphicFramePr/>
          <p:nvPr/>
        </p:nvGraphicFramePr>
        <p:xfrm>
          <a:off x="5512435" y="4161790"/>
          <a:ext cx="3875400" cy="1078850"/>
        </p:xfrm>
        <a:graphic>
          <a:graphicData uri="http://schemas.openxmlformats.org/drawingml/2006/table">
            <a:tbl>
              <a:tblPr firstRow="1" bandRow="1">
                <a:noFill/>
                <a:tableStyleId>{EC61EB52-A700-473F-BA14-CEBD387C3D88}</a:tableStyleId>
              </a:tblPr>
              <a:tblGrid>
                <a:gridCol w="1389375"/>
                <a:gridCol w="1243325"/>
                <a:gridCol w="1242700"/>
              </a:tblGrid>
              <a:tr h="270500">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codigo_funcionario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nome_funcionario</a:t>
                      </a:r>
                      <a:endParaRPr sz="1000" b="1"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b="1" u="none" strike="noStrike" cap="none"/>
                        <a:t>codigo_cargo</a:t>
                      </a:r>
                      <a:endParaRPr sz="1000" b="1" u="none" strike="noStrike" cap="none"/>
                    </a:p>
                  </a:txBody>
                  <a:tcPr marL="91450" marR="91450" marT="45725" marB="45725"/>
                </a:tc>
              </a:tr>
              <a:tr h="404500">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2</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Marcos</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1</a:t>
                      </a:r>
                      <a:endParaRPr sz="1000" u="none" strike="noStrike" cap="none"/>
                    </a:p>
                  </a:txBody>
                  <a:tcPr marL="91450" marR="91450" marT="45725" marB="45725"/>
                </a:tc>
              </a:tr>
              <a:tr h="403850">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4</a:t>
                      </a:r>
                      <a:endParaRPr sz="1000" u="none" strike="noStrike" cap="none"/>
                    </a:p>
                  </a:txBody>
                  <a:tcPr marL="91450" marR="91450" marT="45725" marB="45725"/>
                </a:tc>
                <a:tc>
                  <a:txBody>
                    <a:bodyPr/>
                    <a:lstStyle/>
                    <a:p>
                      <a:pPr marL="0" marR="0" lvl="0" indent="0" algn="l" rtl="0">
                        <a:spcBef>
                          <a:spcPts val="0"/>
                        </a:spcBef>
                        <a:spcAft>
                          <a:spcPts val="0"/>
                        </a:spcAft>
                        <a:buClr>
                          <a:schemeClr val="dk1"/>
                        </a:buClr>
                        <a:buSzPts val="1000"/>
                        <a:buFont typeface="Calibri" panose="020F0502020204030204"/>
                        <a:buNone/>
                      </a:pPr>
                      <a:r>
                        <a:rPr lang="pt-BR" sz="1000" u="none" strike="noStrike" cap="none"/>
                        <a:t>Joaquim</a:t>
                      </a:r>
                      <a:endParaRPr sz="1000" u="none" strike="noStrike" cap="none"/>
                    </a:p>
                  </a:txBody>
                  <a:tcPr marL="91450" marR="91450" marT="45725" marB="45725"/>
                </a:tc>
                <a:tc>
                  <a:txBody>
                    <a:bodyPr/>
                    <a:lstStyle/>
                    <a:p>
                      <a:pPr marL="0" marR="0" lvl="0" indent="0" algn="ctr" rtl="0">
                        <a:spcBef>
                          <a:spcPts val="0"/>
                        </a:spcBef>
                        <a:spcAft>
                          <a:spcPts val="0"/>
                        </a:spcAft>
                        <a:buClr>
                          <a:schemeClr val="dk1"/>
                        </a:buClr>
                        <a:buSzPts val="1000"/>
                        <a:buFont typeface="Calibri" panose="020F0502020204030204"/>
                        <a:buNone/>
                      </a:pPr>
                      <a:r>
                        <a:rPr lang="pt-BR" sz="1000" u="none" strike="noStrike" cap="none"/>
                        <a:t>2</a:t>
                      </a:r>
                      <a:endParaRPr sz="1000" u="none" strike="noStrike" cap="none"/>
                    </a:p>
                  </a:txBody>
                  <a:tcPr marL="91450" marR="91450" marT="45725" marB="45725"/>
                </a:tc>
              </a:tr>
            </a:tbl>
          </a:graphicData>
        </a:graphic>
      </p:graphicFrame>
      <p:sp>
        <p:nvSpPr>
          <p:cNvPr id="192" name="Google Shape;192;p14"/>
          <p:cNvSpPr txBox="1"/>
          <p:nvPr/>
        </p:nvSpPr>
        <p:spPr>
          <a:xfrm>
            <a:off x="5512435" y="3886200"/>
            <a:ext cx="1260475" cy="275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Funcionario</a:t>
            </a: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p:nvPr/>
        </p:nvSpPr>
        <p:spPr>
          <a:xfrm>
            <a:off x="311785" y="1226185"/>
            <a:ext cx="11193780" cy="396938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buFont typeface="Calibri" panose="020F0502020204030204"/>
              <a:buNone/>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É um processo que aplica um conjunto de regras sobre o modelo do banco de dados relacional.  As tabelas que atendem a um determinado conjunto de regras estão em uma determinada forma normal.  Algumas características são:</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just" rtl="0">
              <a:spcBef>
                <a:spcPts val="0"/>
              </a:spcBef>
              <a:spcAft>
                <a:spcPts val="0"/>
              </a:spcAft>
              <a:buClr>
                <a:schemeClr val="dk1"/>
              </a:buClr>
              <a:buSzPts val="1800"/>
              <a:buFont typeface="Noto Sans Symbols"/>
              <a:buChar char="❖"/>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Verificar se o modelo está corretamente projetado</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just" rtl="0">
              <a:spcBef>
                <a:spcPts val="0"/>
              </a:spcBef>
              <a:spcAft>
                <a:spcPts val="0"/>
              </a:spcAft>
              <a:buClr>
                <a:schemeClr val="dk1"/>
              </a:buClr>
              <a:buSzPts val="1800"/>
              <a:buFont typeface="Noto Sans Symbols"/>
              <a:buChar char="❖"/>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Permitir o armazenamento consistente</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just" rtl="0">
              <a:spcBef>
                <a:spcPts val="0"/>
              </a:spcBef>
              <a:spcAft>
                <a:spcPts val="0"/>
              </a:spcAft>
              <a:buClr>
                <a:schemeClr val="dk1"/>
              </a:buClr>
              <a:buSzPts val="1800"/>
              <a:buFont typeface="Noto Sans Symbols"/>
              <a:buChar char="❖"/>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Permitir eficiente acesso aos dados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71450" algn="just" rtl="0">
              <a:spcBef>
                <a:spcPts val="0"/>
              </a:spcBef>
              <a:spcAft>
                <a:spcPts val="0"/>
              </a:spcAft>
              <a:buClr>
                <a:schemeClr val="dk1"/>
              </a:buClr>
              <a:buSzPts val="1800"/>
              <a:buFont typeface="Noto Sans Symbols"/>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just" rtl="0">
              <a:spcBef>
                <a:spcPts val="0"/>
              </a:spcBef>
              <a:spcAft>
                <a:spcPts val="0"/>
              </a:spcAft>
              <a:buClr>
                <a:schemeClr val="dk1"/>
              </a:buClr>
              <a:buSzPts val="1800"/>
              <a:buFont typeface="Calibri" panose="020F0502020204030204"/>
              <a:buNone/>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Evita problemas como:</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just" rtl="0">
              <a:spcBef>
                <a:spcPts val="0"/>
              </a:spcBef>
              <a:spcAft>
                <a:spcPts val="0"/>
              </a:spcAft>
              <a:buClr>
                <a:schemeClr val="dk1"/>
              </a:buClr>
              <a:buSzPts val="1800"/>
              <a:buFont typeface="Noto Sans Symbols"/>
              <a:buChar char="❖"/>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Inconsistência nos dados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just" rtl="0">
              <a:spcBef>
                <a:spcPts val="0"/>
              </a:spcBef>
              <a:spcAft>
                <a:spcPts val="0"/>
              </a:spcAft>
              <a:buClr>
                <a:schemeClr val="dk1"/>
              </a:buClr>
              <a:buSzPts val="1800"/>
              <a:buFont typeface="Noto Sans Symbols"/>
              <a:buChar char="❖"/>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Redundância</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just" rtl="0">
              <a:spcBef>
                <a:spcPts val="0"/>
              </a:spcBef>
              <a:spcAft>
                <a:spcPts val="0"/>
              </a:spcAft>
              <a:buClr>
                <a:schemeClr val="dk1"/>
              </a:buClr>
              <a:buSzPts val="1800"/>
              <a:buFont typeface="Noto Sans Symbols"/>
              <a:buChar char="❖"/>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Falta de integridade</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just" rtl="0">
              <a:spcBef>
                <a:spcPts val="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4" name="Google Shape;94;p3"/>
          <p:cNvSpPr txBox="1">
            <a:spLocks noGrp="1"/>
          </p:cNvSpPr>
          <p:nvPr>
            <p:ph type="title" idx="4294967295"/>
          </p:nvPr>
        </p:nvSpPr>
        <p:spPr>
          <a:xfrm>
            <a:off x="311785" y="271145"/>
            <a:ext cx="3532505" cy="57277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Calibri" panose="020F0502020204030204"/>
              <a:buNone/>
            </a:pPr>
            <a:r>
              <a:rPr lang="pt-BR"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Normalização</a:t>
            </a:r>
            <a:endParaRPr sz="2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5"/>
          <p:cNvSpPr txBox="1">
            <a:spLocks noGrp="1"/>
          </p:cNvSpPr>
          <p:nvPr>
            <p:ph type="title"/>
          </p:nvPr>
        </p:nvSpPr>
        <p:spPr>
          <a:xfrm>
            <a:off x="647700" y="258445"/>
            <a:ext cx="1303655" cy="922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Calibri" panose="020F0502020204030204"/>
              <a:buNone/>
            </a:pPr>
            <a:r>
              <a:rPr lang="pt-BR" sz="1800" b="1"/>
              <a:t>Exercícios</a:t>
            </a:r>
            <a:endParaRPr sz="1800" b="1"/>
          </a:p>
        </p:txBody>
      </p:sp>
      <p:sp>
        <p:nvSpPr>
          <p:cNvPr id="198" name="Google Shape;198;p15"/>
          <p:cNvSpPr txBox="1"/>
          <p:nvPr/>
        </p:nvSpPr>
        <p:spPr>
          <a:xfrm>
            <a:off x="647700" y="983615"/>
            <a:ext cx="10399395" cy="52197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400">
                <a:solidFill>
                  <a:schemeClr val="dk1"/>
                </a:solidFill>
                <a:latin typeface="Calibri" panose="020F0502020204030204"/>
                <a:ea typeface="Calibri" panose="020F0502020204030204"/>
                <a:cs typeface="Calibri" panose="020F0502020204030204"/>
                <a:sym typeface="Calibri" panose="020F0502020204030204"/>
              </a:rPr>
              <a:t>Uma faculdade criou um histórico com os dados dos alunos, cursos, professores e turmas.  Porem há muitos problemas na atualização deste cadastro pois as informações estão duplicadas e outros campos que podem ser normalizados.  Aplique as formas normais na tabela abaixo:</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 name="Google Shape;199;p15"/>
          <p:cNvSpPr txBox="1"/>
          <p:nvPr/>
        </p:nvSpPr>
        <p:spPr>
          <a:xfrm>
            <a:off x="878840" y="1578610"/>
            <a:ext cx="2584450" cy="4029710"/>
          </a:xfrm>
          <a:prstGeom prst="rect">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600" b="1">
                <a:solidFill>
                  <a:schemeClr val="dk1"/>
                </a:solidFill>
                <a:latin typeface="Calibri" panose="020F0502020204030204"/>
                <a:ea typeface="Calibri" panose="020F0502020204030204"/>
                <a:cs typeface="Calibri" panose="020F0502020204030204"/>
                <a:sym typeface="Calibri" panose="020F0502020204030204"/>
              </a:rPr>
              <a:t>Historico</a:t>
            </a:r>
            <a:r>
              <a:rPr lang="pt-BR" sz="1600">
                <a:solidFill>
                  <a:schemeClr val="dk1"/>
                </a:solidFill>
                <a:latin typeface="Calibri" panose="020F0502020204030204"/>
                <a:ea typeface="Calibri" panose="020F0502020204030204"/>
                <a:cs typeface="Calibri" panose="020F0502020204030204"/>
                <a:sym typeface="Calibri" panose="020F0502020204030204"/>
              </a:rPr>
              <a:t> </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600">
                <a:solidFill>
                  <a:schemeClr val="dk1"/>
                </a:solidFill>
                <a:latin typeface="Calibri" panose="020F0502020204030204"/>
                <a:ea typeface="Calibri" panose="020F0502020204030204"/>
                <a:cs typeface="Calibri" panose="020F0502020204030204"/>
                <a:sym typeface="Calibri" panose="020F0502020204030204"/>
              </a:rPr>
              <a:t>matricula</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600">
                <a:solidFill>
                  <a:schemeClr val="dk1"/>
                </a:solidFill>
                <a:latin typeface="Calibri" panose="020F0502020204030204"/>
                <a:ea typeface="Calibri" panose="020F0502020204030204"/>
                <a:cs typeface="Calibri" panose="020F0502020204030204"/>
                <a:sym typeface="Calibri" panose="020F0502020204030204"/>
              </a:rPr>
              <a:t>nome_aluno </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600">
                <a:solidFill>
                  <a:schemeClr val="dk1"/>
                </a:solidFill>
                <a:latin typeface="Calibri" panose="020F0502020204030204"/>
                <a:ea typeface="Calibri" panose="020F0502020204030204"/>
                <a:cs typeface="Calibri" panose="020F0502020204030204"/>
                <a:sym typeface="Calibri" panose="020F0502020204030204"/>
              </a:rPr>
              <a:t>nota1</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600">
                <a:solidFill>
                  <a:schemeClr val="dk1"/>
                </a:solidFill>
                <a:latin typeface="Calibri" panose="020F0502020204030204"/>
                <a:ea typeface="Calibri" panose="020F0502020204030204"/>
                <a:cs typeface="Calibri" panose="020F0502020204030204"/>
                <a:sym typeface="Calibri" panose="020F0502020204030204"/>
              </a:rPr>
              <a:t>nota2</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600">
                <a:solidFill>
                  <a:schemeClr val="dk1"/>
                </a:solidFill>
                <a:latin typeface="Calibri" panose="020F0502020204030204"/>
                <a:ea typeface="Calibri" panose="020F0502020204030204"/>
                <a:cs typeface="Calibri" panose="020F0502020204030204"/>
                <a:sym typeface="Calibri" panose="020F0502020204030204"/>
              </a:rPr>
              <a:t>media</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600">
                <a:solidFill>
                  <a:schemeClr val="dk1"/>
                </a:solidFill>
                <a:latin typeface="Calibri" panose="020F0502020204030204"/>
                <a:ea typeface="Calibri" panose="020F0502020204030204"/>
                <a:cs typeface="Calibri" panose="020F0502020204030204"/>
                <a:sym typeface="Calibri" panose="020F0502020204030204"/>
              </a:rPr>
              <a:t>situacao</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600">
                <a:solidFill>
                  <a:schemeClr val="dk1"/>
                </a:solidFill>
                <a:latin typeface="Calibri" panose="020F0502020204030204"/>
                <a:ea typeface="Calibri" panose="020F0502020204030204"/>
                <a:cs typeface="Calibri" panose="020F0502020204030204"/>
                <a:sym typeface="Calibri" panose="020F0502020204030204"/>
              </a:rPr>
              <a:t>codigo_professor</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600">
                <a:solidFill>
                  <a:schemeClr val="dk1"/>
                </a:solidFill>
                <a:latin typeface="Calibri" panose="020F0502020204030204"/>
                <a:ea typeface="Calibri" panose="020F0502020204030204"/>
                <a:cs typeface="Calibri" panose="020F0502020204030204"/>
                <a:sym typeface="Calibri" panose="020F0502020204030204"/>
              </a:rPr>
              <a:t>nome_professor</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600">
                <a:solidFill>
                  <a:schemeClr val="dk1"/>
                </a:solidFill>
                <a:latin typeface="Calibri" panose="020F0502020204030204"/>
                <a:ea typeface="Calibri" panose="020F0502020204030204"/>
                <a:cs typeface="Calibri" panose="020F0502020204030204"/>
                <a:sym typeface="Calibri" panose="020F0502020204030204"/>
              </a:rPr>
              <a:t>codigo_disciplina </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600">
                <a:solidFill>
                  <a:schemeClr val="dk1"/>
                </a:solidFill>
                <a:latin typeface="Calibri" panose="020F0502020204030204"/>
                <a:ea typeface="Calibri" panose="020F0502020204030204"/>
                <a:cs typeface="Calibri" panose="020F0502020204030204"/>
                <a:sym typeface="Calibri" panose="020F0502020204030204"/>
              </a:rPr>
              <a:t>nome_disciplina</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600">
                <a:solidFill>
                  <a:schemeClr val="dk1"/>
                </a:solidFill>
                <a:latin typeface="Calibri" panose="020F0502020204030204"/>
                <a:ea typeface="Calibri" panose="020F0502020204030204"/>
                <a:cs typeface="Calibri" panose="020F0502020204030204"/>
                <a:sym typeface="Calibri" panose="020F0502020204030204"/>
              </a:rPr>
              <a:t>codigo_curso</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600">
                <a:solidFill>
                  <a:schemeClr val="dk1"/>
                </a:solidFill>
                <a:latin typeface="Calibri" panose="020F0502020204030204"/>
                <a:ea typeface="Calibri" panose="020F0502020204030204"/>
                <a:cs typeface="Calibri" panose="020F0502020204030204"/>
                <a:sym typeface="Calibri" panose="020F0502020204030204"/>
              </a:rPr>
              <a:t>nome_curso</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600">
                <a:solidFill>
                  <a:schemeClr val="dk1"/>
                </a:solidFill>
                <a:latin typeface="Calibri" panose="020F0502020204030204"/>
                <a:ea typeface="Calibri" panose="020F0502020204030204"/>
                <a:cs typeface="Calibri" panose="020F0502020204030204"/>
                <a:sym typeface="Calibri" panose="020F0502020204030204"/>
              </a:rPr>
              <a:t>turno</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600">
                <a:solidFill>
                  <a:schemeClr val="dk1"/>
                </a:solidFill>
                <a:latin typeface="Calibri" panose="020F0502020204030204"/>
                <a:ea typeface="Calibri" panose="020F0502020204030204"/>
                <a:cs typeface="Calibri" panose="020F0502020204030204"/>
                <a:sym typeface="Calibri" panose="020F0502020204030204"/>
              </a:rPr>
              <a:t>numero_turma</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600">
                <a:solidFill>
                  <a:schemeClr val="dk1"/>
                </a:solidFill>
                <a:latin typeface="Calibri" panose="020F0502020204030204"/>
                <a:ea typeface="Calibri" panose="020F0502020204030204"/>
                <a:cs typeface="Calibri" panose="020F0502020204030204"/>
                <a:sym typeface="Calibri" panose="020F0502020204030204"/>
              </a:rPr>
              <a:t>nome_turma</a:t>
            </a:r>
            <a:endParaRPr sz="16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a:spLocks noGrp="1"/>
          </p:cNvSpPr>
          <p:nvPr>
            <p:ph type="title"/>
          </p:nvPr>
        </p:nvSpPr>
        <p:spPr>
          <a:xfrm>
            <a:off x="647700" y="258445"/>
            <a:ext cx="2987675" cy="922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Calibri" panose="020F0502020204030204"/>
              <a:buNone/>
            </a:pPr>
            <a:r>
              <a:rPr lang="pt-BR" sz="1800" b="1"/>
              <a:t>Resolução Exercício</a:t>
            </a:r>
            <a:endParaRPr sz="1800" b="1"/>
          </a:p>
        </p:txBody>
      </p:sp>
      <p:sp>
        <p:nvSpPr>
          <p:cNvPr id="205" name="Google Shape;205;p16"/>
          <p:cNvSpPr txBox="1"/>
          <p:nvPr/>
        </p:nvSpPr>
        <p:spPr>
          <a:xfrm>
            <a:off x="871855" y="1370965"/>
            <a:ext cx="1366520" cy="1198880"/>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Historico</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matricula</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codigo_disciplina</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nota1</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nota2</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situacao</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 name="Google Shape;206;p16"/>
          <p:cNvSpPr txBox="1"/>
          <p:nvPr/>
        </p:nvSpPr>
        <p:spPr>
          <a:xfrm>
            <a:off x="2639060" y="1370965"/>
            <a:ext cx="1078230" cy="829945"/>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Aluno</a:t>
            </a: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matricula</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nome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codigo_curso</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Google Shape;207;p16"/>
          <p:cNvSpPr txBox="1"/>
          <p:nvPr/>
        </p:nvSpPr>
        <p:spPr>
          <a:xfrm>
            <a:off x="4117975" y="1370965"/>
            <a:ext cx="1092835" cy="643890"/>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Curso</a:t>
            </a: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codigo_curso</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nome</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8" name="Google Shape;208;p16"/>
          <p:cNvSpPr txBox="1"/>
          <p:nvPr/>
        </p:nvSpPr>
        <p:spPr>
          <a:xfrm>
            <a:off x="5693410" y="1370965"/>
            <a:ext cx="1290320" cy="829945"/>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Disciplina</a:t>
            </a: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codigo_disciplina</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nome_disciplina</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codigo_professor</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9" name="Google Shape;209;p16"/>
          <p:cNvSpPr txBox="1"/>
          <p:nvPr/>
        </p:nvSpPr>
        <p:spPr>
          <a:xfrm>
            <a:off x="7466330" y="1370965"/>
            <a:ext cx="1428115" cy="645160"/>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Professor</a:t>
            </a: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codigo_professor</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nome_professor</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Google Shape;207;p16"/>
          <p:cNvSpPr txBox="1"/>
          <p:nvPr/>
        </p:nvSpPr>
        <p:spPr>
          <a:xfrm>
            <a:off x="4117975" y="2569845"/>
            <a:ext cx="1436370" cy="828675"/>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libri" panose="020F0502020204030204"/>
                <a:ea typeface="Calibri" panose="020F0502020204030204"/>
                <a:cs typeface="Calibri" panose="020F0502020204030204"/>
                <a:sym typeface="Calibri" panose="020F0502020204030204"/>
              </a:rPr>
              <a:t>Turma</a:t>
            </a:r>
            <a:endParaRPr lang="pt-BR" sz="12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numero_turma</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nome</a:t>
            </a:r>
            <a:endParaRPr lang="pt-B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sz="1200">
                <a:solidFill>
                  <a:schemeClr val="dk1"/>
                </a:solidFill>
                <a:latin typeface="Calibri" panose="020F0502020204030204"/>
                <a:ea typeface="Calibri" panose="020F0502020204030204"/>
                <a:cs typeface="Calibri" panose="020F0502020204030204"/>
                <a:sym typeface="Calibri" panose="020F0502020204030204"/>
              </a:rPr>
              <a:t>turno</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idx="4294967295"/>
          </p:nvPr>
        </p:nvSpPr>
        <p:spPr>
          <a:xfrm>
            <a:off x="311785" y="271145"/>
            <a:ext cx="3532505" cy="57277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Calibri" panose="020F0502020204030204"/>
              <a:buNone/>
            </a:pPr>
            <a:r>
              <a:rPr lang="pt-BR"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Normalização</a:t>
            </a:r>
            <a:endParaRPr sz="2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 name="Google Shape;100;p4"/>
          <p:cNvSpPr txBox="1"/>
          <p:nvPr/>
        </p:nvSpPr>
        <p:spPr>
          <a:xfrm>
            <a:off x="455930" y="1009650"/>
            <a:ext cx="10760710" cy="286004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 utilização da normalização é necessária porque podem ocorrer erros de modelagem, utilizamos a técnica para garantir a integridade de um modelo de dados.  Através do processo de normalização pode-se, gradativamente, substituir um conjunto de entidades e relacionamentos por um outro, mais eficiente em relação às anomalias de atualizações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Primeira Forma Normal</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Uma tabela está na 1FN significa que os valores dos atributos são atômicos não podem se repetir e também não podem possui atributos multivalorados com mais de um valor (ex. telefone).  Atributos compostos (ex. endereço) também não são aceitos.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5"/>
          <p:cNvSpPr txBox="1"/>
          <p:nvPr/>
        </p:nvSpPr>
        <p:spPr>
          <a:xfrm>
            <a:off x="280670" y="640715"/>
            <a:ext cx="10754360" cy="10763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Primeira Forma Normal</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Uma tabela está na 1FN significa que os valores dos atributos são atômicos não podem se repetir e também não podem possui atributos multivalorados com mais de um valor.</a:t>
            </a: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06" name="Google Shape;106;p5"/>
          <p:cNvGraphicFramePr/>
          <p:nvPr/>
        </p:nvGraphicFramePr>
        <p:xfrm>
          <a:off x="446405" y="2232660"/>
          <a:ext cx="1471300" cy="1946850"/>
        </p:xfrm>
        <a:graphic>
          <a:graphicData uri="http://schemas.openxmlformats.org/drawingml/2006/table">
            <a:tbl>
              <a:tblPr firstRow="1" bandRow="1">
                <a:noFill/>
                <a:tableStyleId>{EC61EB52-A700-473F-BA14-CEBD387C3D88}</a:tableStyleId>
              </a:tblPr>
              <a:tblGrid>
                <a:gridCol w="1471300"/>
              </a:tblGrid>
              <a:tr h="324475">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Funcionario</a:t>
                      </a:r>
                      <a:endParaRPr sz="1200" u="none" strike="noStrike" cap="none"/>
                    </a:p>
                  </a:txBody>
                  <a:tcPr marL="91450" marR="91450" marT="45725" marB="45725"/>
                </a:tc>
              </a:tr>
              <a:tr h="32447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codigo</a:t>
                      </a:r>
                      <a:endParaRPr sz="1200" u="none" strike="noStrike" cap="none"/>
                    </a:p>
                  </a:txBody>
                  <a:tcPr marL="91450" marR="91450" marT="45725" marB="45725"/>
                </a:tc>
              </a:tr>
              <a:tr h="32447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nome</a:t>
                      </a:r>
                      <a:endParaRPr sz="1200" u="none" strike="noStrike" cap="none"/>
                    </a:p>
                  </a:txBody>
                  <a:tcPr marL="91450" marR="91450" marT="45725" marB="45725"/>
                </a:tc>
              </a:tr>
              <a:tr h="32447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email</a:t>
                      </a:r>
                      <a:endParaRPr sz="1200" u="none" strike="noStrike" cap="none"/>
                    </a:p>
                  </a:txBody>
                  <a:tcPr marL="91450" marR="91450" marT="45725" marB="45725"/>
                </a:tc>
              </a:tr>
              <a:tr h="32447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telefone</a:t>
                      </a:r>
                      <a:endParaRPr sz="1200" u="none" strike="noStrike" cap="none"/>
                    </a:p>
                  </a:txBody>
                  <a:tcPr marL="91450" marR="91450" marT="45725" marB="45725"/>
                </a:tc>
              </a:tr>
              <a:tr h="32447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endereco</a:t>
                      </a:r>
                      <a:endParaRPr sz="1200" u="none" strike="noStrike" cap="none"/>
                    </a:p>
                  </a:txBody>
                  <a:tcPr marL="91450" marR="91450" marT="45725" marB="45725"/>
                </a:tc>
              </a:tr>
            </a:tbl>
          </a:graphicData>
        </a:graphic>
      </p:graphicFrame>
      <p:graphicFrame>
        <p:nvGraphicFramePr>
          <p:cNvPr id="107" name="Google Shape;107;p5"/>
          <p:cNvGraphicFramePr/>
          <p:nvPr/>
        </p:nvGraphicFramePr>
        <p:xfrm>
          <a:off x="2784475" y="2232660"/>
          <a:ext cx="8564225" cy="1961545"/>
        </p:xfrm>
        <a:graphic>
          <a:graphicData uri="http://schemas.openxmlformats.org/drawingml/2006/table">
            <a:tbl>
              <a:tblPr firstRow="1" bandRow="1">
                <a:noFill/>
                <a:tableStyleId>{EC61EB52-A700-473F-BA14-CEBD387C3D88}</a:tableStyleId>
              </a:tblPr>
              <a:tblGrid>
                <a:gridCol w="1570350"/>
                <a:gridCol w="1570350"/>
                <a:gridCol w="1570350"/>
                <a:gridCol w="2165350"/>
                <a:gridCol w="1687825"/>
              </a:tblGrid>
              <a:tr h="407035">
                <a:tc>
                  <a:txBody>
                    <a:bodyPr/>
                    <a:lstStyle/>
                    <a:p>
                      <a:pPr marL="0" marR="0" lvl="0" indent="0" algn="l" rtl="0">
                        <a:spcBef>
                          <a:spcPts val="0"/>
                        </a:spcBef>
                        <a:spcAft>
                          <a:spcPts val="0"/>
                        </a:spcAft>
                        <a:buClr>
                          <a:schemeClr val="dk1"/>
                        </a:buClr>
                        <a:buSzPts val="1800"/>
                        <a:buFont typeface="Calibri" panose="020F0502020204030204"/>
                        <a:buNone/>
                      </a:pPr>
                      <a:r>
                        <a:rPr lang="pt-BR" sz="1800" u="none" strike="noStrike" cap="none"/>
                        <a:t>codigo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pt-BR" sz="1800" u="none" strike="noStrike" cap="none"/>
                        <a:t>nome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pt-BR" sz="1800" u="none" strike="noStrike" cap="none"/>
                        <a:t>email</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pt-BR" sz="1800" u="none" strike="noStrike" cap="none"/>
                        <a:t>telefone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pt-BR" sz="1800" u="none" strike="noStrike" cap="none"/>
                        <a:t>endereco</a:t>
                      </a:r>
                      <a:endParaRPr sz="1800" u="none" strike="noStrike" cap="none"/>
                    </a:p>
                  </a:txBody>
                  <a:tcPr marL="91450" marR="91450" marT="45725" marB="45725"/>
                </a:tc>
              </a:tr>
              <a:tr h="4070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Manoel</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manoel@gmail.com</a:t>
                      </a:r>
                      <a:endParaRPr sz="1200" u="none" strike="noStrike" cap="none"/>
                    </a:p>
                  </a:txBody>
                  <a:tcPr marL="91450" marR="91450" marT="45725" marB="45725"/>
                </a:tc>
                <a:tc>
                  <a:txBody>
                    <a:bodyPr/>
                    <a:lstStyle/>
                    <a:p>
                      <a:pPr marL="0" marR="0" lvl="0" indent="0" algn="l" rtl="0">
                        <a:spcBef>
                          <a:spcPts val="0"/>
                        </a:spcBef>
                        <a:spcAft>
                          <a:spcPts val="0"/>
                        </a:spcAft>
                        <a:buClr>
                          <a:srgbClr val="FF0000"/>
                        </a:buClr>
                        <a:buSzPts val="1200"/>
                        <a:buFont typeface="Calibri" panose="020F0502020204030204"/>
                        <a:buNone/>
                      </a:pPr>
                      <a:r>
                        <a:rPr lang="pt-BR" sz="1200" b="1" u="none" strike="noStrike" cap="none">
                          <a:solidFill>
                            <a:srgbClr val="FF0000"/>
                          </a:solidFill>
                        </a:rPr>
                        <a:t>24-2334-1989 24-2234-1990</a:t>
                      </a:r>
                      <a:endParaRPr sz="1200" b="1" u="none" strike="noStrike" cap="none">
                        <a:solidFill>
                          <a:srgbClr val="FF0000"/>
                        </a:solidFill>
                      </a:endParaRPr>
                    </a:p>
                  </a:txBody>
                  <a:tcPr marL="91450" marR="91450" marT="45725" marB="45725"/>
                </a:tc>
                <a:tc>
                  <a:txBody>
                    <a:bodyPr/>
                    <a:lstStyle/>
                    <a:p>
                      <a:pPr marL="0" marR="0" lvl="0" indent="0" algn="l" rtl="0">
                        <a:spcBef>
                          <a:spcPts val="0"/>
                        </a:spcBef>
                        <a:spcAft>
                          <a:spcPts val="0"/>
                        </a:spcAft>
                        <a:buClr>
                          <a:srgbClr val="FF0000"/>
                        </a:buClr>
                        <a:buSzPts val="1200"/>
                        <a:buFont typeface="Calibri" panose="020F0502020204030204"/>
                        <a:buNone/>
                      </a:pPr>
                      <a:r>
                        <a:rPr lang="pt-BR" sz="1200" b="1" u="none" strike="noStrike" cap="none">
                          <a:solidFill>
                            <a:srgbClr val="FF0000"/>
                          </a:solidFill>
                        </a:rPr>
                        <a:t>Rua do Imperador, 285, Centro, Petrópolis, RJ</a:t>
                      </a:r>
                      <a:endParaRPr sz="1200" b="1" u="none" strike="noStrike" cap="none">
                        <a:solidFill>
                          <a:srgbClr val="FF0000"/>
                        </a:solidFill>
                      </a:endParaRPr>
                    </a:p>
                  </a:txBody>
                  <a:tcPr marL="91450" marR="91450" marT="45725" marB="45725"/>
                </a:tc>
              </a:tr>
              <a:tr h="4070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Ana</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ana@hotmail.com</a:t>
                      </a:r>
                      <a:endParaRPr sz="1200" u="none" strike="noStrike" cap="none"/>
                    </a:p>
                  </a:txBody>
                  <a:tcPr marL="91450" marR="91450" marT="45725" marB="45725"/>
                </a:tc>
                <a:tc>
                  <a:txBody>
                    <a:bodyPr/>
                    <a:lstStyle/>
                    <a:p>
                      <a:pPr marL="0" marR="0" lvl="0" indent="0" algn="l" rtl="0">
                        <a:spcBef>
                          <a:spcPts val="0"/>
                        </a:spcBef>
                        <a:spcAft>
                          <a:spcPts val="0"/>
                        </a:spcAft>
                        <a:buClr>
                          <a:srgbClr val="FF0000"/>
                        </a:buClr>
                        <a:buSzPts val="1200"/>
                        <a:buFont typeface="Calibri" panose="020F0502020204030204"/>
                        <a:buNone/>
                      </a:pPr>
                      <a:r>
                        <a:rPr lang="pt-BR" sz="1200" b="1" u="none" strike="noStrike" cap="none">
                          <a:solidFill>
                            <a:srgbClr val="FF0000"/>
                          </a:solidFill>
                        </a:rPr>
                        <a:t>24-2238-1299 </a:t>
                      </a:r>
                      <a:endParaRPr sz="1200" b="1" u="none" strike="noStrike" cap="none">
                        <a:solidFill>
                          <a:srgbClr val="FF0000"/>
                        </a:solidFill>
                      </a:endParaRPr>
                    </a:p>
                  </a:txBody>
                  <a:tcPr marL="91450" marR="91450" marT="45725" marB="45725"/>
                </a:tc>
                <a:tc>
                  <a:txBody>
                    <a:bodyPr/>
                    <a:lstStyle/>
                    <a:p>
                      <a:pPr marL="0" marR="0" lvl="0" indent="0" algn="l" rtl="0">
                        <a:spcBef>
                          <a:spcPts val="0"/>
                        </a:spcBef>
                        <a:spcAft>
                          <a:spcPts val="0"/>
                        </a:spcAft>
                        <a:buClr>
                          <a:srgbClr val="FF0000"/>
                        </a:buClr>
                        <a:buSzPts val="1200"/>
                        <a:buFont typeface="Calibri" panose="020F0502020204030204"/>
                        <a:buNone/>
                      </a:pPr>
                      <a:r>
                        <a:rPr lang="pt-BR" sz="1200" b="1" u="none" strike="noStrike" cap="none">
                          <a:solidFill>
                            <a:srgbClr val="FF0000"/>
                          </a:solidFill>
                        </a:rPr>
                        <a:t>Rua Bingen, 110, Bingen, Petrópolis, RJ</a:t>
                      </a:r>
                      <a:endParaRPr sz="1200" b="1" u="none" strike="noStrike" cap="none">
                        <a:solidFill>
                          <a:srgbClr val="FF0000"/>
                        </a:solidFill>
                      </a:endParaRPr>
                    </a:p>
                  </a:txBody>
                  <a:tcPr marL="91450" marR="91450" marT="45725" marB="45725"/>
                </a:tc>
              </a:tr>
              <a:tr h="4070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121</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Marcos</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marcos@yahoo.com.br</a:t>
                      </a:r>
                      <a:endParaRPr sz="1200" u="none" strike="noStrike" cap="none"/>
                    </a:p>
                  </a:txBody>
                  <a:tcPr marL="91450" marR="91450" marT="45725" marB="45725"/>
                </a:tc>
                <a:tc>
                  <a:txBody>
                    <a:bodyPr/>
                    <a:lstStyle/>
                    <a:p>
                      <a:pPr marL="0" marR="0" lvl="0" indent="0" algn="l" rtl="0">
                        <a:spcBef>
                          <a:spcPts val="0"/>
                        </a:spcBef>
                        <a:spcAft>
                          <a:spcPts val="0"/>
                        </a:spcAft>
                        <a:buClr>
                          <a:srgbClr val="FF0000"/>
                        </a:buClr>
                        <a:buSzPts val="1200"/>
                        <a:buFont typeface="Calibri" panose="020F0502020204030204"/>
                        <a:buNone/>
                      </a:pPr>
                      <a:r>
                        <a:rPr lang="pt-BR" sz="1200" b="1" u="none" strike="noStrike" cap="none">
                          <a:solidFill>
                            <a:srgbClr val="FF0000"/>
                          </a:solidFill>
                        </a:rPr>
                        <a:t>24-2221-0909</a:t>
                      </a:r>
                      <a:endParaRPr sz="1200" b="1" u="none" strike="noStrike" cap="none">
                        <a:solidFill>
                          <a:srgbClr val="FF0000"/>
                        </a:solidFill>
                      </a:endParaRPr>
                    </a:p>
                    <a:p>
                      <a:pPr marL="0" marR="0" lvl="0" indent="0" algn="l" rtl="0">
                        <a:spcBef>
                          <a:spcPts val="0"/>
                        </a:spcBef>
                        <a:spcAft>
                          <a:spcPts val="0"/>
                        </a:spcAft>
                        <a:buClr>
                          <a:srgbClr val="FF0000"/>
                        </a:buClr>
                        <a:buSzPts val="1200"/>
                        <a:buFont typeface="Calibri" panose="020F0502020204030204"/>
                        <a:buNone/>
                      </a:pPr>
                      <a:r>
                        <a:rPr lang="pt-BR" sz="1200" b="1" u="none" strike="noStrike" cap="none">
                          <a:solidFill>
                            <a:srgbClr val="FF0000"/>
                          </a:solidFill>
                        </a:rPr>
                        <a:t>24-2223-1090</a:t>
                      </a:r>
                      <a:endParaRPr sz="1200" b="1" u="none" strike="noStrike" cap="none">
                        <a:solidFill>
                          <a:srgbClr val="FF0000"/>
                        </a:solidFill>
                      </a:endParaRPr>
                    </a:p>
                  </a:txBody>
                  <a:tcPr marL="91450" marR="91450" marT="45725" marB="45725"/>
                </a:tc>
                <a:tc>
                  <a:txBody>
                    <a:bodyPr/>
                    <a:lstStyle/>
                    <a:p>
                      <a:pPr marL="0" marR="0" lvl="0" indent="0" algn="l" rtl="0">
                        <a:spcBef>
                          <a:spcPts val="0"/>
                        </a:spcBef>
                        <a:spcAft>
                          <a:spcPts val="0"/>
                        </a:spcAft>
                        <a:buClr>
                          <a:srgbClr val="FF0000"/>
                        </a:buClr>
                        <a:buSzPts val="1200"/>
                        <a:buFont typeface="Calibri" panose="020F0502020204030204"/>
                        <a:buNone/>
                      </a:pPr>
                      <a:r>
                        <a:rPr lang="pt-BR" sz="1200" b="1" u="none" strike="noStrike" cap="none">
                          <a:solidFill>
                            <a:srgbClr val="FF0000"/>
                          </a:solidFill>
                        </a:rPr>
                        <a:t>Rua Fonseca Ramos 185, Centro, Petrópolis, RJ</a:t>
                      </a:r>
                      <a:endParaRPr sz="1200" b="1" u="none" strike="noStrike" cap="none">
                        <a:solidFill>
                          <a:srgbClr val="FF0000"/>
                        </a:solidFill>
                      </a:endParaRPr>
                    </a:p>
                  </a:txBody>
                  <a:tcPr marL="91450" marR="91450" marT="45725" marB="457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6"/>
          <p:cNvSpPr txBox="1"/>
          <p:nvPr/>
        </p:nvSpPr>
        <p:spPr>
          <a:xfrm>
            <a:off x="280670" y="640715"/>
            <a:ext cx="11068685" cy="88201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Passagem para 1FN</a:t>
            </a:r>
            <a:endParaRPr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30000"/>
              </a:lnSpc>
              <a:spcBef>
                <a:spcPts val="0"/>
              </a:spcBef>
              <a:spcAft>
                <a:spcPts val="0"/>
              </a:spcAft>
              <a:buNone/>
            </a:pPr>
            <a:endParaRPr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Encontrar a chave primária da tabela, procurar as colunas da tabela que apresentam dados repetidos para que sejam removidas, crie uma tabela para esses dados repetidos, por fim, estabeleça relação entre a nova tabela e a principal.</a:t>
            </a: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13" name="Google Shape;113;p6"/>
          <p:cNvGraphicFramePr/>
          <p:nvPr/>
        </p:nvGraphicFramePr>
        <p:xfrm>
          <a:off x="882650" y="1608455"/>
          <a:ext cx="8406775" cy="1894810"/>
        </p:xfrm>
        <a:graphic>
          <a:graphicData uri="http://schemas.openxmlformats.org/drawingml/2006/table">
            <a:tbl>
              <a:tblPr firstRow="1" bandRow="1">
                <a:noFill/>
                <a:tableStyleId>{EC61EB52-A700-473F-BA14-CEBD387C3D88}</a:tableStyleId>
              </a:tblPr>
              <a:tblGrid>
                <a:gridCol w="911225"/>
                <a:gridCol w="911850"/>
                <a:gridCol w="1562100"/>
                <a:gridCol w="2113925"/>
                <a:gridCol w="755025"/>
                <a:gridCol w="1099825"/>
                <a:gridCol w="1052825"/>
              </a:tblGrid>
              <a:tr h="365750">
                <a:tc gridSpan="7">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Funcionario</a:t>
                      </a:r>
                      <a:endParaRPr sz="1200" u="none" strike="noStrike" cap="none"/>
                    </a:p>
                  </a:txBody>
                  <a:tcPr marL="91450" marR="91450" marT="45725" marB="45725"/>
                </a:tc>
                <a:tc hMerge="1">
                  <a:tcPr/>
                </a:tc>
                <a:tc hMerge="1">
                  <a:tcPr/>
                </a:tc>
                <a:tc hMerge="1">
                  <a:tcPr/>
                </a:tc>
                <a:tc hMerge="1">
                  <a:tcPr/>
                </a:tc>
                <a:tc hMerge="1">
                  <a:tcPr/>
                </a:tc>
                <a:tc hMerge="1">
                  <a:tcPr/>
                </a:tc>
              </a:tr>
              <a:tr h="365750">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codigo</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nome</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email</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rua</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bairro</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cidade</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estado</a:t>
                      </a:r>
                      <a:endParaRPr sz="1200" b="1" u="none" strike="noStrike" cap="none"/>
                    </a:p>
                  </a:txBody>
                  <a:tcPr marL="91450" marR="91450" marT="45725" marB="45725"/>
                </a:tc>
              </a:tr>
              <a:tr h="35305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Manoel</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manoel@gmail.com</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Rua do Imperador, 285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Centro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Petrópolis</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RJ</a:t>
                      </a:r>
                      <a:endParaRPr sz="1200" u="none" strike="noStrike" cap="none"/>
                    </a:p>
                  </a:txBody>
                  <a:tcPr marL="91450" marR="91450" marT="45725" marB="45725"/>
                </a:tc>
              </a:tr>
              <a:tr h="35305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Ana</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ana@hotmail.com</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Rua Bingen, 110 Petrópolis, RJ</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Bingen</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Petrópolis</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RJ</a:t>
                      </a:r>
                      <a:endParaRPr sz="1200" u="none" strike="noStrike" cap="none"/>
                    </a:p>
                  </a:txBody>
                  <a:tcPr marL="91450" marR="91450" marT="45725" marB="45725"/>
                </a:tc>
              </a:tr>
              <a:tr h="4572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121</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Marcos</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marcos@yahoo.com.br</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Rua Fonseca Ramos 185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Centro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Petrópolis</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RJ</a:t>
                      </a:r>
                      <a:endParaRPr sz="1200" u="none" strike="noStrike" cap="none" dirty="0"/>
                    </a:p>
                  </a:txBody>
                  <a:tcPr marL="91450" marR="91450" marT="45725" marB="45725"/>
                </a:tc>
              </a:tr>
            </a:tbl>
          </a:graphicData>
        </a:graphic>
      </p:graphicFrame>
      <p:graphicFrame>
        <p:nvGraphicFramePr>
          <p:cNvPr id="114" name="Google Shape;114;p6"/>
          <p:cNvGraphicFramePr/>
          <p:nvPr/>
        </p:nvGraphicFramePr>
        <p:xfrm>
          <a:off x="9408160" y="1684020"/>
          <a:ext cx="2583180" cy="4298950"/>
        </p:xfrm>
        <a:graphic>
          <a:graphicData uri="http://schemas.openxmlformats.org/drawingml/2006/table">
            <a:tbl>
              <a:tblPr firstRow="1">
                <a:noFill/>
                <a:tableStyleId>{8096CF53-44DC-4DA5-8E31-B40AE3FA5AFB}</a:tableStyleId>
              </a:tblPr>
              <a:tblGrid>
                <a:gridCol w="1472565"/>
                <a:gridCol w="1110615"/>
              </a:tblGrid>
              <a:tr h="469265">
                <a:tc gridSpan="2">
                  <a:txBody>
                    <a:bodyPr/>
                    <a:lstStyle/>
                    <a:p>
                      <a:pPr marL="0" marR="0" lvl="0" indent="0" algn="ctr" rtl="0">
                        <a:spcBef>
                          <a:spcPts val="0"/>
                        </a:spcBef>
                        <a:spcAft>
                          <a:spcPts val="0"/>
                        </a:spcAft>
                        <a:buClr>
                          <a:schemeClr val="dk1"/>
                        </a:buClr>
                        <a:buSzPts val="1200"/>
                        <a:buFont typeface="Calibri" panose="020F0502020204030204"/>
                        <a:buNone/>
                      </a:pPr>
                      <a:r>
                        <a:rPr lang="pt-BR" sz="1200" b="1" u="none" strike="noStrike" cap="none">
                          <a:solidFill>
                            <a:schemeClr val="bg1"/>
                          </a:solidFill>
                        </a:rPr>
                        <a:t>Telefone</a:t>
                      </a:r>
                      <a:endParaRPr lang="pt-BR" sz="1200" b="1" u="none" strike="noStrike" cap="none">
                        <a:solidFill>
                          <a:schemeClr val="bg1"/>
                        </a:solidFill>
                      </a:endParaRPr>
                    </a:p>
                  </a:txBody>
                  <a:tcPr marL="91450" marR="91450" marT="45725" marB="45725"/>
                </a:tc>
                <a:tc hMerge="1">
                  <a:tcPr/>
                </a:tc>
              </a:tr>
              <a:tr h="563245">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codigo_funcionario</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telefone</a:t>
                      </a:r>
                      <a:endParaRPr sz="1200" b="1" u="none" strike="noStrike" cap="none"/>
                    </a:p>
                  </a:txBody>
                  <a:tcPr marL="91450" marR="91450" marT="45725" marB="45725"/>
                </a:tc>
              </a:tr>
              <a:tr h="56324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24-2334-1989</a:t>
                      </a:r>
                      <a:endParaRPr sz="1200" u="none" strike="noStrike" cap="none"/>
                    </a:p>
                  </a:txBody>
                  <a:tcPr marL="91450" marR="91450" marT="45725" marB="45725"/>
                </a:tc>
              </a:tr>
              <a:tr h="56324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24-2334-1990</a:t>
                      </a:r>
                      <a:endParaRPr sz="1200" u="none" strike="noStrike" cap="none"/>
                    </a:p>
                  </a:txBody>
                  <a:tcPr marL="91450" marR="91450" marT="45725" marB="45725"/>
                </a:tc>
              </a:tr>
              <a:tr h="78803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24-2238-1299</a:t>
                      </a:r>
                      <a:endParaRPr sz="1200" u="none" strike="noStrike" cap="none"/>
                    </a:p>
                    <a:p>
                      <a:pPr marL="0" marR="0" lvl="0" indent="0" algn="l" rtl="0">
                        <a:spcBef>
                          <a:spcPts val="0"/>
                        </a:spcBef>
                        <a:spcAft>
                          <a:spcPts val="0"/>
                        </a:spcAft>
                        <a:buClr>
                          <a:schemeClr val="dk1"/>
                        </a:buClr>
                        <a:buSzPts val="1200"/>
                        <a:buFont typeface="Calibri" panose="020F0502020204030204"/>
                        <a:buNone/>
                      </a:pPr>
                      <a:endParaRPr sz="1200" u="none" strike="noStrike" cap="none"/>
                    </a:p>
                  </a:txBody>
                  <a:tcPr marL="91450" marR="91450" marT="45725" marB="45725"/>
                </a:tc>
              </a:tr>
              <a:tr h="78867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121</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24-2221-0909</a:t>
                      </a:r>
                      <a:endParaRPr sz="1200" u="none" strike="noStrike" cap="none"/>
                    </a:p>
                    <a:p>
                      <a:pPr marL="0" marR="0" lvl="0" indent="0" algn="l" rtl="0">
                        <a:spcBef>
                          <a:spcPts val="0"/>
                        </a:spcBef>
                        <a:spcAft>
                          <a:spcPts val="0"/>
                        </a:spcAft>
                        <a:buClr>
                          <a:schemeClr val="dk1"/>
                        </a:buClr>
                        <a:buSzPts val="1200"/>
                        <a:buFont typeface="Calibri" panose="020F0502020204030204"/>
                        <a:buNone/>
                      </a:pPr>
                      <a:endParaRPr sz="1200" u="none" strike="noStrike" cap="none"/>
                    </a:p>
                  </a:txBody>
                  <a:tcPr marL="91450" marR="91450" marT="45725" marB="45725"/>
                </a:tc>
              </a:tr>
              <a:tr h="56324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121</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24-2223-1090</a:t>
                      </a:r>
                      <a:endParaRPr sz="1200" u="none" strike="noStrike" cap="none"/>
                    </a:p>
                  </a:txBody>
                  <a:tcPr marL="91450" marR="91450" marT="45725" marB="457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607695" y="2889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Calibri" panose="020F0502020204030204"/>
              <a:buNone/>
            </a:pPr>
            <a:r>
              <a:rPr lang="pt-BR" sz="1800" dirty="0"/>
              <a:t>Problemas de uma tabela não normalizada na 1FN</a:t>
            </a:r>
            <a:br>
              <a:rPr lang="pt-BR" sz="1800" dirty="0"/>
            </a:br>
            <a:endParaRPr sz="1800" dirty="0"/>
          </a:p>
        </p:txBody>
      </p:sp>
      <p:sp>
        <p:nvSpPr>
          <p:cNvPr id="120" name="Google Shape;120;p7"/>
          <p:cNvSpPr txBox="1"/>
          <p:nvPr/>
        </p:nvSpPr>
        <p:spPr>
          <a:xfrm>
            <a:off x="739775" y="1316990"/>
            <a:ext cx="10844530" cy="258445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 primeira forma normal tenta resolver um dos maiores problemas de banco de dados que é redundância e a desorganização. O campo telefone não pode permitir a entrada de mais de um valor, isto acarretaria em problemas na busca de um dos valores, por exemplo. Outro problema seria um campo endereço onde as partes não estejam desmembradas.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Como seria possível fazer uma busca por endereços de determinado bairro apenas ou de determinadas cidades? Veja que a normalização irá trazer inúmeros benefícios de performance do banco e claro nos possibilitaria trabalhar com esses dados da forma que fosse necessário.</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9;p7"/>
          <p:cNvSpPr txBox="1">
            <a:spLocks noGrp="1"/>
          </p:cNvSpPr>
          <p:nvPr>
            <p:ph type="title"/>
          </p:nvPr>
        </p:nvSpPr>
        <p:spPr>
          <a:xfrm>
            <a:off x="302895" y="85725"/>
            <a:ext cx="4675505" cy="4527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Calibri" panose="020F0502020204030204"/>
              <a:buNone/>
            </a:pPr>
            <a:r>
              <a:rPr lang="pt-BR" sz="1800" dirty="0"/>
              <a:t>Exercício 1FN</a:t>
            </a:r>
            <a:endParaRPr sz="1800" dirty="0"/>
          </a:p>
        </p:txBody>
      </p:sp>
      <p:sp>
        <p:nvSpPr>
          <p:cNvPr id="6" name="CaixaDeTexto 5"/>
          <p:cNvSpPr txBox="1"/>
          <p:nvPr/>
        </p:nvSpPr>
        <p:spPr>
          <a:xfrm>
            <a:off x="302895" y="466185"/>
            <a:ext cx="5974080" cy="59093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0" indent="0">
              <a:lnSpc>
                <a:spcPct val="90000"/>
              </a:lnSpc>
              <a:buClr>
                <a:schemeClr val="dk1"/>
              </a:buClr>
              <a:buSzPts val="1800"/>
              <a:buFont typeface="Calibri" panose="020F0502020204030204"/>
              <a:buNone/>
              <a:defRPr sz="1800" b="1">
                <a:solidFill>
                  <a:schemeClr val="dk1"/>
                </a:solidFill>
                <a:latin typeface="Calibri" panose="020F0502020204030204"/>
                <a:ea typeface="Calibri" panose="020F0502020204030204"/>
                <a:cs typeface="Calibri" panose="020F0502020204030204"/>
                <a:sym typeface="Calibri" panose="020F0502020204030204"/>
              </a:defRPr>
            </a:lvl1pPr>
            <a:lvl2pPr>
              <a:buSzPts val="1400"/>
              <a:buNone/>
              <a:defRPr sz="1800"/>
            </a:lvl2pPr>
            <a:lvl3pPr>
              <a:buSzPts val="1400"/>
              <a:buNone/>
              <a:defRPr sz="1800"/>
            </a:lvl3pPr>
            <a:lvl4pPr>
              <a:buSzPts val="1400"/>
              <a:buNone/>
              <a:defRPr sz="1800"/>
            </a:lvl4pPr>
            <a:lvl5pPr>
              <a:buSzPts val="1400"/>
              <a:buNone/>
              <a:defRPr sz="1800"/>
            </a:lvl5pPr>
            <a:lvl6pPr>
              <a:buSzPts val="1400"/>
              <a:buNone/>
              <a:defRPr sz="1800"/>
            </a:lvl6pPr>
            <a:lvl7pPr>
              <a:buSzPts val="1400"/>
              <a:buNone/>
              <a:defRPr sz="1800"/>
            </a:lvl7pPr>
            <a:lvl8pPr>
              <a:buSzPts val="1400"/>
              <a:buNone/>
              <a:defRPr sz="1800"/>
            </a:lvl8pPr>
            <a:lvl9pPr>
              <a:buSzPts val="1400"/>
              <a:buNone/>
              <a:defRPr sz="1800"/>
            </a:lvl9pPr>
          </a:lstStyle>
          <a:p>
            <a:r>
              <a:rPr lang="pt-BR" sz="1400" b="0" dirty="0"/>
              <a:t>1) Considere uma tabela chamada </a:t>
            </a:r>
            <a:r>
              <a:rPr lang="pt-BR" sz="1400" dirty="0"/>
              <a:t>Aluno</a:t>
            </a:r>
            <a:r>
              <a:rPr lang="pt-BR" sz="1400" b="0" dirty="0"/>
              <a:t> com os seguintes campos:</a:t>
            </a:r>
            <a:endParaRPr lang="pt-BR" sz="1400" b="0" dirty="0"/>
          </a:p>
        </p:txBody>
      </p:sp>
      <p:graphicFrame>
        <p:nvGraphicFramePr>
          <p:cNvPr id="7" name="Google Shape;113;p6"/>
          <p:cNvGraphicFramePr/>
          <p:nvPr/>
        </p:nvGraphicFramePr>
        <p:xfrm>
          <a:off x="487828" y="1280286"/>
          <a:ext cx="5604213" cy="1972925"/>
        </p:xfrm>
        <a:graphic>
          <a:graphicData uri="http://schemas.openxmlformats.org/drawingml/2006/table">
            <a:tbl>
              <a:tblPr firstRow="1" bandRow="1">
                <a:noFill/>
                <a:tableStyleId>{EC61EB52-A700-473F-BA14-CEBD387C3D88}</a:tableStyleId>
              </a:tblPr>
              <a:tblGrid>
                <a:gridCol w="911225"/>
                <a:gridCol w="911850"/>
                <a:gridCol w="1667213"/>
                <a:gridCol w="2113925"/>
              </a:tblGrid>
              <a:tr h="365750">
                <a:tc gridSpan="4">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dirty="0"/>
                        <a:t>Aluno</a:t>
                      </a:r>
                      <a:endParaRPr sz="1200" u="none" strike="noStrike" cap="none" dirty="0"/>
                    </a:p>
                  </a:txBody>
                  <a:tcPr marL="91450" marR="91450" marT="45725" marB="45725"/>
                </a:tc>
                <a:tc hMerge="1">
                  <a:tcPr/>
                </a:tc>
                <a:tc hMerge="1">
                  <a:tcPr/>
                </a:tc>
                <a:tc hMerge="1">
                  <a:tcPr/>
                </a:tc>
              </a:tr>
              <a:tr h="443875">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codigo</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nome</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email</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dirty="0"/>
                        <a:t>Curso</a:t>
                      </a:r>
                      <a:endParaRPr sz="1200" b="1" u="none" strike="noStrike" cap="none" dirty="0"/>
                    </a:p>
                  </a:txBody>
                  <a:tcPr marL="91450" marR="91450" marT="45725" marB="45725"/>
                </a:tc>
              </a:tr>
              <a:tr h="35305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Carol</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hlinkClick r:id="rId1"/>
                        </a:rPr>
                        <a:t>carol@gmail.com</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Enfermagem e  Informática</a:t>
                      </a:r>
                      <a:endParaRPr sz="1200" u="none" strike="noStrike" cap="none" dirty="0"/>
                    </a:p>
                  </a:txBody>
                  <a:tcPr marL="91450" marR="91450" marT="45725" marB="45725"/>
                </a:tc>
              </a:tr>
              <a:tr h="35305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Ana</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panose="020F0502020204030204"/>
                        <a:buNone/>
                      </a:pPr>
                      <a:r>
                        <a:rPr lang="pt-BR" sz="1200" b="0" i="0" u="none" strike="noStrike" cap="none" dirty="0">
                          <a:solidFill>
                            <a:schemeClr val="dk1"/>
                          </a:solidFill>
                          <a:latin typeface="Calibri" panose="020F0502020204030204"/>
                          <a:ea typeface="Calibri" panose="020F0502020204030204"/>
                          <a:cs typeface="Calibri" panose="020F0502020204030204"/>
                          <a:sym typeface="Arial" panose="020B0604020202020204"/>
                        </a:rPr>
                        <a:t>ana@hotmail.com</a:t>
                      </a:r>
                      <a:endParaRPr sz="1200" b="0" i="0" u="none" strike="noStrike" cap="none" dirty="0">
                        <a:solidFill>
                          <a:schemeClr val="dk1"/>
                        </a:solidFill>
                        <a:latin typeface="Calibri" panose="020F0502020204030204"/>
                        <a:ea typeface="Calibri" panose="020F0502020204030204"/>
                        <a:cs typeface="Calibri" panose="020F050202020403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Informática, Inglês e Espanhol</a:t>
                      </a:r>
                      <a:endParaRPr sz="1200" u="none" strike="noStrike" cap="none" dirty="0"/>
                    </a:p>
                  </a:txBody>
                  <a:tcPr marL="91450" marR="91450" marT="45725" marB="45725"/>
                </a:tc>
              </a:tr>
              <a:tr h="4572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121</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Marcos</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marcos@yahoo.com.br</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Informática e Espanhol</a:t>
                      </a:r>
                      <a:endParaRPr sz="1200" u="none" strike="noStrike" cap="none" dirty="0"/>
                    </a:p>
                  </a:txBody>
                  <a:tcPr marL="91450" marR="91450" marT="45725" marB="45725"/>
                </a:tc>
              </a:tr>
            </a:tbl>
          </a:graphicData>
        </a:graphic>
      </p:graphicFrame>
      <p:sp>
        <p:nvSpPr>
          <p:cNvPr id="9" name="CaixaDeTexto 8"/>
          <p:cNvSpPr txBox="1"/>
          <p:nvPr/>
        </p:nvSpPr>
        <p:spPr>
          <a:xfrm>
            <a:off x="497988" y="842930"/>
            <a:ext cx="8026252" cy="3488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nSpc>
                <a:spcPct val="90000"/>
              </a:lnSpc>
              <a:buClr>
                <a:schemeClr val="dk1"/>
              </a:buClr>
              <a:buSzPts val="1800"/>
              <a:buFont typeface="Calibri" panose="020F0502020204030204"/>
              <a:buNone/>
              <a:defRPr>
                <a:solidFill>
                  <a:schemeClr val="dk1"/>
                </a:solidFill>
                <a:latin typeface="Calibri" panose="020F0502020204030204"/>
                <a:ea typeface="Calibri" panose="020F0502020204030204"/>
                <a:cs typeface="Calibri" panose="020F0502020204030204"/>
              </a:defRPr>
            </a:lvl1pPr>
            <a:lvl2pPr>
              <a:buSzPts val="1400"/>
              <a:buNone/>
              <a:defRPr sz="1800"/>
            </a:lvl2pPr>
            <a:lvl3pPr>
              <a:buSzPts val="1400"/>
              <a:buNone/>
              <a:defRPr sz="1800"/>
            </a:lvl3pPr>
            <a:lvl4pPr>
              <a:buSzPts val="1400"/>
              <a:buNone/>
              <a:defRPr sz="1800"/>
            </a:lvl4pPr>
            <a:lvl5pPr>
              <a:buSzPts val="1400"/>
              <a:buNone/>
              <a:defRPr sz="1800"/>
            </a:lvl5pPr>
            <a:lvl6pPr>
              <a:buSzPts val="1400"/>
              <a:buNone/>
              <a:defRPr sz="1800"/>
            </a:lvl6pPr>
            <a:lvl7pPr>
              <a:buSzPts val="1400"/>
              <a:buNone/>
              <a:defRPr sz="1800"/>
            </a:lvl7pPr>
            <a:lvl8pPr>
              <a:buSzPts val="1400"/>
              <a:buNone/>
              <a:defRPr sz="1800"/>
            </a:lvl8pPr>
            <a:lvl9pPr>
              <a:buSzPts val="1400"/>
              <a:buNone/>
              <a:defRPr sz="1800"/>
            </a:lvl9pPr>
          </a:lstStyle>
          <a:p>
            <a:r>
              <a:rPr lang="pt-BR" dirty="0"/>
              <a:t>Essa tabela não está na primeira forma normal. Normalize a tabela </a:t>
            </a:r>
            <a:r>
              <a:rPr lang="pt-BR" b="1" dirty="0"/>
              <a:t>Aluno</a:t>
            </a:r>
            <a:r>
              <a:rPr lang="pt-BR" dirty="0"/>
              <a:t> para a primeira forma normal</a:t>
            </a:r>
            <a:endParaRPr lang="pt-BR" dirty="0"/>
          </a:p>
        </p:txBody>
      </p:sp>
      <p:sp>
        <p:nvSpPr>
          <p:cNvPr id="10" name="CaixaDeTexto 9"/>
          <p:cNvSpPr txBox="1"/>
          <p:nvPr/>
        </p:nvSpPr>
        <p:spPr>
          <a:xfrm>
            <a:off x="434975" y="3504025"/>
            <a:ext cx="5974080" cy="59093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0" indent="0">
              <a:lnSpc>
                <a:spcPct val="90000"/>
              </a:lnSpc>
              <a:buClr>
                <a:schemeClr val="dk1"/>
              </a:buClr>
              <a:buSzPts val="1800"/>
              <a:buFont typeface="Calibri" panose="020F0502020204030204"/>
              <a:buNone/>
              <a:defRPr sz="1800" b="1">
                <a:solidFill>
                  <a:schemeClr val="dk1"/>
                </a:solidFill>
                <a:latin typeface="Calibri" panose="020F0502020204030204"/>
                <a:ea typeface="Calibri" panose="020F0502020204030204"/>
                <a:cs typeface="Calibri" panose="020F0502020204030204"/>
                <a:sym typeface="Calibri" panose="020F0502020204030204"/>
              </a:defRPr>
            </a:lvl1pPr>
            <a:lvl2pPr>
              <a:buSzPts val="1400"/>
              <a:buNone/>
              <a:defRPr sz="1800"/>
            </a:lvl2pPr>
            <a:lvl3pPr>
              <a:buSzPts val="1400"/>
              <a:buNone/>
              <a:defRPr sz="1800"/>
            </a:lvl3pPr>
            <a:lvl4pPr>
              <a:buSzPts val="1400"/>
              <a:buNone/>
              <a:defRPr sz="1800"/>
            </a:lvl4pPr>
            <a:lvl5pPr>
              <a:buSzPts val="1400"/>
              <a:buNone/>
              <a:defRPr sz="1800"/>
            </a:lvl5pPr>
            <a:lvl6pPr>
              <a:buSzPts val="1400"/>
              <a:buNone/>
              <a:defRPr sz="1800"/>
            </a:lvl6pPr>
            <a:lvl7pPr>
              <a:buSzPts val="1400"/>
              <a:buNone/>
              <a:defRPr sz="1800"/>
            </a:lvl7pPr>
            <a:lvl8pPr>
              <a:buSzPts val="1400"/>
              <a:buNone/>
              <a:defRPr sz="1800"/>
            </a:lvl8pPr>
            <a:lvl9pPr>
              <a:buSzPts val="1400"/>
              <a:buNone/>
              <a:defRPr sz="1800"/>
            </a:lvl9pPr>
          </a:lstStyle>
          <a:p>
            <a:r>
              <a:rPr lang="pt-BR" sz="1400" b="0" dirty="0"/>
              <a:t>2) Considere uma tabela chamada </a:t>
            </a:r>
            <a:r>
              <a:rPr lang="pt-BR" sz="1400" dirty="0"/>
              <a:t>Loja</a:t>
            </a:r>
            <a:r>
              <a:rPr lang="pt-BR" sz="1400" b="0" dirty="0"/>
              <a:t> com os seguintes campos:</a:t>
            </a:r>
            <a:endParaRPr lang="pt-BR" sz="1400" b="0" dirty="0"/>
          </a:p>
        </p:txBody>
      </p:sp>
      <p:graphicFrame>
        <p:nvGraphicFramePr>
          <p:cNvPr id="11" name="Google Shape;113;p6"/>
          <p:cNvGraphicFramePr/>
          <p:nvPr/>
        </p:nvGraphicFramePr>
        <p:xfrm>
          <a:off x="640228" y="4432887"/>
          <a:ext cx="5604213" cy="2077085"/>
        </p:xfrm>
        <a:graphic>
          <a:graphicData uri="http://schemas.openxmlformats.org/drawingml/2006/table">
            <a:tbl>
              <a:tblPr firstRow="1" bandRow="1">
                <a:tableStyleId>{284E427A-3D55-4303-BF80-6455036E1DE7}</a:tableStyleId>
              </a:tblPr>
              <a:tblGrid>
                <a:gridCol w="911225"/>
                <a:gridCol w="911850"/>
                <a:gridCol w="1667213"/>
                <a:gridCol w="2113925"/>
              </a:tblGrid>
              <a:tr h="365750">
                <a:tc gridSpan="4">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dirty="0"/>
                        <a:t>Loja</a:t>
                      </a:r>
                      <a:endParaRPr sz="1200" u="none" strike="noStrike" cap="none" dirty="0"/>
                    </a:p>
                  </a:txBody>
                  <a:tcPr marL="91450" marR="91450" marT="45725" marB="45725"/>
                </a:tc>
                <a:tc hMerge="1">
                  <a:tcPr/>
                </a:tc>
                <a:tc hMerge="1">
                  <a:tcPr/>
                </a:tc>
                <a:tc hMerge="1">
                  <a:tcPr/>
                </a:tc>
              </a:tr>
              <a:tr h="443875">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codigo</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dirty="0"/>
                        <a:t>nome</a:t>
                      </a:r>
                      <a:endParaRPr sz="1200" b="1"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dirty="0"/>
                        <a:t>produtos</a:t>
                      </a:r>
                      <a:endParaRPr sz="1200" b="1"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dirty="0" err="1"/>
                        <a:t>preco</a:t>
                      </a:r>
                      <a:endParaRPr sz="1200" b="1" u="none" strike="noStrike" cap="none" dirty="0"/>
                    </a:p>
                  </a:txBody>
                  <a:tcPr marL="91450" marR="91450" marT="45725" marB="45725"/>
                </a:tc>
              </a:tr>
              <a:tr h="35305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XPTO 123</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Celular, tv e </a:t>
                      </a:r>
                      <a:r>
                        <a:rPr lang="pt-BR" sz="1200" u="none" strike="noStrike" cap="none" dirty="0" err="1"/>
                        <a:t>kindle</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1000, 3400 e 200</a:t>
                      </a:r>
                      <a:endParaRPr sz="1200" u="none" strike="noStrike" cap="none" dirty="0"/>
                    </a:p>
                  </a:txBody>
                  <a:tcPr marL="91450" marR="91450" marT="45725" marB="45725"/>
                </a:tc>
              </a:tr>
              <a:tr h="35305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ABC</a:t>
                      </a:r>
                      <a:endParaRPr sz="12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panose="020F0502020204030204"/>
                        <a:buNone/>
                      </a:pPr>
                      <a:r>
                        <a:rPr lang="pt-BR" sz="1200" b="0" i="0" u="none" strike="noStrike" cap="none" dirty="0">
                          <a:solidFill>
                            <a:schemeClr val="dk1"/>
                          </a:solidFill>
                          <a:latin typeface="Calibri" panose="020F0502020204030204"/>
                          <a:ea typeface="Calibri" panose="020F0502020204030204"/>
                          <a:cs typeface="Calibri" panose="020F0502020204030204"/>
                          <a:sym typeface="Arial" panose="020B0604020202020204"/>
                        </a:rPr>
                        <a:t>Cadeira, mesa, fogão e geladeira</a:t>
                      </a:r>
                      <a:endParaRPr sz="1200" b="0" i="0" u="none" strike="noStrike" cap="none" dirty="0">
                        <a:solidFill>
                          <a:schemeClr val="dk1"/>
                        </a:solidFill>
                        <a:latin typeface="Calibri" panose="020F0502020204030204"/>
                        <a:ea typeface="Calibri" panose="020F0502020204030204"/>
                        <a:cs typeface="Calibri" panose="020F050202020403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150, 200, 1000 e 1700</a:t>
                      </a:r>
                      <a:endParaRPr sz="1200" u="none" strike="noStrike" cap="none" dirty="0"/>
                    </a:p>
                  </a:txBody>
                  <a:tcPr marL="91450" marR="91450" marT="45725" marB="45725"/>
                </a:tc>
              </a:tr>
              <a:tr h="4572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121</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Extra</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Óculos</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dirty="0"/>
                        <a:t>250</a:t>
                      </a:r>
                      <a:endParaRPr sz="1200" u="none" strike="noStrike" cap="none" dirty="0"/>
                    </a:p>
                  </a:txBody>
                  <a:tcPr marL="91450" marR="91450" marT="45725" marB="45725"/>
                </a:tc>
              </a:tr>
            </a:tbl>
          </a:graphicData>
        </a:graphic>
      </p:graphicFrame>
      <p:sp>
        <p:nvSpPr>
          <p:cNvPr id="12" name="CaixaDeTexto 11"/>
          <p:cNvSpPr txBox="1"/>
          <p:nvPr/>
        </p:nvSpPr>
        <p:spPr>
          <a:xfrm>
            <a:off x="640228" y="3915032"/>
            <a:ext cx="8026252" cy="3488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nSpc>
                <a:spcPct val="90000"/>
              </a:lnSpc>
              <a:buClr>
                <a:schemeClr val="dk1"/>
              </a:buClr>
              <a:buSzPts val="1800"/>
              <a:buFont typeface="Calibri" panose="020F0502020204030204"/>
              <a:buNone/>
              <a:defRPr>
                <a:solidFill>
                  <a:schemeClr val="dk1"/>
                </a:solidFill>
                <a:latin typeface="Calibri" panose="020F0502020204030204"/>
                <a:ea typeface="Calibri" panose="020F0502020204030204"/>
                <a:cs typeface="Calibri" panose="020F0502020204030204"/>
              </a:defRPr>
            </a:lvl1pPr>
            <a:lvl2pPr>
              <a:buSzPts val="1400"/>
              <a:buNone/>
              <a:defRPr sz="1800"/>
            </a:lvl2pPr>
            <a:lvl3pPr>
              <a:buSzPts val="1400"/>
              <a:buNone/>
              <a:defRPr sz="1800"/>
            </a:lvl3pPr>
            <a:lvl4pPr>
              <a:buSzPts val="1400"/>
              <a:buNone/>
              <a:defRPr sz="1800"/>
            </a:lvl4pPr>
            <a:lvl5pPr>
              <a:buSzPts val="1400"/>
              <a:buNone/>
              <a:defRPr sz="1800"/>
            </a:lvl5pPr>
            <a:lvl6pPr>
              <a:buSzPts val="1400"/>
              <a:buNone/>
              <a:defRPr sz="1800"/>
            </a:lvl6pPr>
            <a:lvl7pPr>
              <a:buSzPts val="1400"/>
              <a:buNone/>
              <a:defRPr sz="1800"/>
            </a:lvl7pPr>
            <a:lvl8pPr>
              <a:buSzPts val="1400"/>
              <a:buNone/>
              <a:defRPr sz="1800"/>
            </a:lvl8pPr>
            <a:lvl9pPr>
              <a:buSzPts val="1400"/>
              <a:buNone/>
              <a:defRPr sz="1800"/>
            </a:lvl9pPr>
          </a:lstStyle>
          <a:p>
            <a:r>
              <a:rPr lang="pt-BR" dirty="0"/>
              <a:t>Essa tabela não está na primeira forma normal. Normalize a tabela </a:t>
            </a:r>
            <a:r>
              <a:rPr lang="pt-BR" b="1" dirty="0"/>
              <a:t>Loja</a:t>
            </a:r>
            <a:r>
              <a:rPr lang="pt-BR" dirty="0"/>
              <a:t> para a primeira forma normal</a:t>
            </a: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9;p7"/>
          <p:cNvSpPr txBox="1">
            <a:spLocks noGrp="1"/>
          </p:cNvSpPr>
          <p:nvPr>
            <p:ph type="title"/>
          </p:nvPr>
        </p:nvSpPr>
        <p:spPr>
          <a:xfrm>
            <a:off x="302895" y="85725"/>
            <a:ext cx="1922145"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Calibri" panose="020F0502020204030204"/>
              <a:buNone/>
            </a:pPr>
            <a:r>
              <a:rPr lang="pt-BR" sz="1800" dirty="0"/>
              <a:t>Exercício 1FN</a:t>
            </a:r>
            <a:endParaRPr sz="1800" dirty="0"/>
          </a:p>
        </p:txBody>
      </p:sp>
      <p:sp>
        <p:nvSpPr>
          <p:cNvPr id="6" name="CaixaDeTexto 5"/>
          <p:cNvSpPr txBox="1"/>
          <p:nvPr/>
        </p:nvSpPr>
        <p:spPr>
          <a:xfrm>
            <a:off x="386080" y="1017525"/>
            <a:ext cx="1097280" cy="393764"/>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0" indent="0">
              <a:lnSpc>
                <a:spcPct val="90000"/>
              </a:lnSpc>
              <a:buClr>
                <a:schemeClr val="dk1"/>
              </a:buClr>
              <a:buSzPts val="1800"/>
              <a:buFont typeface="Calibri" panose="020F0502020204030204"/>
              <a:buNone/>
              <a:defRPr sz="1800" b="1">
                <a:solidFill>
                  <a:schemeClr val="dk1"/>
                </a:solidFill>
                <a:latin typeface="Calibri" panose="020F0502020204030204"/>
                <a:ea typeface="Calibri" panose="020F0502020204030204"/>
                <a:cs typeface="Calibri" panose="020F0502020204030204"/>
                <a:sym typeface="Calibri" panose="020F0502020204030204"/>
              </a:defRPr>
            </a:lvl1pPr>
            <a:lvl2pPr>
              <a:buSzPts val="1400"/>
              <a:buNone/>
              <a:defRPr sz="1800"/>
            </a:lvl2pPr>
            <a:lvl3pPr>
              <a:buSzPts val="1400"/>
              <a:buNone/>
              <a:defRPr sz="1800"/>
            </a:lvl3pPr>
            <a:lvl4pPr>
              <a:buSzPts val="1400"/>
              <a:buNone/>
              <a:defRPr sz="1800"/>
            </a:lvl4pPr>
            <a:lvl5pPr>
              <a:buSzPts val="1400"/>
              <a:buNone/>
              <a:defRPr sz="1800"/>
            </a:lvl5pPr>
            <a:lvl6pPr>
              <a:buSzPts val="1400"/>
              <a:buNone/>
              <a:defRPr sz="1800"/>
            </a:lvl6pPr>
            <a:lvl7pPr>
              <a:buSzPts val="1400"/>
              <a:buNone/>
              <a:defRPr sz="1800"/>
            </a:lvl7pPr>
            <a:lvl8pPr>
              <a:buSzPts val="1400"/>
              <a:buNone/>
              <a:defRPr sz="1800"/>
            </a:lvl8pPr>
            <a:lvl9pPr>
              <a:buSzPts val="1400"/>
              <a:buNone/>
              <a:defRPr sz="1800"/>
            </a:lvl9pPr>
          </a:lstStyle>
          <a:p>
            <a:r>
              <a:rPr lang="pt-BR" sz="1400" dirty="0"/>
              <a:t>Resolução:</a:t>
            </a:r>
            <a:endParaRPr lang="pt-BR" sz="1400" dirty="0"/>
          </a:p>
        </p:txBody>
      </p:sp>
      <p:sp>
        <p:nvSpPr>
          <p:cNvPr id="2" name="Google Shape;205;p16"/>
          <p:cNvSpPr txBox="1"/>
          <p:nvPr/>
        </p:nvSpPr>
        <p:spPr>
          <a:xfrm>
            <a:off x="556895" y="1928114"/>
            <a:ext cx="1366520" cy="954067"/>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b="1" dirty="0">
                <a:solidFill>
                  <a:schemeClr val="dk1"/>
                </a:solidFill>
                <a:latin typeface="Calibri" panose="020F0502020204030204"/>
                <a:ea typeface="Calibri" panose="020F0502020204030204"/>
                <a:cs typeface="Calibri" panose="020F0502020204030204"/>
                <a:sym typeface="Calibri" panose="020F0502020204030204"/>
              </a:rPr>
              <a:t>Aluno</a:t>
            </a:r>
            <a:endParaRPr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dirty="0" err="1">
                <a:solidFill>
                  <a:schemeClr val="dk1"/>
                </a:solidFill>
                <a:latin typeface="Calibri" panose="020F0502020204030204"/>
                <a:ea typeface="Calibri" panose="020F0502020204030204"/>
                <a:cs typeface="Calibri" panose="020F0502020204030204"/>
                <a:sym typeface="Calibri" panose="020F0502020204030204"/>
              </a:rPr>
              <a:t>codigo_aluno</a:t>
            </a:r>
            <a:endParaRPr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dirty="0">
                <a:solidFill>
                  <a:schemeClr val="dk1"/>
                </a:solidFill>
                <a:latin typeface="Calibri" panose="020F0502020204030204"/>
                <a:ea typeface="Calibri" panose="020F0502020204030204"/>
                <a:cs typeface="Calibri" panose="020F0502020204030204"/>
                <a:sym typeface="Calibri" panose="020F0502020204030204"/>
              </a:rPr>
              <a:t>nome</a:t>
            </a:r>
            <a:endParaRPr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dirty="0" err="1">
                <a:solidFill>
                  <a:schemeClr val="dk1"/>
                </a:solidFill>
                <a:latin typeface="Calibri" panose="020F0502020204030204"/>
                <a:ea typeface="Calibri" panose="020F0502020204030204"/>
                <a:cs typeface="Calibri" panose="020F0502020204030204"/>
                <a:sym typeface="Calibri" panose="020F0502020204030204"/>
              </a:rPr>
              <a:t>email</a:t>
            </a:r>
            <a:endParaRPr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Google Shape;206;p16"/>
          <p:cNvSpPr txBox="1"/>
          <p:nvPr/>
        </p:nvSpPr>
        <p:spPr>
          <a:xfrm>
            <a:off x="2324100" y="1928114"/>
            <a:ext cx="1170940" cy="738623"/>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b="1" dirty="0">
                <a:solidFill>
                  <a:schemeClr val="dk1"/>
                </a:solidFill>
                <a:latin typeface="Calibri" panose="020F0502020204030204"/>
                <a:ea typeface="Calibri" panose="020F0502020204030204"/>
                <a:cs typeface="Calibri" panose="020F0502020204030204"/>
                <a:sym typeface="Calibri" panose="020F0502020204030204"/>
              </a:rPr>
              <a:t>Curso</a:t>
            </a:r>
            <a:endParaRPr b="1"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dirty="0" err="1">
                <a:solidFill>
                  <a:schemeClr val="dk1"/>
                </a:solidFill>
                <a:latin typeface="Calibri" panose="020F0502020204030204"/>
                <a:ea typeface="Calibri" panose="020F0502020204030204"/>
                <a:cs typeface="Calibri" panose="020F0502020204030204"/>
                <a:sym typeface="Calibri" panose="020F0502020204030204"/>
              </a:rPr>
              <a:t>codigo_curso</a:t>
            </a:r>
            <a:endParaRPr lang="pt-BR"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dirty="0" err="1">
                <a:solidFill>
                  <a:schemeClr val="dk1"/>
                </a:solidFill>
                <a:latin typeface="Calibri" panose="020F0502020204030204"/>
                <a:ea typeface="Calibri" panose="020F0502020204030204"/>
                <a:cs typeface="Calibri" panose="020F0502020204030204"/>
                <a:sym typeface="Calibri" panose="020F0502020204030204"/>
              </a:rPr>
              <a:t>descricao</a:t>
            </a:r>
            <a:endParaRPr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 name="CaixaDeTexto 4"/>
          <p:cNvSpPr txBox="1"/>
          <p:nvPr/>
        </p:nvSpPr>
        <p:spPr>
          <a:xfrm>
            <a:off x="426720" y="1474725"/>
            <a:ext cx="1097280" cy="393764"/>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0" indent="0">
              <a:lnSpc>
                <a:spcPct val="90000"/>
              </a:lnSpc>
              <a:buClr>
                <a:schemeClr val="dk1"/>
              </a:buClr>
              <a:buSzPts val="1800"/>
              <a:buFont typeface="Calibri" panose="020F0502020204030204"/>
              <a:buNone/>
              <a:defRPr sz="1800" b="1">
                <a:solidFill>
                  <a:schemeClr val="dk1"/>
                </a:solidFill>
                <a:latin typeface="Calibri" panose="020F0502020204030204"/>
                <a:ea typeface="Calibri" panose="020F0502020204030204"/>
                <a:cs typeface="Calibri" panose="020F0502020204030204"/>
                <a:sym typeface="Calibri" panose="020F0502020204030204"/>
              </a:defRPr>
            </a:lvl1pPr>
            <a:lvl2pPr>
              <a:buSzPts val="1400"/>
              <a:buNone/>
              <a:defRPr sz="1800"/>
            </a:lvl2pPr>
            <a:lvl3pPr>
              <a:buSzPts val="1400"/>
              <a:buNone/>
              <a:defRPr sz="1800"/>
            </a:lvl3pPr>
            <a:lvl4pPr>
              <a:buSzPts val="1400"/>
              <a:buNone/>
              <a:defRPr sz="1800"/>
            </a:lvl4pPr>
            <a:lvl5pPr>
              <a:buSzPts val="1400"/>
              <a:buNone/>
              <a:defRPr sz="1800"/>
            </a:lvl5pPr>
            <a:lvl6pPr>
              <a:buSzPts val="1400"/>
              <a:buNone/>
              <a:defRPr sz="1800"/>
            </a:lvl6pPr>
            <a:lvl7pPr>
              <a:buSzPts val="1400"/>
              <a:buNone/>
              <a:defRPr sz="1800"/>
            </a:lvl7pPr>
            <a:lvl8pPr>
              <a:buSzPts val="1400"/>
              <a:buNone/>
              <a:defRPr sz="1800"/>
            </a:lvl8pPr>
            <a:lvl9pPr>
              <a:buSzPts val="1400"/>
              <a:buNone/>
              <a:defRPr sz="1800"/>
            </a:lvl9pPr>
          </a:lstStyle>
          <a:p>
            <a:r>
              <a:rPr lang="pt-BR" sz="1400" dirty="0"/>
              <a:t>1)</a:t>
            </a:r>
            <a:endParaRPr lang="pt-BR" sz="1400" dirty="0"/>
          </a:p>
        </p:txBody>
      </p:sp>
      <p:sp>
        <p:nvSpPr>
          <p:cNvPr id="8" name="CaixaDeTexto 7"/>
          <p:cNvSpPr txBox="1"/>
          <p:nvPr/>
        </p:nvSpPr>
        <p:spPr>
          <a:xfrm>
            <a:off x="406400" y="3232118"/>
            <a:ext cx="558800" cy="393764"/>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0" indent="0">
              <a:lnSpc>
                <a:spcPct val="90000"/>
              </a:lnSpc>
              <a:buClr>
                <a:schemeClr val="dk1"/>
              </a:buClr>
              <a:buSzPts val="1800"/>
              <a:buFont typeface="Calibri" panose="020F0502020204030204"/>
              <a:buNone/>
              <a:defRPr sz="1800" b="1">
                <a:solidFill>
                  <a:schemeClr val="dk1"/>
                </a:solidFill>
                <a:latin typeface="Calibri" panose="020F0502020204030204"/>
                <a:ea typeface="Calibri" panose="020F0502020204030204"/>
                <a:cs typeface="Calibri" panose="020F0502020204030204"/>
                <a:sym typeface="Calibri" panose="020F0502020204030204"/>
              </a:defRPr>
            </a:lvl1pPr>
            <a:lvl2pPr>
              <a:buSzPts val="1400"/>
              <a:buNone/>
              <a:defRPr sz="1800"/>
            </a:lvl2pPr>
            <a:lvl3pPr>
              <a:buSzPts val="1400"/>
              <a:buNone/>
              <a:defRPr sz="1800"/>
            </a:lvl3pPr>
            <a:lvl4pPr>
              <a:buSzPts val="1400"/>
              <a:buNone/>
              <a:defRPr sz="1800"/>
            </a:lvl4pPr>
            <a:lvl5pPr>
              <a:buSzPts val="1400"/>
              <a:buNone/>
              <a:defRPr sz="1800"/>
            </a:lvl5pPr>
            <a:lvl6pPr>
              <a:buSzPts val="1400"/>
              <a:buNone/>
              <a:defRPr sz="1800"/>
            </a:lvl6pPr>
            <a:lvl7pPr>
              <a:buSzPts val="1400"/>
              <a:buNone/>
              <a:defRPr sz="1800"/>
            </a:lvl7pPr>
            <a:lvl8pPr>
              <a:buSzPts val="1400"/>
              <a:buNone/>
              <a:defRPr sz="1800"/>
            </a:lvl8pPr>
            <a:lvl9pPr>
              <a:buSzPts val="1400"/>
              <a:buNone/>
              <a:defRPr sz="1800"/>
            </a:lvl9pPr>
          </a:lstStyle>
          <a:p>
            <a:r>
              <a:rPr lang="pt-BR" sz="1400" dirty="0"/>
              <a:t>2)</a:t>
            </a:r>
            <a:endParaRPr lang="pt-BR" sz="1400" dirty="0"/>
          </a:p>
        </p:txBody>
      </p:sp>
      <p:sp>
        <p:nvSpPr>
          <p:cNvPr id="10" name="Google Shape;205;p16"/>
          <p:cNvSpPr txBox="1"/>
          <p:nvPr/>
        </p:nvSpPr>
        <p:spPr>
          <a:xfrm>
            <a:off x="556895" y="3774080"/>
            <a:ext cx="1366520" cy="738623"/>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b="1" dirty="0">
                <a:solidFill>
                  <a:schemeClr val="dk1"/>
                </a:solidFill>
                <a:latin typeface="Calibri" panose="020F0502020204030204"/>
                <a:ea typeface="Calibri" panose="020F0502020204030204"/>
                <a:cs typeface="Calibri" panose="020F0502020204030204"/>
                <a:sym typeface="Calibri" panose="020F0502020204030204"/>
              </a:rPr>
              <a:t>Loja</a:t>
            </a:r>
            <a:endParaRPr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dirty="0" err="1">
                <a:solidFill>
                  <a:schemeClr val="dk1"/>
                </a:solidFill>
                <a:latin typeface="Calibri" panose="020F0502020204030204"/>
                <a:ea typeface="Calibri" panose="020F0502020204030204"/>
                <a:cs typeface="Calibri" panose="020F0502020204030204"/>
                <a:sym typeface="Calibri" panose="020F0502020204030204"/>
              </a:rPr>
              <a:t>codigo_aluno</a:t>
            </a:r>
            <a:endParaRPr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dirty="0">
                <a:solidFill>
                  <a:schemeClr val="dk1"/>
                </a:solidFill>
                <a:latin typeface="Calibri" panose="020F0502020204030204"/>
                <a:ea typeface="Calibri" panose="020F0502020204030204"/>
                <a:cs typeface="Calibri" panose="020F0502020204030204"/>
                <a:sym typeface="Calibri" panose="020F0502020204030204"/>
              </a:rPr>
              <a:t>nome</a:t>
            </a:r>
            <a:endParaRPr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 name="Google Shape;206;p16"/>
          <p:cNvSpPr txBox="1"/>
          <p:nvPr/>
        </p:nvSpPr>
        <p:spPr>
          <a:xfrm>
            <a:off x="2324100" y="3774080"/>
            <a:ext cx="2065020" cy="954067"/>
          </a:xfrm>
          <a:prstGeom prst="rect">
            <a:avLst/>
          </a:prstGeom>
          <a:solidFill>
            <a:schemeClr val="lt1"/>
          </a:solid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b="1" dirty="0">
                <a:solidFill>
                  <a:schemeClr val="dk1"/>
                </a:solidFill>
                <a:latin typeface="Calibri" panose="020F0502020204030204"/>
                <a:ea typeface="Calibri" panose="020F0502020204030204"/>
                <a:cs typeface="Calibri" panose="020F0502020204030204"/>
                <a:sym typeface="Calibri" panose="020F0502020204030204"/>
              </a:rPr>
              <a:t>Produto</a:t>
            </a:r>
            <a:endParaRPr b="1"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dirty="0" err="1">
                <a:solidFill>
                  <a:schemeClr val="dk1"/>
                </a:solidFill>
                <a:latin typeface="Calibri" panose="020F0502020204030204"/>
                <a:ea typeface="Calibri" panose="020F0502020204030204"/>
                <a:cs typeface="Calibri" panose="020F0502020204030204"/>
                <a:sym typeface="Calibri" panose="020F0502020204030204"/>
              </a:rPr>
              <a:t>codigo_produto</a:t>
            </a:r>
            <a:endParaRPr lang="pt-BR"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dirty="0">
                <a:solidFill>
                  <a:schemeClr val="dk1"/>
                </a:solidFill>
                <a:latin typeface="Calibri" panose="020F0502020204030204"/>
                <a:ea typeface="Calibri" panose="020F0502020204030204"/>
                <a:cs typeface="Calibri" panose="020F0502020204030204"/>
                <a:sym typeface="Calibri" panose="020F0502020204030204"/>
              </a:rPr>
              <a:t>nome</a:t>
            </a:r>
            <a:endParaRPr lang="pt-BR"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pt-BR" dirty="0" err="1">
                <a:solidFill>
                  <a:schemeClr val="dk1"/>
                </a:solidFill>
                <a:latin typeface="Calibri" panose="020F0502020204030204"/>
                <a:ea typeface="Calibri" panose="020F0502020204030204"/>
                <a:cs typeface="Calibri" panose="020F0502020204030204"/>
                <a:sym typeface="Calibri" panose="020F0502020204030204"/>
              </a:rPr>
              <a:t>preco</a:t>
            </a:r>
            <a:endParaRPr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p:nvPr/>
        </p:nvSpPr>
        <p:spPr>
          <a:xfrm>
            <a:off x="280670" y="640715"/>
            <a:ext cx="11445875" cy="11988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Segunda Forma Normal</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pt-B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Uma relação está na 2FN se, e somente se, estiver na 1FN, cada atributo não chave não poderá ser dependente de apenas parte da chave primária</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26" name="Google Shape;126;p8"/>
          <p:cNvGraphicFramePr/>
          <p:nvPr/>
        </p:nvGraphicFramePr>
        <p:xfrm>
          <a:off x="434340" y="2083435"/>
          <a:ext cx="1668780" cy="2167950"/>
        </p:xfrm>
        <a:graphic>
          <a:graphicData uri="http://schemas.openxmlformats.org/drawingml/2006/table">
            <a:tbl>
              <a:tblPr firstRow="1" bandRow="1">
                <a:noFill/>
                <a:tableStyleId>{EC61EB52-A700-473F-BA14-CEBD387C3D88}</a:tableStyleId>
              </a:tblPr>
              <a:tblGrid>
                <a:gridCol w="1668780"/>
              </a:tblGrid>
              <a:tr h="361325">
                <a:tc>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Equipamento</a:t>
                      </a:r>
                      <a:endParaRPr sz="1200" u="none" strike="noStrike" cap="none"/>
                    </a:p>
                  </a:txBody>
                  <a:tcPr marL="91450" marR="91450" marT="45725" marB="45725"/>
                </a:tc>
              </a:tr>
              <a:tr h="3613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*cod_equipamento</a:t>
                      </a:r>
                      <a:endParaRPr sz="1200" u="none" strike="noStrike" cap="none"/>
                    </a:p>
                  </a:txBody>
                  <a:tcPr marL="91450" marR="91450" marT="45725" marB="45725"/>
                </a:tc>
              </a:tr>
              <a:tr h="3613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*cod_fornecedor</a:t>
                      </a:r>
                      <a:endParaRPr sz="1200" u="none" strike="noStrike" cap="none"/>
                    </a:p>
                  </a:txBody>
                  <a:tcPr marL="91450" marR="91450" marT="45725" marB="45725"/>
                </a:tc>
              </a:tr>
              <a:tr h="3613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local_fornecedor</a:t>
                      </a:r>
                      <a:endParaRPr sz="1200" u="none" strike="noStrike" cap="none"/>
                    </a:p>
                  </a:txBody>
                  <a:tcPr marL="91450" marR="91450" marT="45725" marB="45725"/>
                </a:tc>
              </a:tr>
              <a:tr h="3613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qtde_estoque</a:t>
                      </a:r>
                      <a:endParaRPr sz="1200" u="none" strike="noStrike" cap="none"/>
                    </a:p>
                  </a:txBody>
                  <a:tcPr marL="91450" marR="91450" marT="45725" marB="45725"/>
                </a:tc>
              </a:tr>
              <a:tr h="361325">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email_forncedor</a:t>
                      </a:r>
                      <a:endParaRPr sz="1200" u="none" strike="noStrike" cap="none"/>
                    </a:p>
                  </a:txBody>
                  <a:tcPr marL="91450" marR="91450" marT="45725" marB="45725"/>
                </a:tc>
              </a:tr>
            </a:tbl>
          </a:graphicData>
        </a:graphic>
      </p:graphicFrame>
      <p:graphicFrame>
        <p:nvGraphicFramePr>
          <p:cNvPr id="127" name="Google Shape;127;p8"/>
          <p:cNvGraphicFramePr/>
          <p:nvPr/>
        </p:nvGraphicFramePr>
        <p:xfrm>
          <a:off x="2336800" y="2092960"/>
          <a:ext cx="8531225" cy="1905000"/>
        </p:xfrm>
        <a:graphic>
          <a:graphicData uri="http://schemas.openxmlformats.org/drawingml/2006/table">
            <a:tbl>
              <a:tblPr firstRow="1" bandRow="1">
                <a:noFill/>
                <a:tableStyleId>{EC61EB52-A700-473F-BA14-CEBD387C3D88}</a:tableStyleId>
              </a:tblPr>
              <a:tblGrid>
                <a:gridCol w="1647190"/>
                <a:gridCol w="1488440"/>
                <a:gridCol w="1983095"/>
                <a:gridCol w="1706250"/>
                <a:gridCol w="1706250"/>
              </a:tblGrid>
              <a:tr h="381000">
                <a:tc gridSpan="5">
                  <a:txBody>
                    <a:bodyPr/>
                    <a:lstStyle/>
                    <a:p>
                      <a:pPr marL="0" marR="0" lvl="0" indent="0" algn="ctr" rtl="0">
                        <a:spcBef>
                          <a:spcPts val="0"/>
                        </a:spcBef>
                        <a:spcAft>
                          <a:spcPts val="0"/>
                        </a:spcAft>
                        <a:buClr>
                          <a:schemeClr val="dk1"/>
                        </a:buClr>
                        <a:buSzPts val="1200"/>
                        <a:buFont typeface="Calibri" panose="020F0502020204030204"/>
                        <a:buNone/>
                      </a:pPr>
                      <a:r>
                        <a:rPr lang="pt-BR" sz="1200" u="none" strike="noStrike" cap="none"/>
                        <a:t>Equipamento</a:t>
                      </a:r>
                      <a:endParaRPr sz="1200" u="none" strike="noStrike" cap="none"/>
                    </a:p>
                  </a:txBody>
                  <a:tcPr marL="91450" marR="91450" marT="45725" marB="45725">
                    <a:solidFill>
                      <a:srgbClr val="FF8D41"/>
                    </a:solidFill>
                  </a:tcPr>
                </a:tc>
                <a:tc hMerge="1">
                  <a:tcPr/>
                </a:tc>
                <a:tc hMerge="1">
                  <a:tcPr/>
                </a:tc>
                <a:tc hMerge="1">
                  <a:tcPr/>
                </a:tc>
                <a:tc hMerge="1">
                  <a:tcPr/>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cod_equipamento</a:t>
                      </a:r>
                      <a:endParaRPr sz="1200" b="1" u="none" strike="noStrike" cap="none"/>
                    </a:p>
                  </a:txBody>
                  <a:tcPr marL="91450" marR="91450" marT="45725" marB="45725">
                    <a:solidFill>
                      <a:srgbClr val="FF3300"/>
                    </a:solidFill>
                  </a:tcPr>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cod_fornecedor</a:t>
                      </a:r>
                      <a:endParaRPr sz="1200" b="1" u="none" strike="noStrike" cap="none"/>
                    </a:p>
                  </a:txBody>
                  <a:tcPr marL="91450" marR="91450" marT="45725" marB="45725">
                    <a:solidFill>
                      <a:srgbClr val="FF3300"/>
                    </a:solidFill>
                  </a:tcPr>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local_fornecedor</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qtde_estoque</a:t>
                      </a:r>
                      <a:endParaRPr sz="1200" b="1"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b="1" u="none" strike="noStrike" cap="none"/>
                        <a:t>email_fornecedor</a:t>
                      </a:r>
                      <a:endParaRPr sz="1200" b="1"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135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Rio de Janeiro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abc@gmail.com</a:t>
                      </a:r>
                      <a:endParaRPr sz="1200"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138</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São Paulo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20</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xpto@hotmail.com</a:t>
                      </a:r>
                      <a:endParaRPr sz="1200" u="none" strike="noStrike" cap="none"/>
                    </a:p>
                  </a:txBody>
                  <a:tcPr marL="91450" marR="91450" marT="45725" marB="45725"/>
                </a:tc>
              </a:tr>
              <a:tr h="381000">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54</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135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Rio de Janeiro</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25</a:t>
                      </a: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panose="020F0502020204030204"/>
                        <a:buNone/>
                      </a:pPr>
                      <a:r>
                        <a:rPr lang="pt-BR" sz="1200" u="none" strike="noStrike" cap="none"/>
                        <a:t>xyz@gmail.com</a:t>
                      </a:r>
                      <a:endParaRPr sz="1200" u="none" strike="noStrike" cap="none"/>
                    </a:p>
                  </a:txBody>
                  <a:tcPr marL="91450" marR="91450" marT="45725" marB="45725"/>
                </a:tc>
              </a:tr>
            </a:tbl>
          </a:graphicData>
        </a:graphic>
      </p:graphicFrame>
      <p:sp>
        <p:nvSpPr>
          <p:cNvPr id="128" name="Google Shape;128;p8"/>
          <p:cNvSpPr txBox="1"/>
          <p:nvPr/>
        </p:nvSpPr>
        <p:spPr>
          <a:xfrm>
            <a:off x="2635885" y="4763135"/>
            <a:ext cx="7063740" cy="460375"/>
          </a:xfrm>
          <a:prstGeom prst="rect">
            <a:avLst/>
          </a:prstGeom>
          <a:solidFill>
            <a:schemeClr val="lt1"/>
          </a:solidFill>
          <a:ln w="3175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local do fornecedor e email do fornecedor dependem parcialmente da chave primária composta, sendo assim vamos aplicar a segunda forma normal criando uma tabela separada.</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10342</Words>
  <Application>WPS Presentation</Application>
  <PresentationFormat>Widescreen</PresentationFormat>
  <Paragraphs>1044</Paragraphs>
  <Slides>21</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Arial</vt:lpstr>
      <vt:lpstr>Calibri</vt:lpstr>
      <vt:lpstr>Microsoft YaHei</vt:lpstr>
      <vt:lpstr>Noto Sans Symbols</vt:lpstr>
      <vt:lpstr>Noto Sans</vt:lpstr>
      <vt:lpstr>Arial Unicode MS</vt:lpstr>
      <vt:lpstr>Roboto</vt:lpstr>
      <vt:lpstr>Office Theme</vt:lpstr>
      <vt:lpstr>Dicionário de Dados</vt:lpstr>
      <vt:lpstr>Normalização</vt:lpstr>
      <vt:lpstr>Normalização</vt:lpstr>
      <vt:lpstr>PowerPoint 演示文稿</vt:lpstr>
      <vt:lpstr>PowerPoint 演示文稿</vt:lpstr>
      <vt:lpstr>Problemas de uma tabela não normalizada na 1FN </vt:lpstr>
      <vt:lpstr>Exercício 1FN</vt:lpstr>
      <vt:lpstr>Exercício 1FN</vt:lpstr>
      <vt:lpstr>PowerPoint 演示文稿</vt:lpstr>
      <vt:lpstr>PowerPoint 演示文稿</vt:lpstr>
      <vt:lpstr>PowerPoint 演示文稿</vt:lpstr>
      <vt:lpstr>PowerPoint 演示文稿</vt:lpstr>
      <vt:lpstr>Exercício 2FN</vt:lpstr>
      <vt:lpstr>Exercício 2FN</vt:lpstr>
      <vt:lpstr>PowerPoint 演示文稿</vt:lpstr>
      <vt:lpstr>PowerPoint 演示文稿</vt:lpstr>
      <vt:lpstr>PowerPoint 演示文稿</vt:lpstr>
      <vt:lpstr>Exercícios</vt:lpstr>
      <vt:lpstr>Resposta Exercício</vt:lpstr>
      <vt:lpstr>Exercícios</vt:lpstr>
      <vt:lpstr>Resolução Exercício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Dicionário de Dados</dc:title>
  <dc:creator/>
  <cp:lastModifiedBy>Admin</cp:lastModifiedBy>
  <cp:revision>16</cp:revision>
  <dcterms:created xsi:type="dcterms:W3CDTF">2022-04-01T20:16:00Z</dcterms:created>
  <dcterms:modified xsi:type="dcterms:W3CDTF">2024-03-03T13:23:00Z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1046-12.2.0.13489</vt:lpwstr>
  </property>
  <property fmtid="{D5CDD505-2E9C-101B-9397-08002B2CF9AE}" pid="3" name="ICV">
    <vt:lpwstr>2B7AB4285FE245C79DB1907D9762D0DA</vt:lpwstr>
  </property>
  <property fmtid="{D5CDD505-2E9C-101B-9397-08002B2CF9AE}" pid="4" name="MSIP_Label_5c88f678-0b6e-4995-8ab3-bcc8062be905_Enabled">
    <vt:lpwstr>true</vt:lpwstr>
  </property>
  <property fmtid="{D5CDD505-2E9C-101B-9397-08002B2CF9AE}" pid="5" name="MSIP_Label_5c88f678-0b6e-4995-8ab3-bcc8062be905_SetDate">
    <vt:lpwstr>2024-03-02T22:16:48Z</vt:lpwstr>
  </property>
  <property fmtid="{D5CDD505-2E9C-101B-9397-08002B2CF9AE}" pid="6" name="MSIP_Label_5c88f678-0b6e-4995-8ab3-bcc8062be905_Method">
    <vt:lpwstr>Standard</vt:lpwstr>
  </property>
  <property fmtid="{D5CDD505-2E9C-101B-9397-08002B2CF9AE}" pid="7" name="MSIP_Label_5c88f678-0b6e-4995-8ab3-bcc8062be905_Name">
    <vt:lpwstr>Ostensivo</vt:lpwstr>
  </property>
  <property fmtid="{D5CDD505-2E9C-101B-9397-08002B2CF9AE}" pid="8" name="MSIP_Label_5c88f678-0b6e-4995-8ab3-bcc8062be905_SiteId">
    <vt:lpwstr>d0c698d4-e4ea-4ee9-a79d-f2d7a78399c8</vt:lpwstr>
  </property>
  <property fmtid="{D5CDD505-2E9C-101B-9397-08002B2CF9AE}" pid="9" name="MSIP_Label_5c88f678-0b6e-4995-8ab3-bcc8062be905_ActionId">
    <vt:lpwstr>fa667890-26bc-4ab6-8542-0d042458828a</vt:lpwstr>
  </property>
  <property fmtid="{D5CDD505-2E9C-101B-9397-08002B2CF9AE}" pid="10" name="MSIP_Label_5c88f678-0b6e-4995-8ab3-bcc8062be905_ContentBits">
    <vt:lpwstr>0</vt:lpwstr>
  </property>
</Properties>
</file>