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8"/>
  </p:notesMasterIdLst>
  <p:sldIdLst>
    <p:sldId id="359" r:id="rId2"/>
    <p:sldId id="257" r:id="rId3"/>
    <p:sldId id="258" r:id="rId4"/>
    <p:sldId id="259" r:id="rId5"/>
    <p:sldId id="261" r:id="rId6"/>
    <p:sldId id="358" r:id="rId7"/>
    <p:sldId id="274" r:id="rId8"/>
    <p:sldId id="275" r:id="rId9"/>
    <p:sldId id="276" r:id="rId10"/>
    <p:sldId id="278" r:id="rId11"/>
    <p:sldId id="279" r:id="rId12"/>
    <p:sldId id="262" r:id="rId13"/>
    <p:sldId id="263" r:id="rId14"/>
    <p:sldId id="280" r:id="rId15"/>
    <p:sldId id="308" r:id="rId16"/>
    <p:sldId id="264" r:id="rId17"/>
    <p:sldId id="285" r:id="rId18"/>
    <p:sldId id="281" r:id="rId19"/>
    <p:sldId id="282" r:id="rId20"/>
    <p:sldId id="283" r:id="rId21"/>
    <p:sldId id="284" r:id="rId22"/>
    <p:sldId id="343" r:id="rId23"/>
    <p:sldId id="286" r:id="rId24"/>
    <p:sldId id="267" r:id="rId25"/>
    <p:sldId id="268" r:id="rId26"/>
    <p:sldId id="297" r:id="rId27"/>
    <p:sldId id="298" r:id="rId28"/>
    <p:sldId id="299" r:id="rId29"/>
    <p:sldId id="269" r:id="rId30"/>
    <p:sldId id="300" r:id="rId31"/>
    <p:sldId id="270" r:id="rId32"/>
    <p:sldId id="301" r:id="rId33"/>
    <p:sldId id="271" r:id="rId34"/>
    <p:sldId id="302" r:id="rId35"/>
    <p:sldId id="272" r:id="rId36"/>
    <p:sldId id="303"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8">
          <p15:clr>
            <a:srgbClr val="A4A3A4"/>
          </p15:clr>
        </p15:guide>
        <p15:guide id="2" pos="28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Luiza Pereira de Aguiar" initials="MLPd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8"/>
        <p:guide pos="2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62D743A-9937-4BF9-BEC7-FA48D198D6CC}" type="slidenum">
              <a:rPr lang="pt-BR" smtClean="0"/>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Poderia ter : Quantidade em estoque, marca etc.</a:t>
            </a:r>
          </a:p>
          <a:p>
            <a:pPr marL="0" lvl="0" indent="0" algn="l" rtl="0">
              <a:lnSpc>
                <a:spcPct val="100000"/>
              </a:lnSpc>
              <a:spcBef>
                <a:spcPts val="0"/>
              </a:spcBef>
              <a:spcAft>
                <a:spcPts val="0"/>
              </a:spcAft>
              <a:buSzPts val="1100"/>
              <a:buNone/>
            </a:pPr>
            <a:endParaRPr lang="en-GB"/>
          </a:p>
          <a:p>
            <a:pPr marL="0" lvl="0" indent="0" algn="l" rtl="0">
              <a:lnSpc>
                <a:spcPct val="100000"/>
              </a:lnSpc>
              <a:spcBef>
                <a:spcPts val="0"/>
              </a:spcBef>
              <a:spcAft>
                <a:spcPts val="0"/>
              </a:spcAft>
              <a:buSzPts val="1100"/>
              <a:buNone/>
            </a:pPr>
            <a:r>
              <a:rPr lang="en-GB"/>
              <a:t>Exercício Dinâmico : Pensar em atributos para entidades específicas?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Poderia ter : Quantidade em estoque, marca etc.</a:t>
            </a:r>
          </a:p>
          <a:p>
            <a:pPr marL="0" lvl="0" indent="0" algn="l" rtl="0">
              <a:lnSpc>
                <a:spcPct val="100000"/>
              </a:lnSpc>
              <a:spcBef>
                <a:spcPts val="0"/>
              </a:spcBef>
              <a:spcAft>
                <a:spcPts val="0"/>
              </a:spcAft>
              <a:buSzPts val="1100"/>
              <a:buNone/>
            </a:pPr>
            <a:endParaRPr lang="en-GB"/>
          </a:p>
          <a:p>
            <a:pPr marL="0" lvl="0" indent="0" algn="l" rtl="0">
              <a:lnSpc>
                <a:spcPct val="100000"/>
              </a:lnSpc>
              <a:spcBef>
                <a:spcPts val="0"/>
              </a:spcBef>
              <a:spcAft>
                <a:spcPts val="0"/>
              </a:spcAft>
              <a:buSzPts val="1100"/>
              <a:buNone/>
            </a:pPr>
            <a:r>
              <a:rPr lang="en-GB"/>
              <a:t>Exercício Dinâmico : Pensar em atributos para entidades específicas?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Este conceito melhora o conhecimento sobre as políticas e regras dos</a:t>
            </a:r>
          </a:p>
          <a:p>
            <a:pPr marL="0" lvl="0" indent="0" algn="l" rtl="0">
              <a:lnSpc>
                <a:spcPct val="100000"/>
              </a:lnSpc>
              <a:spcBef>
                <a:spcPts val="0"/>
              </a:spcBef>
              <a:spcAft>
                <a:spcPts val="0"/>
              </a:spcAft>
              <a:buClr>
                <a:schemeClr val="dk1"/>
              </a:buClr>
              <a:buSzPts val="1100"/>
              <a:buFont typeface="Arial" panose="020B0604020202020204"/>
              <a:buNone/>
            </a:pPr>
            <a:r>
              <a:rPr lang="en-GB"/>
              <a:t>Negócios, consistindo de números (cardinais) colocados ao lado do</a:t>
            </a:r>
          </a:p>
          <a:p>
            <a:pPr marL="0" lvl="0" indent="0" algn="l" rtl="0">
              <a:lnSpc>
                <a:spcPct val="100000"/>
              </a:lnSpc>
              <a:spcBef>
                <a:spcPts val="0"/>
              </a:spcBef>
              <a:spcAft>
                <a:spcPts val="0"/>
              </a:spcAft>
              <a:buClr>
                <a:schemeClr val="dk1"/>
              </a:buClr>
              <a:buSzPts val="1100"/>
              <a:buFont typeface="Arial" panose="020B0604020202020204"/>
              <a:buNone/>
            </a:pPr>
            <a:r>
              <a:rPr lang="en-GB"/>
              <a:t>nome do relacionamento.</a:t>
            </a:r>
          </a:p>
          <a:p>
            <a:pPr marL="0" lvl="0" indent="0" algn="l" rtl="0">
              <a:lnSpc>
                <a:spcPct val="100000"/>
              </a:lnSpc>
              <a:spcBef>
                <a:spcPts val="0"/>
              </a:spcBef>
              <a:spcAft>
                <a:spcPts val="0"/>
              </a:spcAft>
              <a:buSzPts val="1100"/>
              <a:buNone/>
            </a:pP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Este conceito melhora o conhecimento sobre as políticas e regras dos</a:t>
            </a:r>
          </a:p>
          <a:p>
            <a:pPr marL="0" lvl="0" indent="0" algn="l" rtl="0">
              <a:lnSpc>
                <a:spcPct val="100000"/>
              </a:lnSpc>
              <a:spcBef>
                <a:spcPts val="0"/>
              </a:spcBef>
              <a:spcAft>
                <a:spcPts val="0"/>
              </a:spcAft>
              <a:buClr>
                <a:schemeClr val="dk1"/>
              </a:buClr>
              <a:buSzPts val="1100"/>
              <a:buFont typeface="Arial" panose="020B0604020202020204"/>
              <a:buNone/>
            </a:pPr>
            <a:r>
              <a:rPr lang="en-GB"/>
              <a:t>Negócios, consistindo de números (cardinais) colocados ao lado do</a:t>
            </a:r>
          </a:p>
          <a:p>
            <a:pPr marL="0" lvl="0" indent="0" algn="l" rtl="0">
              <a:lnSpc>
                <a:spcPct val="100000"/>
              </a:lnSpc>
              <a:spcBef>
                <a:spcPts val="0"/>
              </a:spcBef>
              <a:spcAft>
                <a:spcPts val="0"/>
              </a:spcAft>
              <a:buClr>
                <a:schemeClr val="dk1"/>
              </a:buClr>
              <a:buSzPts val="1100"/>
              <a:buFont typeface="Arial" panose="020B0604020202020204"/>
              <a:buNone/>
            </a:pPr>
            <a:r>
              <a:rPr lang="en-GB"/>
              <a:t>nome do relacionamento.</a:t>
            </a:r>
          </a:p>
          <a:p>
            <a:pPr marL="0" lvl="0" indent="0" algn="l" rtl="0">
              <a:lnSpc>
                <a:spcPct val="100000"/>
              </a:lnSpc>
              <a:spcBef>
                <a:spcPts val="0"/>
              </a:spcBef>
              <a:spcAft>
                <a:spcPts val="0"/>
              </a:spcAft>
              <a:buSzPts val="1100"/>
              <a:buNone/>
            </a:pP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A preparar, sobre o tema passado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A preparar, sobre o tema passado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O sistema de banco de dados não precisa ser necessariamente informatizado: Podemos pensar em um catálogo.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O sistema de banco de dados não precisa ser necessariamente informatizado: Podemos pensar em um catálogo.  Mas nos dias de hoje, é inviável.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Mapas, modelos economicos, simuladores de voo, mapa de estrada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‹nº›</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365" cy="5143500"/>
          </a:xfrm>
          <a:prstGeom prst="rect">
            <a:avLst/>
          </a:prstGeom>
          <a:solidFill>
            <a:srgbClr val="83C7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7035">
              <a:defRPr/>
            </a:pPr>
            <a:endParaRPr lang="en-US" sz="1195" dirty="0"/>
          </a:p>
        </p:txBody>
      </p:sp>
      <p:pic>
        <p:nvPicPr>
          <p:cNvPr id="3075" name="Picture 1" descr="LOGO_SENAI_BRANC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3706" y="4186396"/>
            <a:ext cx="1532334" cy="66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2681" y="1500188"/>
            <a:ext cx="2238375" cy="172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p:cNvSpPr txBox="1"/>
          <p:nvPr/>
        </p:nvSpPr>
        <p:spPr>
          <a:xfrm>
            <a:off x="4216400" y="433070"/>
            <a:ext cx="3670300" cy="1753235"/>
          </a:xfrm>
          <a:prstGeom prst="rect">
            <a:avLst/>
          </a:prstGeom>
          <a:noFill/>
        </p:spPr>
        <p:txBody>
          <a:bodyPr wrap="square" rtlCol="0">
            <a:spAutoFit/>
          </a:bodyPr>
          <a:lstStyle/>
          <a:p>
            <a:pPr algn="ctr"/>
            <a:r>
              <a:rPr lang="pt-BR" sz="3600" b="1" dirty="0">
                <a:solidFill>
                  <a:schemeClr val="accent1">
                    <a:lumMod val="75000"/>
                  </a:schemeClr>
                </a:solidFill>
                <a:effectLst>
                  <a:outerShdw blurRad="38100" dist="38100" dir="2700000" algn="tl">
                    <a:srgbClr val="000000">
                      <a:alpha val="43137"/>
                    </a:srgbClr>
                  </a:outerShdw>
                </a:effectLst>
                <a:latin typeface="Trebuchet MS" panose="020B0603020202020204" pitchFamily="34" charset="0"/>
              </a:rPr>
              <a:t>Banco</a:t>
            </a:r>
          </a:p>
          <a:p>
            <a:pPr algn="ctr"/>
            <a:r>
              <a:rPr lang="pt-BR" sz="3600" b="1" dirty="0">
                <a:solidFill>
                  <a:schemeClr val="accent1">
                    <a:lumMod val="75000"/>
                  </a:schemeClr>
                </a:solidFill>
                <a:effectLst>
                  <a:outerShdw blurRad="38100" dist="38100" dir="2700000" algn="tl">
                    <a:srgbClr val="000000">
                      <a:alpha val="43137"/>
                    </a:srgbClr>
                  </a:outerShdw>
                </a:effectLst>
                <a:latin typeface="Trebuchet MS" panose="020B0603020202020204" pitchFamily="34" charset="0"/>
              </a:rPr>
              <a:t>de </a:t>
            </a:r>
          </a:p>
          <a:p>
            <a:pPr algn="ctr"/>
            <a:r>
              <a:rPr lang="pt-BR" sz="3600" b="1" dirty="0">
                <a:solidFill>
                  <a:schemeClr val="accent1">
                    <a:lumMod val="75000"/>
                  </a:schemeClr>
                </a:solidFill>
                <a:effectLst>
                  <a:outerShdw blurRad="38100" dist="38100" dir="2700000" algn="tl">
                    <a:srgbClr val="000000">
                      <a:alpha val="43137"/>
                    </a:srgbClr>
                  </a:outerShdw>
                </a:effectLst>
                <a:latin typeface="Trebuchet MS" panose="020B0603020202020204" pitchFamily="34" charset="0"/>
              </a:rPr>
              <a:t>Dados</a:t>
            </a:r>
          </a:p>
        </p:txBody>
      </p:sp>
      <p:sp>
        <p:nvSpPr>
          <p:cNvPr id="16" name="Google Shape;113;p13"/>
          <p:cNvSpPr txBox="1"/>
          <p:nvPr/>
        </p:nvSpPr>
        <p:spPr>
          <a:xfrm>
            <a:off x="4270375" y="2616835"/>
            <a:ext cx="4518660" cy="4927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pt-BR" altLang="en-GB" sz="1600" b="1" dirty="0"/>
              <a:t>Introdução </a:t>
            </a:r>
          </a:p>
          <a:p>
            <a:pPr algn="r"/>
            <a:endParaRPr lang="pt-BR" altLang="en-GB" sz="1200" b="1" dirty="0"/>
          </a:p>
          <a:p>
            <a:pPr algn="r"/>
            <a:endParaRPr lang="pt-BR" altLang="en-GB" sz="1200" dirty="0"/>
          </a:p>
          <a:p>
            <a:pPr algn="r"/>
            <a:endParaRPr lang="pt-BR" altLang="en-GB" sz="1200" dirty="0"/>
          </a:p>
          <a:p>
            <a:pPr algn="r"/>
            <a:endParaRPr lang="pt-BR" altLang="en-GB" sz="1200" dirty="0"/>
          </a:p>
          <a:p>
            <a:pPr algn="r"/>
            <a:r>
              <a:rPr lang="pt-BR" altLang="en-GB" sz="1200" b="1" dirty="0"/>
              <a:t>Roni Schanuel</a:t>
            </a:r>
          </a:p>
          <a:p>
            <a:pPr algn="r"/>
            <a:r>
              <a:rPr lang="pt-BR" altLang="en-GB" sz="1200" b="1" dirty="0"/>
              <a:t>21-02-2024</a:t>
            </a:r>
          </a:p>
          <a:p>
            <a:pPr algn="r"/>
            <a:endParaRPr lang="pt-BR" altLang="en-GB" sz="1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85" y="245110"/>
            <a:ext cx="1111250" cy="572770"/>
          </a:xfrm>
        </p:spPr>
        <p:txBody>
          <a:bodyPr/>
          <a:lstStyle/>
          <a:p>
            <a:r>
              <a:rPr lang="pt-BR" altLang="en-US" sz="1600" b="1"/>
              <a:t>Histórico</a:t>
            </a:r>
          </a:p>
        </p:txBody>
      </p:sp>
      <p:sp>
        <p:nvSpPr>
          <p:cNvPr id="4" name="Caixa de Texto 3"/>
          <p:cNvSpPr txBox="1"/>
          <p:nvPr/>
        </p:nvSpPr>
        <p:spPr>
          <a:xfrm>
            <a:off x="471805" y="764540"/>
            <a:ext cx="8334375" cy="3646170"/>
          </a:xfrm>
          <a:prstGeom prst="rect">
            <a:avLst/>
          </a:prstGeom>
          <a:noFill/>
        </p:spPr>
        <p:txBody>
          <a:bodyPr wrap="square" rtlCol="0" anchor="t">
            <a:spAutoFit/>
          </a:bodyPr>
          <a:lstStyle/>
          <a:p>
            <a:pPr>
              <a:lnSpc>
                <a:spcPct val="150000"/>
              </a:lnSpc>
            </a:pPr>
            <a:r>
              <a:rPr lang="pt-BR" altLang="en-US" b="1"/>
              <a:t>1980</a:t>
            </a:r>
          </a:p>
          <a:p>
            <a:pPr>
              <a:lnSpc>
                <a:spcPct val="150000"/>
              </a:lnSpc>
            </a:pPr>
            <a:r>
              <a:rPr lang="pt-BR" altLang="en-US"/>
              <a:t>● A linguagem SQL (Structured Query Language) se tornou o padrão para consultas em bancos de dados relacionais (ISO e ANSI)</a:t>
            </a:r>
          </a:p>
          <a:p>
            <a:pPr>
              <a:lnSpc>
                <a:spcPct val="150000"/>
              </a:lnSpc>
            </a:pPr>
            <a:r>
              <a:rPr lang="pt-BR" altLang="en-US"/>
              <a:t>● Surgimento de novos SGBDs (DB2, ORACLE, PostgreSQL, Dbase)</a:t>
            </a:r>
          </a:p>
          <a:p>
            <a:pPr>
              <a:lnSpc>
                <a:spcPct val="150000"/>
              </a:lnSpc>
            </a:pPr>
            <a:r>
              <a:rPr lang="pt-BR" altLang="en-US"/>
              <a:t>1985 Surgimento de bancos de dados orientados a objetos</a:t>
            </a:r>
          </a:p>
          <a:p>
            <a:pPr>
              <a:lnSpc>
                <a:spcPct val="150000"/>
              </a:lnSpc>
            </a:pPr>
            <a:r>
              <a:rPr lang="pt-BR" altLang="en-US"/>
              <a:t>● Objeto: classes, atributos, métodos, herança</a:t>
            </a:r>
          </a:p>
          <a:p>
            <a:pPr>
              <a:lnSpc>
                <a:spcPct val="150000"/>
              </a:lnSpc>
            </a:pPr>
            <a:r>
              <a:rPr lang="pt-BR" altLang="en-US"/>
              <a:t>1990</a:t>
            </a:r>
          </a:p>
          <a:p>
            <a:pPr>
              <a:lnSpc>
                <a:spcPct val="150000"/>
              </a:lnSpc>
            </a:pPr>
            <a:r>
              <a:rPr lang="pt-BR" altLang="en-US"/>
              <a:t>● Esforço para a criação de bancos de dados que estendem a teoria relacional com formas mais naturais de armazenar objetos</a:t>
            </a:r>
          </a:p>
          <a:p>
            <a:pPr algn="l">
              <a:lnSpc>
                <a:spcPct val="150000"/>
              </a:lnSpc>
              <a:buSzTx/>
            </a:pPr>
            <a:r>
              <a:rPr lang="pt-BR" altLang="en-US"/>
              <a:t>1995 Surgimento das primeiras aplicações na Internet com acesso à bancos de dados</a:t>
            </a:r>
          </a:p>
          <a:p>
            <a:pPr>
              <a:lnSpc>
                <a:spcPct val="150000"/>
              </a:lnSpc>
            </a:pPr>
            <a:r>
              <a:rPr lang="pt-BR" altLang="en-US"/>
              <a:t>● Demanda maior por arquitetura cliente/servidor (MySQL)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85" y="245110"/>
            <a:ext cx="1111250" cy="572770"/>
          </a:xfrm>
        </p:spPr>
        <p:txBody>
          <a:bodyPr/>
          <a:lstStyle/>
          <a:p>
            <a:r>
              <a:rPr lang="pt-BR" altLang="en-US" sz="1600" b="1"/>
              <a:t>Histórico</a:t>
            </a:r>
          </a:p>
        </p:txBody>
      </p:sp>
      <p:sp>
        <p:nvSpPr>
          <p:cNvPr id="3" name="Caixa de Texto 2"/>
          <p:cNvSpPr txBox="1"/>
          <p:nvPr/>
        </p:nvSpPr>
        <p:spPr>
          <a:xfrm>
            <a:off x="457200" y="949325"/>
            <a:ext cx="6049010" cy="2245360"/>
          </a:xfrm>
          <a:prstGeom prst="rect">
            <a:avLst/>
          </a:prstGeom>
          <a:noFill/>
        </p:spPr>
        <p:txBody>
          <a:bodyPr wrap="square" rtlCol="0" anchor="t">
            <a:spAutoFit/>
          </a:bodyPr>
          <a:lstStyle/>
          <a:p>
            <a:r>
              <a:rPr lang="pt-BR" altLang="en-US" b="1"/>
              <a:t>2000 até agora</a:t>
            </a:r>
            <a:endParaRPr lang="pt-BR" altLang="en-US"/>
          </a:p>
          <a:p>
            <a:endParaRPr lang="pt-BR" altLang="en-US"/>
          </a:p>
          <a:p>
            <a:pPr marL="285750" indent="-285750">
              <a:buFont typeface="Arial" panose="020B0604020202020204" pitchFamily="34" charset="0"/>
              <a:buChar char="•"/>
            </a:pPr>
            <a:r>
              <a:rPr lang="pt-BR" altLang="en-US"/>
              <a:t>Surgimento de abordagens NoSQL (não só SQL ou não relacional)</a:t>
            </a:r>
          </a:p>
          <a:p>
            <a:pPr marL="285750" indent="-285750">
              <a:buFont typeface="Arial" panose="020B0604020202020204" pitchFamily="34" charset="0"/>
              <a:buChar char="•"/>
            </a:pPr>
            <a:r>
              <a:rPr lang="pt-BR" altLang="en-US"/>
              <a:t>Orientados a documentos, como XML, Json, MongoDB</a:t>
            </a:r>
          </a:p>
          <a:p>
            <a:pPr marL="285750" indent="-285750">
              <a:buFont typeface="Arial" panose="020B0604020202020204" pitchFamily="34" charset="0"/>
              <a:buChar char="•"/>
            </a:pPr>
            <a:r>
              <a:rPr lang="pt-BR" altLang="en-US"/>
              <a:t>Dados semi-estruturados</a:t>
            </a:r>
          </a:p>
          <a:p>
            <a:pPr marL="285750" indent="-285750">
              <a:buFont typeface="Arial" panose="020B0604020202020204" pitchFamily="34" charset="0"/>
              <a:buChar char="•"/>
            </a:pPr>
            <a:r>
              <a:rPr lang="pt-BR" altLang="en-US"/>
              <a:t>Orientados a grafos: Neo4J</a:t>
            </a:r>
          </a:p>
          <a:p>
            <a:pPr marL="285750" indent="-285750">
              <a:buFont typeface="Arial" panose="020B0604020202020204" pitchFamily="34" charset="0"/>
              <a:buChar char="•"/>
            </a:pPr>
            <a:r>
              <a:rPr lang="pt-BR" altLang="en-US"/>
              <a:t>Relacionamentos são mais naturais (vértices e arestas)</a:t>
            </a:r>
          </a:p>
          <a:p>
            <a:pPr marL="285750" indent="-285750">
              <a:buFont typeface="Arial" panose="020B0604020202020204" pitchFamily="34" charset="0"/>
              <a:buChar char="•"/>
            </a:pPr>
            <a:r>
              <a:rPr lang="pt-BR" altLang="en-US"/>
              <a:t>Chave-valor: Redis</a:t>
            </a:r>
          </a:p>
          <a:p>
            <a:pPr marL="285750" indent="-285750">
              <a:buFont typeface="Arial" panose="020B0604020202020204" pitchFamily="34" charset="0"/>
              <a:buChar char="•"/>
            </a:pPr>
            <a:r>
              <a:rPr lang="pt-BR" altLang="en-US"/>
              <a:t>Conjunto de pares de chave-valor em que uma chave funciona como um identificador exclusivo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Sistema Gerenciador de Banco de Dados ( SGBD )</a:t>
            </a:r>
          </a:p>
        </p:txBody>
      </p:sp>
      <p:sp>
        <p:nvSpPr>
          <p:cNvPr id="109" name="Google Shape;109;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O SGBD é um software que fornece uma interface entre o usuário e os dados armazenados no banco de dados</a:t>
            </a:r>
          </a:p>
          <a:p>
            <a:pPr marL="457200" lvl="0" indent="-342900" algn="l" rtl="0">
              <a:lnSpc>
                <a:spcPct val="115000"/>
              </a:lnSpc>
              <a:spcBef>
                <a:spcPts val="0"/>
              </a:spcBef>
              <a:spcAft>
                <a:spcPts val="0"/>
              </a:spcAft>
              <a:buSzPts val="1800"/>
              <a:buChar char="●"/>
            </a:pPr>
            <a:r>
              <a:rPr lang="en-GB"/>
              <a:t>O SGBD possui recursos para manipular as informações do banco de dados e interagir com o usuário ou outra aplicação.</a:t>
            </a:r>
          </a:p>
          <a:p>
            <a:pPr marL="457200" lvl="0" indent="0" algn="l" rtl="0">
              <a:lnSpc>
                <a:spcPct val="115000"/>
              </a:lnSpc>
              <a:spcBef>
                <a:spcPts val="1600"/>
              </a:spcBef>
              <a:spcAft>
                <a:spcPts val="1600"/>
              </a:spcAft>
              <a:buSzPts val="1800"/>
              <a:buNone/>
            </a:pPr>
            <a:endParaRPr lang="en-GB"/>
          </a:p>
        </p:txBody>
      </p:sp>
      <p:pic>
        <p:nvPicPr>
          <p:cNvPr id="110" name="Google Shape;110;p7"/>
          <p:cNvPicPr preferRelativeResize="0"/>
          <p:nvPr/>
        </p:nvPicPr>
        <p:blipFill rotWithShape="1">
          <a:blip r:embed="rId3"/>
          <a:srcRect/>
          <a:stretch>
            <a:fillRect/>
          </a:stretch>
        </p:blipFill>
        <p:spPr>
          <a:xfrm>
            <a:off x="489675" y="3581950"/>
            <a:ext cx="1885450" cy="986925"/>
          </a:xfrm>
          <a:prstGeom prst="rect">
            <a:avLst/>
          </a:prstGeom>
          <a:noFill/>
          <a:ln>
            <a:noFill/>
          </a:ln>
        </p:spPr>
      </p:pic>
      <p:pic>
        <p:nvPicPr>
          <p:cNvPr id="111" name="Google Shape;111;p7"/>
          <p:cNvPicPr preferRelativeResize="0"/>
          <p:nvPr/>
        </p:nvPicPr>
        <p:blipFill rotWithShape="1">
          <a:blip r:embed="rId4"/>
          <a:srcRect/>
          <a:stretch>
            <a:fillRect/>
          </a:stretch>
        </p:blipFill>
        <p:spPr>
          <a:xfrm>
            <a:off x="3508275" y="3199113"/>
            <a:ext cx="1905000" cy="1752600"/>
          </a:xfrm>
          <a:prstGeom prst="rect">
            <a:avLst/>
          </a:prstGeom>
          <a:noFill/>
          <a:ln>
            <a:noFill/>
          </a:ln>
        </p:spPr>
      </p:pic>
      <p:pic>
        <p:nvPicPr>
          <p:cNvPr id="112" name="Google Shape;112;p7"/>
          <p:cNvPicPr preferRelativeResize="0"/>
          <p:nvPr/>
        </p:nvPicPr>
        <p:blipFill rotWithShape="1">
          <a:blip r:embed="rId5"/>
          <a:srcRect/>
          <a:stretch>
            <a:fillRect/>
          </a:stretch>
        </p:blipFill>
        <p:spPr>
          <a:xfrm>
            <a:off x="6171338" y="3113400"/>
            <a:ext cx="2371725" cy="192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t>Sistema Gerenciador de Banco de Dados ( SGBD )</a:t>
            </a:r>
          </a:p>
          <a:p>
            <a:pPr marL="0" lvl="0" indent="0" algn="l" rtl="0">
              <a:lnSpc>
                <a:spcPct val="100000"/>
              </a:lnSpc>
              <a:spcBef>
                <a:spcPts val="0"/>
              </a:spcBef>
              <a:spcAft>
                <a:spcPts val="0"/>
              </a:spcAft>
              <a:buClr>
                <a:schemeClr val="dk1"/>
              </a:buClr>
              <a:buSzPts val="1100"/>
              <a:buFont typeface="Arial" panose="020B0604020202020204"/>
              <a:buNone/>
            </a:pPr>
            <a:endParaRPr lang="en-GB"/>
          </a:p>
          <a:p>
            <a:pPr marL="0" lvl="0" indent="0" algn="l" rtl="0">
              <a:lnSpc>
                <a:spcPct val="100000"/>
              </a:lnSpc>
              <a:spcBef>
                <a:spcPts val="0"/>
              </a:spcBef>
              <a:spcAft>
                <a:spcPts val="0"/>
              </a:spcAft>
              <a:buSzPts val="2800"/>
              <a:buNone/>
            </a:pPr>
            <a:endParaRPr lang="en-GB"/>
          </a:p>
        </p:txBody>
      </p:sp>
      <p:sp>
        <p:nvSpPr>
          <p:cNvPr id="118" name="Google Shape;118;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Para que uma pessoa ou aplicação possa consultar ou operar sobre o banco de dados uma linguagem de interação é necessária.</a:t>
            </a:r>
          </a:p>
          <a:p>
            <a:pPr marL="457200" lvl="0" indent="-342900" algn="l" rtl="0">
              <a:lnSpc>
                <a:spcPct val="115000"/>
              </a:lnSpc>
              <a:spcBef>
                <a:spcPts val="0"/>
              </a:spcBef>
              <a:spcAft>
                <a:spcPts val="0"/>
              </a:spcAft>
              <a:buSzPts val="1800"/>
              <a:buChar char="●"/>
            </a:pPr>
            <a:r>
              <a:rPr lang="en-GB"/>
              <a:t>A linguagem de consulta utilizada dependerá do </a:t>
            </a:r>
            <a:r>
              <a:rPr lang="en-GB" b="1">
                <a:solidFill>
                  <a:srgbClr val="FF0000"/>
                </a:solidFill>
              </a:rPr>
              <a:t>modelo</a:t>
            </a:r>
            <a:r>
              <a:rPr lang="en-GB"/>
              <a:t> do banco de dados.</a:t>
            </a:r>
          </a:p>
          <a:p>
            <a:pPr marL="457200" lvl="0" indent="-342900" algn="l" rtl="0">
              <a:lnSpc>
                <a:spcPct val="115000"/>
              </a:lnSpc>
              <a:spcBef>
                <a:spcPts val="0"/>
              </a:spcBef>
              <a:spcAft>
                <a:spcPts val="0"/>
              </a:spcAft>
              <a:buSzPts val="1800"/>
              <a:buChar char="●"/>
            </a:pPr>
            <a:r>
              <a:rPr lang="en-GB"/>
              <a:t>Neste curso estudaremos os banco de dados relacionais, e neste tipo de banco de dados, a linguagem de consulta amplamente utilizada é o </a:t>
            </a:r>
            <a:r>
              <a:rPr lang="en-GB">
                <a:solidFill>
                  <a:srgbClr val="FF0000"/>
                </a:solidFill>
              </a:rPr>
              <a:t>SQL</a:t>
            </a:r>
            <a:r>
              <a:rPr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b="1"/>
              <a:t>Ranking SGDB</a:t>
            </a:r>
          </a:p>
        </p:txBody>
      </p:sp>
      <p:sp>
        <p:nvSpPr>
          <p:cNvPr id="4" name="Caixa de Texto 3"/>
          <p:cNvSpPr txBox="1"/>
          <p:nvPr/>
        </p:nvSpPr>
        <p:spPr>
          <a:xfrm>
            <a:off x="855345" y="1703070"/>
            <a:ext cx="4841875" cy="306705"/>
          </a:xfrm>
          <a:prstGeom prst="rect">
            <a:avLst/>
          </a:prstGeom>
          <a:noFill/>
        </p:spPr>
        <p:txBody>
          <a:bodyPr wrap="square" rtlCol="0" anchor="t">
            <a:spAutoFit/>
          </a:bodyPr>
          <a:lstStyle/>
          <a:p>
            <a:r>
              <a:rPr lang="pt-BR" altLang="en-US"/>
              <a:t>https://db-engines.com/en/ranking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sz="1400" b="1"/>
              <a:t>Profissões Banco de Dados</a:t>
            </a:r>
          </a:p>
        </p:txBody>
      </p:sp>
      <p:sp>
        <p:nvSpPr>
          <p:cNvPr id="3" name="Caixa de Texto 2"/>
          <p:cNvSpPr txBox="1"/>
          <p:nvPr/>
        </p:nvSpPr>
        <p:spPr>
          <a:xfrm>
            <a:off x="397510" y="1473200"/>
            <a:ext cx="8173720" cy="2306955"/>
          </a:xfrm>
          <a:prstGeom prst="rect">
            <a:avLst/>
          </a:prstGeom>
          <a:noFill/>
        </p:spPr>
        <p:txBody>
          <a:bodyPr wrap="square" rtlCol="0" anchor="t">
            <a:spAutoFit/>
          </a:bodyPr>
          <a:lstStyle/>
          <a:p>
            <a:r>
              <a:rPr lang="pt-BR" altLang="en-US" sz="1200" b="1"/>
              <a:t>Administrador de Banco de Dados(DBA)</a:t>
            </a:r>
          </a:p>
          <a:p>
            <a:r>
              <a:rPr lang="pt-BR" altLang="en-US" sz="1200"/>
              <a:t>Responsável por manter a disponibilidade, segurança, integridade, recuperação e otimização do banco de dados.</a:t>
            </a:r>
          </a:p>
          <a:p>
            <a:endParaRPr lang="pt-BR" altLang="en-US" sz="1200"/>
          </a:p>
          <a:p>
            <a:r>
              <a:rPr lang="pt-BR" altLang="en-US" sz="1200" b="1"/>
              <a:t>Administrador de Dados(AD</a:t>
            </a:r>
            <a:r>
              <a:rPr lang="pt-BR" altLang="en-US" sz="1200"/>
              <a:t>)</a:t>
            </a:r>
          </a:p>
          <a:p>
            <a:r>
              <a:rPr lang="pt-BR" altLang="en-US" sz="1200"/>
              <a:t>O AD se dedica mais aos dados em si onde há um enfoque maior em projetar e como obter as informações.</a:t>
            </a:r>
          </a:p>
          <a:p>
            <a:endParaRPr lang="pt-BR" altLang="en-US" sz="1200"/>
          </a:p>
          <a:p>
            <a:r>
              <a:rPr lang="pt-BR" altLang="en-US" sz="1200" b="1"/>
              <a:t>Analista de BI(Business Intelligence)</a:t>
            </a:r>
            <a:endParaRPr lang="pt-BR" altLang="en-US" sz="1200"/>
          </a:p>
          <a:p>
            <a:pPr algn="just"/>
            <a:r>
              <a:rPr lang="pt-BR" altLang="en-US" sz="1200"/>
              <a:t>Responsável por montar os modelos de negócio, levantamento de requisitos, organização e análise das informações.</a:t>
            </a:r>
          </a:p>
          <a:p>
            <a:endParaRPr lang="pt-BR" altLang="en-US" sz="1200"/>
          </a:p>
          <a:p>
            <a:r>
              <a:rPr lang="pt-BR" altLang="en-US" sz="1200" b="1"/>
              <a:t>Cientista de Dados</a:t>
            </a:r>
            <a:endParaRPr lang="pt-BR" altLang="en-US" sz="1200"/>
          </a:p>
          <a:p>
            <a:r>
              <a:rPr lang="pt-BR" altLang="en-US" sz="1200"/>
              <a:t>Especialista com habilidade para analisar grande volume de dados e interpretar informações de valor e apoiar na tomada de decisão dos negócios.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9"/>
          <p:cNvPicPr preferRelativeResize="0"/>
          <p:nvPr/>
        </p:nvPicPr>
        <p:blipFill rotWithShape="1">
          <a:blip r:embed="rId3">
            <a:alphaModFix amt="31000"/>
          </a:blip>
          <a:srcRect/>
          <a:stretch>
            <a:fillRect/>
          </a:stretch>
        </p:blipFill>
        <p:spPr>
          <a:xfrm>
            <a:off x="2519438" y="344049"/>
            <a:ext cx="4105124" cy="4296051"/>
          </a:xfrm>
          <a:prstGeom prst="rect">
            <a:avLst/>
          </a:prstGeom>
          <a:noFill/>
          <a:ln>
            <a:noFill/>
          </a:ln>
        </p:spPr>
      </p:pic>
      <p:sp>
        <p:nvSpPr>
          <p:cNvPr id="124" name="Google Shape;124;p9"/>
          <p:cNvSpPr txBox="1">
            <a:spLocks noGrp="1"/>
          </p:cNvSpPr>
          <p:nvPr>
            <p:ph type="title"/>
          </p:nvPr>
        </p:nvSpPr>
        <p:spPr>
          <a:xfrm>
            <a:off x="311700" y="44073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Mas vamos deixar a linguagem para depois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Modelo de Banco de Dados</a:t>
            </a:r>
          </a:p>
        </p:txBody>
      </p:sp>
      <p:sp>
        <p:nvSpPr>
          <p:cNvPr id="130" name="Google Shape;130;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Um modelo de banco de dados é um modelo lógico de representação de dados. No modelo, não temos que nos preocupar com questões físicas, como formato dos dados, etc.</a:t>
            </a:r>
          </a:p>
          <a:p>
            <a:pPr marL="457200" lvl="0" indent="-342900" algn="l" rtl="0">
              <a:lnSpc>
                <a:spcPct val="115000"/>
              </a:lnSpc>
              <a:spcBef>
                <a:spcPts val="0"/>
              </a:spcBef>
              <a:spcAft>
                <a:spcPts val="0"/>
              </a:spcAft>
              <a:buSzPts val="1800"/>
              <a:buChar char="●"/>
            </a:pPr>
            <a:r>
              <a:rPr lang="en-GB"/>
              <a:t>Se pensarmos no mundo real, podemos encontrar diversos tipos de modelos</a:t>
            </a:r>
          </a:p>
        </p:txBody>
      </p:sp>
      <p:pic>
        <p:nvPicPr>
          <p:cNvPr id="131" name="Google Shape;131;p10"/>
          <p:cNvPicPr preferRelativeResize="0"/>
          <p:nvPr/>
        </p:nvPicPr>
        <p:blipFill rotWithShape="1">
          <a:blip r:embed="rId3"/>
          <a:srcRect/>
          <a:stretch>
            <a:fillRect/>
          </a:stretch>
        </p:blipFill>
        <p:spPr>
          <a:xfrm>
            <a:off x="589800" y="3152925"/>
            <a:ext cx="3982200" cy="429000"/>
          </a:xfrm>
          <a:prstGeom prst="rect">
            <a:avLst/>
          </a:prstGeom>
          <a:noFill/>
          <a:ln>
            <a:noFill/>
          </a:ln>
        </p:spPr>
      </p:pic>
      <p:pic>
        <p:nvPicPr>
          <p:cNvPr id="132" name="Google Shape;132;p10"/>
          <p:cNvPicPr preferRelativeResize="0"/>
          <p:nvPr/>
        </p:nvPicPr>
        <p:blipFill rotWithShape="1">
          <a:blip r:embed="rId4"/>
          <a:srcRect/>
          <a:stretch>
            <a:fillRect/>
          </a:stretch>
        </p:blipFill>
        <p:spPr>
          <a:xfrm>
            <a:off x="5333928" y="2571758"/>
            <a:ext cx="2998000" cy="24473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440690" y="792480"/>
            <a:ext cx="5505450" cy="2245360"/>
          </a:xfrm>
          <a:prstGeom prst="rect">
            <a:avLst/>
          </a:prstGeom>
          <a:noFill/>
        </p:spPr>
        <p:txBody>
          <a:bodyPr wrap="square" rtlCol="0" anchor="t">
            <a:spAutoFit/>
          </a:bodyPr>
          <a:lstStyle/>
          <a:p>
            <a:r>
              <a:rPr lang="pt-BR" altLang="en-US" sz="1800" b="1"/>
              <a:t>Modelo de Banco de Dados</a:t>
            </a:r>
          </a:p>
          <a:p>
            <a:endParaRPr lang="pt-BR" altLang="en-US"/>
          </a:p>
          <a:p>
            <a:pPr>
              <a:lnSpc>
                <a:spcPct val="200000"/>
              </a:lnSpc>
            </a:pPr>
            <a:r>
              <a:rPr lang="pt-BR" altLang="en-US" sz="1800" b="1"/>
              <a:t>1. Conceitual</a:t>
            </a:r>
          </a:p>
          <a:p>
            <a:pPr>
              <a:lnSpc>
                <a:spcPct val="200000"/>
              </a:lnSpc>
            </a:pPr>
            <a:r>
              <a:rPr lang="pt-BR" altLang="en-US" sz="1800" b="1"/>
              <a:t>2. Lógico</a:t>
            </a:r>
          </a:p>
          <a:p>
            <a:pPr>
              <a:lnSpc>
                <a:spcPct val="200000"/>
              </a:lnSpc>
            </a:pPr>
            <a:r>
              <a:rPr lang="pt-BR" altLang="en-US" sz="1800" b="1"/>
              <a:t>3. Físico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440690" y="443865"/>
            <a:ext cx="8622030" cy="3569335"/>
          </a:xfrm>
          <a:prstGeom prst="rect">
            <a:avLst/>
          </a:prstGeom>
          <a:noFill/>
        </p:spPr>
        <p:txBody>
          <a:bodyPr wrap="square" rtlCol="0" anchor="t">
            <a:spAutoFit/>
          </a:bodyPr>
          <a:lstStyle/>
          <a:p>
            <a:r>
              <a:rPr lang="pt-BR" altLang="en-US" b="1"/>
              <a:t>1.</a:t>
            </a:r>
            <a:r>
              <a:rPr lang="pt-BR" altLang="en-US"/>
              <a:t> </a:t>
            </a:r>
            <a:r>
              <a:rPr lang="pt-BR" altLang="en-US" b="1"/>
              <a:t>Conceitual</a:t>
            </a:r>
            <a:endParaRPr lang="pt-BR" altLang="en-US"/>
          </a:p>
          <a:p>
            <a:endParaRPr lang="pt-BR" altLang="en-US"/>
          </a:p>
          <a:p>
            <a:pPr marL="285750" indent="-285750">
              <a:lnSpc>
                <a:spcPct val="150000"/>
              </a:lnSpc>
              <a:buFont typeface="Arial" panose="020B0604020202020204" pitchFamily="34" charset="0"/>
              <a:buChar char="•"/>
            </a:pPr>
            <a:r>
              <a:rPr lang="pt-BR" altLang="en-US" sz="1200"/>
              <a:t>Primeira fase da modelagem</a:t>
            </a:r>
          </a:p>
          <a:p>
            <a:pPr marL="285750" indent="-285750">
              <a:lnSpc>
                <a:spcPct val="150000"/>
              </a:lnSpc>
              <a:buFont typeface="Arial" panose="020B0604020202020204" pitchFamily="34" charset="0"/>
              <a:buChar char="•"/>
            </a:pPr>
            <a:r>
              <a:rPr lang="pt-BR" altLang="en-US" sz="1200"/>
              <a:t>Faz o levantamento dos dados necessários</a:t>
            </a:r>
          </a:p>
          <a:p>
            <a:pPr marL="285750" indent="-285750">
              <a:lnSpc>
                <a:spcPct val="150000"/>
              </a:lnSpc>
              <a:buFont typeface="Arial" panose="020B0604020202020204" pitchFamily="34" charset="0"/>
              <a:buChar char="•"/>
            </a:pPr>
            <a:r>
              <a:rPr lang="pt-BR" altLang="en-US" sz="1200"/>
              <a:t>Representação do modelo em um alto nível de abstração, independente do SGBD que será utilizado</a:t>
            </a:r>
          </a:p>
          <a:p>
            <a:pPr marL="285750" indent="-285750">
              <a:lnSpc>
                <a:spcPct val="150000"/>
              </a:lnSpc>
              <a:buFont typeface="Arial" panose="020B0604020202020204" pitchFamily="34" charset="0"/>
              <a:buChar char="•"/>
            </a:pPr>
            <a:r>
              <a:rPr lang="pt-BR" altLang="en-US" sz="1200"/>
              <a:t>Registra quais dados podem aparecer no banco, mas não registra como estes dados estão armazenados no SGBD</a:t>
            </a:r>
          </a:p>
          <a:p>
            <a:pPr marL="0" indent="0">
              <a:lnSpc>
                <a:spcPct val="150000"/>
              </a:lnSpc>
              <a:buFont typeface="Arial" panose="020B0604020202020204" pitchFamily="34" charset="0"/>
              <a:buNone/>
            </a:pPr>
            <a:endParaRPr lang="pt-BR" altLang="en-US" sz="1200"/>
          </a:p>
          <a:p>
            <a:pPr marL="0" indent="0">
              <a:lnSpc>
                <a:spcPct val="150000"/>
              </a:lnSpc>
              <a:buFont typeface="Arial" panose="020B0604020202020204" pitchFamily="34" charset="0"/>
              <a:buNone/>
            </a:pPr>
            <a:r>
              <a:rPr lang="pt-BR" altLang="en-US" sz="1200" b="1"/>
              <a:t>Exemplos</a:t>
            </a:r>
            <a:endParaRPr lang="pt-BR" altLang="en-US" sz="1200"/>
          </a:p>
          <a:p>
            <a:pPr marL="0" indent="0">
              <a:lnSpc>
                <a:spcPct val="150000"/>
              </a:lnSpc>
              <a:buFont typeface="Arial" panose="020B0604020202020204" pitchFamily="34" charset="0"/>
              <a:buNone/>
            </a:pPr>
            <a:r>
              <a:rPr lang="pt-BR" altLang="en-US" sz="1200" b="1"/>
              <a:t>Cadastro de alunos em um curso</a:t>
            </a:r>
          </a:p>
          <a:p>
            <a:pPr marL="285750" indent="-285750">
              <a:lnSpc>
                <a:spcPct val="150000"/>
              </a:lnSpc>
              <a:buFont typeface="Arial" panose="020B0604020202020204" pitchFamily="34" charset="0"/>
              <a:buChar char="•"/>
            </a:pPr>
            <a:r>
              <a:rPr lang="pt-BR" altLang="en-US" sz="1200"/>
              <a:t>Dados necessários: nome, nascimento, endereço e etc.</a:t>
            </a:r>
          </a:p>
          <a:p>
            <a:pPr marL="0" indent="0">
              <a:lnSpc>
                <a:spcPct val="150000"/>
              </a:lnSpc>
              <a:buFont typeface="Arial" panose="020B0604020202020204" pitchFamily="34" charset="0"/>
              <a:buNone/>
            </a:pPr>
            <a:endParaRPr lang="pt-BR" altLang="en-US" sz="1200"/>
          </a:p>
          <a:p>
            <a:pPr marL="0" indent="0">
              <a:lnSpc>
                <a:spcPct val="150000"/>
              </a:lnSpc>
              <a:buFont typeface="Arial" panose="020B0604020202020204" pitchFamily="34" charset="0"/>
              <a:buNone/>
            </a:pPr>
            <a:r>
              <a:rPr lang="pt-BR" altLang="en-US" sz="1200" b="1"/>
              <a:t>Cadastro de pedidos</a:t>
            </a:r>
            <a:endParaRPr lang="pt-BR" altLang="en-US" sz="1200"/>
          </a:p>
          <a:p>
            <a:pPr marL="285750" indent="-285750">
              <a:lnSpc>
                <a:spcPct val="150000"/>
              </a:lnSpc>
              <a:buFont typeface="Arial" panose="020B0604020202020204" pitchFamily="34" charset="0"/>
              <a:buChar char="•"/>
            </a:pPr>
            <a:r>
              <a:rPr lang="pt-BR" altLang="en-US" sz="1200"/>
              <a:t>Dados necessários: código do produto, quantidade, código do cliente, código do vendedor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Objetivos da Disciplina</a:t>
            </a:r>
          </a:p>
        </p:txBody>
      </p:sp>
      <p:sp>
        <p:nvSpPr>
          <p:cNvPr id="62" name="Google Shape;62;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Entender a estrutura e os conceitos base de um Sistema Gerenciador de Banco de dados (SGBD)</a:t>
            </a:r>
          </a:p>
          <a:p>
            <a:pPr marL="457200" lvl="0" indent="-342900" algn="l" rtl="0">
              <a:lnSpc>
                <a:spcPct val="115000"/>
              </a:lnSpc>
              <a:spcBef>
                <a:spcPts val="0"/>
              </a:spcBef>
              <a:spcAft>
                <a:spcPts val="0"/>
              </a:spcAft>
              <a:buSzPts val="1800"/>
              <a:buChar char="●"/>
            </a:pPr>
            <a:r>
              <a:rPr lang="en-GB"/>
              <a:t>Aprender na prática a utilizar a linguagem de pesquisa declarativa padrão para banco de dados relacional, o SQL</a:t>
            </a:r>
          </a:p>
          <a:p>
            <a:pPr marL="457200" lvl="0" indent="-342900" algn="l" rtl="0">
              <a:lnSpc>
                <a:spcPct val="115000"/>
              </a:lnSpc>
              <a:spcBef>
                <a:spcPts val="0"/>
              </a:spcBef>
              <a:spcAft>
                <a:spcPts val="0"/>
              </a:spcAft>
              <a:buSzPts val="1800"/>
              <a:buChar char="●"/>
            </a:pPr>
            <a:r>
              <a:rPr lang="en-GB"/>
              <a:t>Tornar o aluno capaz de criar e manipular objetos de banco de dados</a:t>
            </a:r>
          </a:p>
        </p:txBody>
      </p:sp>
      <p:pic>
        <p:nvPicPr>
          <p:cNvPr id="63" name="Google Shape;63;p2"/>
          <p:cNvPicPr preferRelativeResize="0"/>
          <p:nvPr/>
        </p:nvPicPr>
        <p:blipFill rotWithShape="1">
          <a:blip r:embed="rId3"/>
          <a:srcRect/>
          <a:stretch>
            <a:fillRect/>
          </a:stretch>
        </p:blipFill>
        <p:spPr>
          <a:xfrm>
            <a:off x="3530263" y="2939775"/>
            <a:ext cx="2083475" cy="2083475"/>
          </a:xfrm>
          <a:prstGeom prst="rect">
            <a:avLst/>
          </a:prstGeom>
          <a:noFill/>
          <a:ln>
            <a:noFill/>
          </a:ln>
        </p:spPr>
      </p:pic>
      <p:pic>
        <p:nvPicPr>
          <p:cNvPr id="64" name="Google Shape;64;p2"/>
          <p:cNvPicPr preferRelativeResize="0"/>
          <p:nvPr/>
        </p:nvPicPr>
        <p:blipFill rotWithShape="1">
          <a:blip r:embed="rId4"/>
          <a:srcRect/>
          <a:stretch>
            <a:fillRect/>
          </a:stretch>
        </p:blipFill>
        <p:spPr>
          <a:xfrm>
            <a:off x="783300" y="3078063"/>
            <a:ext cx="1806900" cy="1806900"/>
          </a:xfrm>
          <a:prstGeom prst="rect">
            <a:avLst/>
          </a:prstGeom>
          <a:noFill/>
          <a:ln>
            <a:noFill/>
          </a:ln>
        </p:spPr>
      </p:pic>
      <p:pic>
        <p:nvPicPr>
          <p:cNvPr id="65" name="Google Shape;65;p2"/>
          <p:cNvPicPr preferRelativeResize="0"/>
          <p:nvPr/>
        </p:nvPicPr>
        <p:blipFill rotWithShape="1">
          <a:blip r:embed="rId5"/>
          <a:srcRect/>
          <a:stretch>
            <a:fillRect/>
          </a:stretch>
        </p:blipFill>
        <p:spPr>
          <a:xfrm>
            <a:off x="6553825" y="2939786"/>
            <a:ext cx="2083475" cy="2083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288290" y="377825"/>
            <a:ext cx="8733790" cy="2842260"/>
          </a:xfrm>
          <a:prstGeom prst="rect">
            <a:avLst/>
          </a:prstGeom>
          <a:noFill/>
        </p:spPr>
        <p:txBody>
          <a:bodyPr wrap="square" rtlCol="0" anchor="t">
            <a:spAutoFit/>
          </a:bodyPr>
          <a:lstStyle/>
          <a:p>
            <a:pPr algn="just"/>
            <a:r>
              <a:rPr lang="pt-BR" altLang="en-US" b="1"/>
              <a:t>2. Lógico</a:t>
            </a:r>
          </a:p>
          <a:p>
            <a:pPr algn="just"/>
            <a:endParaRPr lang="pt-BR" altLang="en-US" sz="1200"/>
          </a:p>
          <a:p>
            <a:pPr algn="just"/>
            <a:r>
              <a:rPr lang="pt-BR" altLang="en-US" sz="1200"/>
              <a:t>O modelo lógico implementa recursos como adequação de padrão e nomenclatura, define as chaves primárias e estrangeiras, normalização, integridade referencial, entre outras.  Para o modelo lógico deve ser criado levando em conta os exemplos de modelagem de dados criados no modelo conceitual.</a:t>
            </a:r>
          </a:p>
          <a:p>
            <a:pPr algn="just"/>
            <a:endParaRPr lang="pt-BR" altLang="en-US"/>
          </a:p>
          <a:p>
            <a:pPr algn="just"/>
            <a:r>
              <a:rPr lang="pt-BR" altLang="en-US"/>
              <a:t>● </a:t>
            </a:r>
            <a:r>
              <a:rPr lang="pt-BR" altLang="en-US" sz="1200"/>
              <a:t>Descreve as estruturas que serão armazenadas no banco de dados, consiste na especificação lógica dos dados.</a:t>
            </a:r>
          </a:p>
          <a:p>
            <a:pPr algn="just"/>
            <a:endParaRPr lang="pt-BR" altLang="en-US" sz="1200"/>
          </a:p>
          <a:p>
            <a:pPr algn="just">
              <a:lnSpc>
                <a:spcPct val="120000"/>
              </a:lnSpc>
            </a:pPr>
            <a:r>
              <a:rPr lang="pt-BR" altLang="en-US" sz="1200"/>
              <a:t>● Utiliza representação gráfica dos dados de uma maneira lógica, nomeando os componentes e ações que exercem uns sobre os outros</a:t>
            </a:r>
          </a:p>
          <a:p>
            <a:pPr marL="0" indent="0" algn="just">
              <a:lnSpc>
                <a:spcPct val="200000"/>
              </a:lnSpc>
              <a:buNone/>
            </a:pPr>
            <a:r>
              <a:rPr lang="pt-BR" altLang="en-US" sz="1200">
                <a:sym typeface="+mn-ea"/>
              </a:rPr>
              <a:t>● </a:t>
            </a:r>
            <a:r>
              <a:rPr lang="pt-BR" altLang="en-US" sz="1200"/>
              <a:t>Temos informações em um nível de detalhe maior</a:t>
            </a:r>
          </a:p>
          <a:p>
            <a:pPr algn="just">
              <a:lnSpc>
                <a:spcPct val="200000"/>
              </a:lnSpc>
            </a:pPr>
            <a:r>
              <a:rPr lang="pt-BR" altLang="en-US" sz="1200"/>
              <a:t>● Ainda é independente do SGBD</a:t>
            </a:r>
          </a:p>
        </p:txBody>
      </p:sp>
      <p:pic>
        <p:nvPicPr>
          <p:cNvPr id="5" name="Imagem 4"/>
          <p:cNvPicPr>
            <a:picLocks noChangeAspect="1"/>
          </p:cNvPicPr>
          <p:nvPr/>
        </p:nvPicPr>
        <p:blipFill>
          <a:blip r:embed="rId2"/>
          <a:stretch>
            <a:fillRect/>
          </a:stretch>
        </p:blipFill>
        <p:spPr>
          <a:xfrm>
            <a:off x="808355" y="3463290"/>
            <a:ext cx="7094220" cy="13487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264160" y="434340"/>
            <a:ext cx="8653780" cy="1814830"/>
          </a:xfrm>
          <a:prstGeom prst="rect">
            <a:avLst/>
          </a:prstGeom>
          <a:noFill/>
        </p:spPr>
        <p:txBody>
          <a:bodyPr wrap="square" rtlCol="0" anchor="t">
            <a:spAutoFit/>
          </a:bodyPr>
          <a:lstStyle/>
          <a:p>
            <a:r>
              <a:rPr lang="pt-BR" altLang="en-US" b="1"/>
              <a:t>3. Físico</a:t>
            </a:r>
          </a:p>
          <a:p>
            <a:endParaRPr lang="pt-BR" altLang="en-US" b="1"/>
          </a:p>
          <a:p>
            <a:pPr>
              <a:lnSpc>
                <a:spcPct val="200000"/>
              </a:lnSpc>
            </a:pPr>
            <a:r>
              <a:rPr lang="pt-BR" altLang="en-US"/>
              <a:t>● Descreve de um banco de dados no nível de abstração visto pelo usuário do SGBD</a:t>
            </a:r>
          </a:p>
          <a:p>
            <a:pPr>
              <a:lnSpc>
                <a:spcPct val="200000"/>
              </a:lnSpc>
            </a:pPr>
            <a:r>
              <a:rPr lang="pt-BR" altLang="en-US"/>
              <a:t>● Diferente do conceitual e lógico, esse depende do SGBD que está sendo usado</a:t>
            </a:r>
          </a:p>
          <a:p>
            <a:pPr>
              <a:lnSpc>
                <a:spcPct val="200000"/>
              </a:lnSpc>
            </a:pPr>
            <a:r>
              <a:rPr lang="pt-BR" altLang="en-US"/>
              <a:t>● Indica quais tabelas, campos, tipos de valores, etc. serão utilizados</a:t>
            </a:r>
          </a:p>
        </p:txBody>
      </p:sp>
      <p:pic>
        <p:nvPicPr>
          <p:cNvPr id="5" name="Imagem 4"/>
          <p:cNvPicPr>
            <a:picLocks noChangeAspect="1"/>
          </p:cNvPicPr>
          <p:nvPr/>
        </p:nvPicPr>
        <p:blipFill>
          <a:blip r:embed="rId2"/>
          <a:stretch>
            <a:fillRect/>
          </a:stretch>
        </p:blipFill>
        <p:spPr>
          <a:xfrm>
            <a:off x="394335" y="2560955"/>
            <a:ext cx="7620000" cy="13487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264160" y="434340"/>
            <a:ext cx="8653780" cy="953135"/>
          </a:xfrm>
          <a:prstGeom prst="rect">
            <a:avLst/>
          </a:prstGeom>
          <a:noFill/>
        </p:spPr>
        <p:txBody>
          <a:bodyPr wrap="square" rtlCol="0" anchor="t">
            <a:spAutoFit/>
          </a:bodyPr>
          <a:lstStyle/>
          <a:p>
            <a:r>
              <a:rPr lang="pt-BR" altLang="en-US" b="1"/>
              <a:t>Resumindo as etapas de desenvolvimento de um banco de dados</a:t>
            </a:r>
          </a:p>
          <a:p>
            <a:endParaRPr lang="pt-BR" altLang="en-US" b="1"/>
          </a:p>
          <a:p>
            <a:pPr>
              <a:lnSpc>
                <a:spcPct val="200000"/>
              </a:lnSpc>
            </a:pPr>
            <a:endParaRPr lang="pt-BR" altLang="en-US"/>
          </a:p>
        </p:txBody>
      </p:sp>
      <p:graphicFrame>
        <p:nvGraphicFramePr>
          <p:cNvPr id="3" name="Objeto 2"/>
          <p:cNvGraphicFramePr/>
          <p:nvPr/>
        </p:nvGraphicFramePr>
        <p:xfrm>
          <a:off x="2265045" y="1245235"/>
          <a:ext cx="1496695" cy="3134995"/>
        </p:xfrm>
        <a:graphic>
          <a:graphicData uri="http://schemas.openxmlformats.org/presentationml/2006/ole">
            <mc:AlternateContent xmlns:mc="http://schemas.openxmlformats.org/markup-compatibility/2006">
              <mc:Choice xmlns:v="urn:schemas-microsoft-com:vml" Requires="v">
                <p:oleObj r:id="rId2" imgW="1714500" imgH="3512820" progId="PBrush">
                  <p:embed/>
                </p:oleObj>
              </mc:Choice>
              <mc:Fallback>
                <p:oleObj r:id="rId2" imgW="1714500" imgH="3512820" progId="PBrush">
                  <p:embed/>
                  <p:pic>
                    <p:nvPicPr>
                      <p:cNvPr id="0" name="Imagem 5"/>
                      <p:cNvPicPr/>
                      <p:nvPr/>
                    </p:nvPicPr>
                    <p:blipFill>
                      <a:blip r:embed="rId3"/>
                      <a:stretch>
                        <a:fillRect/>
                      </a:stretch>
                    </p:blipFill>
                    <p:spPr>
                      <a:xfrm>
                        <a:off x="2265045" y="1245235"/>
                        <a:ext cx="1496695" cy="313499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344805" y="416560"/>
            <a:ext cx="8622030" cy="2461260"/>
          </a:xfrm>
          <a:prstGeom prst="rect">
            <a:avLst/>
          </a:prstGeom>
          <a:noFill/>
        </p:spPr>
        <p:txBody>
          <a:bodyPr wrap="square" rtlCol="0" anchor="t">
            <a:spAutoFit/>
          </a:bodyPr>
          <a:lstStyle/>
          <a:p>
            <a:pPr algn="ctr"/>
            <a:r>
              <a:rPr lang="pt-BR" altLang="en-US" b="1"/>
              <a:t>MER</a:t>
            </a:r>
            <a:endParaRPr lang="pt-BR" altLang="en-US"/>
          </a:p>
          <a:p>
            <a:endParaRPr lang="pt-BR" altLang="en-US"/>
          </a:p>
          <a:p>
            <a:r>
              <a:rPr lang="pt-BR" altLang="en-US"/>
              <a:t>É um modelo de dados conceitual que representa de forma sistemática um modelo de negócios</a:t>
            </a:r>
          </a:p>
          <a:p>
            <a:endParaRPr lang="pt-BR" altLang="en-US"/>
          </a:p>
          <a:p>
            <a:r>
              <a:rPr lang="pt-BR" altLang="en-US"/>
              <a:t>● Descreve os objetos envolvidos no domínio (mini-mundo)</a:t>
            </a:r>
          </a:p>
          <a:p>
            <a:r>
              <a:rPr lang="pt-BR" altLang="en-US"/>
              <a:t>	Entidades, atributos e relacionamentos</a:t>
            </a:r>
          </a:p>
          <a:p>
            <a:r>
              <a:rPr lang="pt-BR" altLang="en-US"/>
              <a:t>● É uma forma abstrata de indicar qual vai ser a estrutura do banco de dados</a:t>
            </a:r>
          </a:p>
          <a:p>
            <a:r>
              <a:rPr lang="pt-BR" altLang="en-US"/>
              <a:t>● O diagrama entidade-relacionamento (DER) é utilizado para representar graficamente esses objetos</a:t>
            </a:r>
          </a:p>
          <a:p>
            <a:endParaRPr lang="pt-BR" altLang="en-US"/>
          </a:p>
          <a:p>
            <a:endParaRPr lang="pt-BR" altLang="en-US"/>
          </a:p>
          <a:p>
            <a:r>
              <a:rPr lang="pt-BR" altLang="en-US"/>
              <a:t>Componentes do DER</a:t>
            </a:r>
          </a:p>
        </p:txBody>
      </p:sp>
      <p:pic>
        <p:nvPicPr>
          <p:cNvPr id="5" name="Imagem 4"/>
          <p:cNvPicPr>
            <a:picLocks noChangeAspect="1"/>
          </p:cNvPicPr>
          <p:nvPr/>
        </p:nvPicPr>
        <p:blipFill>
          <a:blip r:embed="rId2"/>
          <a:stretch>
            <a:fillRect/>
          </a:stretch>
        </p:blipFill>
        <p:spPr>
          <a:xfrm>
            <a:off x="1101725" y="3251835"/>
            <a:ext cx="5902325" cy="10071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Modelo Entidade-Relacionamento</a:t>
            </a:r>
          </a:p>
        </p:txBody>
      </p:sp>
      <p:sp>
        <p:nvSpPr>
          <p:cNvPr id="145" name="Google Shape;145;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Antes de implementarmos o Banco de Dados, é comum passarmos por uma fase de Análise, onde geralmente utiliza-se uma representação gráfica das </a:t>
            </a:r>
            <a:r>
              <a:rPr lang="en-GB" b="1"/>
              <a:t>entidades</a:t>
            </a:r>
            <a:r>
              <a:rPr lang="en-GB"/>
              <a:t> envolvidas e seus </a:t>
            </a:r>
            <a:r>
              <a:rPr lang="en-GB" b="1"/>
              <a:t>relacionamentos</a:t>
            </a:r>
            <a:r>
              <a:rPr lang="en-GB"/>
              <a:t>.</a:t>
            </a:r>
          </a:p>
          <a:p>
            <a:pPr marL="457200" lvl="0" indent="-342900" algn="l" rtl="0">
              <a:lnSpc>
                <a:spcPct val="115000"/>
              </a:lnSpc>
              <a:spcBef>
                <a:spcPts val="0"/>
              </a:spcBef>
              <a:spcAft>
                <a:spcPts val="0"/>
              </a:spcAft>
              <a:buSzPts val="1800"/>
              <a:buChar char="●"/>
            </a:pPr>
            <a:r>
              <a:rPr lang="en-GB"/>
              <a:t>O modelo Entidade-Relacionamento é baseado em símbolos gráficos que representam as </a:t>
            </a:r>
            <a:r>
              <a:rPr lang="en-GB" b="1">
                <a:solidFill>
                  <a:srgbClr val="FF0000"/>
                </a:solidFill>
              </a:rPr>
              <a:t>entidades</a:t>
            </a:r>
            <a:r>
              <a:rPr lang="en-GB"/>
              <a:t> e seus </a:t>
            </a:r>
            <a:r>
              <a:rPr lang="en-GB" b="1">
                <a:solidFill>
                  <a:srgbClr val="FF0000"/>
                </a:solidFill>
              </a:rPr>
              <a:t>atributos</a:t>
            </a:r>
            <a:r>
              <a:rPr lang="en-GB"/>
              <a:t>, e os </a:t>
            </a:r>
            <a:r>
              <a:rPr lang="en-GB" b="1">
                <a:solidFill>
                  <a:srgbClr val="FF0000"/>
                </a:solidFill>
              </a:rPr>
              <a:t>relacionamentos</a:t>
            </a:r>
            <a:r>
              <a:rPr lang="en-GB"/>
              <a:t> entre as entidades.</a:t>
            </a:r>
          </a:p>
        </p:txBody>
      </p:sp>
      <p:sp>
        <p:nvSpPr>
          <p:cNvPr id="146" name="Google Shape;146;p12"/>
          <p:cNvSpPr/>
          <p:nvPr/>
        </p:nvSpPr>
        <p:spPr>
          <a:xfrm>
            <a:off x="1338225" y="3737700"/>
            <a:ext cx="1268100" cy="8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Aluno</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12"/>
          <p:cNvSpPr/>
          <p:nvPr/>
        </p:nvSpPr>
        <p:spPr>
          <a:xfrm>
            <a:off x="6657775" y="3737700"/>
            <a:ext cx="1268100" cy="8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Disciplina</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12"/>
          <p:cNvSpPr/>
          <p:nvPr/>
        </p:nvSpPr>
        <p:spPr>
          <a:xfrm>
            <a:off x="3405625" y="3745500"/>
            <a:ext cx="2452850" cy="8313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000000"/>
                </a:solidFill>
                <a:latin typeface="Arial" panose="020B0604020202020204"/>
                <a:ea typeface="Arial" panose="020B0604020202020204"/>
                <a:cs typeface="Arial" panose="020B0604020202020204"/>
                <a:sym typeface="Arial" panose="020B0604020202020204"/>
              </a:rPr>
              <a:t>Frequenta</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49" name="Google Shape;149;p12"/>
          <p:cNvCxnSpPr>
            <a:stCxn id="146" idx="3"/>
            <a:endCxn id="148" idx="1"/>
          </p:cNvCxnSpPr>
          <p:nvPr/>
        </p:nvCxnSpPr>
        <p:spPr>
          <a:xfrm>
            <a:off x="2606325" y="4153350"/>
            <a:ext cx="799200" cy="7800"/>
          </a:xfrm>
          <a:prstGeom prst="straightConnector1">
            <a:avLst/>
          </a:prstGeom>
          <a:noFill/>
          <a:ln w="9525" cap="flat" cmpd="sng">
            <a:solidFill>
              <a:schemeClr val="dk2"/>
            </a:solidFill>
            <a:prstDash val="solid"/>
            <a:round/>
            <a:headEnd type="none" w="sm" len="sm"/>
            <a:tailEnd type="none" w="sm" len="sm"/>
          </a:ln>
        </p:spPr>
      </p:cxnSp>
      <p:cxnSp>
        <p:nvCxnSpPr>
          <p:cNvPr id="150" name="Google Shape;150;p12"/>
          <p:cNvCxnSpPr>
            <a:stCxn id="148" idx="3"/>
            <a:endCxn id="147" idx="1"/>
          </p:cNvCxnSpPr>
          <p:nvPr/>
        </p:nvCxnSpPr>
        <p:spPr>
          <a:xfrm rot="10800000" flipH="1">
            <a:off x="5858475" y="4153350"/>
            <a:ext cx="799200" cy="7800"/>
          </a:xfrm>
          <a:prstGeom prst="straightConnector1">
            <a:avLst/>
          </a:prstGeom>
          <a:noFill/>
          <a:ln w="9525" cap="flat" cmpd="sng">
            <a:solidFill>
              <a:schemeClr val="dk2"/>
            </a:solidFill>
            <a:prstDash val="solid"/>
            <a:round/>
            <a:headEnd type="none" w="sm" len="sm"/>
            <a:tailEnd type="none" w="sm" len="sm"/>
          </a:ln>
        </p:spPr>
      </p:cxnSp>
      <p:grpSp>
        <p:nvGrpSpPr>
          <p:cNvPr id="151" name="Google Shape;151;p12"/>
          <p:cNvGrpSpPr/>
          <p:nvPr/>
        </p:nvGrpSpPr>
        <p:grpSpPr>
          <a:xfrm>
            <a:off x="251053" y="3634675"/>
            <a:ext cx="1087178" cy="253050"/>
            <a:chOff x="653000" y="3634675"/>
            <a:chExt cx="685225" cy="253050"/>
          </a:xfrm>
        </p:grpSpPr>
        <p:grpSp>
          <p:nvGrpSpPr>
            <p:cNvPr id="152" name="Google Shape;152;p12"/>
            <p:cNvGrpSpPr/>
            <p:nvPr/>
          </p:nvGrpSpPr>
          <p:grpSpPr>
            <a:xfrm>
              <a:off x="711825" y="3634675"/>
              <a:ext cx="626400" cy="221075"/>
              <a:chOff x="711825" y="3634675"/>
              <a:chExt cx="626400" cy="221075"/>
            </a:xfrm>
          </p:grpSpPr>
          <p:cxnSp>
            <p:nvCxnSpPr>
              <p:cNvPr id="153" name="Google Shape;153;p12"/>
              <p:cNvCxnSpPr/>
              <p:nvPr/>
            </p:nvCxnSpPr>
            <p:spPr>
              <a:xfrm flipH="1">
                <a:off x="711825" y="3848550"/>
                <a:ext cx="626400" cy="7200"/>
              </a:xfrm>
              <a:prstGeom prst="straightConnector1">
                <a:avLst/>
              </a:prstGeom>
              <a:noFill/>
              <a:ln w="9525" cap="flat" cmpd="sng">
                <a:solidFill>
                  <a:schemeClr val="dk2"/>
                </a:solidFill>
                <a:prstDash val="solid"/>
                <a:round/>
                <a:headEnd type="none" w="sm" len="sm"/>
                <a:tailEnd type="none" w="sm" len="sm"/>
              </a:ln>
            </p:spPr>
          </p:cxnSp>
          <p:sp>
            <p:nvSpPr>
              <p:cNvPr id="154" name="Google Shape;154;p12"/>
              <p:cNvSpPr txBox="1"/>
              <p:nvPr/>
            </p:nvSpPr>
            <p:spPr>
              <a:xfrm>
                <a:off x="805850" y="3634675"/>
                <a:ext cx="427800" cy="1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Nome</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5" name="Google Shape;155;p12"/>
            <p:cNvSpPr/>
            <p:nvPr/>
          </p:nvSpPr>
          <p:spPr>
            <a:xfrm>
              <a:off x="653000" y="3758425"/>
              <a:ext cx="109500" cy="1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6" name="Google Shape;156;p12"/>
          <p:cNvGrpSpPr/>
          <p:nvPr/>
        </p:nvGrpSpPr>
        <p:grpSpPr>
          <a:xfrm>
            <a:off x="208943" y="4244275"/>
            <a:ext cx="1129319" cy="253050"/>
            <a:chOff x="653000" y="3634675"/>
            <a:chExt cx="685225" cy="253050"/>
          </a:xfrm>
        </p:grpSpPr>
        <p:grpSp>
          <p:nvGrpSpPr>
            <p:cNvPr id="157" name="Google Shape;157;p12"/>
            <p:cNvGrpSpPr/>
            <p:nvPr/>
          </p:nvGrpSpPr>
          <p:grpSpPr>
            <a:xfrm>
              <a:off x="711825" y="3634675"/>
              <a:ext cx="626400" cy="221075"/>
              <a:chOff x="711825" y="3634675"/>
              <a:chExt cx="626400" cy="221075"/>
            </a:xfrm>
          </p:grpSpPr>
          <p:cxnSp>
            <p:nvCxnSpPr>
              <p:cNvPr id="158" name="Google Shape;158;p12"/>
              <p:cNvCxnSpPr/>
              <p:nvPr/>
            </p:nvCxnSpPr>
            <p:spPr>
              <a:xfrm flipH="1">
                <a:off x="711825" y="3848550"/>
                <a:ext cx="626400" cy="7200"/>
              </a:xfrm>
              <a:prstGeom prst="straightConnector1">
                <a:avLst/>
              </a:prstGeom>
              <a:noFill/>
              <a:ln w="9525" cap="flat" cmpd="sng">
                <a:solidFill>
                  <a:schemeClr val="dk2"/>
                </a:solidFill>
                <a:prstDash val="solid"/>
                <a:round/>
                <a:headEnd type="none" w="sm" len="sm"/>
                <a:tailEnd type="none" w="sm" len="sm"/>
              </a:ln>
            </p:spPr>
          </p:cxnSp>
          <p:sp>
            <p:nvSpPr>
              <p:cNvPr id="159" name="Google Shape;159;p12"/>
              <p:cNvSpPr txBox="1"/>
              <p:nvPr/>
            </p:nvSpPr>
            <p:spPr>
              <a:xfrm>
                <a:off x="805850" y="3634675"/>
                <a:ext cx="427800" cy="1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Data de Nascimento</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0" name="Google Shape;160;p12"/>
            <p:cNvSpPr/>
            <p:nvPr/>
          </p:nvSpPr>
          <p:spPr>
            <a:xfrm>
              <a:off x="653000" y="3758425"/>
              <a:ext cx="109500" cy="1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1" name="Google Shape;161;p12"/>
          <p:cNvSpPr/>
          <p:nvPr/>
        </p:nvSpPr>
        <p:spPr>
          <a:xfrm>
            <a:off x="174921" y="4063225"/>
            <a:ext cx="173700" cy="12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62" name="Google Shape;162;p12"/>
          <p:cNvGrpSpPr/>
          <p:nvPr/>
        </p:nvGrpSpPr>
        <p:grpSpPr>
          <a:xfrm>
            <a:off x="344452" y="3939475"/>
            <a:ext cx="993846" cy="221075"/>
            <a:chOff x="711825" y="3634675"/>
            <a:chExt cx="626400" cy="221075"/>
          </a:xfrm>
        </p:grpSpPr>
        <p:cxnSp>
          <p:nvCxnSpPr>
            <p:cNvPr id="163" name="Google Shape;163;p12"/>
            <p:cNvCxnSpPr/>
            <p:nvPr/>
          </p:nvCxnSpPr>
          <p:spPr>
            <a:xfrm flipH="1">
              <a:off x="711825" y="3848550"/>
              <a:ext cx="626400" cy="7200"/>
            </a:xfrm>
            <a:prstGeom prst="straightConnector1">
              <a:avLst/>
            </a:prstGeom>
            <a:noFill/>
            <a:ln w="9525" cap="flat" cmpd="sng">
              <a:solidFill>
                <a:schemeClr val="dk2"/>
              </a:solidFill>
              <a:prstDash val="solid"/>
              <a:round/>
              <a:headEnd type="none" w="sm" len="sm"/>
              <a:tailEnd type="none" w="sm" len="sm"/>
            </a:ln>
          </p:spPr>
        </p:cxnSp>
        <p:sp>
          <p:nvSpPr>
            <p:cNvPr id="164" name="Google Shape;164;p12"/>
            <p:cNvSpPr txBox="1"/>
            <p:nvPr/>
          </p:nvSpPr>
          <p:spPr>
            <a:xfrm>
              <a:off x="805850" y="3634675"/>
              <a:ext cx="427800" cy="1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Matricula</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5" name="Google Shape;165;p12"/>
          <p:cNvGrpSpPr/>
          <p:nvPr/>
        </p:nvGrpSpPr>
        <p:grpSpPr>
          <a:xfrm>
            <a:off x="7925875" y="3655550"/>
            <a:ext cx="767350" cy="286150"/>
            <a:chOff x="7925875" y="3655550"/>
            <a:chExt cx="767350" cy="286150"/>
          </a:xfrm>
        </p:grpSpPr>
        <p:grpSp>
          <p:nvGrpSpPr>
            <p:cNvPr id="166" name="Google Shape;166;p12"/>
            <p:cNvGrpSpPr/>
            <p:nvPr/>
          </p:nvGrpSpPr>
          <p:grpSpPr>
            <a:xfrm>
              <a:off x="7925875" y="3720600"/>
              <a:ext cx="767350" cy="221100"/>
              <a:chOff x="7925875" y="3720600"/>
              <a:chExt cx="767350" cy="221100"/>
            </a:xfrm>
          </p:grpSpPr>
          <p:cxnSp>
            <p:nvCxnSpPr>
              <p:cNvPr id="167" name="Google Shape;167;p12"/>
              <p:cNvCxnSpPr/>
              <p:nvPr/>
            </p:nvCxnSpPr>
            <p:spPr>
              <a:xfrm>
                <a:off x="7925875" y="3848550"/>
                <a:ext cx="610200" cy="5100"/>
              </a:xfrm>
              <a:prstGeom prst="straightConnector1">
                <a:avLst/>
              </a:prstGeom>
              <a:noFill/>
              <a:ln w="9525" cap="flat" cmpd="sng">
                <a:solidFill>
                  <a:schemeClr val="dk2"/>
                </a:solidFill>
                <a:prstDash val="solid"/>
                <a:round/>
                <a:headEnd type="none" w="sm" len="sm"/>
                <a:tailEnd type="none" w="sm" len="sm"/>
              </a:ln>
            </p:spPr>
          </p:cxnSp>
          <p:sp>
            <p:nvSpPr>
              <p:cNvPr id="168" name="Google Shape;168;p12"/>
              <p:cNvSpPr/>
              <p:nvPr/>
            </p:nvSpPr>
            <p:spPr>
              <a:xfrm>
                <a:off x="8519525" y="3720600"/>
                <a:ext cx="173700" cy="2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9" name="Google Shape;169;p12"/>
            <p:cNvSpPr txBox="1"/>
            <p:nvPr/>
          </p:nvSpPr>
          <p:spPr>
            <a:xfrm>
              <a:off x="8048525" y="3655550"/>
              <a:ext cx="610200" cy="19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Nome</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0" name="Google Shape;170;p12"/>
          <p:cNvGrpSpPr/>
          <p:nvPr/>
        </p:nvGrpSpPr>
        <p:grpSpPr>
          <a:xfrm>
            <a:off x="7925875" y="3960350"/>
            <a:ext cx="767350" cy="286150"/>
            <a:chOff x="7925875" y="3655550"/>
            <a:chExt cx="767350" cy="286150"/>
          </a:xfrm>
        </p:grpSpPr>
        <p:grpSp>
          <p:nvGrpSpPr>
            <p:cNvPr id="171" name="Google Shape;171;p12"/>
            <p:cNvGrpSpPr/>
            <p:nvPr/>
          </p:nvGrpSpPr>
          <p:grpSpPr>
            <a:xfrm>
              <a:off x="7925875" y="3720600"/>
              <a:ext cx="767350" cy="221100"/>
              <a:chOff x="7925875" y="3720600"/>
              <a:chExt cx="767350" cy="221100"/>
            </a:xfrm>
          </p:grpSpPr>
          <p:cxnSp>
            <p:nvCxnSpPr>
              <p:cNvPr id="172" name="Google Shape;172;p12"/>
              <p:cNvCxnSpPr/>
              <p:nvPr/>
            </p:nvCxnSpPr>
            <p:spPr>
              <a:xfrm>
                <a:off x="7925875" y="3848550"/>
                <a:ext cx="610200" cy="5100"/>
              </a:xfrm>
              <a:prstGeom prst="straightConnector1">
                <a:avLst/>
              </a:prstGeom>
              <a:noFill/>
              <a:ln w="9525" cap="flat" cmpd="sng">
                <a:solidFill>
                  <a:schemeClr val="dk2"/>
                </a:solidFill>
                <a:prstDash val="solid"/>
                <a:round/>
                <a:headEnd type="none" w="sm" len="sm"/>
                <a:tailEnd type="none" w="sm" len="sm"/>
              </a:ln>
            </p:spPr>
          </p:cxnSp>
          <p:sp>
            <p:nvSpPr>
              <p:cNvPr id="173" name="Google Shape;173;p12"/>
              <p:cNvSpPr/>
              <p:nvPr/>
            </p:nvSpPr>
            <p:spPr>
              <a:xfrm>
                <a:off x="8519525" y="3720600"/>
                <a:ext cx="173700" cy="2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4" name="Google Shape;174;p12"/>
            <p:cNvSpPr txBox="1"/>
            <p:nvPr/>
          </p:nvSpPr>
          <p:spPr>
            <a:xfrm>
              <a:off x="8048525" y="3655550"/>
              <a:ext cx="610200" cy="19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Código</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5" name="Google Shape;175;p12"/>
          <p:cNvGrpSpPr/>
          <p:nvPr/>
        </p:nvGrpSpPr>
        <p:grpSpPr>
          <a:xfrm>
            <a:off x="7925875" y="4330200"/>
            <a:ext cx="767350" cy="221100"/>
            <a:chOff x="7925875" y="3720600"/>
            <a:chExt cx="767350" cy="221100"/>
          </a:xfrm>
        </p:grpSpPr>
        <p:cxnSp>
          <p:nvCxnSpPr>
            <p:cNvPr id="176" name="Google Shape;176;p12"/>
            <p:cNvCxnSpPr/>
            <p:nvPr/>
          </p:nvCxnSpPr>
          <p:spPr>
            <a:xfrm>
              <a:off x="7925875" y="3848550"/>
              <a:ext cx="610200" cy="5100"/>
            </a:xfrm>
            <a:prstGeom prst="straightConnector1">
              <a:avLst/>
            </a:prstGeom>
            <a:noFill/>
            <a:ln w="9525" cap="flat" cmpd="sng">
              <a:solidFill>
                <a:schemeClr val="dk2"/>
              </a:solidFill>
              <a:prstDash val="solid"/>
              <a:round/>
              <a:headEnd type="none" w="sm" len="sm"/>
              <a:tailEnd type="none" w="sm" len="sm"/>
            </a:ln>
          </p:spPr>
        </p:cxnSp>
        <p:sp>
          <p:nvSpPr>
            <p:cNvPr id="177" name="Google Shape;177;p12"/>
            <p:cNvSpPr/>
            <p:nvPr/>
          </p:nvSpPr>
          <p:spPr>
            <a:xfrm>
              <a:off x="8519525" y="3720600"/>
              <a:ext cx="173700" cy="2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8" name="Google Shape;178;p12"/>
          <p:cNvSpPr txBox="1"/>
          <p:nvPr/>
        </p:nvSpPr>
        <p:spPr>
          <a:xfrm>
            <a:off x="8004450" y="4271800"/>
            <a:ext cx="610200" cy="19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000000"/>
                </a:solidFill>
                <a:latin typeface="Arial" panose="020B0604020202020204"/>
                <a:ea typeface="Arial" panose="020B0604020202020204"/>
                <a:cs typeface="Arial" panose="020B0604020202020204"/>
                <a:sym typeface="Arial" panose="020B0604020202020204"/>
              </a:rPr>
              <a:t>Professor</a:t>
            </a:r>
            <a:endParaRPr sz="7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Entidade</a:t>
            </a:r>
          </a:p>
        </p:txBody>
      </p:sp>
      <p:sp>
        <p:nvSpPr>
          <p:cNvPr id="184" name="Google Shape;184;p13"/>
          <p:cNvSpPr txBox="1">
            <a:spLocks noGrp="1"/>
          </p:cNvSpPr>
          <p:nvPr>
            <p:ph type="body" idx="1"/>
          </p:nvPr>
        </p:nvSpPr>
        <p:spPr>
          <a:xfrm>
            <a:off x="311785" y="1079500"/>
            <a:ext cx="8520430" cy="29851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sz="1600"/>
              <a:t>Uma Entidade é um conjunto de objetos que deseja-se manter informações no banco de dados</a:t>
            </a:r>
          </a:p>
          <a:p>
            <a:pPr marL="457200" lvl="0" indent="-342900" algn="l" rtl="0">
              <a:lnSpc>
                <a:spcPct val="115000"/>
              </a:lnSpc>
              <a:spcBef>
                <a:spcPts val="0"/>
              </a:spcBef>
              <a:spcAft>
                <a:spcPts val="0"/>
              </a:spcAft>
              <a:buSzPts val="1800"/>
              <a:buChar char="●"/>
            </a:pPr>
            <a:r>
              <a:rPr lang="en-GB" sz="1600"/>
              <a:t>Em geral é representado por um substantivo no singular e cada entidade deve representar uma única “coisa”</a:t>
            </a:r>
          </a:p>
          <a:p>
            <a:pPr marL="457200" lvl="0" indent="-342900" algn="l" rtl="0">
              <a:lnSpc>
                <a:spcPct val="115000"/>
              </a:lnSpc>
              <a:spcBef>
                <a:spcPts val="0"/>
              </a:spcBef>
              <a:spcAft>
                <a:spcPts val="0"/>
              </a:spcAft>
              <a:buSzPts val="1800"/>
              <a:buChar char="●"/>
            </a:pPr>
            <a:r>
              <a:rPr lang="en-GB" sz="1600"/>
              <a:t>Sua representação no MER é dada por retângulos dentro dos quais deve ser colocado o nome da entidade.</a:t>
            </a:r>
          </a:p>
        </p:txBody>
      </p:sp>
      <p:sp>
        <p:nvSpPr>
          <p:cNvPr id="185" name="Google Shape;185;p13"/>
          <p:cNvSpPr/>
          <p:nvPr/>
        </p:nvSpPr>
        <p:spPr>
          <a:xfrm>
            <a:off x="800925" y="3077810"/>
            <a:ext cx="1690800" cy="801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Aluno</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13"/>
          <p:cNvSpPr/>
          <p:nvPr/>
        </p:nvSpPr>
        <p:spPr>
          <a:xfrm>
            <a:off x="2941575" y="3077810"/>
            <a:ext cx="1690800" cy="801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Disciplina</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13"/>
          <p:cNvSpPr/>
          <p:nvPr/>
        </p:nvSpPr>
        <p:spPr>
          <a:xfrm>
            <a:off x="5082225" y="3077810"/>
            <a:ext cx="1690800" cy="801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Sala</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13"/>
          <p:cNvSpPr/>
          <p:nvPr/>
        </p:nvSpPr>
        <p:spPr>
          <a:xfrm>
            <a:off x="7141500" y="3077810"/>
            <a:ext cx="1690800" cy="801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Professor</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Entidade</a:t>
            </a:r>
          </a:p>
        </p:txBody>
      </p:sp>
      <p:sp>
        <p:nvSpPr>
          <p:cNvPr id="2" name="Caixa de Texto 1"/>
          <p:cNvSpPr txBox="1"/>
          <p:nvPr/>
        </p:nvSpPr>
        <p:spPr>
          <a:xfrm>
            <a:off x="640080" y="1144270"/>
            <a:ext cx="6344285" cy="1691640"/>
          </a:xfrm>
          <a:prstGeom prst="rect">
            <a:avLst/>
          </a:prstGeom>
          <a:noFill/>
        </p:spPr>
        <p:txBody>
          <a:bodyPr wrap="square" rtlCol="0" anchor="t">
            <a:spAutoFit/>
          </a:bodyPr>
          <a:lstStyle/>
          <a:p>
            <a:r>
              <a:rPr lang="pt-BR" altLang="en-US" sz="1600" b="1"/>
              <a:t>Boas práticas</a:t>
            </a:r>
            <a:endParaRPr lang="pt-BR" altLang="en-US" sz="1600"/>
          </a:p>
          <a:p>
            <a:endParaRPr lang="pt-BR" altLang="en-US" sz="1600"/>
          </a:p>
          <a:p>
            <a:pPr marL="285750" indent="-285750">
              <a:lnSpc>
                <a:spcPct val="150000"/>
              </a:lnSpc>
              <a:buFont typeface="Wingdings" panose="05000000000000000000" charset="0"/>
              <a:buChar char="v"/>
            </a:pPr>
            <a:r>
              <a:rPr lang="pt-BR" altLang="en-US" sz="1600"/>
              <a:t>Começar com uma letra e estar no singular</a:t>
            </a:r>
          </a:p>
          <a:p>
            <a:pPr marL="285750" indent="-285750">
              <a:lnSpc>
                <a:spcPct val="150000"/>
              </a:lnSpc>
              <a:buFont typeface="Wingdings" panose="05000000000000000000" charset="0"/>
              <a:buChar char="v"/>
            </a:pPr>
            <a:r>
              <a:rPr lang="pt-BR" altLang="en-US" sz="1600"/>
              <a:t>De preferência letras minúsculas</a:t>
            </a:r>
          </a:p>
          <a:p>
            <a:pPr marL="285750" indent="-285750">
              <a:lnSpc>
                <a:spcPct val="150000"/>
              </a:lnSpc>
              <a:buFont typeface="Wingdings" panose="05000000000000000000" charset="0"/>
              <a:buChar char="v"/>
            </a:pPr>
            <a:r>
              <a:rPr lang="pt-BR" altLang="en-US" sz="1600"/>
              <a:t>Sem espaços ou caracteres especiais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Entidade</a:t>
            </a:r>
          </a:p>
        </p:txBody>
      </p:sp>
      <p:sp>
        <p:nvSpPr>
          <p:cNvPr id="2" name="Caixa de Texto 1"/>
          <p:cNvSpPr txBox="1"/>
          <p:nvPr/>
        </p:nvSpPr>
        <p:spPr>
          <a:xfrm>
            <a:off x="488315" y="1116330"/>
            <a:ext cx="8343265" cy="953135"/>
          </a:xfrm>
          <a:prstGeom prst="rect">
            <a:avLst/>
          </a:prstGeom>
          <a:noFill/>
        </p:spPr>
        <p:txBody>
          <a:bodyPr wrap="square" rtlCol="0" anchor="t">
            <a:spAutoFit/>
          </a:bodyPr>
          <a:lstStyle/>
          <a:p>
            <a:pPr algn="just"/>
            <a:r>
              <a:rPr lang="pt-BR" altLang="en-US" b="1"/>
              <a:t>Forte </a:t>
            </a:r>
          </a:p>
          <a:p>
            <a:pPr algn="just"/>
            <a:endParaRPr lang="pt-BR" altLang="en-US"/>
          </a:p>
          <a:p>
            <a:pPr algn="just"/>
            <a:r>
              <a:rPr lang="pt-BR" altLang="en-US"/>
              <a:t>Sua existência independe de outras entidades. São entidades que por si só possuem total sentido de existir.</a:t>
            </a:r>
          </a:p>
        </p:txBody>
      </p:sp>
      <p:pic>
        <p:nvPicPr>
          <p:cNvPr id="3" name="Imagem 2"/>
          <p:cNvPicPr>
            <a:picLocks noChangeAspect="1"/>
          </p:cNvPicPr>
          <p:nvPr/>
        </p:nvPicPr>
        <p:blipFill>
          <a:blip r:embed="rId3"/>
          <a:stretch>
            <a:fillRect/>
          </a:stretch>
        </p:blipFill>
        <p:spPr>
          <a:xfrm>
            <a:off x="2674620" y="2069465"/>
            <a:ext cx="3794760" cy="579120"/>
          </a:xfrm>
          <a:prstGeom prst="rect">
            <a:avLst/>
          </a:prstGeom>
        </p:spPr>
      </p:pic>
      <p:sp>
        <p:nvSpPr>
          <p:cNvPr id="4" name="Caixa de Texto 3"/>
          <p:cNvSpPr txBox="1"/>
          <p:nvPr/>
        </p:nvSpPr>
        <p:spPr>
          <a:xfrm>
            <a:off x="592455" y="2648585"/>
            <a:ext cx="8392160" cy="953135"/>
          </a:xfrm>
          <a:prstGeom prst="rect">
            <a:avLst/>
          </a:prstGeom>
          <a:noFill/>
        </p:spPr>
        <p:txBody>
          <a:bodyPr wrap="square" rtlCol="0" anchor="t">
            <a:spAutoFit/>
          </a:bodyPr>
          <a:lstStyle/>
          <a:p>
            <a:pPr algn="just"/>
            <a:r>
              <a:rPr lang="pt-BR" altLang="en-US" b="1"/>
              <a:t>Fraca</a:t>
            </a:r>
          </a:p>
          <a:p>
            <a:pPr algn="just"/>
            <a:endParaRPr lang="pt-BR" altLang="en-US"/>
          </a:p>
          <a:p>
            <a:pPr algn="just"/>
            <a:r>
              <a:rPr lang="pt-BR" altLang="en-US"/>
              <a:t>Precisa de outra entidade para garantir a sua existência. O identificador de uma entidade fraca possui em sua composição o(s) atributo(s) identificador(es) da entidade forte à qual está associada.</a:t>
            </a:r>
          </a:p>
        </p:txBody>
      </p:sp>
      <p:pic>
        <p:nvPicPr>
          <p:cNvPr id="5" name="Imagem 4"/>
          <p:cNvPicPr>
            <a:picLocks noChangeAspect="1"/>
          </p:cNvPicPr>
          <p:nvPr/>
        </p:nvPicPr>
        <p:blipFill>
          <a:blip r:embed="rId4"/>
          <a:stretch>
            <a:fillRect/>
          </a:stretch>
        </p:blipFill>
        <p:spPr>
          <a:xfrm>
            <a:off x="2542540" y="4100195"/>
            <a:ext cx="3787140" cy="5562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400" b="1"/>
              <a:t>Entidade</a:t>
            </a:r>
          </a:p>
        </p:txBody>
      </p:sp>
      <p:sp>
        <p:nvSpPr>
          <p:cNvPr id="2" name="Caixa de Texto 1"/>
          <p:cNvSpPr txBox="1"/>
          <p:nvPr/>
        </p:nvSpPr>
        <p:spPr>
          <a:xfrm>
            <a:off x="433070" y="1017905"/>
            <a:ext cx="8039100" cy="737235"/>
          </a:xfrm>
          <a:prstGeom prst="rect">
            <a:avLst/>
          </a:prstGeom>
          <a:noFill/>
        </p:spPr>
        <p:txBody>
          <a:bodyPr wrap="square" rtlCol="0" anchor="t">
            <a:spAutoFit/>
          </a:bodyPr>
          <a:lstStyle/>
          <a:p>
            <a:r>
              <a:rPr lang="pt-BR" altLang="en-US"/>
              <a:t>Exercícios</a:t>
            </a:r>
          </a:p>
          <a:p>
            <a:endParaRPr lang="pt-BR" altLang="en-US"/>
          </a:p>
          <a:p>
            <a:r>
              <a:rPr lang="pt-BR" altLang="en-US"/>
              <a:t>Desenvolva o DER para as seguintes regras de negócio abaixo:</a:t>
            </a:r>
          </a:p>
        </p:txBody>
      </p:sp>
      <p:sp>
        <p:nvSpPr>
          <p:cNvPr id="6" name="Caixa de Texto 5"/>
          <p:cNvSpPr txBox="1"/>
          <p:nvPr/>
        </p:nvSpPr>
        <p:spPr>
          <a:xfrm>
            <a:off x="816610" y="2094865"/>
            <a:ext cx="7781925" cy="306705"/>
          </a:xfrm>
          <a:prstGeom prst="rect">
            <a:avLst/>
          </a:prstGeom>
          <a:noFill/>
        </p:spPr>
        <p:txBody>
          <a:bodyPr wrap="square" rtlCol="0" anchor="t">
            <a:spAutoFit/>
          </a:bodyPr>
          <a:lstStyle/>
          <a:p>
            <a:r>
              <a:rPr lang="pt-BR" altLang="en-US"/>
              <a:t>Um aluno desenvolve vários projetos. Um projeto é desenvolvido por um ou mais alunos.</a:t>
            </a:r>
          </a:p>
        </p:txBody>
      </p:sp>
      <p:pic>
        <p:nvPicPr>
          <p:cNvPr id="9" name="Imagem 8"/>
          <p:cNvPicPr>
            <a:picLocks noChangeAspect="1"/>
          </p:cNvPicPr>
          <p:nvPr/>
        </p:nvPicPr>
        <p:blipFill>
          <a:blip r:embed="rId3"/>
          <a:stretch>
            <a:fillRect/>
          </a:stretch>
        </p:blipFill>
        <p:spPr>
          <a:xfrm>
            <a:off x="1478915" y="2741295"/>
            <a:ext cx="5417820" cy="15087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body" idx="1"/>
          </p:nvPr>
        </p:nvSpPr>
        <p:spPr>
          <a:xfrm>
            <a:off x="311785" y="1152525"/>
            <a:ext cx="8520430" cy="141795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sz="1600"/>
              <a:t>Os atributos são propriedades que descrevem cada entidade</a:t>
            </a:r>
          </a:p>
          <a:p>
            <a:pPr marL="457200" lvl="0" indent="-342900" algn="l" rtl="0">
              <a:lnSpc>
                <a:spcPct val="115000"/>
              </a:lnSpc>
              <a:spcBef>
                <a:spcPts val="0"/>
              </a:spcBef>
              <a:spcAft>
                <a:spcPts val="0"/>
              </a:spcAft>
              <a:buSzPts val="1800"/>
              <a:buChar char="●"/>
            </a:pPr>
            <a:r>
              <a:rPr lang="en-GB" sz="1600"/>
              <a:t>São representados por um círculo e ligados a uma entidade</a:t>
            </a:r>
          </a:p>
          <a:p>
            <a:pPr marL="457200" lvl="0" indent="-342900" algn="l" rtl="0">
              <a:lnSpc>
                <a:spcPct val="115000"/>
              </a:lnSpc>
              <a:spcBef>
                <a:spcPts val="0"/>
              </a:spcBef>
              <a:spcAft>
                <a:spcPts val="0"/>
              </a:spcAft>
              <a:buSzPts val="1800"/>
              <a:buChar char="●"/>
            </a:pPr>
            <a:r>
              <a:rPr lang="en-GB" sz="1600"/>
              <a:t>Toda Entidade deve possuir um atributo identificador chamado de chave primária. Este atributo é um código único.</a:t>
            </a:r>
          </a:p>
        </p:txBody>
      </p:sp>
      <p:sp>
        <p:nvSpPr>
          <p:cNvPr id="194" name="Google Shape;19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Atributo</a:t>
            </a:r>
          </a:p>
        </p:txBody>
      </p:sp>
      <p:sp>
        <p:nvSpPr>
          <p:cNvPr id="195" name="Google Shape;195;p14"/>
          <p:cNvSpPr/>
          <p:nvPr/>
        </p:nvSpPr>
        <p:spPr>
          <a:xfrm>
            <a:off x="1963565" y="2828410"/>
            <a:ext cx="2526900" cy="138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pt-BR" sz="1800" b="1" i="0" u="none" strike="noStrike" cap="none">
                <a:solidFill>
                  <a:srgbClr val="000000"/>
                </a:solidFill>
                <a:latin typeface="Arial" panose="020B0604020202020204"/>
                <a:ea typeface="Arial" panose="020B0604020202020204"/>
                <a:cs typeface="Arial" panose="020B0604020202020204"/>
                <a:sym typeface="Arial" panose="020B0604020202020204"/>
              </a:rPr>
              <a:t>Aluno</a:t>
            </a:r>
          </a:p>
        </p:txBody>
      </p:sp>
      <p:cxnSp>
        <p:nvCxnSpPr>
          <p:cNvPr id="196" name="Google Shape;196;p14"/>
          <p:cNvCxnSpPr>
            <a:stCxn id="195" idx="1"/>
          </p:cNvCxnSpPr>
          <p:nvPr/>
        </p:nvCxnSpPr>
        <p:spPr>
          <a:xfrm flipH="1">
            <a:off x="918965" y="3519910"/>
            <a:ext cx="1044600" cy="9300"/>
          </a:xfrm>
          <a:prstGeom prst="straightConnector1">
            <a:avLst/>
          </a:prstGeom>
          <a:noFill/>
          <a:ln w="9525" cap="flat" cmpd="sng">
            <a:solidFill>
              <a:schemeClr val="dk2"/>
            </a:solidFill>
            <a:prstDash val="solid"/>
            <a:round/>
            <a:headEnd type="none" w="sm" len="sm"/>
            <a:tailEnd type="none" w="sm" len="sm"/>
          </a:ln>
        </p:spPr>
      </p:cxnSp>
      <p:cxnSp>
        <p:nvCxnSpPr>
          <p:cNvPr id="197" name="Google Shape;197;p14"/>
          <p:cNvCxnSpPr/>
          <p:nvPr/>
        </p:nvCxnSpPr>
        <p:spPr>
          <a:xfrm flipH="1">
            <a:off x="918965" y="2986510"/>
            <a:ext cx="1044600" cy="9300"/>
          </a:xfrm>
          <a:prstGeom prst="straightConnector1">
            <a:avLst/>
          </a:prstGeom>
          <a:noFill/>
          <a:ln w="9525" cap="flat" cmpd="sng">
            <a:solidFill>
              <a:schemeClr val="dk2"/>
            </a:solidFill>
            <a:prstDash val="solid"/>
            <a:round/>
            <a:headEnd type="none" w="sm" len="sm"/>
            <a:tailEnd type="none" w="sm" len="sm"/>
          </a:ln>
        </p:spPr>
      </p:cxnSp>
      <p:cxnSp>
        <p:nvCxnSpPr>
          <p:cNvPr id="198" name="Google Shape;198;p14"/>
          <p:cNvCxnSpPr/>
          <p:nvPr/>
        </p:nvCxnSpPr>
        <p:spPr>
          <a:xfrm flipH="1">
            <a:off x="918965" y="4053310"/>
            <a:ext cx="1044600" cy="9300"/>
          </a:xfrm>
          <a:prstGeom prst="straightConnector1">
            <a:avLst/>
          </a:prstGeom>
          <a:noFill/>
          <a:ln w="9525" cap="flat" cmpd="sng">
            <a:solidFill>
              <a:schemeClr val="dk2"/>
            </a:solidFill>
            <a:prstDash val="solid"/>
            <a:round/>
            <a:headEnd type="none" w="sm" len="sm"/>
            <a:tailEnd type="none" w="sm" len="sm"/>
          </a:ln>
        </p:spPr>
      </p:cxnSp>
      <p:sp>
        <p:nvSpPr>
          <p:cNvPr id="199" name="Google Shape;199;p14"/>
          <p:cNvSpPr/>
          <p:nvPr/>
        </p:nvSpPr>
        <p:spPr>
          <a:xfrm>
            <a:off x="690065" y="2891710"/>
            <a:ext cx="228900" cy="1989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14"/>
          <p:cNvSpPr/>
          <p:nvPr/>
        </p:nvSpPr>
        <p:spPr>
          <a:xfrm>
            <a:off x="690065" y="3425110"/>
            <a:ext cx="228900" cy="19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14"/>
          <p:cNvSpPr/>
          <p:nvPr/>
        </p:nvSpPr>
        <p:spPr>
          <a:xfrm>
            <a:off x="690065" y="3958510"/>
            <a:ext cx="228900" cy="19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14"/>
          <p:cNvSpPr txBox="1"/>
          <p:nvPr/>
        </p:nvSpPr>
        <p:spPr>
          <a:xfrm>
            <a:off x="968690" y="274543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pt-BR" sz="1000" b="0" i="0" u="none" strike="noStrike" cap="none">
                <a:solidFill>
                  <a:schemeClr val="dk1"/>
                </a:solidFill>
                <a:latin typeface="Arial" panose="020B0604020202020204"/>
                <a:ea typeface="Arial" panose="020B0604020202020204"/>
                <a:cs typeface="Arial" panose="020B0604020202020204"/>
                <a:sym typeface="Arial" panose="020B0604020202020204"/>
              </a:rPr>
              <a:t>matricula</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14"/>
          <p:cNvSpPr txBox="1"/>
          <p:nvPr/>
        </p:nvSpPr>
        <p:spPr>
          <a:xfrm>
            <a:off x="968690" y="327883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Nome</a:t>
            </a:r>
            <a:endParaRPr lang="pt-BR" altLang="en-GB"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04" name="Google Shape;204;p14"/>
          <p:cNvSpPr txBox="1"/>
          <p:nvPr/>
        </p:nvSpPr>
        <p:spPr>
          <a:xfrm>
            <a:off x="968690" y="381223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pt-BR" sz="1000" b="0" i="0" u="none" strike="noStrike" cap="none">
                <a:solidFill>
                  <a:srgbClr val="000000"/>
                </a:solidFill>
                <a:latin typeface="Arial" panose="020B0604020202020204"/>
                <a:ea typeface="Arial" panose="020B0604020202020204"/>
                <a:cs typeface="Arial" panose="020B0604020202020204"/>
                <a:sym typeface="Arial" panose="020B0604020202020204"/>
              </a:rPr>
              <a:t>email</a:t>
            </a:r>
          </a:p>
        </p:txBody>
      </p:sp>
      <p:sp>
        <p:nvSpPr>
          <p:cNvPr id="11" name="Google Shape;195;p14"/>
          <p:cNvSpPr/>
          <p:nvPr/>
        </p:nvSpPr>
        <p:spPr>
          <a:xfrm>
            <a:off x="6167265" y="2825870"/>
            <a:ext cx="2526900" cy="138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pt-BR" sz="1800" b="1" i="0" u="none" strike="noStrike" cap="none">
                <a:solidFill>
                  <a:srgbClr val="000000"/>
                </a:solidFill>
                <a:latin typeface="Arial" panose="020B0604020202020204"/>
                <a:ea typeface="Arial" panose="020B0604020202020204"/>
                <a:cs typeface="Arial" panose="020B0604020202020204"/>
                <a:sym typeface="Arial" panose="020B0604020202020204"/>
              </a:rPr>
              <a:t>Projeto</a:t>
            </a:r>
          </a:p>
        </p:txBody>
      </p:sp>
      <p:cxnSp>
        <p:nvCxnSpPr>
          <p:cNvPr id="2" name="Google Shape;196;p14"/>
          <p:cNvCxnSpPr>
            <a:stCxn id="1" idx="1"/>
          </p:cNvCxnSpPr>
          <p:nvPr/>
        </p:nvCxnSpPr>
        <p:spPr>
          <a:xfrm flipH="1">
            <a:off x="5122665" y="3517370"/>
            <a:ext cx="1044600" cy="9300"/>
          </a:xfrm>
          <a:prstGeom prst="straightConnector1">
            <a:avLst/>
          </a:prstGeom>
          <a:noFill/>
          <a:ln w="9525" cap="flat" cmpd="sng">
            <a:solidFill>
              <a:schemeClr val="dk2"/>
            </a:solidFill>
            <a:prstDash val="solid"/>
            <a:round/>
            <a:headEnd type="none" w="sm" len="sm"/>
            <a:tailEnd type="none" w="sm" len="sm"/>
          </a:ln>
        </p:spPr>
      </p:cxnSp>
      <p:cxnSp>
        <p:nvCxnSpPr>
          <p:cNvPr id="3" name="Google Shape;197;p14"/>
          <p:cNvCxnSpPr/>
          <p:nvPr/>
        </p:nvCxnSpPr>
        <p:spPr>
          <a:xfrm flipH="1">
            <a:off x="5122665" y="2983970"/>
            <a:ext cx="1044600" cy="9300"/>
          </a:xfrm>
          <a:prstGeom prst="straightConnector1">
            <a:avLst/>
          </a:prstGeom>
          <a:noFill/>
          <a:ln w="9525" cap="flat" cmpd="sng">
            <a:solidFill>
              <a:schemeClr val="dk2"/>
            </a:solidFill>
            <a:prstDash val="solid"/>
            <a:round/>
            <a:headEnd type="none" w="sm" len="sm"/>
            <a:tailEnd type="none" w="sm" len="sm"/>
          </a:ln>
        </p:spPr>
      </p:cxnSp>
      <p:cxnSp>
        <p:nvCxnSpPr>
          <p:cNvPr id="4" name="Google Shape;198;p14"/>
          <p:cNvCxnSpPr/>
          <p:nvPr/>
        </p:nvCxnSpPr>
        <p:spPr>
          <a:xfrm flipH="1">
            <a:off x="5122665" y="4050770"/>
            <a:ext cx="1044600" cy="9300"/>
          </a:xfrm>
          <a:prstGeom prst="straightConnector1">
            <a:avLst/>
          </a:prstGeom>
          <a:noFill/>
          <a:ln w="9525" cap="flat" cmpd="sng">
            <a:solidFill>
              <a:schemeClr val="dk2"/>
            </a:solidFill>
            <a:prstDash val="solid"/>
            <a:round/>
            <a:headEnd type="none" w="sm" len="sm"/>
            <a:tailEnd type="none" w="sm" len="sm"/>
          </a:ln>
        </p:spPr>
      </p:cxnSp>
      <p:sp>
        <p:nvSpPr>
          <p:cNvPr id="5" name="Google Shape;199;p14"/>
          <p:cNvSpPr/>
          <p:nvPr/>
        </p:nvSpPr>
        <p:spPr>
          <a:xfrm>
            <a:off x="4893765" y="2889170"/>
            <a:ext cx="228900" cy="1989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200;p14"/>
          <p:cNvSpPr/>
          <p:nvPr/>
        </p:nvSpPr>
        <p:spPr>
          <a:xfrm>
            <a:off x="4893765" y="3422570"/>
            <a:ext cx="228900" cy="19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201;p14"/>
          <p:cNvSpPr/>
          <p:nvPr/>
        </p:nvSpPr>
        <p:spPr>
          <a:xfrm>
            <a:off x="4893765" y="3955970"/>
            <a:ext cx="228900" cy="19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202;p14"/>
          <p:cNvSpPr txBox="1"/>
          <p:nvPr/>
        </p:nvSpPr>
        <p:spPr>
          <a:xfrm>
            <a:off x="5172390" y="274289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pt-BR" sz="1000" b="0" i="0" u="none" strike="noStrike" cap="none">
                <a:solidFill>
                  <a:schemeClr val="dk1"/>
                </a:solidFill>
                <a:latin typeface="Arial" panose="020B0604020202020204"/>
                <a:ea typeface="Arial" panose="020B0604020202020204"/>
                <a:cs typeface="Arial" panose="020B0604020202020204"/>
                <a:sym typeface="Arial" panose="020B0604020202020204"/>
              </a:rPr>
              <a:t>codigo</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000"/>
              <a:buFont typeface="Arial" panose="020B0604020202020204"/>
              <a:buNone/>
            </a:pPr>
            <a:endParaRPr sz="1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203;p14"/>
          <p:cNvSpPr txBox="1"/>
          <p:nvPr/>
        </p:nvSpPr>
        <p:spPr>
          <a:xfrm>
            <a:off x="5172390" y="327629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pt-BR" alt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tema</a:t>
            </a:r>
          </a:p>
        </p:txBody>
      </p:sp>
      <p:sp>
        <p:nvSpPr>
          <p:cNvPr id="10" name="Google Shape;204;p14"/>
          <p:cNvSpPr txBox="1"/>
          <p:nvPr/>
        </p:nvSpPr>
        <p:spPr>
          <a:xfrm>
            <a:off x="5172390" y="3809695"/>
            <a:ext cx="786000" cy="31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pt-BR" sz="1000" b="0" i="0" u="none" strike="noStrike" cap="none">
                <a:solidFill>
                  <a:srgbClr val="000000"/>
                </a:solidFill>
                <a:latin typeface="Arial" panose="020B0604020202020204"/>
                <a:ea typeface="Arial" panose="020B0604020202020204"/>
                <a:cs typeface="Arial" panose="020B0604020202020204"/>
                <a:sym typeface="Arial" panose="020B0604020202020204"/>
              </a:rPr>
              <a:t>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O que são Banco de Dados ?</a:t>
            </a:r>
          </a:p>
        </p:txBody>
      </p:sp>
      <p:sp>
        <p:nvSpPr>
          <p:cNvPr id="71" name="Google Shape;71;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Char char="●"/>
            </a:pPr>
            <a:r>
              <a:rPr lang="en-GB">
                <a:solidFill>
                  <a:srgbClr val="434343"/>
                </a:solidFill>
              </a:rPr>
              <a:t>Um banco de dados é uma coleção de dados inter-relacionados, que representam informações sobre um domínio específico.</a:t>
            </a:r>
            <a:endParaRPr>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a:solidFill>
                  <a:srgbClr val="222222"/>
                </a:solidFill>
                <a:highlight>
                  <a:srgbClr val="FFFFFF"/>
                </a:highlight>
              </a:rPr>
              <a:t>São coleções organizadas de dados que se relacionam de forma a criar algum sentido (Informação) e dar mais eficiência durante uma pesquisa ou estudo científico.</a:t>
            </a:r>
            <a:endParaRPr>
              <a:solidFill>
                <a:srgbClr val="434343"/>
              </a:solidFill>
            </a:endParaRPr>
          </a:p>
        </p:txBody>
      </p:sp>
      <p:pic>
        <p:nvPicPr>
          <p:cNvPr id="72" name="Google Shape;72;p3"/>
          <p:cNvPicPr preferRelativeResize="0"/>
          <p:nvPr/>
        </p:nvPicPr>
        <p:blipFill rotWithShape="1">
          <a:blip r:embed="rId3"/>
          <a:srcRect/>
          <a:stretch>
            <a:fillRect/>
          </a:stretch>
        </p:blipFill>
        <p:spPr>
          <a:xfrm>
            <a:off x="1119425" y="3097788"/>
            <a:ext cx="2458115" cy="1843599"/>
          </a:xfrm>
          <a:prstGeom prst="rect">
            <a:avLst/>
          </a:prstGeom>
          <a:noFill/>
          <a:ln>
            <a:noFill/>
          </a:ln>
        </p:spPr>
      </p:pic>
      <p:pic>
        <p:nvPicPr>
          <p:cNvPr id="73" name="Google Shape;73;p3"/>
          <p:cNvPicPr preferRelativeResize="0"/>
          <p:nvPr/>
        </p:nvPicPr>
        <p:blipFill rotWithShape="1">
          <a:blip r:embed="rId4"/>
          <a:srcRect/>
          <a:stretch>
            <a:fillRect/>
          </a:stretch>
        </p:blipFill>
        <p:spPr>
          <a:xfrm>
            <a:off x="5532575" y="3097800"/>
            <a:ext cx="1377575" cy="18435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body" idx="1"/>
          </p:nvPr>
        </p:nvSpPr>
        <p:spPr>
          <a:xfrm>
            <a:off x="311785" y="1152525"/>
            <a:ext cx="8520430" cy="1417955"/>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sz="1600"/>
              <a:t>Tipos de atributos</a:t>
            </a:r>
          </a:p>
          <a:p>
            <a:pPr marL="114300" lvl="0" indent="0" algn="l" rtl="0">
              <a:lnSpc>
                <a:spcPct val="115000"/>
              </a:lnSpc>
              <a:spcBef>
                <a:spcPts val="0"/>
              </a:spcBef>
              <a:spcAft>
                <a:spcPts val="0"/>
              </a:spcAft>
              <a:buSzPts val="1800"/>
              <a:buNone/>
            </a:pPr>
            <a:endParaRPr lang="en-GB" sz="1600"/>
          </a:p>
          <a:p>
            <a:pPr marL="114300" lvl="0" indent="0" algn="l" rtl="0">
              <a:lnSpc>
                <a:spcPct val="115000"/>
              </a:lnSpc>
              <a:spcBef>
                <a:spcPts val="0"/>
              </a:spcBef>
              <a:spcAft>
                <a:spcPts val="0"/>
              </a:spcAft>
              <a:buSzPts val="1800"/>
              <a:buNone/>
            </a:pPr>
            <a:r>
              <a:rPr lang="en-GB" sz="1600"/>
              <a:t>● Simples: atômico, indivisível. Ex.: nome</a:t>
            </a:r>
          </a:p>
          <a:p>
            <a:pPr marL="114300" lvl="0" indent="0" algn="l" rtl="0">
              <a:lnSpc>
                <a:spcPct val="115000"/>
              </a:lnSpc>
              <a:spcBef>
                <a:spcPts val="0"/>
              </a:spcBef>
              <a:spcAft>
                <a:spcPts val="0"/>
              </a:spcAft>
              <a:buSzPts val="1800"/>
              <a:buNone/>
            </a:pPr>
            <a:r>
              <a:rPr lang="en-GB" sz="1600"/>
              <a:t>● Composto: pode ser subdividido em outros atributos. Ex.: endereço</a:t>
            </a:r>
          </a:p>
          <a:p>
            <a:pPr marL="114300" lvl="0" indent="0" algn="l" rtl="0">
              <a:lnSpc>
                <a:spcPct val="115000"/>
              </a:lnSpc>
              <a:spcBef>
                <a:spcPts val="0"/>
              </a:spcBef>
              <a:spcAft>
                <a:spcPts val="0"/>
              </a:spcAft>
              <a:buSzPts val="1800"/>
              <a:buNone/>
            </a:pPr>
            <a:r>
              <a:rPr lang="en-GB" sz="1600"/>
              <a:t>● Multivalorado: vários valores para um mesmo registro. Ex.: idioma</a:t>
            </a:r>
          </a:p>
          <a:p>
            <a:pPr marL="114300" lvl="0" indent="0" algn="l" rtl="0">
              <a:lnSpc>
                <a:spcPct val="115000"/>
              </a:lnSpc>
              <a:spcBef>
                <a:spcPts val="0"/>
              </a:spcBef>
              <a:spcAft>
                <a:spcPts val="0"/>
              </a:spcAft>
              <a:buSzPts val="1800"/>
              <a:buNone/>
            </a:pPr>
            <a:r>
              <a:rPr lang="en-GB" sz="1600"/>
              <a:t>● Determinante: define de forma única a instância de uma entidade. Ex.: matrícula</a:t>
            </a:r>
          </a:p>
          <a:p>
            <a:pPr marL="114300" lvl="0" indent="0" algn="l" rtl="0">
              <a:lnSpc>
                <a:spcPct val="115000"/>
              </a:lnSpc>
              <a:spcBef>
                <a:spcPts val="0"/>
              </a:spcBef>
              <a:spcAft>
                <a:spcPts val="0"/>
              </a:spcAft>
              <a:buSzPts val="1800"/>
              <a:buNone/>
            </a:pPr>
            <a:r>
              <a:rPr lang="en-GB" sz="1600"/>
              <a:t>● Derivado: atributo que tem relação com outro. Ex. idade (nascimento)</a:t>
            </a:r>
          </a:p>
          <a:p>
            <a:pPr marL="114300" lvl="0" indent="0" algn="l" rtl="0">
              <a:lnSpc>
                <a:spcPct val="115000"/>
              </a:lnSpc>
              <a:spcBef>
                <a:spcPts val="0"/>
              </a:spcBef>
              <a:spcAft>
                <a:spcPts val="0"/>
              </a:spcAft>
              <a:buSzPts val="1800"/>
              <a:buNone/>
            </a:pPr>
            <a:r>
              <a:rPr lang="en-GB" sz="1600"/>
              <a:t>● Chaves: identifica uma instância da entidade. Ex.: CPF</a:t>
            </a:r>
          </a:p>
        </p:txBody>
      </p:sp>
      <p:sp>
        <p:nvSpPr>
          <p:cNvPr id="194" name="Google Shape;19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Atributo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Relacionamentos</a:t>
            </a:r>
          </a:p>
        </p:txBody>
      </p:sp>
      <p:sp>
        <p:nvSpPr>
          <p:cNvPr id="210" name="Google Shape;21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Relacionamentos servem para ligar duas entidades mostrando como estas entidades se relacionam.</a:t>
            </a:r>
          </a:p>
          <a:p>
            <a:pPr marL="457200" lvl="0" indent="-342900" algn="l" rtl="0">
              <a:lnSpc>
                <a:spcPct val="115000"/>
              </a:lnSpc>
              <a:spcBef>
                <a:spcPts val="0"/>
              </a:spcBef>
              <a:spcAft>
                <a:spcPts val="0"/>
              </a:spcAft>
              <a:buSzPts val="1800"/>
              <a:buChar char="●"/>
            </a:pPr>
            <a:r>
              <a:rPr lang="en-GB"/>
              <a:t>É através destes relacionamentos que o SGBDR permite realizar as seguintes buscas:</a:t>
            </a:r>
          </a:p>
          <a:p>
            <a:pPr marL="914400" lvl="1" indent="-317500" algn="l" rtl="0">
              <a:lnSpc>
                <a:spcPct val="115000"/>
              </a:lnSpc>
              <a:spcBef>
                <a:spcPts val="0"/>
              </a:spcBef>
              <a:spcAft>
                <a:spcPts val="0"/>
              </a:spcAft>
              <a:buSzPts val="1400"/>
              <a:buChar char="○"/>
            </a:pPr>
            <a:r>
              <a:rPr lang="en-GB"/>
              <a:t>Que médico atendeu que paciente?</a:t>
            </a:r>
          </a:p>
          <a:p>
            <a:pPr marL="914400" lvl="1" indent="-317500" algn="l" rtl="0">
              <a:lnSpc>
                <a:spcPct val="115000"/>
              </a:lnSpc>
              <a:spcBef>
                <a:spcPts val="0"/>
              </a:spcBef>
              <a:spcAft>
                <a:spcPts val="0"/>
              </a:spcAft>
              <a:buSzPts val="1400"/>
              <a:buChar char="○"/>
            </a:pPr>
            <a:r>
              <a:rPr lang="en-GB"/>
              <a:t>Qual livro foi emprestado para qual aluno?</a:t>
            </a:r>
          </a:p>
          <a:p>
            <a:pPr marL="914400" lvl="1" indent="-317500" algn="l" rtl="0">
              <a:lnSpc>
                <a:spcPct val="115000"/>
              </a:lnSpc>
              <a:spcBef>
                <a:spcPts val="0"/>
              </a:spcBef>
              <a:spcAft>
                <a:spcPts val="0"/>
              </a:spcAft>
              <a:buSzPts val="1400"/>
              <a:buChar char="○"/>
            </a:pPr>
            <a:r>
              <a:rPr lang="en-GB"/>
              <a:t>Qual produto foi enviado para qual cliente?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Relacionamentos</a:t>
            </a:r>
          </a:p>
        </p:txBody>
      </p:sp>
      <p:sp>
        <p:nvSpPr>
          <p:cNvPr id="5" name="Espaço Reservado para Texto 4"/>
          <p:cNvSpPr>
            <a:spLocks noGrp="1"/>
          </p:cNvSpPr>
          <p:nvPr>
            <p:ph type="body" idx="1"/>
          </p:nvPr>
        </p:nvSpPr>
        <p:spPr>
          <a:xfrm>
            <a:off x="311785" y="1017905"/>
            <a:ext cx="8520430" cy="2225675"/>
          </a:xfrm>
        </p:spPr>
        <p:txBody>
          <a:bodyPr/>
          <a:lstStyle/>
          <a:p>
            <a:pPr marL="114300" indent="0">
              <a:buNone/>
            </a:pPr>
            <a:r>
              <a:rPr lang="pt-BR" altLang="en-US" sz="1400" b="1"/>
              <a:t>Grau de um relacionamento</a:t>
            </a:r>
          </a:p>
          <a:p>
            <a:pPr marL="114300" indent="0">
              <a:buNone/>
            </a:pPr>
            <a:r>
              <a:rPr lang="pt-BR" altLang="en-US" sz="1400"/>
              <a:t>Identificado pelo número de entidades que participam de um relacionamento.</a:t>
            </a:r>
          </a:p>
          <a:p>
            <a:pPr marL="114300" indent="0">
              <a:buNone/>
            </a:pPr>
            <a:endParaRPr lang="pt-BR" altLang="en-US" sz="1400"/>
          </a:p>
          <a:p>
            <a:pPr marL="114300" indent="0">
              <a:buNone/>
            </a:pPr>
            <a:r>
              <a:rPr lang="pt-BR" altLang="en-US" sz="1400" b="1"/>
              <a:t>Unário - </a:t>
            </a:r>
            <a:r>
              <a:rPr lang="pt-BR" altLang="en-US" sz="1400"/>
              <a:t>Uma única entidade participante (auto-relacionamento)</a:t>
            </a:r>
            <a:endParaRPr lang="pt-BR" altLang="en-US" sz="1400" b="1"/>
          </a:p>
          <a:p>
            <a:pPr marL="114300" indent="0">
              <a:buNone/>
            </a:pPr>
            <a:endParaRPr lang="pt-BR" altLang="en-US" sz="1400"/>
          </a:p>
          <a:p>
            <a:pPr marL="114300" indent="0">
              <a:buNone/>
            </a:pPr>
            <a:r>
              <a:rPr lang="pt-BR" altLang="en-US" sz="1400" b="1"/>
              <a:t>Binário - </a:t>
            </a:r>
            <a:r>
              <a:rPr lang="pt-BR" altLang="en-US" sz="1400"/>
              <a:t>Duas entidades participando do relacionamento</a:t>
            </a:r>
            <a:endParaRPr lang="pt-BR" altLang="en-US" sz="1400" b="1"/>
          </a:p>
          <a:p>
            <a:pPr marL="114300" indent="0">
              <a:buNone/>
            </a:pPr>
            <a:endParaRPr lang="pt-BR" altLang="en-US" sz="1400"/>
          </a:p>
          <a:p>
            <a:pPr marL="114300" indent="0">
              <a:buNone/>
            </a:pPr>
            <a:r>
              <a:rPr lang="pt-BR" altLang="en-US" sz="1400" b="1"/>
              <a:t>Ternário - </a:t>
            </a:r>
            <a:r>
              <a:rPr lang="pt-BR" altLang="en-US" sz="1400"/>
              <a:t>Três entidades participando do mesmo relacionamento</a:t>
            </a:r>
          </a:p>
        </p:txBody>
      </p:sp>
      <p:pic>
        <p:nvPicPr>
          <p:cNvPr id="2" name="Imagem 1"/>
          <p:cNvPicPr>
            <a:picLocks noChangeAspect="1"/>
          </p:cNvPicPr>
          <p:nvPr/>
        </p:nvPicPr>
        <p:blipFill>
          <a:blip r:embed="rId3"/>
          <a:stretch>
            <a:fillRect/>
          </a:stretch>
        </p:blipFill>
        <p:spPr>
          <a:xfrm>
            <a:off x="745490" y="3363595"/>
            <a:ext cx="2082165" cy="702310"/>
          </a:xfrm>
          <a:prstGeom prst="rect">
            <a:avLst/>
          </a:prstGeom>
        </p:spPr>
      </p:pic>
      <p:pic>
        <p:nvPicPr>
          <p:cNvPr id="3" name="Imagem 2"/>
          <p:cNvPicPr>
            <a:picLocks noChangeAspect="1"/>
          </p:cNvPicPr>
          <p:nvPr/>
        </p:nvPicPr>
        <p:blipFill>
          <a:blip r:embed="rId4"/>
          <a:stretch>
            <a:fillRect/>
          </a:stretch>
        </p:blipFill>
        <p:spPr>
          <a:xfrm>
            <a:off x="3187065" y="3363595"/>
            <a:ext cx="2475230" cy="595630"/>
          </a:xfrm>
          <a:prstGeom prst="rect">
            <a:avLst/>
          </a:prstGeom>
        </p:spPr>
      </p:pic>
      <p:pic>
        <p:nvPicPr>
          <p:cNvPr id="4" name="Imagem 3"/>
          <p:cNvPicPr>
            <a:picLocks noChangeAspect="1"/>
          </p:cNvPicPr>
          <p:nvPr/>
        </p:nvPicPr>
        <p:blipFill>
          <a:blip r:embed="rId5"/>
          <a:stretch>
            <a:fillRect/>
          </a:stretch>
        </p:blipFill>
        <p:spPr>
          <a:xfrm>
            <a:off x="6102350" y="3363595"/>
            <a:ext cx="2729865" cy="9118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239310" y="26595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Cardinalidade</a:t>
            </a:r>
          </a:p>
        </p:txBody>
      </p:sp>
      <p:sp>
        <p:nvSpPr>
          <p:cNvPr id="216" name="Google Shape;216;p16"/>
          <p:cNvSpPr txBox="1">
            <a:spLocks noGrp="1"/>
          </p:cNvSpPr>
          <p:nvPr>
            <p:ph type="body" idx="1"/>
          </p:nvPr>
        </p:nvSpPr>
        <p:spPr>
          <a:xfrm>
            <a:off x="212725" y="598805"/>
            <a:ext cx="8864600" cy="456819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sz="1200"/>
              <a:t>Número de ocorrências que podem estar associadas a um registro da outra entidade.</a:t>
            </a:r>
          </a:p>
          <a:p>
            <a:pPr marL="114300" lvl="0" indent="0" algn="l" rtl="0">
              <a:lnSpc>
                <a:spcPct val="115000"/>
              </a:lnSpc>
              <a:spcBef>
                <a:spcPts val="0"/>
              </a:spcBef>
              <a:spcAft>
                <a:spcPts val="0"/>
              </a:spcAft>
              <a:buSzPts val="1800"/>
              <a:buNone/>
            </a:pPr>
            <a:r>
              <a:rPr lang="en-GB" sz="1200" b="1"/>
              <a:t>Tipos de cardinalidade</a:t>
            </a:r>
          </a:p>
          <a:p>
            <a:pPr marL="114300" lvl="0" indent="0" algn="l" rtl="0">
              <a:lnSpc>
                <a:spcPct val="155000"/>
              </a:lnSpc>
              <a:spcBef>
                <a:spcPts val="0"/>
              </a:spcBef>
              <a:spcAft>
                <a:spcPts val="0"/>
              </a:spcAft>
              <a:buSzPts val="1800"/>
              <a:buNone/>
            </a:pPr>
            <a:r>
              <a:rPr lang="en-GB" sz="1200"/>
              <a:t> </a:t>
            </a:r>
            <a:r>
              <a:rPr lang="en-GB" sz="1200" b="1"/>
              <a:t>Mínima</a:t>
            </a:r>
            <a:r>
              <a:rPr lang="en-GB" sz="1200"/>
              <a:t>: número mínimo de instâncias de entidade que devem participar de um relacionamento</a:t>
            </a:r>
          </a:p>
          <a:p>
            <a:pPr marL="114300" lvl="0" indent="0" algn="l" rtl="0">
              <a:lnSpc>
                <a:spcPct val="115000"/>
              </a:lnSpc>
              <a:spcBef>
                <a:spcPts val="0"/>
              </a:spcBef>
              <a:spcAft>
                <a:spcPts val="0"/>
              </a:spcAft>
              <a:buSzPts val="1800"/>
              <a:buNone/>
            </a:pPr>
            <a:r>
              <a:rPr lang="pt-BR" altLang="en-GB" sz="1200"/>
              <a:t>	</a:t>
            </a:r>
            <a:r>
              <a:rPr lang="en-GB" sz="1200" b="1"/>
              <a:t>0 - opcional ou 1 - obrigatório</a:t>
            </a:r>
          </a:p>
          <a:p>
            <a:pPr marL="114300" lvl="0" indent="0" algn="l" rtl="0">
              <a:lnSpc>
                <a:spcPct val="115000"/>
              </a:lnSpc>
              <a:spcBef>
                <a:spcPts val="0"/>
              </a:spcBef>
              <a:spcAft>
                <a:spcPts val="0"/>
              </a:spcAft>
              <a:buSzPts val="1800"/>
              <a:buNone/>
            </a:pPr>
            <a:r>
              <a:rPr lang="en-GB" sz="1200" b="1"/>
              <a:t>Máxima</a:t>
            </a:r>
            <a:r>
              <a:rPr lang="en-GB" sz="1200"/>
              <a:t>: número máximo de instâncias de entidade que podem participar de um relacionamento</a:t>
            </a:r>
          </a:p>
          <a:p>
            <a:pPr marL="114300" lvl="0" indent="0" algn="l" rtl="0">
              <a:lnSpc>
                <a:spcPct val="115000"/>
              </a:lnSpc>
              <a:spcBef>
                <a:spcPts val="0"/>
              </a:spcBef>
              <a:spcAft>
                <a:spcPts val="0"/>
              </a:spcAft>
              <a:buSzPts val="1800"/>
              <a:buNone/>
            </a:pPr>
            <a:r>
              <a:rPr lang="pt-BR" altLang="en-GB" sz="1200"/>
              <a:t>	</a:t>
            </a:r>
            <a:r>
              <a:rPr lang="en-GB" sz="1200" b="1"/>
              <a:t>1 ou N - muitos</a:t>
            </a:r>
            <a:endParaRPr lang="en-GB" sz="1200"/>
          </a:p>
          <a:p>
            <a:pPr marL="457200" lvl="0" indent="-342900" algn="l" rtl="0">
              <a:lnSpc>
                <a:spcPct val="115000"/>
              </a:lnSpc>
              <a:spcBef>
                <a:spcPts val="0"/>
              </a:spcBef>
              <a:spcAft>
                <a:spcPts val="0"/>
              </a:spcAft>
              <a:buSzPts val="1800"/>
              <a:buChar char="●"/>
            </a:pPr>
            <a:endParaRPr lang="en-GB" sz="1200"/>
          </a:p>
          <a:p>
            <a:pPr marL="114300" lvl="0" indent="0" algn="l" rtl="0">
              <a:lnSpc>
                <a:spcPct val="115000"/>
              </a:lnSpc>
              <a:spcBef>
                <a:spcPts val="0"/>
              </a:spcBef>
              <a:spcAft>
                <a:spcPts val="0"/>
              </a:spcAft>
              <a:buSzPts val="1800"/>
              <a:buNone/>
            </a:pPr>
            <a:r>
              <a:rPr lang="en-GB" sz="1200" b="1"/>
              <a:t>Tipos de relacionamento</a:t>
            </a:r>
          </a:p>
          <a:p>
            <a:pPr marL="114300" lvl="0" indent="0" algn="l" rtl="0">
              <a:lnSpc>
                <a:spcPct val="185000"/>
              </a:lnSpc>
              <a:spcBef>
                <a:spcPts val="0"/>
              </a:spcBef>
              <a:spcAft>
                <a:spcPts val="0"/>
              </a:spcAft>
              <a:buSzPts val="1800"/>
              <a:buNone/>
            </a:pPr>
            <a:r>
              <a:rPr lang="en-GB" sz="1200"/>
              <a:t>●</a:t>
            </a:r>
            <a:r>
              <a:rPr lang="en-GB" sz="1200" b="1"/>
              <a:t> Relacionamento 1:1 (um para um):</a:t>
            </a:r>
            <a:r>
              <a:rPr lang="en-GB" sz="1200"/>
              <a:t> cada uma das duas entidades envolvidas referenciam obrigatoriamente</a:t>
            </a:r>
          </a:p>
          <a:p>
            <a:pPr marL="114300" lvl="0" indent="0" algn="just" rtl="0">
              <a:lnSpc>
                <a:spcPct val="115000"/>
              </a:lnSpc>
              <a:spcBef>
                <a:spcPts val="0"/>
              </a:spcBef>
              <a:spcAft>
                <a:spcPts val="0"/>
              </a:spcAft>
              <a:buSzPts val="1800"/>
              <a:buNone/>
            </a:pPr>
            <a:r>
              <a:rPr lang="en-GB" sz="1200"/>
              <a:t>apenas uma instância da outra.</a:t>
            </a:r>
          </a:p>
          <a:p>
            <a:pPr marL="114300" lvl="0" indent="0" algn="just" rtl="0">
              <a:lnSpc>
                <a:spcPct val="115000"/>
              </a:lnSpc>
              <a:spcBef>
                <a:spcPts val="0"/>
              </a:spcBef>
              <a:spcAft>
                <a:spcPts val="0"/>
              </a:spcAft>
              <a:buSzPts val="1800"/>
              <a:buNone/>
            </a:pPr>
            <a:r>
              <a:rPr lang="pt-BR" altLang="en-GB" sz="1200" b="1">
                <a:solidFill>
                  <a:schemeClr val="accent5">
                    <a:lumMod val="60000"/>
                    <a:lumOff val="40000"/>
                  </a:schemeClr>
                </a:solidFill>
              </a:rPr>
              <a:t>Exemplo: </a:t>
            </a:r>
            <a:r>
              <a:rPr lang="en-GB" sz="1200" b="1">
                <a:solidFill>
                  <a:schemeClr val="accent5">
                    <a:lumMod val="60000"/>
                    <a:lumOff val="40000"/>
                  </a:schemeClr>
                </a:solidFill>
              </a:rPr>
              <a:t>Usuário - Currículo</a:t>
            </a:r>
          </a:p>
          <a:p>
            <a:pPr marL="114300" lvl="0" indent="0" algn="just" rtl="0">
              <a:lnSpc>
                <a:spcPct val="115000"/>
              </a:lnSpc>
              <a:spcBef>
                <a:spcPts val="0"/>
              </a:spcBef>
              <a:spcAft>
                <a:spcPts val="0"/>
              </a:spcAft>
              <a:buSzPts val="1800"/>
              <a:buNone/>
            </a:pPr>
            <a:endParaRPr lang="en-GB" sz="1200"/>
          </a:p>
          <a:p>
            <a:pPr marL="114300" lvl="0" indent="0" algn="just" rtl="0">
              <a:lnSpc>
                <a:spcPct val="115000"/>
              </a:lnSpc>
              <a:spcBef>
                <a:spcPts val="0"/>
              </a:spcBef>
              <a:spcAft>
                <a:spcPts val="0"/>
              </a:spcAft>
              <a:buSzPts val="1800"/>
              <a:buNone/>
            </a:pPr>
            <a:r>
              <a:rPr lang="en-GB" sz="1200"/>
              <a:t>● </a:t>
            </a:r>
            <a:r>
              <a:rPr lang="en-GB" sz="1200" b="1"/>
              <a:t>Relacionamento 1:n ou 1:*</a:t>
            </a:r>
            <a:r>
              <a:rPr lang="en-GB" sz="1200"/>
              <a:t> (um para muitos): uma das entidades envolvidas pode referenciar várias instâncias</a:t>
            </a:r>
            <a:r>
              <a:rPr lang="pt-BR" altLang="en-GB" sz="1200"/>
              <a:t> </a:t>
            </a:r>
            <a:r>
              <a:rPr lang="en-GB" sz="1200"/>
              <a:t>da outra, porém, do outro lado cada uma das várias unidades referenciadas só pode estar ligada uma instância</a:t>
            </a:r>
            <a:r>
              <a:rPr lang="pt-BR" altLang="en-GB" sz="1200"/>
              <a:t> </a:t>
            </a:r>
            <a:r>
              <a:rPr lang="en-GB" sz="1200"/>
              <a:t>da outra entidade.</a:t>
            </a:r>
          </a:p>
          <a:p>
            <a:pPr marL="114300" lvl="0" indent="0" algn="just" rtl="0">
              <a:lnSpc>
                <a:spcPct val="115000"/>
              </a:lnSpc>
              <a:spcBef>
                <a:spcPts val="0"/>
              </a:spcBef>
              <a:spcAft>
                <a:spcPts val="0"/>
              </a:spcAft>
              <a:buSzPts val="1800"/>
              <a:buNone/>
            </a:pPr>
            <a:r>
              <a:rPr lang="pt-BR" altLang="en-GB" sz="1200" b="1">
                <a:solidFill>
                  <a:schemeClr val="accent5">
                    <a:lumMod val="60000"/>
                    <a:lumOff val="40000"/>
                  </a:schemeClr>
                </a:solidFill>
              </a:rPr>
              <a:t>Exemplo: Usuário - Dependente</a:t>
            </a:r>
            <a:endParaRPr lang="en-GB" sz="1200"/>
          </a:p>
          <a:p>
            <a:pPr marL="114300" lvl="0" indent="0" algn="just" rtl="0">
              <a:lnSpc>
                <a:spcPct val="115000"/>
              </a:lnSpc>
              <a:spcBef>
                <a:spcPts val="0"/>
              </a:spcBef>
              <a:spcAft>
                <a:spcPts val="0"/>
              </a:spcAft>
              <a:buSzPts val="1800"/>
              <a:buNone/>
            </a:pPr>
            <a:endParaRPr lang="en-GB" sz="1200"/>
          </a:p>
          <a:p>
            <a:pPr marL="114300" lvl="0" indent="0" algn="just" rtl="0">
              <a:lnSpc>
                <a:spcPct val="115000"/>
              </a:lnSpc>
              <a:spcBef>
                <a:spcPts val="0"/>
              </a:spcBef>
              <a:spcAft>
                <a:spcPts val="0"/>
              </a:spcAft>
              <a:buSzPts val="1800"/>
              <a:buNone/>
            </a:pPr>
            <a:r>
              <a:rPr lang="en-GB" sz="1200"/>
              <a:t>● Relacionamento n..n ou *..* (muitos para muitos): cada entidade, de ambos os lados, podem referenciar múltiplas</a:t>
            </a:r>
          </a:p>
          <a:p>
            <a:pPr marL="114300" lvl="0" indent="0" algn="just" rtl="0">
              <a:lnSpc>
                <a:spcPct val="115000"/>
              </a:lnSpc>
              <a:spcBef>
                <a:spcPts val="0"/>
              </a:spcBef>
              <a:spcAft>
                <a:spcPts val="0"/>
              </a:spcAft>
              <a:buSzPts val="1800"/>
              <a:buNone/>
            </a:pPr>
            <a:r>
              <a:rPr lang="en-GB" sz="1200"/>
              <a:t>instâncias da outra.</a:t>
            </a:r>
          </a:p>
          <a:p>
            <a:pPr marL="114300" lvl="0" indent="0" algn="just" rtl="0">
              <a:lnSpc>
                <a:spcPct val="115000"/>
              </a:lnSpc>
              <a:spcBef>
                <a:spcPts val="0"/>
              </a:spcBef>
              <a:spcAft>
                <a:spcPts val="0"/>
              </a:spcAft>
              <a:buSzPts val="1800"/>
              <a:buNone/>
            </a:pPr>
            <a:r>
              <a:rPr lang="pt-BR" altLang="en-GB" sz="1200" b="1">
                <a:solidFill>
                  <a:schemeClr val="accent5">
                    <a:lumMod val="60000"/>
                    <a:lumOff val="40000"/>
                  </a:schemeClr>
                </a:solidFill>
                <a:sym typeface="+mn-ea"/>
              </a:rPr>
              <a:t>Exemplo: Livro - Autor</a:t>
            </a:r>
            <a:endParaRPr lang="en-GB" sz="1200"/>
          </a:p>
          <a:p>
            <a:pPr marL="114300" lvl="0" indent="0" algn="l" rtl="0">
              <a:lnSpc>
                <a:spcPct val="115000"/>
              </a:lnSpc>
              <a:spcBef>
                <a:spcPts val="0"/>
              </a:spcBef>
              <a:spcAft>
                <a:spcPts val="0"/>
              </a:spcAft>
              <a:buSzPts val="1800"/>
              <a:buNone/>
            </a:pPr>
            <a:endParaRPr lang="en-GB" sz="1200"/>
          </a:p>
          <a:p>
            <a:pPr marL="457200" lvl="0" indent="-342900" algn="l" rtl="0">
              <a:lnSpc>
                <a:spcPct val="115000"/>
              </a:lnSpc>
              <a:spcBef>
                <a:spcPts val="0"/>
              </a:spcBef>
              <a:spcAft>
                <a:spcPts val="0"/>
              </a:spcAft>
              <a:buSzPts val="1800"/>
              <a:buChar char="●"/>
            </a:pPr>
            <a:endParaRPr lang="en-GB" sz="1200"/>
          </a:p>
          <a:p>
            <a:pPr marL="457200" lvl="0" indent="0" algn="l" rtl="0">
              <a:lnSpc>
                <a:spcPct val="115000"/>
              </a:lnSpc>
              <a:spcBef>
                <a:spcPts val="1600"/>
              </a:spcBef>
              <a:spcAft>
                <a:spcPts val="1600"/>
              </a:spcAft>
              <a:buSzPts val="1800"/>
              <a:buNone/>
            </a:pP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239310" y="26595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pt-BR" altLang="en-GB" sz="2000"/>
              <a:t>Relacionamentos</a:t>
            </a:r>
          </a:p>
        </p:txBody>
      </p:sp>
      <p:pic>
        <p:nvPicPr>
          <p:cNvPr id="6" name="Imagem 5"/>
          <p:cNvPicPr>
            <a:picLocks noChangeAspect="1"/>
          </p:cNvPicPr>
          <p:nvPr/>
        </p:nvPicPr>
        <p:blipFill>
          <a:blip r:embed="rId3"/>
          <a:stretch>
            <a:fillRect/>
          </a:stretch>
        </p:blipFill>
        <p:spPr>
          <a:xfrm>
            <a:off x="835025" y="2130425"/>
            <a:ext cx="5539740" cy="1569720"/>
          </a:xfrm>
          <a:prstGeom prst="rect">
            <a:avLst/>
          </a:prstGeom>
        </p:spPr>
      </p:pic>
      <p:sp>
        <p:nvSpPr>
          <p:cNvPr id="7" name="Caixa de Texto 6"/>
          <p:cNvSpPr txBox="1"/>
          <p:nvPr/>
        </p:nvSpPr>
        <p:spPr>
          <a:xfrm>
            <a:off x="353060" y="1303655"/>
            <a:ext cx="7781925" cy="306705"/>
          </a:xfrm>
          <a:prstGeom prst="rect">
            <a:avLst/>
          </a:prstGeom>
          <a:noFill/>
        </p:spPr>
        <p:txBody>
          <a:bodyPr wrap="square" rtlCol="0" anchor="t">
            <a:spAutoFit/>
          </a:bodyPr>
          <a:lstStyle/>
          <a:p>
            <a:r>
              <a:rPr lang="pt-BR" altLang="en-US"/>
              <a:t>Um aluno desenvolve vários projetos. Um projeto é desenvolvido por um ou mais alunos.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414441" y="2150509"/>
            <a:ext cx="47123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Prática e Exercícios</a:t>
            </a:r>
          </a:p>
        </p:txBody>
      </p:sp>
      <p:pic>
        <p:nvPicPr>
          <p:cNvPr id="229" name="Google Shape;229;p17"/>
          <p:cNvPicPr preferRelativeResize="0"/>
          <p:nvPr/>
        </p:nvPicPr>
        <p:blipFill rotWithShape="1">
          <a:blip r:embed="rId3"/>
          <a:srcRect/>
          <a:stretch>
            <a:fillRect/>
          </a:stretch>
        </p:blipFill>
        <p:spPr>
          <a:xfrm>
            <a:off x="5287725" y="944838"/>
            <a:ext cx="3069050" cy="382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 name="Caixa de Texto 1"/>
          <p:cNvSpPr txBox="1"/>
          <p:nvPr/>
        </p:nvSpPr>
        <p:spPr>
          <a:xfrm>
            <a:off x="296545" y="376555"/>
            <a:ext cx="8599482" cy="2107180"/>
          </a:xfrm>
          <a:prstGeom prst="rect">
            <a:avLst/>
          </a:prstGeom>
          <a:noFill/>
        </p:spPr>
        <p:txBody>
          <a:bodyPr wrap="square" rtlCol="0" anchor="t">
            <a:spAutoFit/>
          </a:bodyPr>
          <a:lstStyle/>
          <a:p>
            <a:r>
              <a:rPr lang="pt-BR" altLang="en-US" b="1" dirty="0"/>
              <a:t>Montar o DER a seguir:</a:t>
            </a:r>
          </a:p>
          <a:p>
            <a:endParaRPr lang="pt-BR" altLang="en-US" dirty="0"/>
          </a:p>
          <a:p>
            <a:r>
              <a:rPr lang="pt-BR" altLang="en-US" dirty="0"/>
              <a:t>1) Um diretor gerencia no máximo um departamento. Um departamento tem no máximo um diretor.</a:t>
            </a:r>
          </a:p>
          <a:p>
            <a:pPr indent="210820"/>
            <a:endParaRPr lang="pt-BR" altLang="en-US" dirty="0"/>
          </a:p>
          <a:p>
            <a:pPr indent="35560"/>
            <a:r>
              <a:rPr lang="pt-BR" altLang="en-US" dirty="0"/>
              <a:t>2) Um autor escreve vários livros. Um livro pode ser escrito por vários autores.</a:t>
            </a:r>
          </a:p>
          <a:p>
            <a:pPr indent="35560"/>
            <a:endParaRPr lang="pt-BR" altLang="en-US" dirty="0"/>
          </a:p>
          <a:p>
            <a:pPr indent="0">
              <a:lnSpc>
                <a:spcPct val="55000"/>
              </a:lnSpc>
            </a:pPr>
            <a:r>
              <a:rPr lang="pt-BR" altLang="en-US" dirty="0">
                <a:sym typeface="+mn-ea"/>
              </a:rPr>
              <a:t>    2.1 </a:t>
            </a:r>
            <a:r>
              <a:rPr lang="pt-BR" altLang="en-US" dirty="0"/>
              <a:t>Um livro é impresso por uma editora.</a:t>
            </a:r>
          </a:p>
          <a:p>
            <a:pPr indent="35560">
              <a:lnSpc>
                <a:spcPct val="55000"/>
              </a:lnSpc>
            </a:pPr>
            <a:endParaRPr lang="pt-BR" altLang="en-US" dirty="0"/>
          </a:p>
          <a:p>
            <a:pPr indent="35560">
              <a:lnSpc>
                <a:spcPct val="55000"/>
              </a:lnSpc>
            </a:pPr>
            <a:r>
              <a:rPr lang="pt-BR" altLang="en-US" dirty="0"/>
              <a:t>   2.2 Um livro possui um determinado assunto.</a:t>
            </a:r>
          </a:p>
          <a:p>
            <a:pPr indent="35560">
              <a:lnSpc>
                <a:spcPct val="55000"/>
              </a:lnSpc>
            </a:pPr>
            <a:endParaRPr lang="pt-BR" altLang="en-US" dirty="0"/>
          </a:p>
          <a:p>
            <a:pPr indent="35560">
              <a:lnSpc>
                <a:spcPct val="55000"/>
              </a:lnSpc>
            </a:pPr>
            <a:r>
              <a:rPr lang="pt-BR" altLang="en-US" dirty="0"/>
              <a:t>   2.3 Um cliente compra vários livros e um livro é comprado por vários clientes.</a:t>
            </a:r>
          </a:p>
          <a:p>
            <a:pPr indent="35560">
              <a:lnSpc>
                <a:spcPct val="55000"/>
              </a:lnSpc>
            </a:pPr>
            <a:endParaRPr lang="pt-BR" altLang="en-US" dirty="0"/>
          </a:p>
        </p:txBody>
      </p:sp>
      <p:sp>
        <p:nvSpPr>
          <p:cNvPr id="4" name="CaixaDeTexto 3">
            <a:extLst>
              <a:ext uri="{FF2B5EF4-FFF2-40B4-BE49-F238E27FC236}">
                <a16:creationId xmlns:a16="http://schemas.microsoft.com/office/drawing/2014/main" id="{6CB94070-7006-EBB9-B9AC-4192AF075FF1}"/>
              </a:ext>
            </a:extLst>
          </p:cNvPr>
          <p:cNvSpPr txBox="1"/>
          <p:nvPr/>
        </p:nvSpPr>
        <p:spPr>
          <a:xfrm>
            <a:off x="296544" y="2571750"/>
            <a:ext cx="8599481" cy="1384995"/>
          </a:xfrm>
          <a:prstGeom prst="rect">
            <a:avLst/>
          </a:prstGeom>
          <a:noFill/>
        </p:spPr>
        <p:txBody>
          <a:bodyPr wrap="square">
            <a:spAutoFit/>
          </a:bodyPr>
          <a:lstStyle/>
          <a:p>
            <a:pPr algn="just"/>
            <a:r>
              <a:rPr lang="pt-BR" dirty="0"/>
              <a:t>3) Uma Escola tem várias turmas. Uma turma tem vários professores, sendo que um professor pode ministrar aulas em mais de uma turma. Uma turma tem sempre aulas na mesma sala, mas uma sala pode estar associada a várias turmas (com horários diferentes). </a:t>
            </a:r>
          </a:p>
          <a:p>
            <a:endParaRPr lang="pt-BR" dirty="0"/>
          </a:p>
          <a:p>
            <a:r>
              <a:rPr lang="pt-BR" dirty="0"/>
              <a:t>Identifique as entidades, os relacionamentos e atributos.</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O que são Banco de Dados ?</a:t>
            </a:r>
          </a:p>
        </p:txBody>
      </p:sp>
      <p:sp>
        <p:nvSpPr>
          <p:cNvPr id="79" name="Google Shape;79;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Char char="●"/>
            </a:pPr>
            <a:r>
              <a:rPr lang="pt-BR" altLang="en-US" sz="1400">
                <a:sym typeface="+mn-ea"/>
              </a:rPr>
              <a:t>Representa alguns aspectos do mundo real, sendo chamado, às vezes, de mini-mundo</a:t>
            </a:r>
            <a:endParaRPr sz="14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400">
                <a:solidFill>
                  <a:srgbClr val="222222"/>
                </a:solidFill>
                <a:highlight>
                  <a:srgbClr val="FFFFFF"/>
                </a:highlight>
              </a:rPr>
              <a:t>São coleções organizadas de dados que se relacionam de forma a criar algum sentido (Informação) e dar mais eficiência durante uma pesquisa ou estudo científico.</a:t>
            </a:r>
            <a:endParaRPr sz="1400">
              <a:solidFill>
                <a:srgbClr val="434343"/>
              </a:solidFill>
            </a:endParaRPr>
          </a:p>
        </p:txBody>
      </p:sp>
      <p:pic>
        <p:nvPicPr>
          <p:cNvPr id="80" name="Google Shape;80;p4"/>
          <p:cNvPicPr preferRelativeResize="0"/>
          <p:nvPr/>
        </p:nvPicPr>
        <p:blipFill rotWithShape="1">
          <a:blip r:embed="rId3"/>
          <a:srcRect/>
          <a:stretch>
            <a:fillRect/>
          </a:stretch>
        </p:blipFill>
        <p:spPr>
          <a:xfrm>
            <a:off x="4717300" y="2720975"/>
            <a:ext cx="2806290" cy="2338575"/>
          </a:xfrm>
          <a:prstGeom prst="rect">
            <a:avLst/>
          </a:prstGeom>
          <a:noFill/>
          <a:ln>
            <a:noFill/>
          </a:ln>
        </p:spPr>
      </p:pic>
      <p:pic>
        <p:nvPicPr>
          <p:cNvPr id="81" name="Google Shape;81;p4"/>
          <p:cNvPicPr preferRelativeResize="0"/>
          <p:nvPr/>
        </p:nvPicPr>
        <p:blipFill rotWithShape="1">
          <a:blip r:embed="rId4"/>
          <a:srcRect/>
          <a:stretch>
            <a:fillRect/>
          </a:stretch>
        </p:blipFill>
        <p:spPr>
          <a:xfrm>
            <a:off x="1119425" y="3097788"/>
            <a:ext cx="2458115" cy="1843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Sistema de banco de dados</a:t>
            </a:r>
          </a:p>
        </p:txBody>
      </p:sp>
      <p:sp>
        <p:nvSpPr>
          <p:cNvPr id="99" name="Google Shape;99;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4 componentes : Hardware, Software, Dados e Usuários</a:t>
            </a:r>
          </a:p>
        </p:txBody>
      </p:sp>
      <p:pic>
        <p:nvPicPr>
          <p:cNvPr id="100" name="Google Shape;100;p6"/>
          <p:cNvPicPr preferRelativeResize="0"/>
          <p:nvPr/>
        </p:nvPicPr>
        <p:blipFill rotWithShape="1">
          <a:blip r:embed="rId3"/>
          <a:srcRect/>
          <a:stretch>
            <a:fillRect/>
          </a:stretch>
        </p:blipFill>
        <p:spPr>
          <a:xfrm>
            <a:off x="6739649" y="2854161"/>
            <a:ext cx="1380950" cy="1380975"/>
          </a:xfrm>
          <a:prstGeom prst="rect">
            <a:avLst/>
          </a:prstGeom>
          <a:noFill/>
          <a:ln>
            <a:noFill/>
          </a:ln>
        </p:spPr>
      </p:pic>
      <p:pic>
        <p:nvPicPr>
          <p:cNvPr id="101" name="Google Shape;101;p6"/>
          <p:cNvPicPr preferRelativeResize="0"/>
          <p:nvPr/>
        </p:nvPicPr>
        <p:blipFill rotWithShape="1">
          <a:blip r:embed="rId4"/>
          <a:srcRect/>
          <a:stretch>
            <a:fillRect/>
          </a:stretch>
        </p:blipFill>
        <p:spPr>
          <a:xfrm>
            <a:off x="4965350" y="2854174"/>
            <a:ext cx="1380950" cy="1380950"/>
          </a:xfrm>
          <a:prstGeom prst="rect">
            <a:avLst/>
          </a:prstGeom>
          <a:noFill/>
          <a:ln>
            <a:noFill/>
          </a:ln>
        </p:spPr>
      </p:pic>
      <p:pic>
        <p:nvPicPr>
          <p:cNvPr id="102" name="Google Shape;102;p6"/>
          <p:cNvPicPr preferRelativeResize="0"/>
          <p:nvPr/>
        </p:nvPicPr>
        <p:blipFill rotWithShape="1">
          <a:blip r:embed="rId5"/>
          <a:srcRect/>
          <a:stretch>
            <a:fillRect/>
          </a:stretch>
        </p:blipFill>
        <p:spPr>
          <a:xfrm>
            <a:off x="2990100" y="2753688"/>
            <a:ext cx="1581900" cy="1581900"/>
          </a:xfrm>
          <a:prstGeom prst="rect">
            <a:avLst/>
          </a:prstGeom>
          <a:noFill/>
          <a:ln>
            <a:noFill/>
          </a:ln>
        </p:spPr>
      </p:pic>
      <p:pic>
        <p:nvPicPr>
          <p:cNvPr id="103" name="Google Shape;103;p6"/>
          <p:cNvPicPr preferRelativeResize="0"/>
          <p:nvPr/>
        </p:nvPicPr>
        <p:blipFill rotWithShape="1">
          <a:blip r:embed="rId6"/>
          <a:srcRect/>
          <a:stretch>
            <a:fillRect/>
          </a:stretch>
        </p:blipFill>
        <p:spPr>
          <a:xfrm>
            <a:off x="833725" y="2753700"/>
            <a:ext cx="1581900" cy="158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511175" y="589280"/>
            <a:ext cx="8458200" cy="1999615"/>
          </a:xfrm>
          <a:prstGeom prst="rect">
            <a:avLst/>
          </a:prstGeom>
          <a:noFill/>
        </p:spPr>
        <p:txBody>
          <a:bodyPr wrap="square" rtlCol="0" anchor="t">
            <a:spAutoFit/>
          </a:bodyPr>
          <a:lstStyle/>
          <a:p>
            <a:pPr algn="just"/>
            <a:r>
              <a:rPr lang="pt-BR" altLang="en-US" sz="1600" b="1"/>
              <a:t>Conceitos</a:t>
            </a:r>
          </a:p>
          <a:p>
            <a:pPr algn="just"/>
            <a:endParaRPr lang="pt-BR" altLang="en-US" sz="1200"/>
          </a:p>
          <a:p>
            <a:pPr algn="just"/>
            <a:r>
              <a:rPr lang="pt-BR" altLang="en-US" sz="1200" b="1"/>
              <a:t>Banco de Dados</a:t>
            </a:r>
            <a:r>
              <a:rPr lang="pt-BR" altLang="en-US" sz="1200"/>
              <a:t> - Representa o arquivo físico de dados, onde estão armazenados os dados de diversos sistemas, para consulta e atualização pelo usuário.</a:t>
            </a:r>
          </a:p>
          <a:p>
            <a:pPr algn="just"/>
            <a:endParaRPr lang="pt-BR" altLang="en-US" sz="1200"/>
          </a:p>
          <a:p>
            <a:pPr algn="just"/>
            <a:r>
              <a:rPr lang="pt-BR" altLang="en-US" sz="1200" b="1"/>
              <a:t>Dado</a:t>
            </a:r>
            <a:r>
              <a:rPr lang="pt-BR" altLang="en-US" sz="1200"/>
              <a:t> - É o valor do campo quando é armazenado no banco de dados.</a:t>
            </a:r>
          </a:p>
          <a:p>
            <a:pPr algn="just"/>
            <a:endParaRPr lang="pt-BR" altLang="en-US" sz="1200"/>
          </a:p>
          <a:p>
            <a:pPr algn="just"/>
            <a:r>
              <a:rPr lang="pt-BR" altLang="en-US" sz="1200" b="1"/>
              <a:t>Sistema Gerenciador de Banco de Dados</a:t>
            </a:r>
            <a:r>
              <a:rPr lang="pt-BR" altLang="en-US" sz="1200"/>
              <a:t> - É o software responsável pelo gerenciamento do banco de dados.</a:t>
            </a:r>
          </a:p>
          <a:p>
            <a:pPr algn="just"/>
            <a:endParaRPr lang="pt-BR" altLang="en-US" sz="1200"/>
          </a:p>
          <a:p>
            <a:pPr algn="just"/>
            <a:endParaRPr lang="pt-BR"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 de Texto 3"/>
          <p:cNvSpPr txBox="1"/>
          <p:nvPr/>
        </p:nvSpPr>
        <p:spPr>
          <a:xfrm>
            <a:off x="552450" y="423545"/>
            <a:ext cx="7662545" cy="2768600"/>
          </a:xfrm>
          <a:prstGeom prst="rect">
            <a:avLst/>
          </a:prstGeom>
          <a:noFill/>
        </p:spPr>
        <p:txBody>
          <a:bodyPr wrap="square" rtlCol="0" anchor="t">
            <a:spAutoFit/>
          </a:bodyPr>
          <a:lstStyle/>
          <a:p>
            <a:r>
              <a:rPr lang="pt-BR" altLang="en-US" sz="1600" b="1"/>
              <a:t>Por que usar bancos de dados?</a:t>
            </a:r>
          </a:p>
          <a:p>
            <a:endParaRPr lang="pt-BR" altLang="en-US"/>
          </a:p>
          <a:p>
            <a:r>
              <a:rPr lang="pt-BR" altLang="en-US" sz="1600"/>
              <a:t>● Organização e tratamento estruturado dos dados</a:t>
            </a:r>
          </a:p>
          <a:p>
            <a:r>
              <a:rPr lang="pt-BR" altLang="en-US" sz="1600"/>
              <a:t>● Padronização e eficiência do acesso, útil para o desenvolvimento de aplicações</a:t>
            </a:r>
          </a:p>
          <a:p>
            <a:r>
              <a:rPr lang="pt-BR" altLang="en-US" sz="1600"/>
              <a:t>● Independência de dados em relação às aplicações</a:t>
            </a:r>
          </a:p>
          <a:p>
            <a:r>
              <a:rPr lang="pt-BR" altLang="en-US" sz="1600"/>
              <a:t>● Facilidade de recuperação de informações</a:t>
            </a:r>
          </a:p>
          <a:p>
            <a:r>
              <a:rPr lang="pt-BR" altLang="en-US" sz="1600"/>
              <a:t>● Consistência de acordo com as regras de negócio definidas</a:t>
            </a:r>
          </a:p>
          <a:p>
            <a:r>
              <a:rPr lang="pt-BR" altLang="en-US" sz="1600"/>
              <a:t>● Controle de redundância</a:t>
            </a:r>
          </a:p>
          <a:p>
            <a:r>
              <a:rPr lang="pt-BR" altLang="en-US" sz="1600"/>
              <a:t>● Restrições de integridade</a:t>
            </a:r>
          </a:p>
          <a:p>
            <a:r>
              <a:rPr lang="pt-BR" altLang="en-US" sz="1600"/>
              <a:t>● Backup e restauração</a:t>
            </a:r>
          </a:p>
          <a:p>
            <a:r>
              <a:rPr lang="pt-BR" altLang="en-US" sz="1600"/>
              <a:t>● Controle de concorrência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9405" y="389255"/>
            <a:ext cx="1111250" cy="572770"/>
          </a:xfrm>
        </p:spPr>
        <p:txBody>
          <a:bodyPr/>
          <a:lstStyle/>
          <a:p>
            <a:r>
              <a:rPr lang="pt-BR" altLang="en-US" sz="1600" b="1"/>
              <a:t>Histórico</a:t>
            </a:r>
          </a:p>
        </p:txBody>
      </p:sp>
      <p:sp>
        <p:nvSpPr>
          <p:cNvPr id="4" name="Caixa de Texto 3"/>
          <p:cNvSpPr txBox="1"/>
          <p:nvPr/>
        </p:nvSpPr>
        <p:spPr>
          <a:xfrm>
            <a:off x="560070" y="857885"/>
            <a:ext cx="8583930" cy="2461260"/>
          </a:xfrm>
          <a:prstGeom prst="rect">
            <a:avLst/>
          </a:prstGeom>
          <a:noFill/>
        </p:spPr>
        <p:txBody>
          <a:bodyPr wrap="square" rtlCol="0" anchor="t">
            <a:spAutoFit/>
          </a:bodyPr>
          <a:lstStyle/>
          <a:p>
            <a:r>
              <a:rPr lang="pt-BR" altLang="en-US" b="1"/>
              <a:t>Antes de 1960</a:t>
            </a:r>
          </a:p>
          <a:p>
            <a:endParaRPr lang="pt-BR" altLang="en-US"/>
          </a:p>
          <a:p>
            <a:pPr>
              <a:lnSpc>
                <a:spcPct val="150000"/>
              </a:lnSpc>
            </a:pPr>
            <a:r>
              <a:rPr lang="pt-BR" altLang="en-US"/>
              <a:t>● Registros eram feitos em papéis (listas, arquivos, jornais)</a:t>
            </a:r>
          </a:p>
          <a:p>
            <a:pPr>
              <a:lnSpc>
                <a:spcPct val="150000"/>
              </a:lnSpc>
            </a:pPr>
            <a:r>
              <a:rPr lang="pt-BR" altLang="en-US"/>
              <a:t>● Acesso difícil e trabalhoso</a:t>
            </a:r>
          </a:p>
          <a:p>
            <a:pPr>
              <a:lnSpc>
                <a:spcPct val="150000"/>
              </a:lnSpc>
            </a:pPr>
            <a:r>
              <a:rPr lang="pt-BR" altLang="en-US"/>
              <a:t>● Problemas de segurança, registros fora do lugar, incêndios</a:t>
            </a:r>
          </a:p>
          <a:p>
            <a:pPr>
              <a:lnSpc>
                <a:spcPct val="150000"/>
              </a:lnSpc>
            </a:pPr>
            <a:r>
              <a:rPr lang="pt-BR" altLang="en-US"/>
              <a:t>● O uso de computadores se tornou uma opção viável para organizações privadas</a:t>
            </a:r>
          </a:p>
          <a:p>
            <a:pPr>
              <a:lnSpc>
                <a:spcPct val="150000"/>
              </a:lnSpc>
            </a:pPr>
            <a:r>
              <a:rPr lang="pt-BR" altLang="en-US"/>
              <a:t>● Dados passam a ser armazenados em arquivos</a:t>
            </a:r>
          </a:p>
          <a:p>
            <a:pPr>
              <a:lnSpc>
                <a:spcPct val="150000"/>
              </a:lnSpc>
            </a:pPr>
            <a:r>
              <a:rPr lang="pt-BR" altLang="en-US"/>
              <a:t>● Surgimento dos modelos hierárquico (IMS) e rede (CODASYL)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9405" y="389255"/>
            <a:ext cx="1111250" cy="572770"/>
          </a:xfrm>
        </p:spPr>
        <p:txBody>
          <a:bodyPr/>
          <a:lstStyle/>
          <a:p>
            <a:r>
              <a:rPr lang="pt-BR" altLang="en-US" sz="1600" b="1"/>
              <a:t>Histórico</a:t>
            </a:r>
          </a:p>
        </p:txBody>
      </p:sp>
      <p:sp>
        <p:nvSpPr>
          <p:cNvPr id="3" name="Caixa de Texto 2"/>
          <p:cNvSpPr txBox="1"/>
          <p:nvPr/>
        </p:nvSpPr>
        <p:spPr>
          <a:xfrm>
            <a:off x="449580" y="884555"/>
            <a:ext cx="8694420" cy="4076700"/>
          </a:xfrm>
          <a:prstGeom prst="rect">
            <a:avLst/>
          </a:prstGeom>
          <a:noFill/>
        </p:spPr>
        <p:txBody>
          <a:bodyPr wrap="square" rtlCol="0" anchor="t">
            <a:spAutoFit/>
          </a:bodyPr>
          <a:lstStyle/>
          <a:p>
            <a:pPr algn="just"/>
            <a:r>
              <a:rPr lang="pt-BR" altLang="en-US" b="1"/>
              <a:t>1970</a:t>
            </a:r>
          </a:p>
          <a:p>
            <a:pPr algn="just"/>
            <a:endParaRPr lang="pt-BR" altLang="en-US"/>
          </a:p>
          <a:p>
            <a:pPr algn="just">
              <a:lnSpc>
                <a:spcPct val="150000"/>
              </a:lnSpc>
            </a:pPr>
            <a:r>
              <a:rPr lang="pt-BR" altLang="en-US"/>
              <a:t>● Surgimento do modelo relacional (E.F. Codd, pesquisador da IBM)</a:t>
            </a:r>
          </a:p>
          <a:p>
            <a:pPr algn="just">
              <a:lnSpc>
                <a:spcPct val="150000"/>
              </a:lnSpc>
            </a:pPr>
            <a:r>
              <a:rPr lang="pt-BR" altLang="en-US"/>
              <a:t>● Separação dos níveis lógico e físico do esquema do banco de dados</a:t>
            </a:r>
          </a:p>
          <a:p>
            <a:pPr algn="just">
              <a:lnSpc>
                <a:spcPct val="150000"/>
              </a:lnSpc>
            </a:pPr>
            <a:r>
              <a:rPr lang="pt-BR" altLang="en-US"/>
              <a:t>● Baseado em álgebra relacional</a:t>
            </a:r>
          </a:p>
          <a:p>
            <a:pPr algn="just">
              <a:lnSpc>
                <a:spcPct val="150000"/>
              </a:lnSpc>
            </a:pPr>
            <a:r>
              <a:rPr lang="pt-BR" altLang="en-US"/>
              <a:t>● Se tornou o princípio padrão para sistemas de banco de dados</a:t>
            </a:r>
          </a:p>
          <a:p>
            <a:pPr algn="just">
              <a:lnSpc>
                <a:spcPct val="150000"/>
              </a:lnSpc>
            </a:pPr>
            <a:r>
              <a:rPr lang="pt-BR" altLang="en-US"/>
              <a:t>● Representado por uma coleção de tabelas (entidade/relação) e um conjunto de </a:t>
            </a:r>
          </a:p>
          <a:p>
            <a:pPr algn="just">
              <a:lnSpc>
                <a:spcPct val="150000"/>
              </a:lnSpc>
            </a:pPr>
            <a:r>
              <a:rPr lang="pt-BR" altLang="en-US"/>
              <a:t>linhas (tuplas) e colunas (atributos)</a:t>
            </a:r>
          </a:p>
          <a:p>
            <a:pPr algn="just">
              <a:lnSpc>
                <a:spcPct val="150000"/>
              </a:lnSpc>
            </a:pPr>
            <a:r>
              <a:rPr lang="pt-BR" altLang="en-US"/>
              <a:t>Entre 1974 e 1977 Surgimento de dois sistemas de banco de dados</a:t>
            </a:r>
          </a:p>
          <a:p>
            <a:pPr algn="just">
              <a:lnSpc>
                <a:spcPct val="150000"/>
              </a:lnSpc>
            </a:pPr>
            <a:r>
              <a:rPr lang="pt-BR" altLang="en-US"/>
              <a:t>● INGRES, Universidade da Califórnia, Berkeley</a:t>
            </a:r>
          </a:p>
          <a:p>
            <a:pPr algn="just">
              <a:lnSpc>
                <a:spcPct val="150000"/>
              </a:lnSpc>
            </a:pPr>
            <a:r>
              <a:rPr lang="pt-BR" altLang="en-US"/>
              <a:t>● System R, IBM, San Jose</a:t>
            </a:r>
          </a:p>
          <a:p>
            <a:pPr algn="just">
              <a:lnSpc>
                <a:spcPct val="150000"/>
              </a:lnSpc>
            </a:pPr>
            <a:r>
              <a:rPr lang="pt-BR" altLang="en-US"/>
              <a:t>1976 Criação do modelo entidade-relacionamento (Dr. Peter Chen)</a:t>
            </a:r>
          </a:p>
          <a:p>
            <a:pPr algn="just">
              <a:lnSpc>
                <a:spcPct val="150000"/>
              </a:lnSpc>
            </a:pPr>
            <a:r>
              <a:rPr lang="pt-BR" altLang="en-US"/>
              <a:t>● Foco na aplicação dos dados ao invés da estrutura lógica das tabelas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2240</Words>
  <Application>Microsoft Office PowerPoint</Application>
  <PresentationFormat>Apresentação na tela (16:9)</PresentationFormat>
  <Paragraphs>281</Paragraphs>
  <Slides>36</Slides>
  <Notes>22</Notes>
  <HiddenSlides>0</HiddenSlides>
  <MMClips>0</MMClips>
  <ScaleCrop>false</ScaleCrop>
  <HeadingPairs>
    <vt:vector size="8" baseType="variant">
      <vt:variant>
        <vt:lpstr>Fontes usadas</vt:lpstr>
      </vt:variant>
      <vt:variant>
        <vt:i4>3</vt:i4>
      </vt:variant>
      <vt:variant>
        <vt:lpstr>Tema</vt:lpstr>
      </vt:variant>
      <vt:variant>
        <vt:i4>1</vt:i4>
      </vt:variant>
      <vt:variant>
        <vt:lpstr>Servidores OLE inseridos</vt:lpstr>
      </vt:variant>
      <vt:variant>
        <vt:i4>1</vt:i4>
      </vt:variant>
      <vt:variant>
        <vt:lpstr>Títulos de slides</vt:lpstr>
      </vt:variant>
      <vt:variant>
        <vt:i4>36</vt:i4>
      </vt:variant>
    </vt:vector>
  </HeadingPairs>
  <TitlesOfParts>
    <vt:vector size="41" baseType="lpstr">
      <vt:lpstr>Arial</vt:lpstr>
      <vt:lpstr>Trebuchet MS</vt:lpstr>
      <vt:lpstr>Wingdings</vt:lpstr>
      <vt:lpstr>Simple Light</vt:lpstr>
      <vt:lpstr>PBrush</vt:lpstr>
      <vt:lpstr>Apresentação do PowerPoint</vt:lpstr>
      <vt:lpstr>Objetivos da Disciplina</vt:lpstr>
      <vt:lpstr>O que são Banco de Dados ?</vt:lpstr>
      <vt:lpstr>O que são Banco de Dados ?</vt:lpstr>
      <vt:lpstr>Sistema de banco de dados</vt:lpstr>
      <vt:lpstr>Apresentação do PowerPoint</vt:lpstr>
      <vt:lpstr>Apresentação do PowerPoint</vt:lpstr>
      <vt:lpstr>Histórico</vt:lpstr>
      <vt:lpstr>Histórico</vt:lpstr>
      <vt:lpstr>Histórico</vt:lpstr>
      <vt:lpstr>Histórico</vt:lpstr>
      <vt:lpstr>Sistema Gerenciador de Banco de Dados ( SGBD )</vt:lpstr>
      <vt:lpstr>Sistema Gerenciador de Banco de Dados ( SGBD )  </vt:lpstr>
      <vt:lpstr>Ranking SGDB</vt:lpstr>
      <vt:lpstr>Profissões Banco de Dados</vt:lpstr>
      <vt:lpstr>Mas vamos deixar a linguagem para depois</vt:lpstr>
      <vt:lpstr>Modelo de Banco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Modelo Entidade-Relacionamento</vt:lpstr>
      <vt:lpstr>Entidade</vt:lpstr>
      <vt:lpstr>Entidade</vt:lpstr>
      <vt:lpstr>Entidade</vt:lpstr>
      <vt:lpstr>Entidade</vt:lpstr>
      <vt:lpstr>Atributo</vt:lpstr>
      <vt:lpstr>Atributo</vt:lpstr>
      <vt:lpstr>Relacionamentos</vt:lpstr>
      <vt:lpstr>Relacionamentos</vt:lpstr>
      <vt:lpstr>Cardinalidade</vt:lpstr>
      <vt:lpstr>Relacionamentos</vt:lpstr>
      <vt:lpstr>Prática e Exercícios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Residência de Software</dc:title>
  <dc:creator>Admin</dc:creator>
  <cp:lastModifiedBy>Roni Schanuel</cp:lastModifiedBy>
  <cp:revision>36</cp:revision>
  <dcterms:created xsi:type="dcterms:W3CDTF">2022-02-22T11:34:00Z</dcterms:created>
  <dcterms:modified xsi:type="dcterms:W3CDTF">2024-02-21T22:57:20Z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0x010100601DA58A03D426469B2393E7570918A5</vt:lpwstr>
  </property>
  <property fmtid="{D5CDD505-2E9C-101B-9397-08002B2CF9AE}" pid="3" name="ICV">
    <vt:lpwstr>E6E9974E583B4F8B92C83C0179219C7D</vt:lpwstr>
  </property>
  <property fmtid="{D5CDD505-2E9C-101B-9397-08002B2CF9AE}" pid="4" name="KSOProductBuildVer">
    <vt:lpwstr>1046-11.2.0.11516</vt:lpwstr>
  </property>
  <property fmtid="{D5CDD505-2E9C-101B-9397-08002B2CF9AE}" pid="5" name="MSIP_Label_5c88f678-0b6e-4995-8ab3-bcc8062be905_Enabled">
    <vt:lpwstr>true</vt:lpwstr>
  </property>
  <property fmtid="{D5CDD505-2E9C-101B-9397-08002B2CF9AE}" pid="6" name="MSIP_Label_5c88f678-0b6e-4995-8ab3-bcc8062be905_SetDate">
    <vt:lpwstr>2024-02-21T22:55:26Z</vt:lpwstr>
  </property>
  <property fmtid="{D5CDD505-2E9C-101B-9397-08002B2CF9AE}" pid="7" name="MSIP_Label_5c88f678-0b6e-4995-8ab3-bcc8062be905_Method">
    <vt:lpwstr>Standard</vt:lpwstr>
  </property>
  <property fmtid="{D5CDD505-2E9C-101B-9397-08002B2CF9AE}" pid="8" name="MSIP_Label_5c88f678-0b6e-4995-8ab3-bcc8062be905_Name">
    <vt:lpwstr>Ostensivo</vt:lpwstr>
  </property>
  <property fmtid="{D5CDD505-2E9C-101B-9397-08002B2CF9AE}" pid="9" name="MSIP_Label_5c88f678-0b6e-4995-8ab3-bcc8062be905_SiteId">
    <vt:lpwstr>d0c698d4-e4ea-4ee9-a79d-f2d7a78399c8</vt:lpwstr>
  </property>
  <property fmtid="{D5CDD505-2E9C-101B-9397-08002B2CF9AE}" pid="10" name="MSIP_Label_5c88f678-0b6e-4995-8ab3-bcc8062be905_ActionId">
    <vt:lpwstr>bd3b488b-8e9f-44f7-a8e2-fee94947f33e</vt:lpwstr>
  </property>
  <property fmtid="{D5CDD505-2E9C-101B-9397-08002B2CF9AE}" pid="11" name="MSIP_Label_5c88f678-0b6e-4995-8ab3-bcc8062be905_ContentBits">
    <vt:lpwstr>0</vt:lpwstr>
  </property>
</Properties>
</file>