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9" r:id="rId6"/>
    <p:sldId id="270" r:id="rId7"/>
    <p:sldId id="258" r:id="rId8"/>
    <p:sldId id="259" r:id="rId9"/>
    <p:sldId id="271" r:id="rId10"/>
    <p:sldId id="272" r:id="rId11"/>
    <p:sldId id="273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9EFB-CFAF-420B-A79C-23704124FE0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3183-38EB-49D3-AFEE-F89980CC5DE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1800" y="260648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Tipos de </a:t>
            </a:r>
            <a:r>
              <a:rPr lang="pt-BR" dirty="0" err="1" smtClean="0"/>
              <a:t>indice</a:t>
            </a:r>
            <a:r>
              <a:rPr lang="pt-BR" dirty="0" smtClean="0"/>
              <a:t> </a:t>
            </a:r>
            <a:r>
              <a:rPr lang="pt-BR" dirty="0" err="1" smtClean="0"/>
              <a:t>postgres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19188"/>
            <a:ext cx="71151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485265"/>
            <a:ext cx="8229600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764704"/>
            <a:ext cx="7056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CREATE TABLE funcionario (</a:t>
            </a:r>
            <a:r>
              <a:rPr lang="es-ES" sz="1200" dirty="0" err="1"/>
              <a:t>codigo_funcionario</a:t>
            </a:r>
            <a:r>
              <a:rPr lang="es-ES" sz="1200" dirty="0"/>
              <a:t> SERIAL PRIMARY KEY, </a:t>
            </a:r>
            <a:r>
              <a:rPr lang="es-ES" sz="1200" dirty="0" err="1"/>
              <a:t>nome</a:t>
            </a:r>
            <a:r>
              <a:rPr lang="es-ES" sz="1200" dirty="0"/>
              <a:t> VARCHAR(60), email VARCHAR(40))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827584" y="1412776"/>
            <a:ext cx="603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José','jose@gmail.com</a:t>
            </a:r>
            <a:r>
              <a:rPr lang="pt-BR" sz="1200" dirty="0"/>
              <a:t>');</a:t>
            </a:r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Maria','maria@gmail.com</a:t>
            </a:r>
            <a:r>
              <a:rPr lang="pt-BR" sz="1200" dirty="0"/>
              <a:t>');</a:t>
            </a:r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Carla','carla@gmail.com</a:t>
            </a:r>
            <a:r>
              <a:rPr lang="pt-BR" sz="1200" dirty="0"/>
              <a:t>');</a:t>
            </a:r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Adriano','adriano@gmail.com</a:t>
            </a:r>
            <a:r>
              <a:rPr lang="pt-BR" sz="1200" dirty="0"/>
              <a:t>');</a:t>
            </a:r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Antônio','antonio@gmail.com</a:t>
            </a:r>
            <a:r>
              <a:rPr lang="pt-BR" sz="1200" dirty="0"/>
              <a:t>');</a:t>
            </a:r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funcionario</a:t>
            </a:r>
            <a:r>
              <a:rPr lang="pt-BR" sz="1200" dirty="0"/>
              <a:t> (nome, </a:t>
            </a:r>
            <a:r>
              <a:rPr lang="pt-BR" sz="1200" dirty="0" err="1"/>
              <a:t>email</a:t>
            </a:r>
            <a:r>
              <a:rPr lang="pt-BR" sz="1200" dirty="0"/>
              <a:t>) VALUES ('</a:t>
            </a:r>
            <a:r>
              <a:rPr lang="pt-BR" sz="1200" dirty="0" err="1"/>
              <a:t>Marcos','marcos@hotmail.com</a:t>
            </a:r>
            <a:r>
              <a:rPr lang="pt-BR" sz="1200" dirty="0"/>
              <a:t>');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971600" y="299695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CREATE TABLE terceirizado (</a:t>
            </a:r>
            <a:r>
              <a:rPr lang="pt-BR" sz="1200" dirty="0" err="1"/>
              <a:t>codigo_terceirizado</a:t>
            </a:r>
            <a:r>
              <a:rPr lang="pt-BR" sz="1200" dirty="0"/>
              <a:t> SERIAL PRIMARY KEY, nome VARCHAR(60), </a:t>
            </a:r>
            <a:r>
              <a:rPr lang="pt-BR" sz="1200" dirty="0" err="1"/>
              <a:t>email</a:t>
            </a:r>
            <a:r>
              <a:rPr lang="pt-BR" sz="1200" dirty="0"/>
              <a:t> VARCHAR(40), empresa VARCHAR(60))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1115616" y="39330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INSERT INTO terceirizado (nome, </a:t>
            </a:r>
            <a:r>
              <a:rPr lang="pt-BR" sz="1200" dirty="0" err="1"/>
              <a:t>email</a:t>
            </a:r>
            <a:r>
              <a:rPr lang="pt-BR" sz="1200" dirty="0"/>
              <a:t>, empresa) VALUES ('</a:t>
            </a:r>
            <a:r>
              <a:rPr lang="pt-BR" sz="1200" dirty="0" err="1"/>
              <a:t>José','j@gmail.com</a:t>
            </a:r>
            <a:r>
              <a:rPr lang="pt-BR" sz="1200" dirty="0"/>
              <a:t>', 'XPTO LTDA');</a:t>
            </a:r>
            <a:endParaRPr lang="pt-BR" sz="1200" dirty="0"/>
          </a:p>
          <a:p>
            <a:r>
              <a:rPr lang="pt-BR" sz="1200" dirty="0"/>
              <a:t>INSERT INTO terceirizado (nome, </a:t>
            </a:r>
            <a:r>
              <a:rPr lang="pt-BR" sz="1200" dirty="0" err="1"/>
              <a:t>email</a:t>
            </a:r>
            <a:r>
              <a:rPr lang="pt-BR" sz="1200" dirty="0"/>
              <a:t>, empresa) VALUES ('</a:t>
            </a:r>
            <a:r>
              <a:rPr lang="pt-BR" sz="1200" dirty="0" err="1"/>
              <a:t>Mariana','mari@gmail.com','ABC</a:t>
            </a:r>
            <a:r>
              <a:rPr lang="pt-BR" sz="1200" dirty="0"/>
              <a:t> S/A');</a:t>
            </a:r>
            <a:endParaRPr lang="pt-BR" sz="1200" dirty="0"/>
          </a:p>
          <a:p>
            <a:r>
              <a:rPr lang="pt-BR" sz="1200" dirty="0"/>
              <a:t>INSERT INTO terceirizado (nome, </a:t>
            </a:r>
            <a:r>
              <a:rPr lang="pt-BR" sz="1200" dirty="0" err="1"/>
              <a:t>email</a:t>
            </a:r>
            <a:r>
              <a:rPr lang="pt-BR" sz="1200" dirty="0"/>
              <a:t>, empresa) VALUES ('</a:t>
            </a:r>
            <a:r>
              <a:rPr lang="pt-BR" sz="1200" dirty="0" err="1"/>
              <a:t>Carla','car@gmail.com','XPTO</a:t>
            </a:r>
            <a:r>
              <a:rPr lang="pt-BR" sz="1200" dirty="0"/>
              <a:t> 123 LTDA</a:t>
            </a:r>
            <a:r>
              <a:rPr lang="pt-BR" sz="1200" dirty="0" smtClean="0"/>
              <a:t>');</a:t>
            </a:r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712" y="260772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Usando o </a:t>
            </a:r>
            <a:r>
              <a:rPr lang="pt-BR" sz="1200" b="1" dirty="0" err="1" smtClean="0"/>
              <a:t>union</a:t>
            </a:r>
            <a:r>
              <a:rPr lang="pt-BR" sz="1200" b="1" dirty="0" smtClean="0"/>
              <a:t> para listar todos os nomes e </a:t>
            </a:r>
            <a:r>
              <a:rPr lang="pt-BR" sz="1200" b="1" dirty="0" err="1" smtClean="0"/>
              <a:t>emails</a:t>
            </a:r>
            <a:r>
              <a:rPr lang="pt-BR" sz="1200" b="1" dirty="0" smtClean="0"/>
              <a:t> de </a:t>
            </a:r>
            <a:r>
              <a:rPr lang="pt-BR" sz="1200" b="1" dirty="0" err="1" smtClean="0"/>
              <a:t>funcionario</a:t>
            </a:r>
            <a:r>
              <a:rPr lang="pt-BR" sz="1200" b="1" dirty="0" smtClean="0"/>
              <a:t> e terceirizado</a:t>
            </a:r>
            <a:endParaRPr lang="pt-B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" y="765175"/>
            <a:ext cx="5619115" cy="439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 de Texto 1"/>
          <p:cNvSpPr txBox="1"/>
          <p:nvPr/>
        </p:nvSpPr>
        <p:spPr>
          <a:xfrm>
            <a:off x="683260" y="5339715"/>
            <a:ext cx="7091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pt-BR" sz="1200" b="1" dirty="0" smtClean="0">
                <a:sym typeface="+mn-ea"/>
              </a:rPr>
              <a:t>UNION ALL: Ao contrário do UNION, UNION ALL retorna todos os registros, incluindo duplicatas. Isso significa que, se houver registros duplicados nas consultas, eles serão incluídos no resultado final.</a:t>
            </a:r>
            <a:endParaRPr lang="pt-BR" sz="1200" b="1" dirty="0" smtClean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712" y="47667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Usando o </a:t>
            </a:r>
            <a:r>
              <a:rPr lang="pt-BR" sz="1200" b="1" dirty="0" err="1" smtClean="0"/>
              <a:t>intersect</a:t>
            </a:r>
            <a:r>
              <a:rPr lang="pt-BR" sz="1200" b="1" dirty="0" smtClean="0"/>
              <a:t> para listar todos os nomes que tem em uma tabela e  na outra também Fazendo a interseção</a:t>
            </a:r>
            <a:endParaRPr lang="pt-BR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95" y="1196975"/>
            <a:ext cx="6704330" cy="466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79712" y="47667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Usando o </a:t>
            </a:r>
            <a:r>
              <a:rPr lang="pt-BR" sz="1200" b="1" dirty="0" err="1" smtClean="0"/>
              <a:t>excecpt</a:t>
            </a:r>
            <a:r>
              <a:rPr lang="pt-BR" sz="1200" b="1" dirty="0" smtClean="0"/>
              <a:t> para listar todos os nomes que tem na tabela funcionário e não tem em terceirizado</a:t>
            </a:r>
            <a:endParaRPr lang="pt-BR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17" y="1628800"/>
            <a:ext cx="50863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67360" y="621030"/>
            <a:ext cx="55505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CREATE TABLE pessoa (codigo_pessoa SERIAL PRIMARY KEY, nome VARCHAR(60), codigo_pessoa_casada int unique);</a:t>
            </a:r>
            <a:endParaRPr lang="pt-BR" altLang="en-US" sz="1400"/>
          </a:p>
        </p:txBody>
      </p:sp>
      <p:sp>
        <p:nvSpPr>
          <p:cNvPr id="5" name="Caixa de Texto 4"/>
          <p:cNvSpPr txBox="1"/>
          <p:nvPr/>
        </p:nvSpPr>
        <p:spPr>
          <a:xfrm>
            <a:off x="611505" y="1268730"/>
            <a:ext cx="84797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ALTER TABLE pessoa ADD CONSTRAINT fk_pessoa_casada FOREIGN KEY</a:t>
            </a:r>
            <a:endParaRPr lang="pt-BR" altLang="en-US" sz="1400"/>
          </a:p>
          <a:p>
            <a:r>
              <a:rPr lang="pt-BR" altLang="en-US" sz="1400"/>
              <a:t>(codigo_pessoa_casada) REFERENCES pessoa (codigo_pessoa);</a:t>
            </a:r>
            <a:endParaRPr lang="pt-BR" altLang="en-US" sz="1400"/>
          </a:p>
        </p:txBody>
      </p:sp>
      <p:sp>
        <p:nvSpPr>
          <p:cNvPr id="6" name="Caixa de Texto 5"/>
          <p:cNvSpPr txBox="1"/>
          <p:nvPr/>
        </p:nvSpPr>
        <p:spPr>
          <a:xfrm>
            <a:off x="611505" y="1781810"/>
            <a:ext cx="73298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INSERT INTO pessoa (nome) VALUES ('Ana');</a:t>
            </a:r>
            <a:endParaRPr lang="pt-BR" altLang="en-US" sz="1400"/>
          </a:p>
          <a:p>
            <a:r>
              <a:rPr lang="pt-BR" altLang="en-US" sz="1400"/>
              <a:t>INSERT INTO pessoa (nome) VALUES ('Jorge');</a:t>
            </a:r>
            <a:endParaRPr lang="pt-BR" altLang="en-US" sz="1400"/>
          </a:p>
          <a:p>
            <a:r>
              <a:rPr lang="pt-BR" altLang="en-US" sz="1400"/>
              <a:t>INSERT INTO pessoa (nome) VALUES ('Alberto');</a:t>
            </a:r>
            <a:endParaRPr lang="pt-BR" altLang="en-US" sz="1400"/>
          </a:p>
          <a:p>
            <a:r>
              <a:rPr lang="pt-BR" altLang="en-US" sz="1400"/>
              <a:t>INSERT INTO pessoa (nome) VALUES ('Carlos');</a:t>
            </a:r>
            <a:endParaRPr lang="pt-BR" altLang="en-US" sz="1400"/>
          </a:p>
          <a:p>
            <a:r>
              <a:rPr lang="pt-BR" altLang="en-US" sz="1400"/>
              <a:t>INSERT INTO pessoa (nome) VALUES ('Adriana');</a:t>
            </a:r>
            <a:endParaRPr lang="pt-BR" altLang="en-US" sz="1400"/>
          </a:p>
          <a:p>
            <a:r>
              <a:rPr lang="pt-BR" altLang="en-US" sz="1400"/>
              <a:t>INSERT INTO pessoa (nome) VALUES ('Gilda');</a:t>
            </a:r>
            <a:endParaRPr lang="pt-BR" altLang="en-US" sz="1400"/>
          </a:p>
        </p:txBody>
      </p:sp>
      <p:sp>
        <p:nvSpPr>
          <p:cNvPr id="7" name="Caixa de Texto 6"/>
          <p:cNvSpPr txBox="1"/>
          <p:nvPr/>
        </p:nvSpPr>
        <p:spPr>
          <a:xfrm>
            <a:off x="755015" y="3429000"/>
            <a:ext cx="5936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UPDATE pessoa SET codigo_pessoa_casada = 1 WHERE codigo_pessoa = 2;</a:t>
            </a:r>
            <a:endParaRPr lang="pt-BR" altLang="en-US" sz="1400"/>
          </a:p>
          <a:p>
            <a:r>
              <a:rPr lang="pt-BR" altLang="en-US" sz="1400"/>
              <a:t>UPDATE pessoa SET codigo_pessoa_casada = 2 WHERE codigo_pessoa = 1;</a:t>
            </a:r>
            <a:endParaRPr lang="pt-BR" altLang="en-US" sz="1400"/>
          </a:p>
        </p:txBody>
      </p:sp>
      <p:sp>
        <p:nvSpPr>
          <p:cNvPr id="8" name="Caixa de Texto 7"/>
          <p:cNvSpPr txBox="1"/>
          <p:nvPr/>
        </p:nvSpPr>
        <p:spPr>
          <a:xfrm>
            <a:off x="3578860" y="140970"/>
            <a:ext cx="2184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AutoRelacionamento</a:t>
            </a:r>
            <a:endParaRPr lang="pt-BR" altLang="en-US" b="1"/>
          </a:p>
        </p:txBody>
      </p:sp>
      <p:pic>
        <p:nvPicPr>
          <p:cNvPr id="10" name="Espaço Reservado para Conteúdo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96240" y="4797425"/>
            <a:ext cx="5796280" cy="1772920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899160" y="4293235"/>
            <a:ext cx="1716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Pessoas casadas</a:t>
            </a:r>
            <a:endParaRPr lang="pt-BR" altLang="en-US" b="1"/>
          </a:p>
        </p:txBody>
      </p:sp>
      <p:sp>
        <p:nvSpPr>
          <p:cNvPr id="13" name="Caixa de Texto 12"/>
          <p:cNvSpPr txBox="1"/>
          <p:nvPr/>
        </p:nvSpPr>
        <p:spPr>
          <a:xfrm>
            <a:off x="5795645" y="4365625"/>
            <a:ext cx="212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Pessoas não casadas</a:t>
            </a:r>
            <a:endParaRPr lang="pt-BR" altLang="en-US" b="1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0" y="4869180"/>
            <a:ext cx="2339975" cy="1645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16200" y="539750"/>
            <a:ext cx="2578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AutoRelacionamento 1xn</a:t>
            </a:r>
            <a:endParaRPr lang="pt-BR" altLang="en-US" b="1"/>
          </a:p>
        </p:txBody>
      </p:sp>
      <p:sp>
        <p:nvSpPr>
          <p:cNvPr id="5" name="Caixa de Texto 4"/>
          <p:cNvSpPr txBox="1"/>
          <p:nvPr/>
        </p:nvSpPr>
        <p:spPr>
          <a:xfrm>
            <a:off x="539115" y="1125220"/>
            <a:ext cx="8263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CREATE TABLE funcionario(codigo_funcionario SERIAL PRIMARY KEY, nome VARCHAR(60),codigo_gerente int );</a:t>
            </a:r>
            <a:endParaRPr lang="pt-BR" altLang="en-US" sz="1400"/>
          </a:p>
        </p:txBody>
      </p:sp>
      <p:sp>
        <p:nvSpPr>
          <p:cNvPr id="6" name="Caixa de Texto 5"/>
          <p:cNvSpPr txBox="1"/>
          <p:nvPr/>
        </p:nvSpPr>
        <p:spPr>
          <a:xfrm>
            <a:off x="611505" y="1701165"/>
            <a:ext cx="8007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ALTER TABLE funcionario ADD CONSTRAINT fk_funcionario_gerente FOREIGN KEY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(codigo_gerente) REFERENCES funcionario (codigo_funcionario);</a:t>
            </a:r>
            <a:endParaRPr lang="pt-BR" altLang="en-US" sz="1400">
              <a:sym typeface="+mn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55015" y="2421255"/>
            <a:ext cx="56851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('Ana');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('Jorge');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('Alberto');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('Carlos');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('Adriana');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INSERT INTO funcionario (nome) VALUES ('Gilda');</a:t>
            </a:r>
            <a:endParaRPr lang="pt-BR" altLang="en-US" sz="1400">
              <a:sym typeface="+mn-ea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55650" y="3932555"/>
            <a:ext cx="7656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UPDATE funcionario SET codigo_gerente = 6 WHERE codigo_funcionario = 4;</a:t>
            </a:r>
            <a:endParaRPr lang="pt-BR" altLang="en-US" sz="14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400">
                <a:sym typeface="+mn-ea"/>
              </a:rPr>
              <a:t>UPDATE funcionario SET codigo_gerente = 6 WHERE codigo_funcionario = 5;</a:t>
            </a:r>
            <a:endParaRPr lang="pt-BR" altLang="en-US" sz="1400">
              <a:sym typeface="+mn-ea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5013325"/>
            <a:ext cx="4640580" cy="146875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2704465" y="4577715"/>
            <a:ext cx="3276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400" b="1"/>
              <a:t>Todos funcionarios gerenciados pela Gilda</a:t>
            </a:r>
            <a:endParaRPr lang="pt-BR" altLang="en-US" sz="1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555240" y="332740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b="1"/>
              <a:t>AutoRelacionamento nxn</a:t>
            </a:r>
            <a:endParaRPr lang="pt-BR" altLang="en-US" b="1"/>
          </a:p>
        </p:txBody>
      </p:sp>
      <p:sp>
        <p:nvSpPr>
          <p:cNvPr id="6" name="Caixa de Texto 5"/>
          <p:cNvSpPr txBox="1"/>
          <p:nvPr/>
        </p:nvSpPr>
        <p:spPr>
          <a:xfrm>
            <a:off x="539115" y="908685"/>
            <a:ext cx="49161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CREATE TABLE disciplina(codigo_disciplina SERIAL PRIMARY KEY, nome VARCHAR(40));</a:t>
            </a:r>
            <a:endParaRPr lang="pt-BR" altLang="en-US" sz="1200"/>
          </a:p>
          <a:p>
            <a:r>
              <a:rPr lang="pt-BR" altLang="en-US" sz="1200"/>
              <a:t>INSERT INTO disciplina (nome) VALUES ('Java Web');</a:t>
            </a:r>
            <a:endParaRPr lang="pt-BR" altLang="en-US" sz="1200"/>
          </a:p>
          <a:p>
            <a:r>
              <a:rPr lang="pt-BR" altLang="en-US" sz="1200"/>
              <a:t>INSERT INTO disciplina (nome) VALUES ('API REST');</a:t>
            </a:r>
            <a:endParaRPr lang="pt-BR" altLang="en-US" sz="1200"/>
          </a:p>
          <a:p>
            <a:r>
              <a:rPr lang="pt-BR" altLang="en-US" sz="1200"/>
              <a:t>INSERT INTO disciplina (nome) VALUES ('Banco de Dados');</a:t>
            </a:r>
            <a:endParaRPr lang="pt-BR" altLang="en-US" sz="1200"/>
          </a:p>
          <a:p>
            <a:r>
              <a:rPr lang="pt-BR" altLang="en-US" sz="1200"/>
              <a:t>INSERT INTO disciplina (nome) VALUES ('Lógica de Programação');</a:t>
            </a:r>
            <a:endParaRPr lang="pt-BR" altLang="en-US" sz="1200"/>
          </a:p>
          <a:p>
            <a:r>
              <a:rPr lang="pt-BR" altLang="en-US" sz="1200"/>
              <a:t>INSERT INTO disciplina (nome) VALUES ('React');</a:t>
            </a:r>
            <a:endParaRPr lang="pt-BR" altLang="en-US" sz="1200"/>
          </a:p>
          <a:p>
            <a:r>
              <a:rPr lang="pt-BR" altLang="en-US" sz="1200"/>
              <a:t>INSERT INTO disciplina (nome) VALUES ('Front End Essencial');</a:t>
            </a:r>
            <a:endParaRPr lang="pt-BR" altLang="en-US" sz="1200"/>
          </a:p>
        </p:txBody>
      </p:sp>
      <p:sp>
        <p:nvSpPr>
          <p:cNvPr id="7" name="Caixa de Texto 6"/>
          <p:cNvSpPr txBox="1"/>
          <p:nvPr/>
        </p:nvSpPr>
        <p:spPr>
          <a:xfrm>
            <a:off x="394970" y="2925445"/>
            <a:ext cx="85909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endParaRPr lang="pt-BR" altLang="en-US" sz="1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200">
                <a:sym typeface="+mn-ea"/>
              </a:rPr>
              <a:t>CREATE TABLE prerequisito(codigo_disciplina int, codigo_prerequisito int,</a:t>
            </a:r>
            <a:endParaRPr lang="pt-BR" altLang="en-US" sz="1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200">
                <a:sym typeface="+mn-ea"/>
              </a:rPr>
              <a:t>	 FOREIGN KEY(codigo_disciplina) REFERENCES disciplina (codigo_disciplina),</a:t>
            </a:r>
            <a:endParaRPr lang="pt-BR" altLang="en-US" sz="1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200">
                <a:sym typeface="+mn-ea"/>
              </a:rPr>
              <a:t>	 FOREIGN KEY(codigo_prerequisito) REFERENCES disciplina (codigo_disciplina),</a:t>
            </a:r>
            <a:endParaRPr lang="pt-BR" altLang="en-US" sz="1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pt-BR" altLang="en-US" sz="1200">
                <a:sym typeface="+mn-ea"/>
              </a:rPr>
              <a:t>	  PRIMARY KEY (codigo_disciplina, codigo_prerequisito));</a:t>
            </a:r>
            <a:endParaRPr lang="pt-BR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899160" y="260985"/>
            <a:ext cx="73818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INSERT INTO prerequisito(codigo_disciplina,codigo_prerequisito) VALUES(1,4);		  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VALUES(2,1);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VALUES(2,6);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VALUES(3,4);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VALUES(5,6);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VALUES(5,4);</a:t>
            </a:r>
            <a:endParaRPr lang="pt-BR" altLang="en-US" sz="1200"/>
          </a:p>
          <a:p>
            <a:r>
              <a:rPr lang="pt-BR" altLang="en-US" sz="1200"/>
              <a:t>INSERT INTO prerequisito(codigo_disciplina,codigo_prerequisito) VALUES(6,4);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853055"/>
            <a:ext cx="4942840" cy="285432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654175" y="2277110"/>
            <a:ext cx="3654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200" b="1"/>
              <a:t>listando o nome da disciplina e o nome do prerequisito</a:t>
            </a:r>
            <a:endParaRPr lang="pt-BR" altLang="en-US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290638"/>
            <a:ext cx="76866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779520" y="765175"/>
            <a:ext cx="4572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pt-BR" altLang="en-US" sz="1200"/>
          </a:p>
          <a:p>
            <a:r>
              <a:rPr lang="pt-BR" altLang="en-US" sz="1200"/>
              <a:t>CREATE OR REPLACE FUNCTION inserir_registros(num_registros INTEGER)</a:t>
            </a:r>
            <a:endParaRPr lang="pt-BR" altLang="en-US" sz="1200"/>
          </a:p>
          <a:p>
            <a:r>
              <a:rPr lang="pt-BR" altLang="en-US" sz="1200"/>
              <a:t>RETURNS VOID AS</a:t>
            </a:r>
            <a:endParaRPr lang="pt-BR" altLang="en-US" sz="1200"/>
          </a:p>
          <a:p>
            <a:r>
              <a:rPr lang="pt-BR" altLang="en-US" sz="1200"/>
              <a:t>$$</a:t>
            </a:r>
            <a:endParaRPr lang="pt-BR" altLang="en-US" sz="1200"/>
          </a:p>
          <a:p>
            <a:r>
              <a:rPr lang="pt-BR" altLang="en-US" sz="1200"/>
              <a:t>DECLARE</a:t>
            </a:r>
            <a:endParaRPr lang="pt-BR" altLang="en-US" sz="1200"/>
          </a:p>
          <a:p>
            <a:r>
              <a:rPr lang="pt-BR" altLang="en-US" sz="1200"/>
              <a:t>    i INTEGER := 1;</a:t>
            </a:r>
            <a:endParaRPr lang="pt-BR" altLang="en-US" sz="1200"/>
          </a:p>
          <a:p>
            <a:r>
              <a:rPr lang="pt-BR" altLang="en-US" sz="1200"/>
              <a:t>BEGIN</a:t>
            </a:r>
            <a:endParaRPr lang="pt-BR" altLang="en-US" sz="1200"/>
          </a:p>
          <a:p>
            <a:r>
              <a:rPr lang="pt-BR" altLang="en-US" sz="1200"/>
              <a:t>    WHILE i &lt;= num_registros LOOP</a:t>
            </a:r>
            <a:endParaRPr lang="pt-BR" altLang="en-US" sz="1200"/>
          </a:p>
          <a:p>
            <a:r>
              <a:rPr lang="pt-BR" altLang="en-US" sz="1200"/>
              <a:t>        INSERT INTO clientes (nome, email, telefone, endereco)</a:t>
            </a:r>
            <a:endParaRPr lang="pt-BR" altLang="en-US" sz="1200"/>
          </a:p>
          <a:p>
            <a:r>
              <a:rPr lang="pt-BR" altLang="en-US" sz="1200"/>
              <a:t>        VALUES (</a:t>
            </a:r>
            <a:endParaRPr lang="pt-BR" altLang="en-US" sz="1200"/>
          </a:p>
          <a:p>
            <a:r>
              <a:rPr lang="pt-BR" altLang="en-US" sz="1200"/>
              <a:t>            'Cliente ' || i,</a:t>
            </a:r>
            <a:endParaRPr lang="pt-BR" altLang="en-US" sz="1200"/>
          </a:p>
          <a:p>
            <a:r>
              <a:rPr lang="pt-BR" altLang="en-US" sz="1200"/>
              <a:t>            'cliente' || i || '@exemplo.com',</a:t>
            </a:r>
            <a:endParaRPr lang="pt-BR" altLang="en-US" sz="1200"/>
          </a:p>
          <a:p>
            <a:r>
              <a:rPr lang="pt-BR" altLang="en-US" sz="1200"/>
              <a:t>            '(XX) XXXX-XXXX',</a:t>
            </a:r>
            <a:endParaRPr lang="pt-BR" altLang="en-US" sz="1200"/>
          </a:p>
          <a:p>
            <a:r>
              <a:rPr lang="pt-BR" altLang="en-US" sz="1200"/>
              <a:t>            'Endereço do Cliente ' || i</a:t>
            </a:r>
            <a:endParaRPr lang="pt-BR" altLang="en-US" sz="1200"/>
          </a:p>
          <a:p>
            <a:r>
              <a:rPr lang="pt-BR" altLang="en-US" sz="1200"/>
              <a:t>        );</a:t>
            </a:r>
            <a:endParaRPr lang="pt-BR" altLang="en-US" sz="1200"/>
          </a:p>
          <a:p>
            <a:r>
              <a:rPr lang="pt-BR" altLang="en-US" sz="1200"/>
              <a:t>        i := i + 1;</a:t>
            </a:r>
            <a:endParaRPr lang="pt-BR" altLang="en-US" sz="1200"/>
          </a:p>
          <a:p>
            <a:r>
              <a:rPr lang="pt-BR" altLang="en-US" sz="1200"/>
              <a:t>    END LOOP;</a:t>
            </a:r>
            <a:endParaRPr lang="pt-BR" altLang="en-US" sz="1200"/>
          </a:p>
          <a:p>
            <a:r>
              <a:rPr lang="pt-BR" altLang="en-US" sz="1200"/>
              <a:t>END;</a:t>
            </a:r>
            <a:endParaRPr lang="pt-BR" altLang="en-US" sz="1200"/>
          </a:p>
          <a:p>
            <a:r>
              <a:rPr lang="pt-BR" altLang="en-US" sz="1200"/>
              <a:t>$$</a:t>
            </a:r>
            <a:endParaRPr lang="pt-BR" altLang="en-US" sz="1200"/>
          </a:p>
          <a:p>
            <a:r>
              <a:rPr lang="pt-BR" altLang="en-US" sz="1200"/>
              <a:t>LANGUAGE plpgsql;</a:t>
            </a:r>
            <a:endParaRPr lang="pt-BR" altLang="en-US" sz="1200"/>
          </a:p>
        </p:txBody>
      </p:sp>
      <p:sp>
        <p:nvSpPr>
          <p:cNvPr id="5" name="Caixa de Texto 4"/>
          <p:cNvSpPr txBox="1"/>
          <p:nvPr/>
        </p:nvSpPr>
        <p:spPr>
          <a:xfrm>
            <a:off x="505460" y="981075"/>
            <a:ext cx="26174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>
                <a:sym typeface="+mn-ea"/>
              </a:rPr>
              <a:t>CREATE TABLE clientes (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    id SERIAL PRIMARY KEY,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    nome VARCHAR(100),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    email VARCHAR(100),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    telefone VARCHAR(20),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    endereco VARCHAR(200)</a:t>
            </a:r>
            <a:endParaRPr lang="pt-BR" altLang="en-US" sz="1200"/>
          </a:p>
          <a:p>
            <a:r>
              <a:rPr lang="pt-BR" altLang="en-US" sz="1200">
                <a:sym typeface="+mn-ea"/>
              </a:rPr>
              <a:t>);</a:t>
            </a:r>
            <a:endParaRPr lang="pt-BR" altLang="en-US" sz="1200"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55650" y="260985"/>
            <a:ext cx="7810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Criar uma tabela de Clientes e uma função para gerar 10.000.000 de registros</a:t>
            </a:r>
            <a:endParaRPr lang="pt-BR" altLang="en-US" b="1"/>
          </a:p>
        </p:txBody>
      </p:sp>
      <p:sp>
        <p:nvSpPr>
          <p:cNvPr id="7" name="Caixa de Texto 6"/>
          <p:cNvSpPr txBox="1"/>
          <p:nvPr/>
        </p:nvSpPr>
        <p:spPr>
          <a:xfrm>
            <a:off x="971550" y="551751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/>
              <a:t>SELECT inserir_registros(1000000);</a:t>
            </a:r>
            <a:endParaRPr lang="pt-BR" altLang="en-US" sz="1400"/>
          </a:p>
        </p:txBody>
      </p:sp>
      <p:sp>
        <p:nvSpPr>
          <p:cNvPr id="8" name="Caixa de Texto 7"/>
          <p:cNvSpPr txBox="1"/>
          <p:nvPr/>
        </p:nvSpPr>
        <p:spPr>
          <a:xfrm>
            <a:off x="827405" y="5013325"/>
            <a:ext cx="7108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Chamar a função no select e passar a quantidade de registros para inserir</a:t>
            </a:r>
            <a:endParaRPr lang="pt-BR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ço Reservado para Conteúdo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43735"/>
            <a:ext cx="8229600" cy="383857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259205" y="692785"/>
            <a:ext cx="6229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/>
              <a:t>Executar o explain analyse para ver o tempo da consulta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341120"/>
            <a:ext cx="5334000" cy="2667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683260" y="54927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Criando o índice para testar o desempenho</a:t>
            </a:r>
            <a:endParaRPr lang="pt-BR" altLang="en-US" b="1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781300"/>
            <a:ext cx="672846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620688"/>
            <a:ext cx="4439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Inserir o script </a:t>
            </a:r>
            <a:r>
              <a:rPr lang="pt-BR" sz="1000" dirty="0" err="1" smtClean="0"/>
              <a:t>sql</a:t>
            </a:r>
            <a:r>
              <a:rPr lang="pt-BR" sz="1000" dirty="0" smtClean="0"/>
              <a:t> para artista e musica no </a:t>
            </a:r>
            <a:r>
              <a:rPr lang="pt-BR" sz="1000" dirty="0" err="1" smtClean="0"/>
              <a:t>postgres</a:t>
            </a:r>
            <a:r>
              <a:rPr lang="pt-BR" sz="1000" dirty="0" smtClean="0"/>
              <a:t> e fazer uma consulta com </a:t>
            </a:r>
            <a:r>
              <a:rPr lang="pt-BR" sz="1000" dirty="0" err="1" smtClean="0"/>
              <a:t>join</a:t>
            </a:r>
            <a:endParaRPr lang="pt-BR" sz="1000" dirty="0"/>
          </a:p>
        </p:txBody>
      </p:sp>
      <p:sp>
        <p:nvSpPr>
          <p:cNvPr id="5" name="Retângulo 4"/>
          <p:cNvSpPr/>
          <p:nvPr/>
        </p:nvSpPr>
        <p:spPr>
          <a:xfrm>
            <a:off x="827584" y="980728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explain</a:t>
            </a:r>
            <a:r>
              <a:rPr lang="pt-BR" sz="1400" dirty="0" smtClean="0"/>
              <a:t> </a:t>
            </a:r>
            <a:r>
              <a:rPr lang="pt-BR" sz="1400" dirty="0" err="1" smtClean="0"/>
              <a:t>analyse</a:t>
            </a:r>
            <a:r>
              <a:rPr lang="pt-BR" sz="1400" dirty="0" smtClean="0"/>
              <a:t> </a:t>
            </a:r>
            <a:r>
              <a:rPr lang="pt-BR" sz="1400" dirty="0" err="1" smtClean="0"/>
              <a:t>select</a:t>
            </a:r>
            <a:r>
              <a:rPr lang="pt-BR" sz="1400" dirty="0" smtClean="0"/>
              <a:t> </a:t>
            </a:r>
            <a:r>
              <a:rPr lang="pt-BR" sz="1400" dirty="0" err="1" smtClean="0"/>
              <a:t>a.nome</a:t>
            </a:r>
            <a:r>
              <a:rPr lang="pt-BR" sz="1400" dirty="0" smtClean="0"/>
              <a:t>, </a:t>
            </a:r>
            <a:r>
              <a:rPr lang="pt-BR" sz="1400" dirty="0" err="1" smtClean="0"/>
              <a:t>m.nome</a:t>
            </a:r>
            <a:r>
              <a:rPr lang="pt-BR" sz="1400" dirty="0" smtClean="0"/>
              <a:t> </a:t>
            </a:r>
            <a:r>
              <a:rPr lang="pt-BR" sz="1400" dirty="0" err="1" smtClean="0"/>
              <a:t>from</a:t>
            </a:r>
            <a:r>
              <a:rPr lang="pt-BR" sz="1400" dirty="0" smtClean="0"/>
              <a:t> musica m </a:t>
            </a:r>
            <a:endParaRPr lang="pt-BR" sz="1400" dirty="0" smtClean="0"/>
          </a:p>
          <a:p>
            <a:r>
              <a:rPr lang="pt-BR" sz="1400" dirty="0" smtClean="0"/>
              <a:t>INNER JOIN artista a ON a.id = </a:t>
            </a:r>
            <a:r>
              <a:rPr lang="pt-BR" sz="1400" dirty="0" err="1" smtClean="0"/>
              <a:t>m.artista_id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Consulta sem </a:t>
            </a:r>
            <a:r>
              <a:rPr lang="pt-BR" sz="1400" dirty="0" err="1" smtClean="0"/>
              <a:t>indice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3475"/>
            <a:ext cx="8929370" cy="375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71600" y="836712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Consulta com </a:t>
            </a:r>
            <a:r>
              <a:rPr lang="pt-BR" sz="1400" b="1" dirty="0" err="1" smtClean="0"/>
              <a:t>indice</a:t>
            </a:r>
            <a:endParaRPr lang="pt-BR" sz="1400" b="1" dirty="0" smtClean="0"/>
          </a:p>
          <a:p>
            <a:endParaRPr lang="pt-BR" sz="1400" dirty="0" smtClean="0"/>
          </a:p>
          <a:p>
            <a:r>
              <a:rPr lang="pt-BR" sz="1400" dirty="0" smtClean="0"/>
              <a:t>CREATE Index </a:t>
            </a:r>
            <a:r>
              <a:rPr lang="pt-BR" sz="1400" dirty="0" err="1" smtClean="0"/>
              <a:t>idx_nome_musica</a:t>
            </a:r>
            <a:r>
              <a:rPr lang="pt-BR" sz="1400" dirty="0" smtClean="0"/>
              <a:t> </a:t>
            </a:r>
            <a:r>
              <a:rPr lang="pt-BR" sz="1400" dirty="0" err="1" smtClean="0"/>
              <a:t>on</a:t>
            </a:r>
            <a:r>
              <a:rPr lang="pt-BR" sz="1400" dirty="0" smtClean="0"/>
              <a:t> musica </a:t>
            </a:r>
            <a:r>
              <a:rPr lang="pt-BR" sz="1400" dirty="0" err="1" smtClean="0"/>
              <a:t>using</a:t>
            </a:r>
            <a:r>
              <a:rPr lang="pt-BR" sz="1400" dirty="0" smtClean="0"/>
              <a:t> </a:t>
            </a:r>
            <a:r>
              <a:rPr lang="pt-BR" sz="1400" dirty="0" err="1" smtClean="0"/>
              <a:t>btree</a:t>
            </a:r>
            <a:r>
              <a:rPr lang="pt-BR" sz="1400" dirty="0" smtClean="0"/>
              <a:t>(nome);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1088893" y="1844824"/>
            <a:ext cx="5976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smtClean="0"/>
              <a:t>CREATE Index idx_nome_artista on artista using btree(nome);</a:t>
            </a:r>
            <a:endParaRPr lang="pt-B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832610"/>
            <a:ext cx="81788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836930"/>
            <a:ext cx="7227570" cy="4035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790" y="1600200"/>
            <a:ext cx="742315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5362</Words>
  <Application>WPS Presentation</Application>
  <PresentationFormat>Apresentação na tela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 Schanuel</dc:creator>
  <cp:lastModifiedBy>Admin</cp:lastModifiedBy>
  <cp:revision>22</cp:revision>
  <dcterms:created xsi:type="dcterms:W3CDTF">2023-04-26T12:04:00Z</dcterms:created>
  <dcterms:modified xsi:type="dcterms:W3CDTF">2024-03-29T00:07:17Z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626FF136D9D44EDF839E53141785FE8D</vt:lpwstr>
  </property>
  <property fmtid="{D5CDD505-2E9C-101B-9397-08002B2CF9AE}" pid="3" name="KSOProductBuildVer">
    <vt:lpwstr>1046-12.2.0.13489</vt:lpwstr>
  </property>
</Properties>
</file>