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82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D8064-E30A-4847-8102-AD06608E2E1C}" type="datetimeFigureOut">
              <a:rPr lang="pt-BR" smtClean="0"/>
              <a:pPr/>
              <a:t>03/12/2012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CCFAB-D5AC-45A1-853F-FB46C2A8E6B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Needleman-</a:t>
            </a:r>
            <a:r>
              <a:rPr lang="en-US" dirty="0" err="1" smtClean="0"/>
              <a:t>Wunsch</a:t>
            </a:r>
            <a:r>
              <a:rPr lang="en-US" dirty="0" smtClean="0"/>
              <a:t> algorithm is an example of</a:t>
            </a:r>
          </a:p>
          <a:p>
            <a:r>
              <a:rPr lang="en-US" dirty="0" smtClean="0"/>
              <a:t>dynamic programming, a discipline invented by Richard</a:t>
            </a:r>
          </a:p>
          <a:p>
            <a:r>
              <a:rPr lang="en-US" dirty="0" smtClean="0"/>
              <a:t>Bellman (an American mathematician) in 1953!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CFAB-D5AC-45A1-853F-FB46C2A8E6B3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Needleman-</a:t>
            </a:r>
            <a:r>
              <a:rPr lang="en-US" dirty="0" err="1" smtClean="0"/>
              <a:t>Wunsch</a:t>
            </a:r>
            <a:r>
              <a:rPr lang="en-US" dirty="0" smtClean="0"/>
              <a:t> algorithm is an example of</a:t>
            </a:r>
          </a:p>
          <a:p>
            <a:r>
              <a:rPr lang="en-US" dirty="0" smtClean="0"/>
              <a:t>dynamic programming, a discipline invented by Richard</a:t>
            </a:r>
          </a:p>
          <a:p>
            <a:r>
              <a:rPr lang="en-US" smtClean="0"/>
              <a:t>Bellman (an American mathematician) in 1953!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CFAB-D5AC-45A1-853F-FB46C2A8E6B3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Needleman-</a:t>
            </a:r>
            <a:r>
              <a:rPr lang="en-US" dirty="0" err="1" smtClean="0"/>
              <a:t>Wunsch</a:t>
            </a:r>
            <a:r>
              <a:rPr lang="en-US" dirty="0" smtClean="0"/>
              <a:t> algorithm is an example of</a:t>
            </a:r>
          </a:p>
          <a:p>
            <a:r>
              <a:rPr lang="en-US" dirty="0" smtClean="0"/>
              <a:t>dynamic programming, a discipline invented by Richard</a:t>
            </a:r>
          </a:p>
          <a:p>
            <a:r>
              <a:rPr lang="en-US" smtClean="0"/>
              <a:t>Bellman (an American mathematician) in 1953!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CFAB-D5AC-45A1-853F-FB46C2A8E6B3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Needleman-</a:t>
            </a:r>
            <a:r>
              <a:rPr lang="en-US" dirty="0" err="1" smtClean="0"/>
              <a:t>Wunsch</a:t>
            </a:r>
            <a:r>
              <a:rPr lang="en-US" dirty="0" smtClean="0"/>
              <a:t> algorithm is an example of</a:t>
            </a:r>
          </a:p>
          <a:p>
            <a:r>
              <a:rPr lang="en-US" dirty="0" smtClean="0"/>
              <a:t>dynamic programming, a discipline invented by Richard</a:t>
            </a:r>
          </a:p>
          <a:p>
            <a:r>
              <a:rPr lang="en-US" smtClean="0"/>
              <a:t>Bellman (an American mathematician) in 1953!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CFAB-D5AC-45A1-853F-FB46C2A8E6B3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Needleman-</a:t>
            </a:r>
            <a:r>
              <a:rPr lang="en-US" dirty="0" err="1" smtClean="0"/>
              <a:t>Wunsch</a:t>
            </a:r>
            <a:r>
              <a:rPr lang="en-US" dirty="0" smtClean="0"/>
              <a:t> algorithm is an example of</a:t>
            </a:r>
          </a:p>
          <a:p>
            <a:r>
              <a:rPr lang="en-US" dirty="0" smtClean="0"/>
              <a:t>dynamic programming, a discipline invented by Richard</a:t>
            </a:r>
          </a:p>
          <a:p>
            <a:r>
              <a:rPr lang="en-US" smtClean="0"/>
              <a:t>Bellman (an American mathematician) in 1953!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CFAB-D5AC-45A1-853F-FB46C2A8E6B3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CFAB-D5AC-45A1-853F-FB46C2A8E6B3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CFAB-D5AC-45A1-853F-FB46C2A8E6B3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CFAB-D5AC-45A1-853F-FB46C2A8E6B3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CFAB-D5AC-45A1-853F-FB46C2A8E6B3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CFAB-D5AC-45A1-853F-FB46C2A8E6B3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CFAB-D5AC-45A1-853F-FB46C2A8E6B3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Needleman-</a:t>
            </a:r>
            <a:r>
              <a:rPr lang="en-US" dirty="0" err="1" smtClean="0"/>
              <a:t>Wunsch</a:t>
            </a:r>
            <a:r>
              <a:rPr lang="en-US" dirty="0" smtClean="0"/>
              <a:t> algorithm is an example of</a:t>
            </a:r>
          </a:p>
          <a:p>
            <a:r>
              <a:rPr lang="en-US" dirty="0" smtClean="0"/>
              <a:t>dynamic programming, a discipline invented by Richard</a:t>
            </a:r>
          </a:p>
          <a:p>
            <a:r>
              <a:rPr lang="en-US" smtClean="0"/>
              <a:t>Bellman (an American mathematician) in 1953!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CFAB-D5AC-45A1-853F-FB46C2A8E6B3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CFAB-D5AC-45A1-853F-FB46C2A8E6B3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CFAB-D5AC-45A1-853F-FB46C2A8E6B3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CFAB-D5AC-45A1-853F-FB46C2A8E6B3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Needleman-</a:t>
            </a:r>
            <a:r>
              <a:rPr lang="en-US" dirty="0" err="1" smtClean="0"/>
              <a:t>Wunsch</a:t>
            </a:r>
            <a:r>
              <a:rPr lang="en-US" dirty="0" smtClean="0"/>
              <a:t> algorithm is an example of</a:t>
            </a:r>
          </a:p>
          <a:p>
            <a:r>
              <a:rPr lang="en-US" dirty="0" smtClean="0"/>
              <a:t>dynamic programming, a discipline invented by Richard</a:t>
            </a:r>
          </a:p>
          <a:p>
            <a:r>
              <a:rPr lang="en-US" smtClean="0"/>
              <a:t>Bellman (an American mathematician) in 1953!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CFAB-D5AC-45A1-853F-FB46C2A8E6B3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Needleman-</a:t>
            </a:r>
            <a:r>
              <a:rPr lang="en-US" dirty="0" err="1" smtClean="0"/>
              <a:t>Wunsch</a:t>
            </a:r>
            <a:r>
              <a:rPr lang="en-US" dirty="0" smtClean="0"/>
              <a:t> algorithm is an example of</a:t>
            </a:r>
          </a:p>
          <a:p>
            <a:r>
              <a:rPr lang="en-US" dirty="0" smtClean="0"/>
              <a:t>dynamic programming, a discipline invented by Richard</a:t>
            </a:r>
          </a:p>
          <a:p>
            <a:r>
              <a:rPr lang="en-US" smtClean="0"/>
              <a:t>Bellman (an American mathematician) in 1953!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CFAB-D5AC-45A1-853F-FB46C2A8E6B3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Needleman-</a:t>
            </a:r>
            <a:r>
              <a:rPr lang="en-US" dirty="0" err="1" smtClean="0"/>
              <a:t>Wunsch</a:t>
            </a:r>
            <a:r>
              <a:rPr lang="en-US" dirty="0" smtClean="0"/>
              <a:t> algorithm is an example of</a:t>
            </a:r>
          </a:p>
          <a:p>
            <a:r>
              <a:rPr lang="en-US" dirty="0" smtClean="0"/>
              <a:t>dynamic programming, a discipline invented by Richard</a:t>
            </a:r>
          </a:p>
          <a:p>
            <a:r>
              <a:rPr lang="en-US" smtClean="0"/>
              <a:t>Bellman (an American mathematician) in 1953!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CFAB-D5AC-45A1-853F-FB46C2A8E6B3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Needleman-</a:t>
            </a:r>
            <a:r>
              <a:rPr lang="en-US" dirty="0" err="1" smtClean="0"/>
              <a:t>Wunsch</a:t>
            </a:r>
            <a:r>
              <a:rPr lang="en-US" dirty="0" smtClean="0"/>
              <a:t> algorithm is an example of</a:t>
            </a:r>
          </a:p>
          <a:p>
            <a:r>
              <a:rPr lang="en-US" dirty="0" smtClean="0"/>
              <a:t>dynamic programming, a discipline invented by Richard</a:t>
            </a:r>
          </a:p>
          <a:p>
            <a:r>
              <a:rPr lang="en-US" smtClean="0"/>
              <a:t>Bellman (an American mathematician) in 1953!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CFAB-D5AC-45A1-853F-FB46C2A8E6B3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Needleman-</a:t>
            </a:r>
            <a:r>
              <a:rPr lang="en-US" dirty="0" err="1" smtClean="0"/>
              <a:t>Wunsch</a:t>
            </a:r>
            <a:r>
              <a:rPr lang="en-US" dirty="0" smtClean="0"/>
              <a:t> algorithm is an example of</a:t>
            </a:r>
          </a:p>
          <a:p>
            <a:r>
              <a:rPr lang="en-US" dirty="0" smtClean="0"/>
              <a:t>dynamic programming, a discipline invented by Richard</a:t>
            </a:r>
          </a:p>
          <a:p>
            <a:r>
              <a:rPr lang="en-US" smtClean="0"/>
              <a:t>Bellman (an American mathematician) in 1953!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CFAB-D5AC-45A1-853F-FB46C2A8E6B3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Needleman-</a:t>
            </a:r>
            <a:r>
              <a:rPr lang="en-US" dirty="0" err="1" smtClean="0"/>
              <a:t>Wunsch</a:t>
            </a:r>
            <a:r>
              <a:rPr lang="en-US" dirty="0" smtClean="0"/>
              <a:t> algorithm is an example of</a:t>
            </a:r>
          </a:p>
          <a:p>
            <a:r>
              <a:rPr lang="en-US" dirty="0" smtClean="0"/>
              <a:t>dynamic programming, a discipline invented by Richard</a:t>
            </a:r>
          </a:p>
          <a:p>
            <a:r>
              <a:rPr lang="en-US" smtClean="0"/>
              <a:t>Bellman (an American mathematician) in 1953!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CFAB-D5AC-45A1-853F-FB46C2A8E6B3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Needleman-</a:t>
            </a:r>
            <a:r>
              <a:rPr lang="en-US" dirty="0" err="1" smtClean="0"/>
              <a:t>Wunsch</a:t>
            </a:r>
            <a:r>
              <a:rPr lang="en-US" dirty="0" smtClean="0"/>
              <a:t> algorithm is an example of</a:t>
            </a:r>
          </a:p>
          <a:p>
            <a:r>
              <a:rPr lang="en-US" dirty="0" smtClean="0"/>
              <a:t>dynamic programming, a discipline invented by Richard</a:t>
            </a:r>
          </a:p>
          <a:p>
            <a:r>
              <a:rPr lang="en-US" smtClean="0"/>
              <a:t>Bellman (an American mathematician) in 1953!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CFAB-D5AC-45A1-853F-FB46C2A8E6B3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Needleman-</a:t>
            </a:r>
            <a:r>
              <a:rPr lang="en-US" dirty="0" err="1" smtClean="0"/>
              <a:t>Wunsch</a:t>
            </a:r>
            <a:r>
              <a:rPr lang="en-US" dirty="0" smtClean="0"/>
              <a:t> algorithm is an example of</a:t>
            </a:r>
          </a:p>
          <a:p>
            <a:r>
              <a:rPr lang="en-US" dirty="0" smtClean="0"/>
              <a:t>dynamic programming, a discipline invented by Richard</a:t>
            </a:r>
          </a:p>
          <a:p>
            <a:r>
              <a:rPr lang="en-US" smtClean="0"/>
              <a:t>Bellman (an American mathematician) in 1953!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CFAB-D5AC-45A1-853F-FB46C2A8E6B3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DA41-0DA3-4DDF-AD2D-1DBB5A220771}" type="datetimeFigureOut">
              <a:rPr lang="pt-BR" smtClean="0"/>
              <a:pPr/>
              <a:t>03/12/2012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701D-1154-4D3C-982E-0DDABEF2FBC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DA41-0DA3-4DDF-AD2D-1DBB5A220771}" type="datetimeFigureOut">
              <a:rPr lang="pt-BR" smtClean="0"/>
              <a:pPr/>
              <a:t>03/12/2012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701D-1154-4D3C-982E-0DDABEF2FBC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DA41-0DA3-4DDF-AD2D-1DBB5A220771}" type="datetimeFigureOut">
              <a:rPr lang="pt-BR" smtClean="0"/>
              <a:pPr/>
              <a:t>03/12/2012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701D-1154-4D3C-982E-0DDABEF2FBC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DA41-0DA3-4DDF-AD2D-1DBB5A220771}" type="datetimeFigureOut">
              <a:rPr lang="pt-BR" smtClean="0"/>
              <a:pPr/>
              <a:t>03/12/2012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701D-1154-4D3C-982E-0DDABEF2FBC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DA41-0DA3-4DDF-AD2D-1DBB5A220771}" type="datetimeFigureOut">
              <a:rPr lang="pt-BR" smtClean="0"/>
              <a:pPr/>
              <a:t>03/12/2012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701D-1154-4D3C-982E-0DDABEF2FBC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DA41-0DA3-4DDF-AD2D-1DBB5A220771}" type="datetimeFigureOut">
              <a:rPr lang="pt-BR" smtClean="0"/>
              <a:pPr/>
              <a:t>03/12/2012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701D-1154-4D3C-982E-0DDABEF2FBC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DA41-0DA3-4DDF-AD2D-1DBB5A220771}" type="datetimeFigureOut">
              <a:rPr lang="pt-BR" smtClean="0"/>
              <a:pPr/>
              <a:t>03/12/2012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701D-1154-4D3C-982E-0DDABEF2FBC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DA41-0DA3-4DDF-AD2D-1DBB5A220771}" type="datetimeFigureOut">
              <a:rPr lang="pt-BR" smtClean="0"/>
              <a:pPr/>
              <a:t>03/12/2012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701D-1154-4D3C-982E-0DDABEF2FBC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DA41-0DA3-4DDF-AD2D-1DBB5A220771}" type="datetimeFigureOut">
              <a:rPr lang="pt-BR" smtClean="0"/>
              <a:pPr/>
              <a:t>03/12/2012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701D-1154-4D3C-982E-0DDABEF2FBC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DA41-0DA3-4DDF-AD2D-1DBB5A220771}" type="datetimeFigureOut">
              <a:rPr lang="pt-BR" smtClean="0"/>
              <a:pPr/>
              <a:t>03/12/2012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701D-1154-4D3C-982E-0DDABEF2FBC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DA41-0DA3-4DDF-AD2D-1DBB5A220771}" type="datetimeFigureOut">
              <a:rPr lang="pt-BR" smtClean="0"/>
              <a:pPr/>
              <a:t>03/12/2012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701D-1154-4D3C-982E-0DDABEF2FBC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8DA41-0DA3-4DDF-AD2D-1DBB5A220771}" type="datetimeFigureOut">
              <a:rPr lang="pt-BR" smtClean="0"/>
              <a:pPr/>
              <a:t>03/12/2012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2701D-1154-4D3C-982E-0DDABEF2FBC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Comparações de sequências</a:t>
            </a:r>
            <a:br>
              <a:rPr lang="pt-BR" dirty="0" smtClean="0"/>
            </a:br>
            <a:r>
              <a:rPr lang="pt-BR" dirty="0" err="1" smtClean="0"/>
              <a:t>Dotplot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Algoritmo </a:t>
            </a:r>
            <a:r>
              <a:rPr lang="pt-BR" dirty="0" err="1" smtClean="0"/>
              <a:t>Needleman-Wunsch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Dr. Leandro Martins de Freitas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/>
          <a:lstStyle/>
          <a:p>
            <a:r>
              <a:rPr lang="pt-BR" dirty="0" smtClean="0"/>
              <a:t>Algoritmo </a:t>
            </a:r>
            <a:r>
              <a:rPr lang="pt-BR" dirty="0" err="1" smtClean="0"/>
              <a:t>Needleman-Wunsch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 fontScale="92500"/>
          </a:bodyPr>
          <a:lstStyle/>
          <a:p>
            <a:endParaRPr lang="pt-BR" dirty="0" smtClean="0"/>
          </a:p>
          <a:p>
            <a:r>
              <a:rPr lang="pt-BR" dirty="0" smtClean="0"/>
              <a:t>Considera-se todos os pares possíveis de duas sequências, surgindo uma matriz 2D</a:t>
            </a:r>
          </a:p>
          <a:p>
            <a:endParaRPr lang="pt-BR" dirty="0" smtClean="0"/>
          </a:p>
          <a:p>
            <a:r>
              <a:rPr lang="pt-BR" dirty="0" smtClean="0"/>
              <a:t>Serão criadas duas matrizes: matriz de pontuação </a:t>
            </a:r>
            <a:r>
              <a:rPr lang="pt-BR" i="1" dirty="0" err="1" smtClean="0"/>
              <a:t>traceback</a:t>
            </a:r>
            <a:endParaRPr lang="pt-BR" i="1" dirty="0" smtClean="0"/>
          </a:p>
          <a:p>
            <a:endParaRPr lang="pt-BR" dirty="0" smtClean="0"/>
          </a:p>
          <a:p>
            <a:r>
              <a:rPr lang="pt-BR" dirty="0" smtClean="0"/>
              <a:t>Algoritmo </a:t>
            </a:r>
            <a:r>
              <a:rPr lang="pt-BR" dirty="0" err="1" smtClean="0"/>
              <a:t>Needleman-Wunsch</a:t>
            </a:r>
            <a:r>
              <a:rPr lang="pt-BR" dirty="0" smtClean="0"/>
              <a:t> consiste de 3 </a:t>
            </a:r>
            <a:r>
              <a:rPr lang="pt-BR" dirty="0" smtClean="0"/>
              <a:t>passos: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Inicialização da matriz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Calculo da matriz de pontuação e </a:t>
            </a:r>
            <a:r>
              <a:rPr lang="pt-BR" i="1" dirty="0" err="1" smtClean="0"/>
              <a:t>traceback</a:t>
            </a:r>
            <a:endParaRPr lang="pt-BR" i="1" dirty="0" smtClean="0"/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Recuperação do melhor alinhamento da matriz </a:t>
            </a:r>
            <a:r>
              <a:rPr lang="pt-BR" i="1" dirty="0" err="1" smtClean="0"/>
              <a:t>traceback</a:t>
            </a:r>
            <a:endParaRPr lang="pt-B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/>
          <a:lstStyle/>
          <a:p>
            <a:r>
              <a:rPr lang="pt-BR" dirty="0" smtClean="0"/>
              <a:t>Algoritmo </a:t>
            </a:r>
            <a:r>
              <a:rPr lang="pt-BR" dirty="0" err="1" smtClean="0"/>
              <a:t>Needleman-Wunsch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301208"/>
          </a:xfrm>
        </p:spPr>
        <p:txBody>
          <a:bodyPr>
            <a:normAutofit/>
          </a:bodyPr>
          <a:lstStyle/>
          <a:p>
            <a:r>
              <a:rPr lang="en-US" dirty="0" err="1" smtClean="0"/>
              <a:t>Inicialização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014126"/>
            <a:ext cx="9144000" cy="3853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/>
          <a:lstStyle/>
          <a:p>
            <a:r>
              <a:rPr lang="pt-BR" dirty="0" smtClean="0"/>
              <a:t>Algoritmo </a:t>
            </a:r>
            <a:r>
              <a:rPr lang="pt-BR" dirty="0" err="1" smtClean="0"/>
              <a:t>Needleman-Wunsch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6192688"/>
          </a:xfrm>
        </p:spPr>
        <p:txBody>
          <a:bodyPr>
            <a:normAutofit/>
          </a:bodyPr>
          <a:lstStyle/>
          <a:p>
            <a:r>
              <a:rPr lang="en-US" dirty="0" err="1" smtClean="0"/>
              <a:t>Cálculo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matrix de </a:t>
            </a:r>
            <a:r>
              <a:rPr lang="en-US" dirty="0" err="1" smtClean="0"/>
              <a:t>pontuação</a:t>
            </a:r>
            <a:r>
              <a:rPr lang="en-US" dirty="0" smtClean="0"/>
              <a:t> </a:t>
            </a:r>
            <a:r>
              <a:rPr lang="en-US" dirty="0" err="1" smtClean="0"/>
              <a:t>começa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célula</a:t>
            </a:r>
            <a:r>
              <a:rPr lang="en-US" dirty="0" smtClean="0"/>
              <a:t> </a:t>
            </a:r>
            <a:r>
              <a:rPr lang="en-US" dirty="0" smtClean="0"/>
              <a:t>C(2,2</a:t>
            </a:r>
            <a:r>
              <a:rPr lang="en-US" dirty="0" smtClean="0"/>
              <a:t>)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 </a:t>
            </a:r>
            <a:r>
              <a:rPr lang="en-US" dirty="0" err="1" smtClean="0"/>
              <a:t>pontuação</a:t>
            </a:r>
            <a:r>
              <a:rPr lang="en-US" dirty="0" smtClean="0"/>
              <a:t> de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célula</a:t>
            </a:r>
            <a:r>
              <a:rPr lang="en-US" dirty="0" smtClean="0"/>
              <a:t> C (</a:t>
            </a:r>
            <a:r>
              <a:rPr lang="en-US" dirty="0" err="1" smtClean="0"/>
              <a:t>i,j</a:t>
            </a:r>
            <a:r>
              <a:rPr lang="en-US" dirty="0" smtClean="0"/>
              <a:t>) é dada </a:t>
            </a:r>
            <a:r>
              <a:rPr lang="en-US" dirty="0" err="1" smtClean="0"/>
              <a:t>por</a:t>
            </a:r>
            <a:r>
              <a:rPr lang="en-US" dirty="0" smtClean="0"/>
              <a:t>:</a:t>
            </a:r>
          </a:p>
          <a:p>
            <a:pPr lvl="1" algn="just">
              <a:buNone/>
            </a:pPr>
            <a:endParaRPr lang="en-US" dirty="0" smtClean="0"/>
          </a:p>
          <a:p>
            <a:pPr lvl="1" algn="just">
              <a:buNone/>
            </a:pPr>
            <a:endParaRPr lang="en-US" dirty="0"/>
          </a:p>
          <a:p>
            <a:pPr lvl="1" algn="just">
              <a:buNone/>
            </a:pPr>
            <a:r>
              <a:rPr lang="en-US" dirty="0" err="1" smtClean="0"/>
              <a:t>S</a:t>
            </a:r>
            <a:r>
              <a:rPr lang="en-US" baseline="-25000" dirty="0" err="1" smtClean="0"/>
              <a:t>ij</a:t>
            </a:r>
            <a:r>
              <a:rPr lang="en-US" dirty="0" smtClean="0"/>
              <a:t> = max</a:t>
            </a:r>
          </a:p>
          <a:p>
            <a:pPr lvl="1" algn="just">
              <a:buNone/>
            </a:pPr>
            <a:endParaRPr lang="en-US" dirty="0" smtClean="0"/>
          </a:p>
          <a:p>
            <a:pPr lvl="1" algn="just">
              <a:buNone/>
            </a:pPr>
            <a:endParaRPr lang="en-US" dirty="0" smtClean="0"/>
          </a:p>
          <a:p>
            <a:pPr lvl="1" algn="just">
              <a:buNone/>
            </a:pPr>
            <a:r>
              <a:rPr lang="en-US" dirty="0" smtClean="0"/>
              <a:t>S(</a:t>
            </a:r>
            <a:r>
              <a:rPr lang="en-US" dirty="0" err="1" smtClean="0"/>
              <a:t>i,j</a:t>
            </a:r>
            <a:r>
              <a:rPr lang="en-US" dirty="0" smtClean="0"/>
              <a:t>) = o valor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pontuação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matriz</a:t>
            </a:r>
            <a:r>
              <a:rPr lang="en-US" dirty="0" smtClean="0"/>
              <a:t> de </a:t>
            </a:r>
            <a:r>
              <a:rPr lang="en-US" dirty="0" err="1" smtClean="0"/>
              <a:t>substituição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posição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j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28416" y="3645024"/>
            <a:ext cx="48766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just">
              <a:buNone/>
            </a:pPr>
            <a:r>
              <a:rPr lang="en-US" sz="3200" dirty="0" smtClean="0"/>
              <a:t>q</a:t>
            </a:r>
            <a:r>
              <a:rPr lang="en-US" sz="3200" baseline="-25000" dirty="0" smtClean="0"/>
              <a:t> </a:t>
            </a:r>
            <a:r>
              <a:rPr lang="en-US" sz="3200" baseline="-25000" dirty="0" err="1" smtClean="0"/>
              <a:t>diag</a:t>
            </a:r>
            <a:r>
              <a:rPr lang="en-US" sz="3200" baseline="-25000" dirty="0" smtClean="0"/>
              <a:t> </a:t>
            </a:r>
            <a:r>
              <a:rPr lang="en-US" sz="3200" dirty="0" smtClean="0"/>
              <a:t>= C(</a:t>
            </a:r>
            <a:r>
              <a:rPr lang="en-US" sz="3200" dirty="0" err="1" smtClean="0"/>
              <a:t>i</a:t>
            </a:r>
            <a:r>
              <a:rPr lang="en-US" sz="3200" dirty="0" smtClean="0"/>
              <a:t> - 1, j - 1) + S(</a:t>
            </a:r>
            <a:r>
              <a:rPr lang="en-US" sz="3200" dirty="0" err="1" smtClean="0"/>
              <a:t>i,j</a:t>
            </a:r>
            <a:r>
              <a:rPr lang="en-US" sz="3200" dirty="0" smtClean="0"/>
              <a:t>),</a:t>
            </a:r>
            <a:endParaRPr lang="en-US" sz="3200" dirty="0" smtClean="0"/>
          </a:p>
          <a:p>
            <a:pPr lvl="1" algn="just">
              <a:buNone/>
            </a:pPr>
            <a:r>
              <a:rPr lang="en-US" sz="3200" dirty="0" smtClean="0"/>
              <a:t>q</a:t>
            </a:r>
            <a:r>
              <a:rPr lang="en-US" sz="3200" baseline="-25000" dirty="0" smtClean="0"/>
              <a:t> </a:t>
            </a:r>
            <a:r>
              <a:rPr lang="en-US" sz="3200" baseline="-25000" dirty="0" smtClean="0"/>
              <a:t>lat </a:t>
            </a:r>
            <a:r>
              <a:rPr lang="en-US" sz="3200" dirty="0" smtClean="0"/>
              <a:t>= C(</a:t>
            </a:r>
            <a:r>
              <a:rPr lang="en-US" sz="3200" dirty="0" err="1" smtClean="0"/>
              <a:t>i</a:t>
            </a:r>
            <a:r>
              <a:rPr lang="en-US" sz="3200" dirty="0" smtClean="0"/>
              <a:t> - 1, j) + </a:t>
            </a:r>
            <a:r>
              <a:rPr lang="en-US" sz="3200" dirty="0" smtClean="0"/>
              <a:t>gap,</a:t>
            </a:r>
            <a:endParaRPr lang="en-US" sz="3200" dirty="0" smtClean="0"/>
          </a:p>
          <a:p>
            <a:pPr lvl="1" algn="just">
              <a:buNone/>
            </a:pPr>
            <a:r>
              <a:rPr lang="en-US" sz="3200" dirty="0" smtClean="0"/>
              <a:t>q</a:t>
            </a:r>
            <a:r>
              <a:rPr lang="en-US" sz="3200" baseline="-25000" dirty="0" smtClean="0"/>
              <a:t> </a:t>
            </a:r>
            <a:r>
              <a:rPr lang="en-US" sz="3200" baseline="-25000" dirty="0" err="1" smtClean="0"/>
              <a:t>inf</a:t>
            </a:r>
            <a:r>
              <a:rPr lang="en-US" sz="3200" dirty="0" smtClean="0"/>
              <a:t> = C(</a:t>
            </a:r>
            <a:r>
              <a:rPr lang="en-US" sz="3200" dirty="0" err="1" smtClean="0"/>
              <a:t>i</a:t>
            </a:r>
            <a:r>
              <a:rPr lang="en-US" sz="3200" dirty="0" smtClean="0"/>
              <a:t>, j - 1) + </a:t>
            </a:r>
            <a:r>
              <a:rPr lang="en-US" sz="3200" dirty="0" smtClean="0"/>
              <a:t>gap</a:t>
            </a:r>
            <a:endParaRPr lang="pt-BR" sz="3200" dirty="0"/>
          </a:p>
        </p:txBody>
      </p:sp>
      <p:sp>
        <p:nvSpPr>
          <p:cNvPr id="5" name="Chave esquerda 4"/>
          <p:cNvSpPr/>
          <p:nvPr/>
        </p:nvSpPr>
        <p:spPr>
          <a:xfrm>
            <a:off x="1907704" y="3573016"/>
            <a:ext cx="432048" cy="18002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esquerda 5"/>
          <p:cNvSpPr/>
          <p:nvPr/>
        </p:nvSpPr>
        <p:spPr>
          <a:xfrm rot="10800000">
            <a:off x="6732240" y="3573016"/>
            <a:ext cx="432048" cy="18002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/>
          <a:lstStyle/>
          <a:p>
            <a:r>
              <a:rPr lang="pt-BR" dirty="0" smtClean="0"/>
              <a:t>Algoritmo </a:t>
            </a:r>
            <a:r>
              <a:rPr lang="pt-BR" dirty="0" err="1" smtClean="0"/>
              <a:t>Needleman-Wunsch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301208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Cálculo da matriz de pontuação </a:t>
            </a:r>
            <a:endParaRPr lang="pt-B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2276872"/>
            <a:ext cx="447675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/>
          <a:lstStyle/>
          <a:p>
            <a:r>
              <a:rPr lang="pt-BR" dirty="0" smtClean="0"/>
              <a:t>Algoritmo </a:t>
            </a:r>
            <a:r>
              <a:rPr lang="pt-BR" dirty="0" err="1" smtClean="0"/>
              <a:t>Needleman-Wunsch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301208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Cálculo da matriz de pontuação </a:t>
            </a:r>
            <a:endParaRPr lang="pt-B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060848"/>
            <a:ext cx="9144000" cy="3712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/>
          <a:lstStyle/>
          <a:p>
            <a:r>
              <a:rPr lang="pt-BR" dirty="0" smtClean="0"/>
              <a:t>Algoritmo </a:t>
            </a:r>
            <a:r>
              <a:rPr lang="pt-BR" dirty="0" err="1" smtClean="0"/>
              <a:t>Needleman-Wunsch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301208"/>
          </a:xfrm>
        </p:spPr>
        <p:txBody>
          <a:bodyPr>
            <a:normAutofit/>
          </a:bodyPr>
          <a:lstStyle/>
          <a:p>
            <a:r>
              <a:rPr lang="en-US" dirty="0" err="1" smtClean="0"/>
              <a:t>Cálculo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matrix de </a:t>
            </a:r>
            <a:r>
              <a:rPr lang="en-US" dirty="0" err="1" smtClean="0"/>
              <a:t>pontuação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C(2,2)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552954" y="3212976"/>
            <a:ext cx="679327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just">
              <a:buNone/>
            </a:pPr>
            <a:r>
              <a:rPr lang="en-US" sz="3200" dirty="0" smtClean="0"/>
              <a:t>q</a:t>
            </a:r>
            <a:r>
              <a:rPr lang="en-US" sz="3200" baseline="-25000" dirty="0" smtClean="0"/>
              <a:t> </a:t>
            </a:r>
            <a:r>
              <a:rPr lang="en-US" sz="3200" baseline="-25000" dirty="0" err="1" smtClean="0"/>
              <a:t>diag</a:t>
            </a:r>
            <a:r>
              <a:rPr lang="en-US" sz="3200" baseline="-25000" dirty="0" smtClean="0"/>
              <a:t> </a:t>
            </a:r>
            <a:r>
              <a:rPr lang="en-US" sz="3200" dirty="0" smtClean="0"/>
              <a:t>= C(1,1) + S(2,2) = 0 + 1 = </a:t>
            </a:r>
            <a:r>
              <a:rPr lang="en-US" sz="3200" dirty="0" smtClean="0"/>
              <a:t>1,</a:t>
            </a:r>
            <a:endParaRPr lang="en-US" sz="3200" dirty="0" smtClean="0"/>
          </a:p>
          <a:p>
            <a:pPr lvl="1" algn="just">
              <a:buNone/>
            </a:pPr>
            <a:r>
              <a:rPr lang="en-US" sz="3200" dirty="0" smtClean="0"/>
              <a:t>q</a:t>
            </a:r>
            <a:r>
              <a:rPr lang="en-US" sz="3200" baseline="-25000" dirty="0" smtClean="0"/>
              <a:t> </a:t>
            </a:r>
            <a:r>
              <a:rPr lang="en-US" sz="3200" baseline="-25000" dirty="0" smtClean="0"/>
              <a:t>lat</a:t>
            </a:r>
            <a:r>
              <a:rPr lang="en-US" sz="3200" baseline="-25000" dirty="0" smtClean="0"/>
              <a:t> </a:t>
            </a:r>
            <a:r>
              <a:rPr lang="en-US" sz="3200" dirty="0" smtClean="0"/>
              <a:t>= C(1, 2) + gap = -10 + (-10) = -</a:t>
            </a:r>
            <a:r>
              <a:rPr lang="en-US" sz="3200" dirty="0" smtClean="0"/>
              <a:t>20,</a:t>
            </a:r>
            <a:endParaRPr lang="en-US" sz="3200" dirty="0" smtClean="0"/>
          </a:p>
          <a:p>
            <a:pPr lvl="1" algn="just">
              <a:buNone/>
            </a:pPr>
            <a:r>
              <a:rPr lang="en-US" sz="3200" dirty="0" smtClean="0"/>
              <a:t>q</a:t>
            </a:r>
            <a:r>
              <a:rPr lang="en-US" sz="3200" baseline="-25000" dirty="0" smtClean="0"/>
              <a:t> </a:t>
            </a:r>
            <a:r>
              <a:rPr lang="en-US" sz="3200" baseline="-25000" dirty="0" err="1" smtClean="0"/>
              <a:t>inf</a:t>
            </a:r>
            <a:r>
              <a:rPr lang="en-US" sz="3200" dirty="0" smtClean="0"/>
              <a:t> = C(2, 1) + gap = -10 + (-10) = -2</a:t>
            </a:r>
          </a:p>
          <a:p>
            <a:endParaRPr lang="pt-BR" sz="3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0" y="3717032"/>
            <a:ext cx="1593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3200" dirty="0" err="1" smtClean="0"/>
              <a:t>S</a:t>
            </a:r>
            <a:r>
              <a:rPr lang="en-US" sz="3200" baseline="-25000" dirty="0" err="1" smtClean="0"/>
              <a:t>ij</a:t>
            </a:r>
            <a:r>
              <a:rPr lang="en-US" sz="3200" dirty="0" smtClean="0"/>
              <a:t> </a:t>
            </a:r>
            <a:r>
              <a:rPr lang="en-US" sz="3200" dirty="0" smtClean="0"/>
              <a:t>= </a:t>
            </a:r>
            <a:r>
              <a:rPr lang="en-US" sz="3200" dirty="0" smtClean="0"/>
              <a:t>max</a:t>
            </a:r>
            <a:endParaRPr lang="pt-BR" sz="3200" dirty="0"/>
          </a:p>
        </p:txBody>
      </p:sp>
      <p:sp>
        <p:nvSpPr>
          <p:cNvPr id="10" name="Chave esquerda 9"/>
          <p:cNvSpPr/>
          <p:nvPr/>
        </p:nvSpPr>
        <p:spPr>
          <a:xfrm>
            <a:off x="1691680" y="3212976"/>
            <a:ext cx="432048" cy="18002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have esquerda 10"/>
          <p:cNvSpPr/>
          <p:nvPr/>
        </p:nvSpPr>
        <p:spPr>
          <a:xfrm rot="10800000">
            <a:off x="8172400" y="3068960"/>
            <a:ext cx="432048" cy="18002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/>
          <a:lstStyle/>
          <a:p>
            <a:r>
              <a:rPr lang="pt-BR" dirty="0" smtClean="0"/>
              <a:t>Algoritmo </a:t>
            </a:r>
            <a:r>
              <a:rPr lang="pt-BR" dirty="0" err="1" smtClean="0"/>
              <a:t>Needleman-Wunsch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301208"/>
          </a:xfrm>
        </p:spPr>
        <p:txBody>
          <a:bodyPr>
            <a:normAutofit/>
          </a:bodyPr>
          <a:lstStyle/>
          <a:p>
            <a:r>
              <a:rPr lang="en-US" dirty="0" err="1" smtClean="0"/>
              <a:t>Cálculo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matrix de </a:t>
            </a:r>
            <a:r>
              <a:rPr lang="en-US" dirty="0" err="1" smtClean="0"/>
              <a:t>pontuação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C(2,2)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016" y="2831717"/>
            <a:ext cx="8964488" cy="3693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/>
          <a:lstStyle/>
          <a:p>
            <a:r>
              <a:rPr lang="pt-BR" dirty="0" smtClean="0"/>
              <a:t>Algoritmo </a:t>
            </a:r>
            <a:r>
              <a:rPr lang="pt-BR" dirty="0" err="1" smtClean="0"/>
              <a:t>Needleman-Wunsch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301208"/>
          </a:xfrm>
        </p:spPr>
        <p:txBody>
          <a:bodyPr>
            <a:normAutofit/>
          </a:bodyPr>
          <a:lstStyle/>
          <a:p>
            <a:r>
              <a:rPr lang="en-US" dirty="0" err="1" smtClean="0"/>
              <a:t>Cálculo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matrix de </a:t>
            </a:r>
            <a:r>
              <a:rPr lang="en-US" dirty="0" err="1" smtClean="0"/>
              <a:t>pontuação</a:t>
            </a:r>
            <a:endParaRPr lang="en-US" dirty="0" smtClean="0"/>
          </a:p>
          <a:p>
            <a:r>
              <a:rPr lang="en-US" dirty="0" smtClean="0"/>
              <a:t>C(2,3)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20888"/>
            <a:ext cx="9144000" cy="3755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/>
          <a:lstStyle/>
          <a:p>
            <a:r>
              <a:rPr lang="pt-BR" dirty="0" smtClean="0"/>
              <a:t>Algoritmo </a:t>
            </a:r>
            <a:r>
              <a:rPr lang="pt-BR" dirty="0" err="1" smtClean="0"/>
              <a:t>Needleman-Wunsch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301208"/>
          </a:xfrm>
        </p:spPr>
        <p:txBody>
          <a:bodyPr>
            <a:normAutofit/>
          </a:bodyPr>
          <a:lstStyle/>
          <a:p>
            <a:r>
              <a:rPr lang="en-US" dirty="0" err="1" smtClean="0"/>
              <a:t>Cálculo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matrix de </a:t>
            </a:r>
            <a:r>
              <a:rPr lang="en-US" dirty="0" err="1" smtClean="0"/>
              <a:t>pontuação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C(2,3)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453193" y="3212976"/>
            <a:ext cx="705853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just">
              <a:buNone/>
            </a:pPr>
            <a:r>
              <a:rPr lang="en-US" sz="3200" dirty="0" smtClean="0"/>
              <a:t>q</a:t>
            </a:r>
            <a:r>
              <a:rPr lang="en-US" sz="3200" baseline="-25000" dirty="0" smtClean="0"/>
              <a:t> </a:t>
            </a:r>
            <a:r>
              <a:rPr lang="en-US" sz="3200" baseline="-25000" dirty="0" err="1" smtClean="0"/>
              <a:t>diag</a:t>
            </a:r>
            <a:r>
              <a:rPr lang="en-US" sz="3200" baseline="-25000" dirty="0" smtClean="0"/>
              <a:t> </a:t>
            </a:r>
            <a:r>
              <a:rPr lang="en-US" sz="3200" dirty="0" smtClean="0"/>
              <a:t>= C(1,2) + S(E,A) = -10 + (-1) = -</a:t>
            </a:r>
            <a:r>
              <a:rPr lang="en-US" sz="3200" dirty="0" smtClean="0"/>
              <a:t>11,</a:t>
            </a:r>
            <a:endParaRPr lang="en-US" sz="3200" dirty="0" smtClean="0"/>
          </a:p>
          <a:p>
            <a:pPr lvl="1" algn="just">
              <a:buNone/>
            </a:pPr>
            <a:r>
              <a:rPr lang="en-US" sz="3200" dirty="0" smtClean="0"/>
              <a:t>q</a:t>
            </a:r>
            <a:r>
              <a:rPr lang="en-US" sz="3200" baseline="-25000" dirty="0" smtClean="0"/>
              <a:t> </a:t>
            </a:r>
            <a:r>
              <a:rPr lang="en-US" sz="3200" baseline="-25000" dirty="0" smtClean="0"/>
              <a:t>lat </a:t>
            </a:r>
            <a:r>
              <a:rPr lang="en-US" sz="3200" dirty="0" smtClean="0"/>
              <a:t>= C(1, 3) + gap = -20 + (-10) = -</a:t>
            </a:r>
            <a:r>
              <a:rPr lang="en-US" sz="3200" dirty="0" smtClean="0"/>
              <a:t>30,</a:t>
            </a:r>
            <a:endParaRPr lang="en-US" sz="3200" dirty="0" smtClean="0"/>
          </a:p>
          <a:p>
            <a:pPr lvl="1" algn="just">
              <a:buNone/>
            </a:pPr>
            <a:r>
              <a:rPr lang="en-US" sz="3200" dirty="0" smtClean="0"/>
              <a:t>q</a:t>
            </a:r>
            <a:r>
              <a:rPr lang="en-US" sz="3200" baseline="-25000" dirty="0" smtClean="0"/>
              <a:t> </a:t>
            </a:r>
            <a:r>
              <a:rPr lang="en-US" sz="3200" baseline="-25000" dirty="0" err="1" smtClean="0"/>
              <a:t>inf</a:t>
            </a:r>
            <a:r>
              <a:rPr lang="en-US" sz="3200" dirty="0" smtClean="0"/>
              <a:t> = C(3, 1) + gap = -1 + (-10) = -</a:t>
            </a:r>
            <a:r>
              <a:rPr lang="en-US" sz="3200" dirty="0" smtClean="0"/>
              <a:t>9,</a:t>
            </a:r>
            <a:endParaRPr lang="en-US" sz="3200" dirty="0" smtClean="0"/>
          </a:p>
          <a:p>
            <a:endParaRPr lang="pt-BR" sz="3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0" y="3717032"/>
            <a:ext cx="1593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3200" dirty="0" err="1" smtClean="0"/>
              <a:t>S</a:t>
            </a:r>
            <a:r>
              <a:rPr lang="en-US" sz="3200" baseline="-25000" dirty="0" err="1" smtClean="0"/>
              <a:t>ij</a:t>
            </a:r>
            <a:r>
              <a:rPr lang="en-US" sz="3200" dirty="0" smtClean="0"/>
              <a:t> </a:t>
            </a:r>
            <a:r>
              <a:rPr lang="en-US" sz="3200" dirty="0" smtClean="0"/>
              <a:t>= </a:t>
            </a:r>
            <a:r>
              <a:rPr lang="en-US" sz="3200" dirty="0" smtClean="0"/>
              <a:t>max</a:t>
            </a:r>
            <a:endParaRPr lang="pt-BR" sz="3200" dirty="0"/>
          </a:p>
        </p:txBody>
      </p:sp>
      <p:sp>
        <p:nvSpPr>
          <p:cNvPr id="7" name="Chave esquerda 6"/>
          <p:cNvSpPr/>
          <p:nvPr/>
        </p:nvSpPr>
        <p:spPr>
          <a:xfrm>
            <a:off x="1691680" y="3212976"/>
            <a:ext cx="432048" cy="18002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esquerda 7"/>
          <p:cNvSpPr/>
          <p:nvPr/>
        </p:nvSpPr>
        <p:spPr>
          <a:xfrm rot="10800000">
            <a:off x="8316416" y="3140968"/>
            <a:ext cx="432048" cy="18002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/>
          <a:lstStyle/>
          <a:p>
            <a:r>
              <a:rPr lang="pt-BR" dirty="0" smtClean="0"/>
              <a:t>Algoritmo </a:t>
            </a:r>
            <a:r>
              <a:rPr lang="pt-BR" dirty="0" err="1" smtClean="0"/>
              <a:t>Needleman-Wunsch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301208"/>
          </a:xfrm>
        </p:spPr>
        <p:txBody>
          <a:bodyPr>
            <a:normAutofit/>
          </a:bodyPr>
          <a:lstStyle/>
          <a:p>
            <a:r>
              <a:rPr lang="en-US" dirty="0" err="1" smtClean="0"/>
              <a:t>Cálculo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matrix de </a:t>
            </a:r>
            <a:r>
              <a:rPr lang="en-US" dirty="0" err="1" smtClean="0"/>
              <a:t>pontuação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060848"/>
            <a:ext cx="9137704" cy="371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pt-BR" dirty="0" smtClean="0"/>
              <a:t>Comparações de sequências</a:t>
            </a:r>
          </a:p>
          <a:p>
            <a:endParaRPr lang="pt-BR" dirty="0"/>
          </a:p>
          <a:p>
            <a:r>
              <a:rPr lang="pt-BR" dirty="0" smtClean="0"/>
              <a:t>Pontuação e tipos de alinhamento</a:t>
            </a:r>
          </a:p>
          <a:p>
            <a:endParaRPr lang="pt-BR" dirty="0"/>
          </a:p>
          <a:p>
            <a:r>
              <a:rPr lang="pt-BR" dirty="0" smtClean="0"/>
              <a:t>Matriz de substituição</a:t>
            </a:r>
          </a:p>
          <a:p>
            <a:endParaRPr lang="pt-BR" dirty="0"/>
          </a:p>
          <a:p>
            <a:r>
              <a:rPr lang="pt-BR" dirty="0" smtClean="0"/>
              <a:t>Algoritmo </a:t>
            </a:r>
            <a:r>
              <a:rPr lang="pt-BR" dirty="0" err="1" smtClean="0"/>
              <a:t>Needleman-Wunsch</a:t>
            </a:r>
            <a:r>
              <a:rPr lang="pt-BR" dirty="0" smtClean="0"/>
              <a:t> – alinhamento global</a:t>
            </a:r>
            <a:endParaRPr lang="pt-BR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/>
          <a:lstStyle/>
          <a:p>
            <a:r>
              <a:rPr lang="pt-BR" dirty="0" smtClean="0"/>
              <a:t>Algoritmo </a:t>
            </a:r>
            <a:r>
              <a:rPr lang="pt-BR" dirty="0" err="1" smtClean="0"/>
              <a:t>Needleman-Wunsch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301208"/>
          </a:xfrm>
        </p:spPr>
        <p:txBody>
          <a:bodyPr>
            <a:normAutofit/>
          </a:bodyPr>
          <a:lstStyle/>
          <a:p>
            <a:r>
              <a:rPr lang="en-US" dirty="0" err="1" smtClean="0"/>
              <a:t>Cálculo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matrix de </a:t>
            </a:r>
            <a:r>
              <a:rPr lang="en-US" dirty="0" err="1" smtClean="0"/>
              <a:t>pontuação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400300"/>
            <a:ext cx="627697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/>
          <a:lstStyle/>
          <a:p>
            <a:r>
              <a:rPr lang="pt-BR" dirty="0" smtClean="0"/>
              <a:t>Alinhamento Global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301208"/>
          </a:xfrm>
        </p:spPr>
        <p:txBody>
          <a:bodyPr>
            <a:normAutofit/>
          </a:bodyPr>
          <a:lstStyle/>
          <a:p>
            <a:r>
              <a:rPr lang="pt-BR" dirty="0" smtClean="0"/>
              <a:t>O melhor alinhamento encontrado ao longo do comprimento de duas sequências</a:t>
            </a:r>
          </a:p>
          <a:p>
            <a:endParaRPr lang="pt-BR" dirty="0"/>
          </a:p>
          <a:p>
            <a:r>
              <a:rPr lang="pt-BR" dirty="0" smtClean="0"/>
              <a:t>Adequado quando as sequências apresentam tamanhos parecidos, com  certo grau de similaridade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051720" y="4941168"/>
            <a:ext cx="51845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>
                <a:latin typeface="Courier New" pitchFamily="49" charset="0"/>
                <a:cs typeface="Courier New" pitchFamily="49" charset="0"/>
              </a:rPr>
              <a:t>ACTGGCTGCTGATG</a:t>
            </a:r>
          </a:p>
          <a:p>
            <a:r>
              <a:rPr lang="pt-BR" sz="4400" b="1" dirty="0" smtClean="0">
                <a:latin typeface="Courier New" pitchFamily="49" charset="0"/>
                <a:cs typeface="Courier New" pitchFamily="49" charset="0"/>
              </a:rPr>
              <a:t>TCT-GC--CTGACG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/>
          <a:lstStyle/>
          <a:p>
            <a:r>
              <a:rPr lang="pt-BR" dirty="0" smtClean="0"/>
              <a:t>Alinhamento Local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301208"/>
          </a:xfrm>
        </p:spPr>
        <p:txBody>
          <a:bodyPr>
            <a:normAutofit/>
          </a:bodyPr>
          <a:lstStyle/>
          <a:p>
            <a:r>
              <a:rPr lang="pt-BR" dirty="0" smtClean="0"/>
              <a:t>Envolve trechos que menores que a sequência total</a:t>
            </a:r>
          </a:p>
          <a:p>
            <a:endParaRPr lang="pt-BR" dirty="0"/>
          </a:p>
          <a:p>
            <a:r>
              <a:rPr lang="pt-BR" dirty="0" smtClean="0"/>
              <a:t>Adequado quando as sequências apresentam tamanhos muito diferentes, similaridade em curtos trechos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55576" y="4165917"/>
            <a:ext cx="777686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AGCTGTCAGCTAGCATCATCA</a:t>
            </a:r>
            <a:r>
              <a:rPr lang="pt-BR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AGGCT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TTCTCTATCTACTCGGTAT</a:t>
            </a:r>
            <a:r>
              <a:rPr lang="pt-BR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AGGCT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CTAGTCG</a:t>
            </a:r>
          </a:p>
          <a:p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pt-BR" sz="4400" b="1" dirty="0" smtClean="0">
                <a:latin typeface="Courier New" pitchFamily="49" charset="0"/>
                <a:cs typeface="Courier New" pitchFamily="49" charset="0"/>
              </a:rPr>
              <a:t>AGGCT</a:t>
            </a:r>
          </a:p>
          <a:p>
            <a:pPr algn="ctr"/>
            <a:r>
              <a:rPr lang="pt-BR" sz="4400" b="1" dirty="0" smtClean="0">
                <a:latin typeface="Courier New" pitchFamily="49" charset="0"/>
                <a:cs typeface="Courier New" pitchFamily="49" charset="0"/>
              </a:rPr>
              <a:t>AGGCT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/>
          <a:lstStyle/>
          <a:p>
            <a:r>
              <a:rPr lang="pt-BR" dirty="0" smtClean="0"/>
              <a:t>Alinhamento </a:t>
            </a:r>
            <a:r>
              <a:rPr lang="pt-BR" dirty="0" err="1" smtClean="0"/>
              <a:t>Multiplo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301208"/>
          </a:xfrm>
        </p:spPr>
        <p:txBody>
          <a:bodyPr>
            <a:normAutofit/>
          </a:bodyPr>
          <a:lstStyle/>
          <a:p>
            <a:r>
              <a:rPr lang="pt-BR" dirty="0" smtClean="0"/>
              <a:t>Alinhamento simultâneo de mais de duas sequências</a:t>
            </a:r>
          </a:p>
          <a:p>
            <a:endParaRPr lang="pt-BR" dirty="0"/>
          </a:p>
          <a:p>
            <a:r>
              <a:rPr lang="pt-BR" dirty="0" smtClean="0"/>
              <a:t>Adequado para procura de padrões conservados em uma família de genes (proteínas), estudos de filogenia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55576" y="4165917"/>
            <a:ext cx="777686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pt-BR" sz="4400" b="1" dirty="0" smtClean="0">
                <a:latin typeface="Courier New" pitchFamily="49" charset="0"/>
                <a:cs typeface="Courier New" pitchFamily="49" charset="0"/>
              </a:rPr>
              <a:t>ATTCT-AGGCA</a:t>
            </a:r>
          </a:p>
          <a:p>
            <a:pPr algn="ctr"/>
            <a:r>
              <a:rPr lang="pt-BR" sz="4400" b="1" dirty="0" smtClean="0">
                <a:latin typeface="Courier New" pitchFamily="49" charset="0"/>
                <a:cs typeface="Courier New" pitchFamily="49" charset="0"/>
              </a:rPr>
              <a:t>AT-CTAAG-CT</a:t>
            </a:r>
          </a:p>
          <a:p>
            <a:pPr algn="ctr"/>
            <a:r>
              <a:rPr lang="pt-BR" sz="4400" b="1" dirty="0" smtClean="0">
                <a:latin typeface="Courier New" pitchFamily="49" charset="0"/>
                <a:cs typeface="Courier New" pitchFamily="49" charset="0"/>
              </a:rPr>
              <a:t>ATTGTAAGGCT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/>
          <a:lstStyle/>
          <a:p>
            <a:r>
              <a:rPr lang="pt-BR" dirty="0" smtClean="0"/>
              <a:t>Pontuação do alinhamento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301208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Pontuação do alinhamento = quanto o alinhamento é bom</a:t>
            </a:r>
          </a:p>
          <a:p>
            <a:endParaRPr lang="pt-BR" dirty="0" smtClean="0"/>
          </a:p>
          <a:p>
            <a:r>
              <a:rPr lang="pt-BR" dirty="0" smtClean="0"/>
              <a:t>Dado duas sequências é necessário pontuar cada alinhamento possível</a:t>
            </a:r>
          </a:p>
          <a:p>
            <a:endParaRPr lang="pt-BR" dirty="0" smtClean="0"/>
          </a:p>
          <a:p>
            <a:r>
              <a:rPr lang="pt-BR" dirty="0" smtClean="0"/>
              <a:t>A pontuação do alinhamento é dada por um conjunto de regras</a:t>
            </a:r>
          </a:p>
          <a:p>
            <a:endParaRPr lang="pt-BR" dirty="0"/>
          </a:p>
          <a:p>
            <a:r>
              <a:rPr lang="pt-BR" dirty="0" smtClean="0"/>
              <a:t>Adequado para procura de padrões conservados em uma família de genes (proteínas), estudos de filogenia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/>
          <a:lstStyle/>
          <a:p>
            <a:r>
              <a:rPr lang="pt-BR" dirty="0" smtClean="0"/>
              <a:t>Pontuação do alinhamento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301208"/>
          </a:xfrm>
        </p:spPr>
        <p:txBody>
          <a:bodyPr>
            <a:normAutofit/>
          </a:bodyPr>
          <a:lstStyle/>
          <a:p>
            <a:r>
              <a:rPr lang="en-US" dirty="0" err="1" smtClean="0"/>
              <a:t>Usando</a:t>
            </a:r>
            <a:r>
              <a:rPr lang="en-US" dirty="0" smtClean="0"/>
              <a:t> +1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combinação</a:t>
            </a:r>
            <a:r>
              <a:rPr lang="en-US" dirty="0" smtClean="0"/>
              <a:t> (match), -1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penalidade</a:t>
            </a:r>
            <a:r>
              <a:rPr lang="en-US" dirty="0" smtClean="0"/>
              <a:t> (mismatch), e </a:t>
            </a:r>
            <a:r>
              <a:rPr lang="en-US" dirty="0" err="1" smtClean="0"/>
              <a:t>ignorando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gaps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5536" y="2523668"/>
            <a:ext cx="837921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 dirty="0" smtClean="0">
                <a:latin typeface="Courier New" pitchFamily="49" charset="0"/>
                <a:cs typeface="Courier New" pitchFamily="49" charset="0"/>
              </a:rPr>
              <a:t>ATGGCGT</a:t>
            </a:r>
          </a:p>
          <a:p>
            <a:r>
              <a:rPr lang="da-DK" sz="3600" b="1" dirty="0" smtClean="0">
                <a:latin typeface="Courier New" pitchFamily="49" charset="0"/>
                <a:cs typeface="Courier New" pitchFamily="49" charset="0"/>
              </a:rPr>
              <a:t>ATG-AGT </a:t>
            </a:r>
          </a:p>
          <a:p>
            <a:r>
              <a:rPr lang="da-DK" sz="3200" b="1" spc="-150" dirty="0" smtClean="0">
                <a:latin typeface="Courier New" pitchFamily="49" charset="0"/>
                <a:cs typeface="Courier New" pitchFamily="49" charset="0"/>
              </a:rPr>
              <a:t>score: +1 + 1 + 1 + 0  1 + 1 + 1 = 4</a:t>
            </a:r>
          </a:p>
          <a:p>
            <a:endParaRPr lang="da-DK" sz="3200" b="1" spc="-15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3600" b="1" spc="-150" dirty="0" smtClean="0">
                <a:latin typeface="Courier New" pitchFamily="49" charset="0"/>
                <a:cs typeface="Courier New" pitchFamily="49" charset="0"/>
              </a:rPr>
              <a:t>ATGGCGT</a:t>
            </a:r>
          </a:p>
          <a:p>
            <a:r>
              <a:rPr lang="pt-BR" sz="3600" b="1" spc="-150" dirty="0" smtClean="0">
                <a:latin typeface="Courier New" pitchFamily="49" charset="0"/>
                <a:cs typeface="Courier New" pitchFamily="49" charset="0"/>
              </a:rPr>
              <a:t>A-TGAGT</a:t>
            </a:r>
          </a:p>
          <a:p>
            <a:r>
              <a:rPr lang="pt-BR" sz="3200" b="1" spc="-150" dirty="0" err="1" smtClean="0">
                <a:latin typeface="Courier New" pitchFamily="49" charset="0"/>
                <a:cs typeface="Courier New" pitchFamily="49" charset="0"/>
              </a:rPr>
              <a:t>score</a:t>
            </a:r>
            <a:r>
              <a:rPr lang="pt-BR" sz="3200" b="1" spc="-150" dirty="0" smtClean="0">
                <a:latin typeface="Courier New" pitchFamily="49" charset="0"/>
                <a:cs typeface="Courier New" pitchFamily="49" charset="0"/>
              </a:rPr>
              <a:t>: +1 + 0  1 + 1  1 + 1 + 1 = 2</a:t>
            </a:r>
            <a:endParaRPr lang="pt-BR" sz="3200" b="1" spc="-15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/>
          <a:lstStyle/>
          <a:p>
            <a:r>
              <a:rPr lang="pt-BR" dirty="0" err="1" smtClean="0"/>
              <a:t>Matrix</a:t>
            </a:r>
            <a:r>
              <a:rPr lang="pt-BR" dirty="0" smtClean="0"/>
              <a:t> de substituição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301208"/>
          </a:xfrm>
        </p:spPr>
        <p:txBody>
          <a:bodyPr>
            <a:normAutofit/>
          </a:bodyPr>
          <a:lstStyle/>
          <a:p>
            <a:r>
              <a:rPr lang="en-US" dirty="0" err="1" smtClean="0"/>
              <a:t>Expressa</a:t>
            </a:r>
            <a:r>
              <a:rPr lang="en-US" dirty="0" smtClean="0"/>
              <a:t> o </a:t>
            </a:r>
            <a:r>
              <a:rPr lang="en-US" dirty="0" err="1" smtClean="0"/>
              <a:t>custo</a:t>
            </a:r>
            <a:r>
              <a:rPr lang="en-US" dirty="0" smtClean="0"/>
              <a:t> de </a:t>
            </a:r>
            <a:r>
              <a:rPr lang="en-US" dirty="0" err="1" smtClean="0"/>
              <a:t>substituição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Matrix </a:t>
            </a:r>
            <a:r>
              <a:rPr lang="en-US" i="1" dirty="0" smtClean="0"/>
              <a:t>N x N</a:t>
            </a:r>
            <a:r>
              <a:rPr lang="en-US" dirty="0" smtClean="0"/>
              <a:t> (N </a:t>
            </a:r>
            <a:r>
              <a:rPr lang="en-US" dirty="0" err="1" smtClean="0"/>
              <a:t>sendo</a:t>
            </a:r>
            <a:r>
              <a:rPr lang="en-US" dirty="0" smtClean="0"/>
              <a:t> 4 </a:t>
            </a:r>
            <a:r>
              <a:rPr lang="en-US" dirty="0" err="1" smtClean="0"/>
              <a:t>para</a:t>
            </a:r>
            <a:r>
              <a:rPr lang="en-US" dirty="0" smtClean="0"/>
              <a:t> DNA e 20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aminoácido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356320" y="3338656"/>
          <a:ext cx="6096000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pt-BR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pt-BR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pt-BR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pt-BR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err="1" smtClean="0">
                          <a:latin typeface="Courier New" pitchFamily="49" charset="0"/>
                          <a:cs typeface="Courier New" pitchFamily="49" charset="0"/>
                        </a:rPr>
                        <a:t>gap</a:t>
                      </a:r>
                      <a:endParaRPr lang="pt-BR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pt-BR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pt-BR" sz="32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  <a:endParaRPr lang="pt-BR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  <a:endParaRPr lang="pt-BR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  <a:endParaRPr lang="pt-BR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pt-BR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pt-BR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  <a:endParaRPr lang="pt-BR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pt-BR" sz="32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  <a:endParaRPr lang="pt-BR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  <a:endParaRPr lang="pt-BR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pt-BR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pt-BR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  <a:endParaRPr lang="pt-BR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  <a:endParaRPr lang="pt-BR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pt-BR" sz="32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pt-BR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  <a:endParaRPr lang="pt-BR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  <a:endParaRPr lang="pt-BR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  <a:endParaRPr lang="pt-BR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pt-BR" sz="32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pt-BR" sz="3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err="1" smtClean="0">
                          <a:latin typeface="Courier New" pitchFamily="49" charset="0"/>
                          <a:cs typeface="Courier New" pitchFamily="49" charset="0"/>
                        </a:rPr>
                        <a:t>gap</a:t>
                      </a:r>
                      <a:endParaRPr lang="pt-BR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pt-BR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pt-BR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pt-BR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pt-BR" sz="3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pt-BR" sz="3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/>
          <a:lstStyle/>
          <a:p>
            <a:r>
              <a:rPr lang="pt-BR" dirty="0" err="1" smtClean="0"/>
              <a:t>Matrix</a:t>
            </a:r>
            <a:r>
              <a:rPr lang="pt-BR" dirty="0" smtClean="0"/>
              <a:t> de substituição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301208"/>
          </a:xfrm>
        </p:spPr>
        <p:txBody>
          <a:bodyPr>
            <a:normAutofit/>
          </a:bodyPr>
          <a:lstStyle/>
          <a:p>
            <a:r>
              <a:rPr lang="en-US" dirty="0" smtClean="0"/>
              <a:t>A e G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purinas</a:t>
            </a:r>
            <a:r>
              <a:rPr lang="en-US" dirty="0"/>
              <a:t> </a:t>
            </a:r>
            <a:r>
              <a:rPr lang="en-US" dirty="0" smtClean="0"/>
              <a:t>/ T e C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pirimidinas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Substituições</a:t>
            </a:r>
            <a:r>
              <a:rPr lang="en-US" dirty="0" smtClean="0"/>
              <a:t> </a:t>
            </a:r>
            <a:r>
              <a:rPr lang="en-US" dirty="0" err="1" smtClean="0"/>
              <a:t>purina</a:t>
            </a:r>
            <a:r>
              <a:rPr lang="en-US" dirty="0" smtClean="0"/>
              <a:t>/</a:t>
            </a:r>
            <a:r>
              <a:rPr lang="en-US" dirty="0" err="1" smtClean="0"/>
              <a:t>purina</a:t>
            </a:r>
            <a:r>
              <a:rPr lang="en-US" dirty="0" smtClean="0"/>
              <a:t> (</a:t>
            </a:r>
            <a:r>
              <a:rPr lang="en-US" dirty="0" err="1" smtClean="0"/>
              <a:t>pirimidina</a:t>
            </a:r>
            <a:r>
              <a:rPr lang="en-US" dirty="0" smtClean="0"/>
              <a:t>/</a:t>
            </a:r>
            <a:r>
              <a:rPr lang="en-US" dirty="0" err="1" smtClean="0"/>
              <a:t>pirimidina</a:t>
            </a:r>
            <a:r>
              <a:rPr lang="en-US" dirty="0" smtClean="0"/>
              <a:t>)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frequnetes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purina</a:t>
            </a:r>
            <a:r>
              <a:rPr lang="en-US" dirty="0"/>
              <a:t>/</a:t>
            </a:r>
            <a:r>
              <a:rPr lang="en-US" dirty="0" err="1" smtClean="0"/>
              <a:t>pirimidina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2652464" y="3338656"/>
          <a:ext cx="6096000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pt-BR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pt-BR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pt-BR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pt-BR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err="1" smtClean="0">
                          <a:latin typeface="Courier New" pitchFamily="49" charset="0"/>
                          <a:cs typeface="Courier New" pitchFamily="49" charset="0"/>
                        </a:rPr>
                        <a:t>gap</a:t>
                      </a:r>
                      <a:endParaRPr lang="pt-BR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pt-BR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pt-BR" sz="32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  <a:endParaRPr lang="pt-BR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  <a:endParaRPr lang="pt-BR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pt-BR" sz="3200" b="1" dirty="0">
                        <a:solidFill>
                          <a:srgbClr val="00B05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-2</a:t>
                      </a:r>
                      <a:endParaRPr lang="pt-BR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pt-BR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  <a:endParaRPr lang="pt-BR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pt-BR" sz="32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pt-BR" sz="3200" b="1" dirty="0">
                        <a:solidFill>
                          <a:srgbClr val="00B05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  <a:endParaRPr lang="pt-BR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-2</a:t>
                      </a:r>
                      <a:endParaRPr lang="pt-BR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pt-BR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  <a:endParaRPr lang="pt-BR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pt-BR" sz="3200" b="1" dirty="0">
                        <a:solidFill>
                          <a:srgbClr val="00B05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pt-BR" sz="32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pt-BR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pt-BR" sz="3200" b="1" dirty="0">
                        <a:solidFill>
                          <a:srgbClr val="00B05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  <a:endParaRPr lang="pt-BR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-1</a:t>
                      </a:r>
                      <a:endParaRPr lang="pt-BR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pt-BR" sz="32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-2</a:t>
                      </a:r>
                      <a:endParaRPr lang="pt-BR" sz="3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err="1" smtClean="0">
                          <a:latin typeface="Courier New" pitchFamily="49" charset="0"/>
                          <a:cs typeface="Courier New" pitchFamily="49" charset="0"/>
                        </a:rPr>
                        <a:t>gap</a:t>
                      </a:r>
                      <a:endParaRPr lang="pt-BR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-2</a:t>
                      </a:r>
                      <a:endParaRPr lang="pt-BR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-2</a:t>
                      </a:r>
                      <a:endParaRPr lang="pt-BR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atin typeface="Courier New" pitchFamily="49" charset="0"/>
                          <a:cs typeface="Courier New" pitchFamily="49" charset="0"/>
                        </a:rPr>
                        <a:t>-2</a:t>
                      </a:r>
                      <a:endParaRPr lang="pt-BR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-2</a:t>
                      </a:r>
                      <a:endParaRPr lang="pt-BR" sz="3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-2</a:t>
                      </a:r>
                      <a:endParaRPr lang="pt-BR" sz="32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72008" y="4149080"/>
            <a:ext cx="248376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b="1" dirty="0" err="1" smtClean="0"/>
              <a:t>Matrix</a:t>
            </a:r>
            <a:r>
              <a:rPr lang="pt-BR" sz="2000" b="1" dirty="0" smtClean="0"/>
              <a:t> se </a:t>
            </a:r>
            <a:r>
              <a:rPr lang="pt-BR" sz="2000" b="1" dirty="0" err="1" smtClean="0"/>
              <a:t>substuição</a:t>
            </a:r>
            <a:r>
              <a:rPr lang="pt-BR" sz="2000" b="1" dirty="0" smtClean="0"/>
              <a:t> levando em consideração a frequência de substituição entre purina e pirimidina</a:t>
            </a:r>
            <a:endParaRPr lang="pt-B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/>
          <a:lstStyle/>
          <a:p>
            <a:r>
              <a:rPr lang="pt-BR" dirty="0" err="1" smtClean="0"/>
              <a:t>Matrix</a:t>
            </a:r>
            <a:r>
              <a:rPr lang="pt-BR" dirty="0" smtClean="0"/>
              <a:t> de substituição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30120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Matrizes</a:t>
            </a:r>
            <a:r>
              <a:rPr lang="en-US" dirty="0" smtClean="0"/>
              <a:t> de </a:t>
            </a:r>
            <a:r>
              <a:rPr lang="en-US" dirty="0" err="1" smtClean="0"/>
              <a:t>proteínas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complexas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de DNA </a:t>
            </a:r>
          </a:p>
          <a:p>
            <a:endParaRPr lang="en-US" dirty="0" smtClean="0"/>
          </a:p>
          <a:p>
            <a:r>
              <a:rPr lang="pt-BR" dirty="0" smtClean="0"/>
              <a:t>Matriz composta de 20 aminoácidos e cada aminoácidos tem propriedades </a:t>
            </a:r>
            <a:r>
              <a:rPr lang="pt-BR" dirty="0" err="1" smtClean="0"/>
              <a:t>fisico-químicas</a:t>
            </a:r>
            <a:r>
              <a:rPr lang="pt-BR" dirty="0" smtClean="0"/>
              <a:t> muito diferentes</a:t>
            </a:r>
          </a:p>
          <a:p>
            <a:endParaRPr lang="pt-BR" dirty="0"/>
          </a:p>
          <a:p>
            <a:r>
              <a:rPr lang="pt-BR" dirty="0" smtClean="0"/>
              <a:t>A matriz de substituição de proteína pode ser baseada em qualquer propriedade dos aminoácidos</a:t>
            </a:r>
          </a:p>
          <a:p>
            <a:endParaRPr lang="pt-BR" dirty="0"/>
          </a:p>
          <a:p>
            <a:r>
              <a:rPr lang="pt-BR" dirty="0" smtClean="0"/>
              <a:t>Tamanho, polaridade, carga, </a:t>
            </a:r>
            <a:r>
              <a:rPr lang="pt-BR" dirty="0" err="1" smtClean="0"/>
              <a:t>hidrofobicidade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/>
          <a:lstStyle/>
          <a:p>
            <a:r>
              <a:rPr lang="pt-BR" dirty="0" smtClean="0"/>
              <a:t>Comparações de sequências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30120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Observar padrões de conservação (variabilidade)</a:t>
            </a:r>
          </a:p>
          <a:p>
            <a:endParaRPr lang="pt-BR" dirty="0"/>
          </a:p>
          <a:p>
            <a:r>
              <a:rPr lang="pt-BR" dirty="0" smtClean="0"/>
              <a:t>Encontrar motivos conservados em ambas a sequências</a:t>
            </a:r>
          </a:p>
          <a:p>
            <a:endParaRPr lang="pt-BR" dirty="0"/>
          </a:p>
          <a:p>
            <a:r>
              <a:rPr lang="pt-BR" dirty="0" smtClean="0"/>
              <a:t>Observar a possibilidade das duas sequências terem evoluído da mesma sequência</a:t>
            </a:r>
          </a:p>
          <a:p>
            <a:endParaRPr lang="pt-BR" dirty="0" smtClean="0"/>
          </a:p>
          <a:p>
            <a:r>
              <a:rPr lang="pt-BR" dirty="0" smtClean="0"/>
              <a:t>Encontrar quais sequências de um banco de dados é similar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/>
          <a:lstStyle/>
          <a:p>
            <a:r>
              <a:rPr lang="pt-BR" dirty="0" err="1" smtClean="0"/>
              <a:t>Matrix</a:t>
            </a:r>
            <a:r>
              <a:rPr lang="pt-BR" dirty="0" smtClean="0"/>
              <a:t> de substituição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3012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As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usadas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matrizes</a:t>
            </a:r>
            <a:r>
              <a:rPr lang="en-US" dirty="0" smtClean="0"/>
              <a:t> de </a:t>
            </a:r>
            <a:r>
              <a:rPr lang="en-US" dirty="0" err="1" smtClean="0"/>
              <a:t>substituição</a:t>
            </a:r>
            <a:r>
              <a:rPr lang="en-US" dirty="0" smtClean="0"/>
              <a:t> </a:t>
            </a:r>
            <a:r>
              <a:rPr lang="en-US" dirty="0" err="1" smtClean="0"/>
              <a:t>evolutivas</a:t>
            </a:r>
            <a:endParaRPr lang="en-US" dirty="0" smtClean="0"/>
          </a:p>
          <a:p>
            <a:endParaRPr lang="en-US" dirty="0" smtClean="0"/>
          </a:p>
          <a:p>
            <a:r>
              <a:rPr lang="pt-BR" dirty="0" smtClean="0"/>
              <a:t>PAM ("</a:t>
            </a:r>
            <a:r>
              <a:rPr lang="pt-BR" dirty="0" err="1" smtClean="0"/>
              <a:t>point</a:t>
            </a:r>
            <a:r>
              <a:rPr lang="pt-BR" dirty="0" smtClean="0"/>
              <a:t> </a:t>
            </a:r>
            <a:r>
              <a:rPr lang="pt-BR" dirty="0" err="1" smtClean="0"/>
              <a:t>accepted</a:t>
            </a:r>
            <a:r>
              <a:rPr lang="pt-BR" dirty="0" smtClean="0"/>
              <a:t> </a:t>
            </a:r>
            <a:r>
              <a:rPr lang="pt-BR" dirty="0" err="1" smtClean="0"/>
              <a:t>mutation</a:t>
            </a:r>
            <a:r>
              <a:rPr lang="pt-BR" dirty="0" smtClean="0"/>
              <a:t>") família</a:t>
            </a:r>
          </a:p>
          <a:p>
            <a:pPr lvl="1"/>
            <a:r>
              <a:rPr lang="pt-BR" dirty="0" smtClean="0"/>
              <a:t>PAM250, PAM120, ...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BLOSUM ("</a:t>
            </a:r>
            <a:r>
              <a:rPr lang="pt-BR" dirty="0" err="1" smtClean="0"/>
              <a:t>Blocks</a:t>
            </a:r>
            <a:r>
              <a:rPr lang="pt-BR" dirty="0" smtClean="0"/>
              <a:t> </a:t>
            </a:r>
            <a:r>
              <a:rPr lang="pt-BR" dirty="0" err="1" smtClean="0"/>
              <a:t>substitution</a:t>
            </a:r>
            <a:r>
              <a:rPr lang="pt-BR" dirty="0" smtClean="0"/>
              <a:t> </a:t>
            </a:r>
            <a:r>
              <a:rPr lang="pt-BR" dirty="0" err="1" smtClean="0"/>
              <a:t>matrix</a:t>
            </a:r>
            <a:r>
              <a:rPr lang="pt-BR" dirty="0" smtClean="0"/>
              <a:t>") família</a:t>
            </a:r>
          </a:p>
          <a:p>
            <a:pPr lvl="1"/>
            <a:r>
              <a:rPr lang="pt-BR" dirty="0" smtClean="0"/>
              <a:t>BLOSUM</a:t>
            </a:r>
            <a:r>
              <a:rPr lang="pt-BR" dirty="0" smtClean="0">
                <a:solidFill>
                  <a:srgbClr val="FF0000"/>
                </a:solidFill>
              </a:rPr>
              <a:t>62</a:t>
            </a:r>
            <a:r>
              <a:rPr lang="pt-BR" dirty="0" smtClean="0"/>
              <a:t>, BLOSUM</a:t>
            </a:r>
            <a:r>
              <a:rPr lang="pt-BR" dirty="0" smtClean="0">
                <a:solidFill>
                  <a:srgbClr val="FF0000"/>
                </a:solidFill>
              </a:rPr>
              <a:t>50</a:t>
            </a:r>
            <a:r>
              <a:rPr lang="pt-BR" dirty="0" smtClean="0"/>
              <a:t>, ...</a:t>
            </a:r>
          </a:p>
          <a:p>
            <a:endParaRPr lang="pt-BR" dirty="0" smtClean="0"/>
          </a:p>
          <a:p>
            <a:r>
              <a:rPr lang="pt-BR" dirty="0" smtClean="0"/>
              <a:t>Os valores das matrizes de substituição das matrizes PAM e BLOSUM foram extraídos de análises de alinhamentos de proteínas relacionadas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/>
          <a:lstStyle/>
          <a:p>
            <a:r>
              <a:rPr lang="pt-BR" smtClean="0"/>
              <a:t>GAP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301208"/>
          </a:xfrm>
        </p:spPr>
        <p:txBody>
          <a:bodyPr>
            <a:normAutofit/>
          </a:bodyPr>
          <a:lstStyle/>
          <a:p>
            <a:r>
              <a:rPr lang="en-US" dirty="0" err="1" smtClean="0"/>
              <a:t>Cálculo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matrix de </a:t>
            </a:r>
            <a:r>
              <a:rPr lang="en-US" dirty="0" err="1" smtClean="0"/>
              <a:t>pontuação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/>
          <a:lstStyle/>
          <a:p>
            <a:r>
              <a:rPr lang="pt-BR" dirty="0" smtClean="0"/>
              <a:t>Comparações de sequências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301208"/>
          </a:xfrm>
        </p:spPr>
        <p:txBody>
          <a:bodyPr>
            <a:normAutofit lnSpcReduction="10000"/>
          </a:bodyPr>
          <a:lstStyle/>
          <a:p>
            <a:r>
              <a:rPr lang="pt-BR" dirty="0" err="1" smtClean="0"/>
              <a:t>Dotplot</a:t>
            </a:r>
            <a:r>
              <a:rPr lang="pt-BR" dirty="0" smtClean="0"/>
              <a:t> – comparação visual e qualitativa</a:t>
            </a:r>
          </a:p>
          <a:p>
            <a:endParaRPr lang="pt-BR" dirty="0"/>
          </a:p>
          <a:p>
            <a:r>
              <a:rPr lang="pt-BR" dirty="0" smtClean="0"/>
              <a:t>Alinhamento de sequência – exato e quantitativo</a:t>
            </a:r>
          </a:p>
          <a:p>
            <a:pPr lvl="1"/>
            <a:r>
              <a:rPr lang="pt-BR" dirty="0" smtClean="0"/>
              <a:t>Construção do melhor alinhamento entre duas sequências</a:t>
            </a:r>
          </a:p>
          <a:p>
            <a:endParaRPr lang="pt-BR" dirty="0" smtClean="0"/>
          </a:p>
          <a:p>
            <a:r>
              <a:rPr lang="pt-BR" dirty="0" smtClean="0"/>
              <a:t>Tipos de alinhamento de sequências</a:t>
            </a:r>
          </a:p>
          <a:p>
            <a:pPr lvl="1"/>
            <a:r>
              <a:rPr lang="pt-BR" dirty="0" smtClean="0"/>
              <a:t>Global</a:t>
            </a:r>
          </a:p>
          <a:p>
            <a:pPr lvl="1"/>
            <a:r>
              <a:rPr lang="pt-BR" dirty="0" smtClean="0"/>
              <a:t>Local</a:t>
            </a:r>
          </a:p>
          <a:p>
            <a:pPr lvl="1"/>
            <a:r>
              <a:rPr lang="pt-BR" dirty="0" smtClean="0"/>
              <a:t>Múltiplo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/>
          <a:lstStyle/>
          <a:p>
            <a:r>
              <a:rPr lang="pt-BR" dirty="0" err="1" smtClean="0"/>
              <a:t>Dotplot</a:t>
            </a:r>
            <a:r>
              <a:rPr lang="pt-BR" dirty="0" smtClean="0"/>
              <a:t> (1970)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301208"/>
          </a:xfrm>
        </p:spPr>
        <p:txBody>
          <a:bodyPr>
            <a:normAutofit/>
          </a:bodyPr>
          <a:lstStyle/>
          <a:p>
            <a:r>
              <a:rPr lang="pt-BR" dirty="0" smtClean="0"/>
              <a:t>Comparação de duas sequências gerando um gráfico</a:t>
            </a:r>
          </a:p>
          <a:p>
            <a:endParaRPr lang="pt-BR" dirty="0" smtClean="0"/>
          </a:p>
          <a:p>
            <a:r>
              <a:rPr lang="pt-BR" dirty="0" smtClean="0"/>
              <a:t>Comparação feita letra por letra</a:t>
            </a:r>
          </a:p>
          <a:p>
            <a:endParaRPr lang="pt-BR" dirty="0" smtClean="0"/>
          </a:p>
          <a:p>
            <a:r>
              <a:rPr lang="pt-BR" dirty="0" smtClean="0"/>
              <a:t>Quando as letras entre duas sequências diferentes são iguais é inserido um ponto no ponto correspondente no gráfico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/>
          <a:lstStyle/>
          <a:p>
            <a:r>
              <a:rPr lang="pt-BR" dirty="0" err="1" smtClean="0"/>
              <a:t>Dotplot</a:t>
            </a:r>
            <a:r>
              <a:rPr lang="pt-BR" dirty="0" smtClean="0"/>
              <a:t> (1970)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3923927" y="2204864"/>
          <a:ext cx="5112569" cy="45365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6861"/>
                <a:gridCol w="590070"/>
                <a:gridCol w="646861"/>
                <a:gridCol w="609001"/>
                <a:gridCol w="590070"/>
                <a:gridCol w="646861"/>
                <a:gridCol w="646861"/>
                <a:gridCol w="735984"/>
              </a:tblGrid>
              <a:tr h="504056"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T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G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T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G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G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A</a:t>
                      </a:r>
                      <a:endParaRPr lang="pt-BR" b="1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°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A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°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°</a:t>
                      </a:r>
                      <a:endParaRPr lang="pt-BR" b="1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°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T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°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A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°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°</a:t>
                      </a:r>
                      <a:endParaRPr lang="pt-BR" b="1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G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°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°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°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G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°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°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°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°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816395" y="1772816"/>
            <a:ext cx="20274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pt-BR" sz="3200" b="1" dirty="0" smtClean="0"/>
              <a:t>&gt;SEQ1</a:t>
            </a:r>
          </a:p>
          <a:p>
            <a:pPr fontAlgn="t"/>
            <a:r>
              <a:rPr lang="pt-BR" sz="3200" b="1" dirty="0" smtClean="0"/>
              <a:t>TGCTGGA</a:t>
            </a:r>
          </a:p>
          <a:p>
            <a:pPr fontAlgn="t"/>
            <a:endParaRPr lang="pt-BR" sz="3200" b="1" dirty="0" smtClean="0"/>
          </a:p>
          <a:p>
            <a:pPr fontAlgn="t"/>
            <a:r>
              <a:rPr lang="pt-BR" sz="3200" b="1" dirty="0" smtClean="0"/>
              <a:t>&gt;SEQ2</a:t>
            </a:r>
          </a:p>
          <a:p>
            <a:pPr fontAlgn="t"/>
            <a:r>
              <a:rPr lang="pt-BR" sz="3200" b="1" dirty="0" smtClean="0"/>
              <a:t>CACTAGGC</a:t>
            </a:r>
            <a:endParaRPr lang="pt-BR" sz="3200" b="1" dirty="0" smtClean="0"/>
          </a:p>
          <a:p>
            <a:pPr algn="ctr" fontAlgn="t"/>
            <a:endParaRPr lang="pt-BR" sz="3200" b="1" dirty="0" smtClean="0"/>
          </a:p>
          <a:p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/>
          <a:lstStyle/>
          <a:p>
            <a:r>
              <a:rPr lang="pt-BR" dirty="0" err="1" smtClean="0"/>
              <a:t>Dotplot</a:t>
            </a:r>
            <a:r>
              <a:rPr lang="pt-BR" dirty="0" smtClean="0"/>
              <a:t> (1970)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301208"/>
          </a:xfrm>
        </p:spPr>
        <p:txBody>
          <a:bodyPr>
            <a:normAutofit/>
          </a:bodyPr>
          <a:lstStyle/>
          <a:p>
            <a:r>
              <a:rPr lang="pt-BR" dirty="0" smtClean="0"/>
              <a:t>Inserções e deleções</a:t>
            </a:r>
          </a:p>
          <a:p>
            <a:endParaRPr lang="pt-BR" dirty="0" smtClean="0"/>
          </a:p>
          <a:p>
            <a:r>
              <a:rPr lang="pt-BR" dirty="0" smtClean="0"/>
              <a:t>Repetições dentro da mesma sequência</a:t>
            </a:r>
          </a:p>
          <a:p>
            <a:endParaRPr lang="pt-BR" dirty="0" smtClean="0"/>
          </a:p>
          <a:p>
            <a:r>
              <a:rPr lang="pt-BR" dirty="0" smtClean="0"/>
              <a:t>Útil para comparação de cromossomos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/>
          <a:lstStyle/>
          <a:p>
            <a:r>
              <a:rPr lang="pt-BR" dirty="0" smtClean="0"/>
              <a:t>Algoritmo </a:t>
            </a:r>
            <a:r>
              <a:rPr lang="pt-BR" dirty="0" err="1" smtClean="0"/>
              <a:t>Needleman-Wunsch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301208"/>
          </a:xfrm>
        </p:spPr>
        <p:txBody>
          <a:bodyPr>
            <a:normAutofit/>
          </a:bodyPr>
          <a:lstStyle/>
          <a:p>
            <a:r>
              <a:rPr lang="pt-BR" smtClean="0"/>
              <a:t>Forma </a:t>
            </a:r>
            <a:r>
              <a:rPr lang="pt-BR" smtClean="0"/>
              <a:t>de reduzir o número de possibilidades que deve ser considerados para alinhar duas </a:t>
            </a:r>
            <a:r>
              <a:rPr lang="pt-BR" smtClean="0"/>
              <a:t>sequências</a:t>
            </a:r>
            <a:endParaRPr lang="pt-BR" smtClean="0"/>
          </a:p>
          <a:p>
            <a:endParaRPr lang="pt-BR" smtClean="0"/>
          </a:p>
          <a:p>
            <a:r>
              <a:rPr lang="pt-BR" smtClean="0">
                <a:solidFill>
                  <a:srgbClr val="00B050"/>
                </a:solidFill>
              </a:rPr>
              <a:t>Encontrar o melhor </a:t>
            </a:r>
            <a:r>
              <a:rPr lang="pt-BR" smtClean="0">
                <a:solidFill>
                  <a:srgbClr val="00B050"/>
                </a:solidFill>
              </a:rPr>
              <a:t>alinhamento</a:t>
            </a:r>
            <a:r>
              <a:rPr lang="pt-BR" smtClean="0"/>
              <a:t> para duas </a:t>
            </a:r>
            <a:r>
              <a:rPr lang="pt-BR" smtClean="0"/>
              <a:t>sequencias</a:t>
            </a:r>
            <a:r>
              <a:rPr lang="pt-BR" smtClean="0"/>
              <a:t>, usando </a:t>
            </a:r>
            <a:r>
              <a:rPr lang="pt-BR" smtClean="0">
                <a:solidFill>
                  <a:srgbClr val="FF0000"/>
                </a:solidFill>
              </a:rPr>
              <a:t>um conjunto de regras </a:t>
            </a:r>
            <a:r>
              <a:rPr lang="pt-BR" smtClean="0"/>
              <a:t>e uma </a:t>
            </a:r>
            <a:r>
              <a:rPr lang="pt-BR" smtClean="0">
                <a:solidFill>
                  <a:srgbClr val="FF0000"/>
                </a:solidFill>
              </a:rPr>
              <a:t>matriz de </a:t>
            </a:r>
            <a:r>
              <a:rPr lang="pt-BR" smtClean="0">
                <a:solidFill>
                  <a:srgbClr val="FF0000"/>
                </a:solidFill>
              </a:rPr>
              <a:t>substituição</a:t>
            </a:r>
            <a:endParaRPr lang="pt-BR" smtClean="0">
              <a:solidFill>
                <a:srgbClr val="FF0000"/>
              </a:solidFill>
            </a:endParaRPr>
          </a:p>
          <a:p>
            <a:endParaRPr lang="pt-BR" smtClean="0"/>
          </a:p>
          <a:p>
            <a:r>
              <a:rPr lang="pt-BR" smtClean="0"/>
              <a:t>A ideia é construir o melhor alinhamento utilizando de alinhamentos otimos de subsequencias </a:t>
            </a:r>
            <a:r>
              <a:rPr lang="pt-BR" smtClean="0"/>
              <a:t>menores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/>
          <a:lstStyle/>
          <a:p>
            <a:r>
              <a:rPr lang="pt-BR" dirty="0" smtClean="0"/>
              <a:t>Algoritmo </a:t>
            </a:r>
            <a:r>
              <a:rPr lang="pt-BR" dirty="0" err="1" smtClean="0"/>
              <a:t>Needleman-Wunsch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/>
          </a:bodyPr>
          <a:lstStyle/>
          <a:p>
            <a:endParaRPr lang="pt-BR" smtClean="0"/>
          </a:p>
          <a:p>
            <a:r>
              <a:rPr lang="pt-BR" smtClean="0"/>
              <a:t>Estratégia </a:t>
            </a:r>
            <a:r>
              <a:rPr lang="pt-BR" smtClean="0"/>
              <a:t>dividir-conquistar</a:t>
            </a:r>
            <a:endParaRPr lang="pt-BR" smtClean="0"/>
          </a:p>
          <a:p>
            <a:endParaRPr lang="pt-BR" smtClean="0"/>
          </a:p>
          <a:p>
            <a:pPr lvl="1"/>
            <a:r>
              <a:rPr lang="pt-BR" smtClean="0"/>
              <a:t>Dividir o problema em subproblemas </a:t>
            </a:r>
            <a:r>
              <a:rPr lang="pt-BR" smtClean="0"/>
              <a:t>menores</a:t>
            </a:r>
            <a:endParaRPr lang="pt-BR" smtClean="0"/>
          </a:p>
          <a:p>
            <a:endParaRPr lang="pt-BR" smtClean="0"/>
          </a:p>
          <a:p>
            <a:pPr lvl="1"/>
            <a:r>
              <a:rPr lang="pt-BR" smtClean="0"/>
              <a:t>Solucionar os subproblemas de forma </a:t>
            </a:r>
            <a:r>
              <a:rPr lang="pt-BR" smtClean="0"/>
              <a:t>otima</a:t>
            </a:r>
            <a:endParaRPr lang="pt-BR" smtClean="0"/>
          </a:p>
          <a:p>
            <a:endParaRPr lang="pt-BR" smtClean="0"/>
          </a:p>
          <a:p>
            <a:pPr lvl="1"/>
            <a:r>
              <a:rPr lang="pt-BR" smtClean="0"/>
              <a:t>Use a solução do subproblema para construir uma otima solução para o problema </a:t>
            </a:r>
            <a:r>
              <a:rPr lang="pt-BR" smtClean="0"/>
              <a:t>original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1396</Words>
  <Application>Microsoft Office PowerPoint</Application>
  <PresentationFormat>Apresentação na tela (4:3)</PresentationFormat>
  <Paragraphs>350</Paragraphs>
  <Slides>31</Slides>
  <Notes>23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Tema do Office</vt:lpstr>
      <vt:lpstr>Comparações de sequências Dotplot Algoritmo Needleman-Wunsch</vt:lpstr>
      <vt:lpstr>Slide 2</vt:lpstr>
      <vt:lpstr>Comparações de sequências</vt:lpstr>
      <vt:lpstr>Comparações de sequências</vt:lpstr>
      <vt:lpstr>Dotplot (1970)</vt:lpstr>
      <vt:lpstr>Dotplot (1970)</vt:lpstr>
      <vt:lpstr>Dotplot (1970)</vt:lpstr>
      <vt:lpstr>Algoritmo Needleman-Wunsch</vt:lpstr>
      <vt:lpstr>Algoritmo Needleman-Wunsch</vt:lpstr>
      <vt:lpstr>Algoritmo Needleman-Wunsch</vt:lpstr>
      <vt:lpstr>Algoritmo Needleman-Wunsch</vt:lpstr>
      <vt:lpstr>Algoritmo Needleman-Wunsch</vt:lpstr>
      <vt:lpstr>Algoritmo Needleman-Wunsch</vt:lpstr>
      <vt:lpstr>Algoritmo Needleman-Wunsch</vt:lpstr>
      <vt:lpstr>Algoritmo Needleman-Wunsch</vt:lpstr>
      <vt:lpstr>Algoritmo Needleman-Wunsch</vt:lpstr>
      <vt:lpstr>Algoritmo Needleman-Wunsch</vt:lpstr>
      <vt:lpstr>Algoritmo Needleman-Wunsch</vt:lpstr>
      <vt:lpstr>Algoritmo Needleman-Wunsch</vt:lpstr>
      <vt:lpstr>Algoritmo Needleman-Wunsch</vt:lpstr>
      <vt:lpstr>Slide 21</vt:lpstr>
      <vt:lpstr>Alinhamento Global</vt:lpstr>
      <vt:lpstr>Alinhamento Local</vt:lpstr>
      <vt:lpstr>Alinhamento Multiplo</vt:lpstr>
      <vt:lpstr>Pontuação do alinhamento</vt:lpstr>
      <vt:lpstr>Pontuação do alinhamento</vt:lpstr>
      <vt:lpstr>Matrix de substituição</vt:lpstr>
      <vt:lpstr>Matrix de substituição</vt:lpstr>
      <vt:lpstr>Matrix de substituição</vt:lpstr>
      <vt:lpstr>Matrix de substituição</vt:lpstr>
      <vt:lpstr>GAP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Comparações de sequências Dotplot Algoritmo Needleman-Wunsch</dc:title>
  <dc:creator>Cliente</dc:creator>
  <cp:lastModifiedBy>Cliente</cp:lastModifiedBy>
  <cp:revision>97</cp:revision>
  <dcterms:created xsi:type="dcterms:W3CDTF">2012-12-02T22:23:28Z</dcterms:created>
  <dcterms:modified xsi:type="dcterms:W3CDTF">2012-12-04T17:56:02Z</dcterms:modified>
</cp:coreProperties>
</file>