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314" r:id="rId4"/>
    <p:sldId id="325" r:id="rId5"/>
    <p:sldId id="333" r:id="rId6"/>
    <p:sldId id="334" r:id="rId7"/>
    <p:sldId id="332" r:id="rId8"/>
    <p:sldId id="316" r:id="rId9"/>
    <p:sldId id="335" r:id="rId10"/>
    <p:sldId id="326" r:id="rId11"/>
    <p:sldId id="327" r:id="rId12"/>
    <p:sldId id="331" r:id="rId13"/>
    <p:sldId id="320" r:id="rId14"/>
    <p:sldId id="328" r:id="rId15"/>
    <p:sldId id="329" r:id="rId16"/>
    <p:sldId id="330" r:id="rId17"/>
    <p:sldId id="336" r:id="rId18"/>
    <p:sldId id="337" r:id="rId19"/>
    <p:sldId id="338" r:id="rId20"/>
    <p:sldId id="312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A75"/>
    <a:srgbClr val="1D2445"/>
    <a:srgbClr val="C55A11"/>
    <a:srgbClr val="0788AA"/>
    <a:srgbClr val="1C1D1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0FCB-713C-47E3-BAE7-30FA43AB2CDC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9CB5C-6987-4686-808F-7E60E83F38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40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4C44-7DD2-ECDD-83DD-3542559A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568914-73C3-6612-FF0C-D9DBF2F9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3FBA8D-243B-2C9F-B084-660D3462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477B-2EE9-4613-8105-DDD16E64920D}" type="datetime1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B750D6-BD68-7D2F-0B41-7644C11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FA7E2-8C1F-5811-9163-657AAC7E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9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FE68E-1109-E986-F477-5C3EF863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1473DF3-FFAE-0FCC-DB4D-FD5E15FA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05C386-DDFF-A085-E55B-40440F04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F461-D658-448C-B7EE-262E299ACCAD}" type="datetime1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C68184-E738-D836-8F5C-9C6D92A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CBE978-1C59-97D6-DF7C-78D88016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9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E4C1ED-0500-4F5F-36BF-97A822EA2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71B82E-1536-0D97-97AE-FD6410C2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1DFAE4-6DE4-7A26-A3A0-8A299D7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803D-91D0-42A4-8F87-C7BE90A1F49C}" type="datetime1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2EA9D0-74B5-FA06-78D2-468EC098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BD7C32-10B1-866F-57C1-654F0516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9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B235-A2E9-9515-759D-DA2B174C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EEF80-E7E1-EC16-A133-47707C78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9658C3-0A9A-7808-325F-20A81194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E09-175B-42B5-B5E9-36C09ED1CCAA}" type="datetime1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BD10-5F2E-B8BD-0EE5-7FE8B65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DF776B-6C35-3676-97C2-87528425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4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5299C-8A7F-CE9D-41B3-3163F61A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14B13D-8095-05B9-B03F-B1EC99F8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D397AD-DF91-E314-A61A-D6913DE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8BEF-0FBE-4564-8BAA-8515F6ED0E9D}" type="datetime1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F8C09D-0DB1-93B2-C255-545F59C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CB022-4921-F5E3-8C57-C7AD38E4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79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071B-303F-0E92-E5B7-282B049C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BC7B0-892E-B027-710B-112FBB95C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9011A30-FE9E-F5A1-1774-324E0600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E54956-D1C6-5F90-A766-C32F2148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D764-DCD3-4430-B1DB-D28853642035}" type="datetime1">
              <a:rPr lang="pt-PT" smtClean="0"/>
              <a:t>19/01/2023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27B9EE-830E-0DFE-3494-EEC96034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C4EB11-30D5-944A-D9BA-B80E4407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72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26E70-3C26-D943-A1C2-8B52D879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50AD22-FADC-50B5-A1A7-5D9E6D65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66B8351-41D7-0FE0-3F0C-84CDB5E1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A8DD26-4322-3FB7-A9D8-FC8365676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966003-591F-6214-4CC0-FEC0B6401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5CC8B71-7173-3F2D-4F50-56C58D2E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33E0-2610-46E0-93A0-4D47B804BD05}" type="datetime1">
              <a:rPr lang="pt-PT" smtClean="0"/>
              <a:t>19/01/2023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2C80886-90DD-F7B0-ECAD-AD3AC68A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0B2686D-1B9C-5439-75E8-BF4283F5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67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A0564-FE20-E8E0-B158-BABDC358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ECBE7D-57D5-799B-783A-065CAD88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79D0-BD59-47A4-9E8A-12FE64871FFE}" type="datetime1">
              <a:rPr lang="pt-PT" smtClean="0"/>
              <a:t>19/01/2023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FD0C877-11BC-E87B-77BD-2EE544AF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43F284-3C75-3AF1-6758-C8511905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010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592BF0-B099-3289-F885-1C631AB8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1DAA-06E2-4C1B-A0C5-A395E56BCD16}" type="datetime1">
              <a:rPr lang="pt-PT" smtClean="0"/>
              <a:t>19/01/2023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9454641-4A01-ADAD-DBD1-8B24512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1A5925-A1CE-D763-623F-C319B14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2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919C8-C740-343C-1056-DF46769D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BF6A15-23A5-C842-C1C8-43D6ED6D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EC2BAC-9917-D6A8-9827-9A875813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19575B-0465-82B4-F2DF-4675F58F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28BF-C673-454E-9FF2-98BE346443D4}" type="datetime1">
              <a:rPr lang="pt-PT" smtClean="0"/>
              <a:t>19/01/2023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840C1-B366-C937-B0E6-F26AB0ED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9AE7E2-51D0-53AB-1640-5243557A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2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5810E-F4DE-B908-AB4F-D7D0E675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F409F39-DD33-27B4-FC17-C371ABCCD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C634E93-A798-6390-AA40-49E16957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72E0F8F-F82F-8679-D654-D8E74114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23AA-C57D-467D-B779-FF0CF8FAC774}" type="datetime1">
              <a:rPr lang="pt-PT" smtClean="0"/>
              <a:t>19/01/2023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0445D8-DB57-D86A-B193-DC471D6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3DA690-35B1-2549-2FC4-30E9173E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0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B7EE7F-A43F-D6D1-D09B-D8064A74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7B6D5B-94EF-7C32-96E6-06EB745F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FFEB77-ABC3-607B-9467-DC1136B98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0969-C385-4C83-8BB5-98C438506493}" type="datetime1">
              <a:rPr lang="pt-PT" smtClean="0"/>
              <a:t>19/01/2023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379160-B44F-D176-B9AA-780B40D9B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A137FE-4D71-D6FE-AF3F-3BB691462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FB13-8718-4566-A53C-BCA4F91855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6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AFC143-1608-BE3B-6A7F-FEA1470D68A7}"/>
              </a:ext>
            </a:extLst>
          </p:cNvPr>
          <p:cNvSpPr/>
          <p:nvPr/>
        </p:nvSpPr>
        <p:spPr>
          <a:xfrm>
            <a:off x="0" y="0"/>
            <a:ext cx="325810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A81F8B-B8D2-95B6-75D5-D6318A002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5" y="4434952"/>
            <a:ext cx="2919176" cy="2387600"/>
          </a:xfrm>
        </p:spPr>
        <p:txBody>
          <a:bodyPr>
            <a:normAutofit/>
          </a:bodyPr>
          <a:lstStyle/>
          <a:p>
            <a:r>
              <a:rPr lang="pt-PT" sz="13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138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F62058-72C4-C2A3-AE3B-71703F983CD0}"/>
              </a:ext>
            </a:extLst>
          </p:cNvPr>
          <p:cNvSpPr txBox="1"/>
          <p:nvPr/>
        </p:nvSpPr>
        <p:spPr>
          <a:xfrm>
            <a:off x="4183600" y="557476"/>
            <a:ext cx="737441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900" b="1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Implementação de Sistema DNS</a:t>
            </a:r>
          </a:p>
          <a:p>
            <a:endParaRPr lang="pt-PT" sz="11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sz="17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r>
              <a:rPr lang="pt-PT" sz="17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Unidade Curricular de</a:t>
            </a:r>
          </a:p>
          <a:p>
            <a:r>
              <a:rPr lang="pt-PT" sz="23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Comunica</a:t>
            </a:r>
            <a:r>
              <a:rPr lang="en-US" sz="2300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ções</a:t>
            </a:r>
            <a:r>
              <a:rPr lang="en-US" sz="23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</a:t>
            </a:r>
            <a:r>
              <a:rPr lang="en-US" sz="2300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por</a:t>
            </a:r>
            <a:r>
              <a:rPr lang="en-US" sz="23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</a:t>
            </a:r>
            <a:r>
              <a:rPr lang="en-US" sz="2300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Computador</a:t>
            </a:r>
            <a:endParaRPr lang="pt-PT" sz="23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sz="28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r>
              <a:rPr lang="pt-PT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FASE b – Versão Final</a:t>
            </a:r>
          </a:p>
          <a:p>
            <a:endParaRPr lang="pt-PT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sz="16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pic>
        <p:nvPicPr>
          <p:cNvPr id="1026" name="Picture 2" descr="Universidade do Minho | Recolha de computadores - Nova Arcada">
            <a:extLst>
              <a:ext uri="{FF2B5EF4-FFF2-40B4-BE49-F238E27FC236}">
                <a16:creationId xmlns:a16="http://schemas.microsoft.com/office/drawing/2014/main" id="{E92D7020-8E3F-AB25-CC9C-B70E74051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80" b="21964"/>
          <a:stretch/>
        </p:blipFill>
        <p:spPr bwMode="auto">
          <a:xfrm>
            <a:off x="270768" y="0"/>
            <a:ext cx="2676363" cy="13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A893D-4286-1C10-578D-4A025591E066}"/>
              </a:ext>
            </a:extLst>
          </p:cNvPr>
          <p:cNvSpPr txBox="1"/>
          <p:nvPr/>
        </p:nvSpPr>
        <p:spPr>
          <a:xfrm>
            <a:off x="172003" y="1547728"/>
            <a:ext cx="291917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Universidade do Minho</a:t>
            </a:r>
          </a:p>
          <a:p>
            <a:r>
              <a:rPr lang="pt-PT" sz="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br>
              <a:rPr lang="pt-PT" b="1" dirty="0">
                <a:solidFill>
                  <a:schemeClr val="bg1"/>
                </a:solidFill>
              </a:rPr>
            </a:br>
            <a:r>
              <a:rPr lang="pt-PT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Escola de Engenharia</a:t>
            </a:r>
          </a:p>
          <a:p>
            <a:r>
              <a:rPr lang="pt-PT" sz="700" b="1" dirty="0">
                <a:solidFill>
                  <a:schemeClr val="bg1"/>
                </a:solidFill>
              </a:rPr>
              <a:t> </a:t>
            </a:r>
            <a:br>
              <a:rPr lang="pt-PT" sz="1600" b="1" dirty="0">
                <a:solidFill>
                  <a:schemeClr val="bg1"/>
                </a:solidFill>
              </a:rPr>
            </a:br>
            <a:r>
              <a:rPr lang="pt-PT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Licenciatura em Engenharia Informática</a:t>
            </a:r>
          </a:p>
          <a:p>
            <a:endParaRPr lang="pt-PT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pt-PT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</a:rPr>
              <a:t>3º ano | 1º semestre</a:t>
            </a:r>
          </a:p>
          <a:p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</a:rPr>
              <a:t>Ano Letivo 2022/2023</a:t>
            </a:r>
            <a:endParaRPr lang="pt-PT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595626D-602F-900F-9518-B003AB44C3A6}"/>
              </a:ext>
            </a:extLst>
          </p:cNvPr>
          <p:cNvCxnSpPr>
            <a:cxnSpLocks/>
          </p:cNvCxnSpPr>
          <p:nvPr/>
        </p:nvCxnSpPr>
        <p:spPr>
          <a:xfrm>
            <a:off x="4183600" y="1238033"/>
            <a:ext cx="73056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4875D3-3900-AD4F-8A51-ECA3736CE596}"/>
              </a:ext>
            </a:extLst>
          </p:cNvPr>
          <p:cNvSpPr txBox="1"/>
          <p:nvPr/>
        </p:nvSpPr>
        <p:spPr>
          <a:xfrm>
            <a:off x="4633032" y="5557040"/>
            <a:ext cx="6544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Grupo 1 – PL5</a:t>
            </a:r>
          </a:p>
          <a:p>
            <a:pPr algn="ctr"/>
            <a:r>
              <a:rPr lang="pt-PT" sz="2000" b="0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Guilherme Martins</a:t>
            </a:r>
            <a:r>
              <a:rPr lang="pt-PT" sz="2000" i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 -  </a:t>
            </a:r>
            <a:r>
              <a:rPr lang="pt-PT" sz="2000" b="0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Millena Freitas </a:t>
            </a:r>
            <a:r>
              <a:rPr lang="pt-PT" sz="20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-  </a:t>
            </a:r>
            <a:r>
              <a:rPr lang="pt-PT" sz="2000" b="0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Vasco Oliveira</a:t>
            </a:r>
            <a:endParaRPr lang="pt-PT" sz="2000" i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5A7E6F-3D4D-B595-6CCD-26B7E8E7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14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Modelo de Comunicação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E1A0E-2549-FB6A-02B6-B65CD121D782}"/>
              </a:ext>
            </a:extLst>
          </p:cNvPr>
          <p:cNvSpPr txBox="1"/>
          <p:nvPr/>
        </p:nvSpPr>
        <p:spPr>
          <a:xfrm>
            <a:off x="3482110" y="4925068"/>
            <a:ext cx="573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Figura 8. Envio/Resposta de uma </a:t>
            </a:r>
            <a:r>
              <a:rPr lang="pt-PT" sz="1400" b="1" dirty="0" err="1"/>
              <a:t>query</a:t>
            </a:r>
            <a:r>
              <a:rPr lang="pt-PT" sz="1400" b="1" dirty="0"/>
              <a:t> entre um SR e um CL através de DD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F3340FF-3608-9CC4-93C4-0E216B4F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897" y="5806816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10</a:t>
            </a:fld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98B2AD3-2F68-398A-2235-15FA3E5BA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09" y="1167394"/>
            <a:ext cx="7646928" cy="37320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78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Modelo de Comunicação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E1A0E-2549-FB6A-02B6-B65CD121D782}"/>
              </a:ext>
            </a:extLst>
          </p:cNvPr>
          <p:cNvSpPr txBox="1"/>
          <p:nvPr/>
        </p:nvSpPr>
        <p:spPr>
          <a:xfrm>
            <a:off x="4070294" y="4925068"/>
            <a:ext cx="515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Envio/Resposta de uma </a:t>
            </a:r>
            <a:r>
              <a:rPr lang="pt-PT" sz="1400" b="1" dirty="0" err="1"/>
              <a:t>query</a:t>
            </a:r>
            <a:r>
              <a:rPr lang="pt-PT" sz="1400" b="1" dirty="0"/>
              <a:t> entre um SR e um CL através de DD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F3340FF-3608-9CC4-93C4-0E216B4F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897" y="5806816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11</a:t>
            </a:fld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FE587F3-04C0-90B2-301C-3193FC698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 b="4264"/>
          <a:stretch/>
        </p:blipFill>
        <p:spPr>
          <a:xfrm>
            <a:off x="2220851" y="922840"/>
            <a:ext cx="8618511" cy="4301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14095E-4F59-62A9-860F-2C327729968F}"/>
              </a:ext>
            </a:extLst>
          </p:cNvPr>
          <p:cNvSpPr txBox="1"/>
          <p:nvPr/>
        </p:nvSpPr>
        <p:spPr>
          <a:xfrm>
            <a:off x="3288146" y="5361491"/>
            <a:ext cx="5817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Figura 9. Envio/Resposta de uma </a:t>
            </a:r>
            <a:r>
              <a:rPr lang="pt-PT" sz="1400" b="1" dirty="0" err="1"/>
              <a:t>query</a:t>
            </a:r>
            <a:r>
              <a:rPr lang="pt-PT" sz="1400" b="1" dirty="0"/>
              <a:t> entre um SP e um CL através do ST</a:t>
            </a:r>
          </a:p>
        </p:txBody>
      </p:sp>
    </p:spTree>
    <p:extLst>
      <p:ext uri="{BB962C8B-B14F-4D97-AF65-F5344CB8AC3E}">
        <p14:creationId xmlns:p14="http://schemas.microsoft.com/office/powerpoint/2010/main" val="109472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Transferência de Zona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E47FEB-E1D1-3BAC-85B2-7C36C3ADD4B7}"/>
              </a:ext>
            </a:extLst>
          </p:cNvPr>
          <p:cNvSpPr txBox="1"/>
          <p:nvPr/>
        </p:nvSpPr>
        <p:spPr>
          <a:xfrm>
            <a:off x="3663913" y="5809481"/>
            <a:ext cx="608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Figura 10. Exemplo de transferência de zona dentro do domínio .</a:t>
            </a:r>
            <a:r>
              <a:rPr lang="pt-PT" sz="1400" b="1" dirty="0" err="1"/>
              <a:t>blacks.dance</a:t>
            </a:r>
            <a:r>
              <a:rPr lang="pt-PT" sz="1400" b="1" dirty="0"/>
              <a:t>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89A4B59-600D-1BB2-0BFB-3A46AA5E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0266" y="5873298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12</a:t>
            </a:fld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0181F3-E1DA-F64A-F173-829026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60" y="914388"/>
            <a:ext cx="4345312" cy="49243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1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Planeamento do Ambiente de Teste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E47FEB-E1D1-3BAC-85B2-7C36C3ADD4B7}"/>
              </a:ext>
            </a:extLst>
          </p:cNvPr>
          <p:cNvSpPr txBox="1"/>
          <p:nvPr/>
        </p:nvSpPr>
        <p:spPr>
          <a:xfrm>
            <a:off x="4682837" y="5821302"/>
            <a:ext cx="464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Figura</a:t>
            </a:r>
            <a:r>
              <a:rPr lang="en-US" sz="1400" b="1" dirty="0"/>
              <a:t> 11. </a:t>
            </a:r>
            <a:r>
              <a:rPr lang="en-US" sz="1400" b="1" dirty="0" err="1"/>
              <a:t>Topologia</a:t>
            </a:r>
            <a:r>
              <a:rPr lang="en-US" sz="1400" b="1" dirty="0"/>
              <a:t> do </a:t>
            </a:r>
            <a:r>
              <a:rPr lang="en-US" sz="1400" b="1" dirty="0" err="1"/>
              <a:t>Ambiente</a:t>
            </a:r>
            <a:r>
              <a:rPr lang="en-US" sz="1400" b="1" dirty="0"/>
              <a:t> de Teste</a:t>
            </a:r>
            <a:endParaRPr lang="pt-PT" sz="1400" b="1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89A4B59-600D-1BB2-0BFB-3A46AA5E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0266" y="5873298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13</a:t>
            </a:fld>
            <a:endParaRPr lang="pt-PT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77971A-8E8C-045E-70C1-D2E2768F2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11" y="835025"/>
            <a:ext cx="5714237" cy="5020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748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Testes realizados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3DFDEA-4DB8-8363-D05B-632872C4497C}"/>
              </a:ext>
            </a:extLst>
          </p:cNvPr>
          <p:cNvSpPr txBox="1"/>
          <p:nvPr/>
        </p:nvSpPr>
        <p:spPr>
          <a:xfrm>
            <a:off x="4747492" y="2570141"/>
            <a:ext cx="474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 Figura 12. Servidor Primário .</a:t>
            </a:r>
            <a:r>
              <a:rPr lang="pt-PT" sz="1200" b="1" dirty="0" err="1"/>
              <a:t>greens.dance</a:t>
            </a:r>
            <a:r>
              <a:rPr lang="pt-PT" sz="1200" b="1" dirty="0"/>
              <a:t>.</a:t>
            </a:r>
            <a:endParaRPr lang="pt-PT" sz="1200" b="1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1F2E63-2CF6-0DF0-EC63-0089B9AC10C4}"/>
              </a:ext>
            </a:extLst>
          </p:cNvPr>
          <p:cNvSpPr txBox="1"/>
          <p:nvPr/>
        </p:nvSpPr>
        <p:spPr>
          <a:xfrm>
            <a:off x="1526309" y="5593578"/>
            <a:ext cx="4569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Figura 13. Servidor de Resolução no domínio .</a:t>
            </a:r>
            <a:r>
              <a:rPr lang="pt-PT" sz="1200" b="1" dirty="0" err="1"/>
              <a:t>greens.dance</a:t>
            </a:r>
            <a:r>
              <a:rPr lang="pt-PT" sz="1200" b="1" dirty="0"/>
              <a:t>.</a:t>
            </a:r>
            <a:endParaRPr lang="pt-PT" sz="1200" b="1" i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1ECCD9-A87C-D864-3EC1-251EC5F5BDBB}"/>
              </a:ext>
            </a:extLst>
          </p:cNvPr>
          <p:cNvSpPr txBox="1"/>
          <p:nvPr/>
        </p:nvSpPr>
        <p:spPr>
          <a:xfrm>
            <a:off x="7934036" y="5833641"/>
            <a:ext cx="480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Figura</a:t>
            </a:r>
            <a:r>
              <a:rPr lang="en-US" sz="1200" b="1" dirty="0"/>
              <a:t> 14. </a:t>
            </a:r>
            <a:r>
              <a:rPr lang="en-US" sz="1200" b="1" dirty="0" err="1"/>
              <a:t>Resultado</a:t>
            </a:r>
            <a:r>
              <a:rPr lang="en-US" sz="1200" b="1" dirty="0"/>
              <a:t> final no </a:t>
            </a:r>
            <a:r>
              <a:rPr lang="en-US" sz="1200" b="1" dirty="0" err="1"/>
              <a:t>Cliente</a:t>
            </a:r>
            <a:endParaRPr lang="pt-PT" sz="1200" b="1" i="1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898305C-2D14-E7F1-A62A-334E578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433" y="5885325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14</a:t>
            </a:fld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C9FD79-A53A-A561-AE0A-8F9338938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94" y="847724"/>
            <a:ext cx="4572638" cy="1695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439BA22-6EDF-32D1-CA1C-D74D46550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78" y="2862271"/>
            <a:ext cx="4601217" cy="272453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630F1BA-C2E7-5345-5AAC-2A46FC6033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b="1180"/>
          <a:stretch/>
        </p:blipFill>
        <p:spPr>
          <a:xfrm>
            <a:off x="7089946" y="2862271"/>
            <a:ext cx="4658375" cy="298122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EDE3C9-4E52-11CD-6B97-1ACA76EE3C0A}"/>
              </a:ext>
            </a:extLst>
          </p:cNvPr>
          <p:cNvSpPr txBox="1"/>
          <p:nvPr/>
        </p:nvSpPr>
        <p:spPr>
          <a:xfrm>
            <a:off x="1526309" y="1269595"/>
            <a:ext cx="669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u="sng" dirty="0">
                <a:effectLst/>
                <a:latin typeface="Arial" panose="020B0604020202020204" pitchFamily="34" charset="0"/>
              </a:rPr>
              <a:t>Querie SR com DD</a:t>
            </a:r>
            <a:endParaRPr lang="pt-PT" b="1" u="sng" dirty="0"/>
          </a:p>
        </p:txBody>
      </p:sp>
    </p:spTree>
    <p:extLst>
      <p:ext uri="{BB962C8B-B14F-4D97-AF65-F5344CB8AC3E}">
        <p14:creationId xmlns:p14="http://schemas.microsoft.com/office/powerpoint/2010/main" val="17811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3DFDEA-4DB8-8363-D05B-632872C4497C}"/>
              </a:ext>
            </a:extLst>
          </p:cNvPr>
          <p:cNvSpPr txBox="1"/>
          <p:nvPr/>
        </p:nvSpPr>
        <p:spPr>
          <a:xfrm>
            <a:off x="2905335" y="4958473"/>
            <a:ext cx="461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Figura 15. Cliente</a:t>
            </a:r>
            <a:endParaRPr lang="pt-PT" sz="1200" b="1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1F2E63-2CF6-0DF0-EC63-0089B9AC10C4}"/>
              </a:ext>
            </a:extLst>
          </p:cNvPr>
          <p:cNvSpPr txBox="1"/>
          <p:nvPr/>
        </p:nvSpPr>
        <p:spPr>
          <a:xfrm>
            <a:off x="8450496" y="4979433"/>
            <a:ext cx="467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Figura</a:t>
            </a:r>
            <a:r>
              <a:rPr lang="en-US" sz="1200" b="1" dirty="0"/>
              <a:t> 16. ST .dance.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898305C-2D14-E7F1-A62A-334E578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433" y="5885325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15</a:t>
            </a:fld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EDE3C9-4E52-11CD-6B97-1ACA76EE3C0A}"/>
              </a:ext>
            </a:extLst>
          </p:cNvPr>
          <p:cNvSpPr txBox="1"/>
          <p:nvPr/>
        </p:nvSpPr>
        <p:spPr>
          <a:xfrm>
            <a:off x="1254298" y="1265641"/>
            <a:ext cx="669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u="sng" dirty="0">
                <a:effectLst/>
                <a:latin typeface="Arial" panose="020B0604020202020204" pitchFamily="34" charset="0"/>
              </a:rPr>
              <a:t>Querie SR usando o ST</a:t>
            </a:r>
            <a:endParaRPr lang="pt-PT" b="1" u="sng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D89C857-C60E-15C2-0710-DB64FDF7E3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6"/>
          <a:stretch/>
        </p:blipFill>
        <p:spPr>
          <a:xfrm>
            <a:off x="1485257" y="1871452"/>
            <a:ext cx="4610743" cy="3001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481A9D0-6547-2FB7-51BD-2101E76A0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>
          <a:xfrm>
            <a:off x="6922887" y="1794433"/>
            <a:ext cx="4667901" cy="30625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428BF8D-037E-41DA-1910-30CB66B9CBD0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Testes realizados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829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1F2E63-2CF6-0DF0-EC63-0089B9AC10C4}"/>
              </a:ext>
            </a:extLst>
          </p:cNvPr>
          <p:cNvSpPr txBox="1"/>
          <p:nvPr/>
        </p:nvSpPr>
        <p:spPr>
          <a:xfrm>
            <a:off x="8285460" y="5040488"/>
            <a:ext cx="428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Figura</a:t>
            </a:r>
            <a:r>
              <a:rPr lang="en-US" sz="1200" b="1" dirty="0"/>
              <a:t> 18. SR .</a:t>
            </a:r>
            <a:r>
              <a:rPr lang="en-US" sz="1200" b="1" dirty="0" err="1"/>
              <a:t>greens.dance</a:t>
            </a:r>
            <a:r>
              <a:rPr lang="en-US" sz="1200" b="1" dirty="0"/>
              <a:t>.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898305C-2D14-E7F1-A62A-334E578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433" y="5885325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16</a:t>
            </a:fld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EDE3C9-4E52-11CD-6B97-1ACA76EE3C0A}"/>
              </a:ext>
            </a:extLst>
          </p:cNvPr>
          <p:cNvSpPr txBox="1"/>
          <p:nvPr/>
        </p:nvSpPr>
        <p:spPr>
          <a:xfrm>
            <a:off x="1254298" y="1265641"/>
            <a:ext cx="669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u="sng" dirty="0">
                <a:effectLst/>
                <a:latin typeface="Arial" panose="020B0604020202020204" pitchFamily="34" charset="0"/>
              </a:rPr>
              <a:t>Querie SR usando o ST</a:t>
            </a:r>
            <a:endParaRPr lang="pt-PT" b="1" u="sng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1705C67-7FE1-13E8-6F8F-DD9D6767B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95" y="2370037"/>
            <a:ext cx="4620270" cy="1800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B16F3A3-97DC-C6A0-2577-2F7388758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"/>
          <a:stretch/>
        </p:blipFill>
        <p:spPr>
          <a:xfrm>
            <a:off x="7090352" y="1450307"/>
            <a:ext cx="4629150" cy="35373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4343D3-4045-698E-8C83-C2DBE14853FA}"/>
              </a:ext>
            </a:extLst>
          </p:cNvPr>
          <p:cNvSpPr txBox="1"/>
          <p:nvPr/>
        </p:nvSpPr>
        <p:spPr>
          <a:xfrm>
            <a:off x="2657763" y="4243154"/>
            <a:ext cx="6747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cs typeface="Arial" panose="020B0604020202020204" pitchFamily="34" charset="0"/>
              </a:rPr>
              <a:t>Figura 17. SP .</a:t>
            </a:r>
            <a:r>
              <a:rPr lang="pt-PT" sz="1200" b="1" dirty="0" err="1">
                <a:cs typeface="Arial" panose="020B0604020202020204" pitchFamily="34" charset="0"/>
              </a:rPr>
              <a:t>blacks.dance</a:t>
            </a:r>
            <a:r>
              <a:rPr lang="pt-PT" sz="1200" b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9FB874-DDF3-927C-C01E-0C6A37E1D5CC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Testes realizados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639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895F8E3-9CB7-CE36-A9F2-12C5099FAC1F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Testes realizados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898305C-2D14-E7F1-A62A-334E578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433" y="5885325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17</a:t>
            </a:fld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EDE3C9-4E52-11CD-6B97-1ACA76EE3C0A}"/>
              </a:ext>
            </a:extLst>
          </p:cNvPr>
          <p:cNvSpPr txBox="1"/>
          <p:nvPr/>
        </p:nvSpPr>
        <p:spPr>
          <a:xfrm>
            <a:off x="1575571" y="934547"/>
            <a:ext cx="669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u="sng" dirty="0">
                <a:effectLst/>
                <a:latin typeface="Arial" panose="020B0604020202020204" pitchFamily="34" charset="0"/>
              </a:rPr>
              <a:t>Prova de Resiliência</a:t>
            </a:r>
            <a:endParaRPr lang="pt-PT" b="1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4343D3-4045-698E-8C83-C2DBE14853FA}"/>
              </a:ext>
            </a:extLst>
          </p:cNvPr>
          <p:cNvSpPr txBox="1"/>
          <p:nvPr/>
        </p:nvSpPr>
        <p:spPr>
          <a:xfrm>
            <a:off x="2722418" y="4864863"/>
            <a:ext cx="6747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cs typeface="Arial" panose="020B0604020202020204" pitchFamily="34" charset="0"/>
              </a:rPr>
              <a:t>Figura 19. SR .</a:t>
            </a:r>
            <a:r>
              <a:rPr lang="pt-PT" sz="1200" b="1" dirty="0" err="1">
                <a:cs typeface="Arial" panose="020B0604020202020204" pitchFamily="34" charset="0"/>
              </a:rPr>
              <a:t>greens.dance</a:t>
            </a:r>
            <a:endParaRPr lang="pt-PT" sz="1200" b="1" dirty="0"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AB401E8-8246-4B64-DFBD-036065AC6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862149" y="1409008"/>
            <a:ext cx="4070294" cy="32712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EC4C914-0B3C-6B09-E317-377917BF0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30" y="1564253"/>
            <a:ext cx="4619625" cy="29718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2AE1A0-EBAE-E314-464A-597FC7241A29}"/>
              </a:ext>
            </a:extLst>
          </p:cNvPr>
          <p:cNvSpPr txBox="1"/>
          <p:nvPr/>
        </p:nvSpPr>
        <p:spPr>
          <a:xfrm>
            <a:off x="7909096" y="4624921"/>
            <a:ext cx="6747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cs typeface="Arial" panose="020B0604020202020204" pitchFamily="34" charset="0"/>
              </a:rPr>
              <a:t>Figura 20. SP .</a:t>
            </a:r>
            <a:r>
              <a:rPr lang="pt-PT" sz="1200" b="1" dirty="0" err="1">
                <a:cs typeface="Arial" panose="020B0604020202020204" pitchFamily="34" charset="0"/>
              </a:rPr>
              <a:t>blacks.dance</a:t>
            </a:r>
            <a:r>
              <a:rPr lang="pt-PT" sz="1200" b="1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20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CAD171C0-D571-2BAC-A1C0-DA6237E30DC2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Testes realizados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898305C-2D14-E7F1-A62A-334E578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433" y="5885325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18</a:t>
            </a:fld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EDE3C9-4E52-11CD-6B97-1ACA76EE3C0A}"/>
              </a:ext>
            </a:extLst>
          </p:cNvPr>
          <p:cNvSpPr txBox="1"/>
          <p:nvPr/>
        </p:nvSpPr>
        <p:spPr>
          <a:xfrm>
            <a:off x="1568333" y="918759"/>
            <a:ext cx="669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u="sng" dirty="0">
                <a:effectLst/>
                <a:latin typeface="Arial" panose="020B0604020202020204" pitchFamily="34" charset="0"/>
              </a:rPr>
              <a:t>Prova de Resiliência</a:t>
            </a:r>
            <a:endParaRPr lang="pt-PT" b="1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4343D3-4045-698E-8C83-C2DBE14853FA}"/>
              </a:ext>
            </a:extLst>
          </p:cNvPr>
          <p:cNvSpPr txBox="1"/>
          <p:nvPr/>
        </p:nvSpPr>
        <p:spPr>
          <a:xfrm>
            <a:off x="5799650" y="4669743"/>
            <a:ext cx="6747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cs typeface="Arial" panose="020B0604020202020204" pitchFamily="34" charset="0"/>
              </a:rPr>
              <a:t>Figura 21. Cliente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1006D4-4C60-26F2-1958-2ACDE99C4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671933" y="1279574"/>
            <a:ext cx="4070294" cy="32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992639" y="628009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36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Comentário Final</a:t>
            </a:r>
          </a:p>
          <a:p>
            <a:pPr algn="ctr"/>
            <a:r>
              <a:rPr lang="pt-PT" sz="36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algn="ctr"/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898305C-2D14-E7F1-A62A-334E578A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5433" y="5885325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19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CC668F-2C8B-D601-0DE1-5A43B99B5F41}"/>
              </a:ext>
            </a:extLst>
          </p:cNvPr>
          <p:cNvSpPr txBox="1"/>
          <p:nvPr/>
        </p:nvSpPr>
        <p:spPr>
          <a:xfrm>
            <a:off x="2485594" y="1351242"/>
            <a:ext cx="7960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Modo normal e modo recursivo;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Controlo de erros mais robusto;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Mais </a:t>
            </a:r>
            <a:r>
              <a:rPr lang="pt-PT" dirty="0" err="1"/>
              <a:t>logs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Corresponde ao mínimo esperado de uma implementação de um sistema DNS e que foi muito útil não só para aprender sobre DNS, mas também para consolidar e adquirir conhecimentos sobre comunicação através de </a:t>
            </a:r>
            <a:r>
              <a:rPr lang="pt-PT" i="1" dirty="0" err="1"/>
              <a:t>sockets</a:t>
            </a:r>
            <a:r>
              <a:rPr lang="pt-PT" dirty="0"/>
              <a:t> UDP e TPC, </a:t>
            </a:r>
            <a:r>
              <a:rPr lang="pt-PT" i="1" dirty="0" err="1"/>
              <a:t>multithreading</a:t>
            </a:r>
            <a:r>
              <a:rPr lang="pt-PT" dirty="0"/>
              <a:t>,  </a:t>
            </a:r>
            <a:r>
              <a:rPr lang="pt-PT" i="1" dirty="0" err="1"/>
              <a:t>caching</a:t>
            </a:r>
            <a:r>
              <a:rPr lang="pt-PT" dirty="0"/>
              <a:t>, </a:t>
            </a:r>
            <a:r>
              <a:rPr lang="pt-PT" i="1" dirty="0" err="1"/>
              <a:t>parser</a:t>
            </a:r>
            <a:r>
              <a:rPr lang="pt-PT" dirty="0"/>
              <a:t> de ficheiros, entre outros assuntos que são de imensa importância para o percurso acadêmico como um todo.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73C49-3FFF-303D-782A-B12F471E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29" y="3142091"/>
            <a:ext cx="2129628" cy="26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Índice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EFD1F97E-2A30-F71E-EC56-AFB8B5CE1A92}"/>
              </a:ext>
            </a:extLst>
          </p:cNvPr>
          <p:cNvSpPr txBox="1"/>
          <p:nvPr/>
        </p:nvSpPr>
        <p:spPr>
          <a:xfrm>
            <a:off x="2249392" y="1059635"/>
            <a:ext cx="4457688" cy="3539371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Arquitetura do Sistema</a:t>
            </a: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Implementação do </a:t>
            </a:r>
            <a:r>
              <a:rPr lang="pt-PT" sz="2000" b="1" i="1" spc="-1" dirty="0" err="1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Multithreading</a:t>
            </a:r>
            <a:endParaRPr lang="pt-PT" sz="2000" b="1" i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endParaRPr lang="pt-PT" sz="2000" b="1" i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Implementação da Cache</a:t>
            </a: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Implementação do SR</a:t>
            </a: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Modelo de Informação</a:t>
            </a:r>
          </a:p>
          <a:p>
            <a:pPr marL="360" algn="just">
              <a:buClr>
                <a:schemeClr val="accent1">
                  <a:lumMod val="75000"/>
                </a:schemeClr>
              </a:buClr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Modelo de Comunicação</a:t>
            </a:r>
          </a:p>
          <a:p>
            <a:pPr marL="360" algn="just">
              <a:buClr>
                <a:schemeClr val="accent1">
                  <a:lumMod val="75000"/>
                </a:schemeClr>
              </a:buClr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Transferência de Zona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C7DC64E-5553-D4DD-AB33-ED37C3AE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5582" y="5858119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2</a:t>
            </a:fld>
            <a:endParaRPr lang="pt-PT" dirty="0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0EACE10-19F0-091F-9B2C-F21E96505F31}"/>
              </a:ext>
            </a:extLst>
          </p:cNvPr>
          <p:cNvSpPr txBox="1"/>
          <p:nvPr/>
        </p:nvSpPr>
        <p:spPr>
          <a:xfrm>
            <a:off x="6707080" y="973627"/>
            <a:ext cx="4457688" cy="3539371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Planeamento do Ambiente de Teste</a:t>
            </a: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Testes realizados</a:t>
            </a:r>
          </a:p>
          <a:p>
            <a:pPr marL="360" algn="just">
              <a:buClr>
                <a:schemeClr val="accent1">
                  <a:lumMod val="75000"/>
                </a:schemeClr>
              </a:buClr>
            </a:pPr>
            <a:endParaRPr lang="pt-PT" sz="2000" b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  <a:p>
            <a:pPr marL="68760" indent="-68400" algn="just">
              <a:buClr>
                <a:schemeClr val="accent1">
                  <a:lumMod val="75000"/>
                </a:schemeClr>
              </a:buClr>
              <a:buFont typeface="Wingdings" charset="2"/>
              <a:buChar char=""/>
            </a:pPr>
            <a:r>
              <a:rPr lang="pt-PT" sz="2000" b="1" i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 </a:t>
            </a:r>
            <a:r>
              <a:rPr lang="pt-PT" sz="2000" b="1" spc="-1" dirty="0">
                <a:uFill>
                  <a:solidFill>
                    <a:srgbClr val="FFFFFF"/>
                  </a:solidFill>
                </a:uFill>
                <a:ea typeface="MS UI Gothic" panose="020B0600070205080204" pitchFamily="34" charset="-128"/>
              </a:rPr>
              <a:t>Comentário Final</a:t>
            </a:r>
            <a:endParaRPr lang="pt-PT" sz="2000" b="1" i="1" spc="-1" dirty="0">
              <a:uFill>
                <a:solidFill>
                  <a:srgbClr val="FFFFFF"/>
                </a:solidFill>
              </a:uFill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91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AFC143-1608-BE3B-6A7F-FEA1470D68A7}"/>
              </a:ext>
            </a:extLst>
          </p:cNvPr>
          <p:cNvSpPr/>
          <p:nvPr/>
        </p:nvSpPr>
        <p:spPr>
          <a:xfrm>
            <a:off x="0" y="0"/>
            <a:ext cx="325810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A81F8B-B8D2-95B6-75D5-D6318A002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5" y="4434952"/>
            <a:ext cx="2919176" cy="2387600"/>
          </a:xfrm>
        </p:spPr>
        <p:txBody>
          <a:bodyPr>
            <a:normAutofit/>
          </a:bodyPr>
          <a:lstStyle/>
          <a:p>
            <a:r>
              <a:rPr lang="pt-PT" sz="13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138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F62058-72C4-C2A3-AE3B-71703F983CD0}"/>
              </a:ext>
            </a:extLst>
          </p:cNvPr>
          <p:cNvSpPr txBox="1"/>
          <p:nvPr/>
        </p:nvSpPr>
        <p:spPr>
          <a:xfrm>
            <a:off x="4183600" y="557476"/>
            <a:ext cx="737441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900" b="1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Implementação de Sistema DNS</a:t>
            </a:r>
          </a:p>
          <a:p>
            <a:endParaRPr lang="pt-PT" sz="11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sz="17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r>
              <a:rPr lang="pt-PT" sz="17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Unidade Curricular de</a:t>
            </a:r>
          </a:p>
          <a:p>
            <a:r>
              <a:rPr lang="pt-PT" sz="23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Comunica</a:t>
            </a:r>
            <a:r>
              <a:rPr lang="en-US" sz="2300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ções</a:t>
            </a:r>
            <a:r>
              <a:rPr lang="en-US" sz="23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</a:t>
            </a:r>
            <a:r>
              <a:rPr lang="en-US" sz="2300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por</a:t>
            </a:r>
            <a:r>
              <a:rPr lang="en-US" sz="23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</a:t>
            </a:r>
            <a:r>
              <a:rPr lang="en-US" sz="2300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Computador</a:t>
            </a:r>
            <a:endParaRPr lang="pt-PT" sz="23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sz="28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r>
              <a:rPr lang="pt-PT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FASE b – Versão Final</a:t>
            </a:r>
          </a:p>
          <a:p>
            <a:endParaRPr lang="pt-PT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  <a:p>
            <a:endParaRPr lang="pt-PT" sz="1600" dirty="0">
              <a:effectLst>
                <a:glow rad="101600">
                  <a:schemeClr val="bg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pic>
        <p:nvPicPr>
          <p:cNvPr id="1026" name="Picture 2" descr="Universidade do Minho | Recolha de computadores - Nova Arcada">
            <a:extLst>
              <a:ext uri="{FF2B5EF4-FFF2-40B4-BE49-F238E27FC236}">
                <a16:creationId xmlns:a16="http://schemas.microsoft.com/office/drawing/2014/main" id="{E92D7020-8E3F-AB25-CC9C-B70E74051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80" b="21964"/>
          <a:stretch/>
        </p:blipFill>
        <p:spPr bwMode="auto">
          <a:xfrm>
            <a:off x="270768" y="0"/>
            <a:ext cx="2676363" cy="13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A893D-4286-1C10-578D-4A025591E066}"/>
              </a:ext>
            </a:extLst>
          </p:cNvPr>
          <p:cNvSpPr txBox="1"/>
          <p:nvPr/>
        </p:nvSpPr>
        <p:spPr>
          <a:xfrm>
            <a:off x="172003" y="1547728"/>
            <a:ext cx="291917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Universidade do Minho</a:t>
            </a:r>
          </a:p>
          <a:p>
            <a:r>
              <a:rPr lang="pt-PT" sz="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br>
              <a:rPr lang="pt-PT" b="1" dirty="0">
                <a:solidFill>
                  <a:schemeClr val="bg1"/>
                </a:solidFill>
              </a:rPr>
            </a:br>
            <a:r>
              <a:rPr lang="pt-PT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Escola de Engenharia</a:t>
            </a:r>
          </a:p>
          <a:p>
            <a:r>
              <a:rPr lang="pt-PT" sz="700" b="1" dirty="0">
                <a:solidFill>
                  <a:schemeClr val="bg1"/>
                </a:solidFill>
              </a:rPr>
              <a:t> </a:t>
            </a:r>
            <a:br>
              <a:rPr lang="pt-PT" sz="1600" b="1" dirty="0">
                <a:solidFill>
                  <a:schemeClr val="bg1"/>
                </a:solidFill>
              </a:rPr>
            </a:br>
            <a:r>
              <a:rPr lang="pt-PT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Licenciatura em Engenharia Informática</a:t>
            </a:r>
          </a:p>
          <a:p>
            <a:endParaRPr lang="pt-PT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pt-PT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</a:rPr>
              <a:t>3º ano | 1º semestre</a:t>
            </a:r>
          </a:p>
          <a:p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</a:rPr>
              <a:t>Ano Letivo 2022/2023</a:t>
            </a:r>
            <a:endParaRPr lang="pt-PT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595626D-602F-900F-9518-B003AB44C3A6}"/>
              </a:ext>
            </a:extLst>
          </p:cNvPr>
          <p:cNvCxnSpPr>
            <a:cxnSpLocks/>
          </p:cNvCxnSpPr>
          <p:nvPr/>
        </p:nvCxnSpPr>
        <p:spPr>
          <a:xfrm>
            <a:off x="4183600" y="1238033"/>
            <a:ext cx="73056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4875D3-3900-AD4F-8A51-ECA3736CE596}"/>
              </a:ext>
            </a:extLst>
          </p:cNvPr>
          <p:cNvSpPr txBox="1"/>
          <p:nvPr/>
        </p:nvSpPr>
        <p:spPr>
          <a:xfrm>
            <a:off x="4633032" y="5557040"/>
            <a:ext cx="6544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Grupo 1 – PL5</a:t>
            </a:r>
          </a:p>
          <a:p>
            <a:pPr algn="ctr"/>
            <a:r>
              <a:rPr lang="pt-PT" sz="2000" b="0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Guilherme Martins</a:t>
            </a:r>
            <a:r>
              <a:rPr lang="pt-PT" sz="2000" i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 -  </a:t>
            </a:r>
            <a:r>
              <a:rPr lang="pt-PT" sz="2000" b="0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Millena Freitas </a:t>
            </a:r>
            <a:r>
              <a:rPr lang="pt-PT" sz="20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 -  </a:t>
            </a:r>
            <a:r>
              <a:rPr lang="pt-PT" sz="2000" b="0" i="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Vasco Oliveira</a:t>
            </a:r>
            <a:endParaRPr lang="pt-PT" sz="2000" i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48B653-421E-3883-3CEF-54AF9481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FB13-8718-4566-A53C-BCA4F918552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51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Arquitetura do Sistema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E1A0E-2549-FB6A-02B6-B65CD121D782}"/>
              </a:ext>
            </a:extLst>
          </p:cNvPr>
          <p:cNvSpPr txBox="1"/>
          <p:nvPr/>
        </p:nvSpPr>
        <p:spPr>
          <a:xfrm>
            <a:off x="5207323" y="4116222"/>
            <a:ext cx="428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Figura</a:t>
            </a:r>
            <a:r>
              <a:rPr lang="en-US" sz="1400" b="1" dirty="0"/>
              <a:t> 1. </a:t>
            </a:r>
            <a:r>
              <a:rPr lang="en-US" sz="1400" b="1" dirty="0" err="1"/>
              <a:t>Arquitetura</a:t>
            </a:r>
            <a:r>
              <a:rPr lang="en-US" sz="1400" b="1" dirty="0"/>
              <a:t> da </a:t>
            </a:r>
            <a:r>
              <a:rPr lang="en-US" sz="1400" b="1" dirty="0" err="1"/>
              <a:t>aplicação</a:t>
            </a:r>
            <a:endParaRPr lang="pt-PT" sz="1400" b="1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4669421-D106-39DE-C4C8-4C61A7CC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77" y="5791487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3</a:t>
            </a:fld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6192C42-A07E-4EE5-C448-705B03CA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26" y="1285211"/>
            <a:ext cx="9649097" cy="27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85D1994-FFBD-ACDF-38A1-EC2BFEC6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3" y="850197"/>
            <a:ext cx="5851227" cy="408759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Implementação do </a:t>
            </a:r>
            <a:r>
              <a:rPr lang="pt-PT" sz="3600" b="1" i="1" dirty="0" err="1">
                <a:solidFill>
                  <a:schemeClr val="tx1"/>
                </a:solidFill>
              </a:rPr>
              <a:t>Multithreading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E1A0E-2549-FB6A-02B6-B65CD121D782}"/>
              </a:ext>
            </a:extLst>
          </p:cNvPr>
          <p:cNvSpPr txBox="1"/>
          <p:nvPr/>
        </p:nvSpPr>
        <p:spPr>
          <a:xfrm>
            <a:off x="3833091" y="4705721"/>
            <a:ext cx="533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Figura</a:t>
            </a:r>
            <a:r>
              <a:rPr lang="en-US" sz="1400" b="1" dirty="0"/>
              <a:t> 2. </a:t>
            </a:r>
            <a:r>
              <a:rPr lang="en-US" sz="1400" b="1" dirty="0" err="1"/>
              <a:t>Esquema</a:t>
            </a:r>
            <a:r>
              <a:rPr lang="en-US" sz="1400" b="1" dirty="0"/>
              <a:t> de Multithreading</a:t>
            </a:r>
            <a:endParaRPr lang="pt-PT" sz="1400" b="1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4669421-D106-39DE-C4C8-4C61A7CC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77" y="5791487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35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Implementação da Cache</a:t>
            </a:r>
            <a:endParaRPr lang="pt-PT" sz="3600" b="1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4669421-D106-39DE-C4C8-4C61A7CC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77" y="5791487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5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44139A-B4FA-A4F1-E9EE-85AFDBC32BE5}"/>
              </a:ext>
            </a:extLst>
          </p:cNvPr>
          <p:cNvSpPr txBox="1"/>
          <p:nvPr/>
        </p:nvSpPr>
        <p:spPr>
          <a:xfrm>
            <a:off x="2365807" y="1256060"/>
            <a:ext cx="852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estrutura de dados utilizada para a cache é a mesma utilizada para guardar os dados de servidores que não suportam o serviço de </a:t>
            </a:r>
            <a:r>
              <a:rPr lang="pt-PT" i="1" dirty="0" err="1"/>
              <a:t>caching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mesmos métodos de pesquisa por </a:t>
            </a:r>
            <a:r>
              <a:rPr lang="pt-PT" i="1" dirty="0" err="1"/>
              <a:t>type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value</a:t>
            </a:r>
            <a:r>
              <a:rPr lang="pt-PT" dirty="0"/>
              <a:t>, utilizados na primeira fase para servidores que não possuem mecanismo de </a:t>
            </a:r>
            <a:r>
              <a:rPr lang="pt-PT" i="1" dirty="0" err="1"/>
              <a:t>caching</a:t>
            </a:r>
            <a:r>
              <a:rPr lang="pt-PT" dirty="0"/>
              <a:t>, foram utilizados para pesquisa por resposta na cache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dirty="0"/>
              <a:t> </a:t>
            </a:r>
            <a:r>
              <a:rPr lang="pt-PT" u="sng" dirty="0"/>
              <a:t>não foi necessário código adicional para buscas;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inherit"/>
              </a:rPr>
              <a:t>O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s métodos de busca na cache por </a:t>
            </a:r>
            <a:r>
              <a:rPr lang="pt-PT" b="0" i="1" dirty="0" err="1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pt-PT" b="0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t-PT" b="0" i="1" dirty="0" err="1">
                <a:solidFill>
                  <a:srgbClr val="000000"/>
                </a:solidFill>
                <a:effectLst/>
                <a:latin typeface="inherit"/>
              </a:rPr>
              <a:t>of</a:t>
            </a:r>
            <a:r>
              <a:rPr lang="pt-PT" b="0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t-PT" b="0" i="1" dirty="0" err="1">
                <a:solidFill>
                  <a:srgbClr val="000000"/>
                </a:solidFill>
                <a:effectLst/>
                <a:latin typeface="inherit"/>
              </a:rPr>
              <a:t>value</a:t>
            </a:r>
            <a:r>
              <a:rPr lang="pt-PT" b="0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verificam se o TTL expirou, e caso tenha expirado, muda o campo </a:t>
            </a:r>
            <a:r>
              <a:rPr lang="pt-PT" b="0" i="1" dirty="0" err="1">
                <a:solidFill>
                  <a:srgbClr val="000000"/>
                </a:solidFill>
                <a:effectLst/>
                <a:latin typeface="inherit"/>
              </a:rPr>
              <a:t>valid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para false e este já não será válido para a resposta</a:t>
            </a: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t-PT" b="0" i="0" u="sng" dirty="0">
                <a:solidFill>
                  <a:srgbClr val="000000"/>
                </a:solidFill>
                <a:effectLst/>
                <a:latin typeface="inherit"/>
              </a:rPr>
              <a:t>evita o uso de uma </a:t>
            </a:r>
            <a:r>
              <a:rPr lang="pt-PT" b="0" i="0" u="sng" dirty="0" err="1">
                <a:solidFill>
                  <a:srgbClr val="000000"/>
                </a:solidFill>
                <a:effectLst/>
                <a:latin typeface="inherit"/>
              </a:rPr>
              <a:t>thread</a:t>
            </a:r>
            <a:r>
              <a:rPr lang="pt-PT" b="0" i="0" u="sng" dirty="0">
                <a:solidFill>
                  <a:srgbClr val="000000"/>
                </a:solidFill>
                <a:effectLst/>
                <a:latin typeface="inherit"/>
              </a:rPr>
              <a:t> em background apenas para ser acordada eventualmente e percorrer toda a estrutura, o que consumiria mais recursos e comprometeria a eficiência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55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Implementação da Cache</a:t>
            </a:r>
            <a:endParaRPr lang="pt-PT" sz="3600" b="1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4669421-D106-39DE-C4C8-4C61A7CC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77" y="5791487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6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44139A-B4FA-A4F1-E9EE-85AFDBC32BE5}"/>
              </a:ext>
            </a:extLst>
          </p:cNvPr>
          <p:cNvSpPr txBox="1"/>
          <p:nvPr/>
        </p:nvSpPr>
        <p:spPr>
          <a:xfrm>
            <a:off x="2365807" y="1256060"/>
            <a:ext cx="852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Primeiro procura-se na cache se há uma resposta direta à </a:t>
            </a:r>
            <a:r>
              <a:rPr lang="pt-PT" i="1" dirty="0" err="1"/>
              <a:t>query</a:t>
            </a:r>
            <a:r>
              <a:rPr lang="pt-PT" dirty="0"/>
              <a:t> recebida;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Caso tenha obtido resposta, procura por informação sobre os </a:t>
            </a:r>
            <a:r>
              <a:rPr lang="pt-PT" i="1" dirty="0" err="1"/>
              <a:t>authorities</a:t>
            </a:r>
            <a:r>
              <a:rPr lang="pt-PT" dirty="0"/>
              <a:t> </a:t>
            </a:r>
            <a:r>
              <a:rPr lang="pt-PT" i="1" dirty="0" err="1"/>
              <a:t>values</a:t>
            </a:r>
            <a:r>
              <a:rPr lang="pt-PT" dirty="0"/>
              <a:t> e </a:t>
            </a:r>
            <a:r>
              <a:rPr lang="pt-PT" i="1" dirty="0"/>
              <a:t>extra</a:t>
            </a:r>
            <a:r>
              <a:rPr lang="pt-PT" dirty="0"/>
              <a:t> </a:t>
            </a:r>
            <a:r>
              <a:rPr lang="pt-PT" i="1" dirty="0" err="1"/>
              <a:t>values</a:t>
            </a:r>
            <a:r>
              <a:rPr lang="pt-PT" dirty="0"/>
              <a:t> referentes a resposta que possam estar contidos na cache. Preenche o PDU com todas estas informações;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Caso não tenha obtido resposta, procura por uma resposta de referência. Ou seja, faz uma procura por </a:t>
            </a:r>
            <a:r>
              <a:rPr lang="pt-PT" i="1" dirty="0" err="1"/>
              <a:t>longest-prefix</a:t>
            </a:r>
            <a:r>
              <a:rPr lang="pt-PT" i="1" dirty="0"/>
              <a:t> match </a:t>
            </a:r>
            <a:r>
              <a:rPr lang="pt-PT" dirty="0"/>
              <a:t>de modo a tentar chegar na resposta mais rapidamente com menor número de saltos. Caso encontre uma referência, preenche o PDU com a informação e com </a:t>
            </a:r>
            <a:r>
              <a:rPr lang="pt-PT" i="1" dirty="0" err="1"/>
              <a:t>rcode</a:t>
            </a:r>
            <a:r>
              <a:rPr lang="pt-PT" dirty="0"/>
              <a:t> 1 e </a:t>
            </a:r>
            <a:r>
              <a:rPr lang="pt-PT" i="1" dirty="0" err="1"/>
              <a:t>nValues</a:t>
            </a:r>
            <a:r>
              <a:rPr lang="pt-PT" dirty="0"/>
              <a:t> 0, o que indica explicitamente que trata-se de uma referência;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Caso não encontre uma referência, retorna o PDU nulo.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779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Implementação do SR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E1A0E-2549-FB6A-02B6-B65CD121D782}"/>
              </a:ext>
            </a:extLst>
          </p:cNvPr>
          <p:cNvSpPr txBox="1"/>
          <p:nvPr/>
        </p:nvSpPr>
        <p:spPr>
          <a:xfrm>
            <a:off x="3742769" y="4721074"/>
            <a:ext cx="533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Figura</a:t>
            </a:r>
            <a:r>
              <a:rPr lang="en-US" sz="1400" b="1" dirty="0"/>
              <a:t> 3. </a:t>
            </a:r>
            <a:r>
              <a:rPr lang="en-US" sz="1400" b="1" dirty="0" err="1"/>
              <a:t>Diagrama</a:t>
            </a:r>
            <a:r>
              <a:rPr lang="en-US" sz="1400" b="1" dirty="0"/>
              <a:t> de </a:t>
            </a:r>
            <a:r>
              <a:rPr lang="en-US" sz="1400" b="1" dirty="0" err="1"/>
              <a:t>atividades</a:t>
            </a:r>
            <a:r>
              <a:rPr lang="en-US" sz="1400" b="1" dirty="0"/>
              <a:t> de </a:t>
            </a:r>
            <a:r>
              <a:rPr lang="en-US" sz="1400" b="1" dirty="0" err="1"/>
              <a:t>funcionamento</a:t>
            </a:r>
            <a:r>
              <a:rPr lang="en-US" sz="1400" b="1" dirty="0"/>
              <a:t> do SR</a:t>
            </a:r>
            <a:endParaRPr lang="pt-PT" sz="1400" b="1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4669421-D106-39DE-C4C8-4C61A7CC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77" y="5791487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7</a:t>
            </a:fld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898D8F-9482-791C-8DDB-CFB6965E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4" y="1485080"/>
            <a:ext cx="11050700" cy="28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5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Modelo de Informação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E1A0E-2549-FB6A-02B6-B65CD121D782}"/>
              </a:ext>
            </a:extLst>
          </p:cNvPr>
          <p:cNvSpPr txBox="1"/>
          <p:nvPr/>
        </p:nvSpPr>
        <p:spPr>
          <a:xfrm>
            <a:off x="2536793" y="2791505"/>
            <a:ext cx="480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Figura</a:t>
            </a:r>
            <a:r>
              <a:rPr lang="en-US" sz="1400" b="1" dirty="0"/>
              <a:t> 4. Ficheiro de </a:t>
            </a:r>
            <a:r>
              <a:rPr lang="en-US" sz="1400" b="1" dirty="0" err="1"/>
              <a:t>configuração</a:t>
            </a:r>
            <a:r>
              <a:rPr lang="en-US" sz="1400" b="1" dirty="0"/>
              <a:t> - SP </a:t>
            </a:r>
            <a:r>
              <a:rPr lang="en-US" sz="1400" b="1" dirty="0" err="1"/>
              <a:t>domínio</a:t>
            </a:r>
            <a:r>
              <a:rPr lang="en-US" sz="1400" b="1" dirty="0"/>
              <a:t> .</a:t>
            </a:r>
            <a:r>
              <a:rPr lang="en-US" sz="1400" b="1" dirty="0" err="1"/>
              <a:t>greens.dance</a:t>
            </a:r>
            <a:r>
              <a:rPr lang="en-US" sz="1400" b="1" dirty="0"/>
              <a:t>.</a:t>
            </a:r>
            <a:endParaRPr lang="pt-PT" sz="1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DB450D-2B58-52F0-135C-D86597877D6B}"/>
              </a:ext>
            </a:extLst>
          </p:cNvPr>
          <p:cNvSpPr txBox="1"/>
          <p:nvPr/>
        </p:nvSpPr>
        <p:spPr>
          <a:xfrm>
            <a:off x="6902317" y="5722129"/>
            <a:ext cx="512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Figura</a:t>
            </a:r>
            <a:r>
              <a:rPr lang="en-US" sz="1400" b="1" dirty="0"/>
              <a:t> 6. Ficheiro de base de dados - SP </a:t>
            </a:r>
            <a:r>
              <a:rPr lang="en-US" sz="1400" b="1" dirty="0" err="1"/>
              <a:t>domínio</a:t>
            </a:r>
            <a:r>
              <a:rPr lang="en-US" sz="1400" b="1" dirty="0"/>
              <a:t> .</a:t>
            </a:r>
            <a:r>
              <a:rPr lang="en-US" sz="1400" b="1" dirty="0" err="1"/>
              <a:t>greens.dance</a:t>
            </a:r>
            <a:r>
              <a:rPr lang="en-US" sz="1400" b="1" dirty="0"/>
              <a:t>.</a:t>
            </a:r>
            <a:endParaRPr lang="pt-PT" sz="1400" b="1" dirty="0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83839463-F062-C296-D549-6F11623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12478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8</a:t>
            </a:fld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5FEDB34-A1C1-2623-68B1-4DD02C390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4" y="3935620"/>
            <a:ext cx="1333686" cy="647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8F4377-523B-BE32-AC76-FC873A59D703}"/>
              </a:ext>
            </a:extLst>
          </p:cNvPr>
          <p:cNvSpPr txBox="1"/>
          <p:nvPr/>
        </p:nvSpPr>
        <p:spPr>
          <a:xfrm>
            <a:off x="2074443" y="4696905"/>
            <a:ext cx="515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Figura 5. Ficheiro com os respetivos </a:t>
            </a:r>
            <a:r>
              <a:rPr lang="pt-PT" sz="1400" b="1" dirty="0" err="1"/>
              <a:t>IPs</a:t>
            </a:r>
            <a:r>
              <a:rPr lang="pt-PT" sz="1400" b="1" dirty="0"/>
              <a:t> dos servidores de topo (ST)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7B92D55-1188-C5DB-8FA7-62EFCC992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31" y="890391"/>
            <a:ext cx="2999805" cy="4743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43FA57F-6D2F-1104-44B7-322682234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64" y="1479712"/>
            <a:ext cx="4515480" cy="11907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0E17B43-B7D9-8D4A-1957-A7A7E72376EA}"/>
              </a:ext>
            </a:extLst>
          </p:cNvPr>
          <p:cNvSpPr/>
          <p:nvPr/>
        </p:nvSpPr>
        <p:spPr>
          <a:xfrm>
            <a:off x="0" y="0"/>
            <a:ext cx="105975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0D9D-D307-3FEA-7C91-2F6045A21918}"/>
              </a:ext>
            </a:extLst>
          </p:cNvPr>
          <p:cNvSpPr/>
          <p:nvPr/>
        </p:nvSpPr>
        <p:spPr>
          <a:xfrm>
            <a:off x="0" y="6223246"/>
            <a:ext cx="12192000" cy="6347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DD01361-3CF0-9E91-FE26-EDB2F304333E}"/>
              </a:ext>
            </a:extLst>
          </p:cNvPr>
          <p:cNvSpPr/>
          <p:nvPr/>
        </p:nvSpPr>
        <p:spPr>
          <a:xfrm>
            <a:off x="1059752" y="0"/>
            <a:ext cx="11132247" cy="905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>
                <a:solidFill>
                  <a:schemeClr val="tx1"/>
                </a:solidFill>
              </a:rPr>
              <a:t>Modelo de Informação</a:t>
            </a:r>
            <a:r>
              <a:rPr lang="pt-PT" sz="3600" b="1" dirty="0"/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899130-43B9-EEFC-9B3B-E5B6B96C39CD}"/>
              </a:ext>
            </a:extLst>
          </p:cNvPr>
          <p:cNvSpPr/>
          <p:nvPr/>
        </p:nvSpPr>
        <p:spPr>
          <a:xfrm>
            <a:off x="134827" y="6342120"/>
            <a:ext cx="7215884" cy="51588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Guilherme Martins, Millena Freitas, Vasco Oliveira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75DB413-4EDE-21C4-32E2-22AC38D7561E}"/>
              </a:ext>
            </a:extLst>
          </p:cNvPr>
          <p:cNvSpPr/>
          <p:nvPr/>
        </p:nvSpPr>
        <p:spPr>
          <a:xfrm>
            <a:off x="7516076" y="6351892"/>
            <a:ext cx="4675923" cy="3774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(Corpo)"/>
                <a:ea typeface="MS UI Gothic"/>
              </a:rPr>
              <a:t>Grupo 1 PL5 - LEI – Universidade do Minho</a:t>
            </a:r>
            <a:endParaRPr kumimoji="0" lang="pt-PT" sz="2400" b="1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alibri (Corpo)"/>
            </a:endParaRPr>
          </a:p>
        </p:txBody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6927114E-3CC4-9B82-E2FD-3C9EB0BCD1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4947" y="6374662"/>
            <a:ext cx="321840" cy="331920"/>
          </a:xfrm>
          <a:prstGeom prst="rect">
            <a:avLst/>
          </a:prstGeom>
          <a:ln>
            <a:noFill/>
          </a:ln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26C619B7-4541-6127-AFAF-C27D273EEF4B}"/>
              </a:ext>
            </a:extLst>
          </p:cNvPr>
          <p:cNvCxnSpPr/>
          <p:nvPr/>
        </p:nvCxnSpPr>
        <p:spPr>
          <a:xfrm>
            <a:off x="1961966" y="790112"/>
            <a:ext cx="949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B4B220-315A-265E-B4CD-54A71AD3E0B8}"/>
              </a:ext>
            </a:extLst>
          </p:cNvPr>
          <p:cNvSpPr txBox="1">
            <a:spLocks/>
          </p:cNvSpPr>
          <p:nvPr/>
        </p:nvSpPr>
        <p:spPr>
          <a:xfrm>
            <a:off x="0" y="5488182"/>
            <a:ext cx="8140588" cy="161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CC</a:t>
            </a:r>
            <a:endParaRPr lang="pt-PT" sz="8000" b="1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DB450D-2B58-52F0-135C-D86597877D6B}"/>
              </a:ext>
            </a:extLst>
          </p:cNvPr>
          <p:cNvSpPr txBox="1"/>
          <p:nvPr/>
        </p:nvSpPr>
        <p:spPr>
          <a:xfrm>
            <a:off x="3642986" y="5439800"/>
            <a:ext cx="664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Figura 7. Ficheiro de configuração - SP domínio 0.10-inaddr.reverse.dance.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83839463-F062-C296-D549-6F11623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12478"/>
            <a:ext cx="2743200" cy="365125"/>
          </a:xfrm>
        </p:spPr>
        <p:txBody>
          <a:bodyPr/>
          <a:lstStyle/>
          <a:p>
            <a:fld id="{7FBCFB13-8718-4566-A53C-BCA4F918552D}" type="slidenum">
              <a:rPr lang="pt-PT" smtClean="0"/>
              <a:t>9</a:t>
            </a:fld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A74538-2DA1-9FC3-B964-218D26AF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82" y="951165"/>
            <a:ext cx="4158182" cy="43207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288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1196</Words>
  <Application>Microsoft Office PowerPoint</Application>
  <PresentationFormat>Ecrã Panorâmico</PresentationFormat>
  <Paragraphs>209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(Corpo)</vt:lpstr>
      <vt:lpstr>Calibri Light</vt:lpstr>
      <vt:lpstr>inherit</vt:lpstr>
      <vt:lpstr>Wingdings</vt:lpstr>
      <vt:lpstr>Tema do Office</vt:lpstr>
      <vt:lpstr>CC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LI4</dc:title>
  <dc:creator>Guilherme Martins</dc:creator>
  <cp:lastModifiedBy>Guilherme Martins</cp:lastModifiedBy>
  <cp:revision>483</cp:revision>
  <dcterms:created xsi:type="dcterms:W3CDTF">2022-10-11T03:06:46Z</dcterms:created>
  <dcterms:modified xsi:type="dcterms:W3CDTF">2023-01-19T12:40:04Z</dcterms:modified>
</cp:coreProperties>
</file>