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5" r:id="rId4"/>
    <p:sldId id="269" r:id="rId5"/>
    <p:sldId id="276" r:id="rId6"/>
    <p:sldId id="264" r:id="rId7"/>
    <p:sldId id="273" r:id="rId8"/>
    <p:sldId id="263" r:id="rId9"/>
    <p:sldId id="261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422"/>
    <a:srgbClr val="1B848E"/>
    <a:srgbClr val="135F67"/>
    <a:srgbClr val="27BFCF"/>
    <a:srgbClr val="28C2D2"/>
    <a:srgbClr val="75DAE5"/>
    <a:srgbClr val="81C9D1"/>
    <a:srgbClr val="6FC2CB"/>
    <a:srgbClr val="7DB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4DB6C-056A-4AC0-B071-A30AF905B189}" v="4659" dt="2018-05-04T08:29:01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C2B6B70-9519-4FBB-999D-CC5C1F0E3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92EB58F-22BF-4B55-87AB-7598D2A2D4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E0D4F-404A-4B22-8157-D93039CC0E2E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41EE4E-0343-43A1-AAD9-EB2E7D4963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4149AE-F27F-458B-A065-B3D5C21255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3D3E-0CC0-43A0-AE92-0CAAA75481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157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EA7F4-51B0-4185-B6FD-1055062A9FB0}" type="datetimeFigureOut">
              <a:rPr lang="pt-PT" smtClean="0"/>
              <a:t>04/05/2018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652B-AB65-4584-8C7A-9973A9B5BC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865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Gil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42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Gil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23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Gil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02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Gil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72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Freitas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06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Rita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75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Rita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79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Gil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4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Rita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822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Freitas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4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Freitas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652B-AB65-4584-8C7A-9973A9B5BCE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2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5CF1-7AAA-4C75-AC86-3001B79DFF3A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B3D6D7-883E-4C84-A604-62681178B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9DE6C5-67A5-431C-B86E-E4BFB3D846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1F9F-0813-4E43-B02C-D1F03D8879EF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0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3059-8F09-4988-889E-9804FB5CC87E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18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D5D2-8BC7-4666-9C0D-4D3162F42DC7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EBB422"/>
                </a:solidFill>
                <a:latin typeface="Arial Nova Cond" panose="020B0506020202020204" pitchFamily="34" charset="0"/>
              </a:defRPr>
            </a:lvl1pPr>
          </a:lstStyle>
          <a:p>
            <a:fld id="{B1B931DA-CA70-4D02-9B65-06B36AB65179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349891-C4BB-45F7-B523-9D8458C91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733766-D3C9-4A78-86A4-BA71B1457A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8E43B1-13EA-4FEE-868C-8A61E6EA17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22269" y="228283"/>
            <a:ext cx="968220" cy="10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07AB-B6D0-49EB-B4B1-2D8B24663240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82E3-8A4E-4C46-9A89-515DF0595085}" type="datetime1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3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FCF-F970-4807-B947-99625FDC96AC}" type="datetime1">
              <a:rPr lang="pt-PT" smtClean="0"/>
              <a:t>04/05/2018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BB44-BAAE-42FD-97EE-15CE965743F0}" type="datetime1">
              <a:rPr lang="pt-PT" smtClean="0"/>
              <a:t>04/05/2018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F56-288B-453D-9EE5-645B5556ECBF}" type="datetime1">
              <a:rPr lang="pt-PT" smtClean="0"/>
              <a:t>04/05/2018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1C53-39C4-49A7-99E7-9E6A7FC16D8C}" type="datetime1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452A-3C11-42AC-8ACA-8DE8F12EEDE4}" type="datetime1">
              <a:rPr lang="pt-PT" smtClean="0"/>
              <a:t>04/05/2018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5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B816CD-6A1D-46C9-88CC-EA2D30A7B514}" type="datetime1">
              <a:rPr lang="pt-PT" smtClean="0"/>
              <a:t>04/05/2018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6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9F3C9B-532F-4D3E-908A-EA3ECB7D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9" y="3136705"/>
            <a:ext cx="2599485" cy="247062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PT">
                <a:latin typeface="Arial Nova Light" panose="020B0304020202020204" pitchFamily="34" charset="0"/>
              </a:rPr>
              <a:t>Ana Guerra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1161191</a:t>
            </a:r>
            <a:endParaRPr lang="pt-PT" b="1">
              <a:latin typeface="Arial Nova Light" panose="020B0304020202020204" pitchFamily="34" charset="0"/>
            </a:endParaRPr>
          </a:p>
          <a:p>
            <a:pPr algn="l"/>
            <a:r>
              <a:rPr lang="pt-PT">
                <a:latin typeface="Arial Nova Light" panose="020B0304020202020204" pitchFamily="34" charset="0"/>
              </a:rPr>
              <a:t>António Sousa –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1161371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Gil Durão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1160936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Joana Pinheiro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1161380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Freitas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1160907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Moreira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1160928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Pedro Portela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1150782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Rita Gonçalves – </a:t>
            </a:r>
            <a:r>
              <a:rPr lang="pt-P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1160912</a:t>
            </a:r>
          </a:p>
        </p:txBody>
      </p:sp>
      <p:pic>
        <p:nvPicPr>
          <p:cNvPr id="1032" name="Picture 8" descr="Feedback_Monkey_Full.png">
            <a:extLst>
              <a:ext uri="{FF2B5EF4-FFF2-40B4-BE49-F238E27FC236}">
                <a16:creationId xmlns:a16="http://schemas.microsoft.com/office/drawing/2014/main" id="{C1D003BF-ADB3-4107-8980-06B582FCC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10650" r="5860" b="14478"/>
          <a:stretch/>
        </p:blipFill>
        <p:spPr bwMode="auto">
          <a:xfrm>
            <a:off x="3868835" y="1689403"/>
            <a:ext cx="7552094" cy="234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EAF8D64-9275-4B9C-B5C3-F556589BC22B}"/>
              </a:ext>
            </a:extLst>
          </p:cNvPr>
          <p:cNvCxnSpPr>
            <a:cxnSpLocks/>
          </p:cNvCxnSpPr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6D80E-2DB5-4BE4-9A64-E00C2C06188A}"/>
              </a:ext>
            </a:extLst>
          </p:cNvPr>
          <p:cNvSpPr txBox="1"/>
          <p:nvPr/>
        </p:nvSpPr>
        <p:spPr>
          <a:xfrm>
            <a:off x="249139" y="393788"/>
            <a:ext cx="2599485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PT" sz="4400">
                <a:solidFill>
                  <a:srgbClr val="1B848E"/>
                </a:solidFill>
                <a:latin typeface="Franklin Gothic Medium"/>
              </a:rPr>
              <a:t>SPRINT 4 GRUPO 3</a:t>
            </a:r>
            <a:endParaRPr lang="pt-PT" sz="4400">
              <a:latin typeface="Franklin Gothic Medium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2CF0AA8-E4D2-4864-B86C-09A5E29531B6}"/>
              </a:ext>
            </a:extLst>
          </p:cNvPr>
          <p:cNvCxnSpPr>
            <a:cxnSpLocks/>
          </p:cNvCxnSpPr>
          <p:nvPr/>
        </p:nvCxnSpPr>
        <p:spPr>
          <a:xfrm>
            <a:off x="3097763" y="0"/>
            <a:ext cx="0" cy="5723793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0E1ED0B-8B36-48E6-8CFD-96CD93C2778B}"/>
              </a:ext>
            </a:extLst>
          </p:cNvPr>
          <p:cNvSpPr txBox="1">
            <a:spLocks/>
          </p:cNvSpPr>
          <p:nvPr/>
        </p:nvSpPr>
        <p:spPr>
          <a:xfrm>
            <a:off x="247965" y="224984"/>
            <a:ext cx="11527267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PONTO DE SITUAÇÃO DO PROJETO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4E5F761-7286-4B72-8E0D-5CACD3C9148E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Cobertura de Testes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15037E2-85D3-442A-A4B5-143CFEC97483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365DBD0-3DFE-4ED4-ACC2-55E84931A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4" t="2759" r="5869" b="5072"/>
          <a:stretch/>
        </p:blipFill>
        <p:spPr>
          <a:xfrm>
            <a:off x="1232708" y="4062639"/>
            <a:ext cx="2790824" cy="12729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D9A433-200E-4DCD-ADAC-EDB0C4BE0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5"/>
          <a:stretch/>
        </p:blipFill>
        <p:spPr>
          <a:xfrm>
            <a:off x="1232707" y="2116774"/>
            <a:ext cx="2790825" cy="13196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E8ABC0F-5BF6-4160-AC7C-8C876E83333C}"/>
              </a:ext>
            </a:extLst>
          </p:cNvPr>
          <p:cNvSpPr/>
          <p:nvPr/>
        </p:nvSpPr>
        <p:spPr>
          <a:xfrm>
            <a:off x="1076130" y="4114542"/>
            <a:ext cx="3117318" cy="1316327"/>
          </a:xfrm>
          <a:prstGeom prst="rect">
            <a:avLst/>
          </a:prstGeom>
          <a:noFill/>
          <a:ln w="28575">
            <a:solidFill>
              <a:srgbClr val="1B8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6488D55-2C48-42E7-9B3A-5B2ED3ADECE4}"/>
              </a:ext>
            </a:extLst>
          </p:cNvPr>
          <p:cNvSpPr/>
          <p:nvPr/>
        </p:nvSpPr>
        <p:spPr>
          <a:xfrm>
            <a:off x="1076130" y="2073110"/>
            <a:ext cx="10039739" cy="1568286"/>
          </a:xfrm>
          <a:prstGeom prst="rect">
            <a:avLst/>
          </a:prstGeom>
          <a:noFill/>
          <a:ln w="28575">
            <a:solidFill>
              <a:srgbClr val="1B8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4B3A5D-A43A-48A4-85F2-CDA5881F2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72" y="4349805"/>
            <a:ext cx="6648520" cy="7194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693D33-EA06-42FB-9846-AC0EC71D4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87" y="2420239"/>
            <a:ext cx="6381352" cy="89993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FF69FC4-96D0-48D0-A2DB-35B45F2D9C07}"/>
              </a:ext>
            </a:extLst>
          </p:cNvPr>
          <p:cNvSpPr/>
          <p:nvPr/>
        </p:nvSpPr>
        <p:spPr>
          <a:xfrm>
            <a:off x="4501532" y="4104931"/>
            <a:ext cx="6614337" cy="1316327"/>
          </a:xfrm>
          <a:prstGeom prst="rect">
            <a:avLst/>
          </a:prstGeom>
          <a:noFill/>
          <a:ln w="28575">
            <a:solidFill>
              <a:srgbClr val="1B8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5F9623-E17B-4FCB-A6E8-F6BCCB756E11}"/>
              </a:ext>
            </a:extLst>
          </p:cNvPr>
          <p:cNvSpPr txBox="1"/>
          <p:nvPr/>
        </p:nvSpPr>
        <p:spPr>
          <a:xfrm>
            <a:off x="1232707" y="3908512"/>
            <a:ext cx="28182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2000">
                <a:solidFill>
                  <a:srgbClr val="75DAE5"/>
                </a:solidFill>
                <a:latin typeface="Arial Nova Cond" panose="020B0506020202020204" pitchFamily="34" charset="0"/>
              </a:rPr>
              <a:t>Duplicações </a:t>
            </a:r>
            <a:r>
              <a:rPr lang="pt-PT" sz="2000">
                <a:solidFill>
                  <a:srgbClr val="135F67"/>
                </a:solidFill>
                <a:latin typeface="Arial Nova Cond" panose="020B0506020202020204" pitchFamily="34" charset="0"/>
              </a:rPr>
              <a:t>(</a:t>
            </a:r>
            <a:r>
              <a:rPr lang="pt-PT" sz="2000" b="1">
                <a:solidFill>
                  <a:srgbClr val="135F67"/>
                </a:solidFill>
                <a:latin typeface="Arial Nova Cond" panose="020B0506020202020204" pitchFamily="34" charset="0"/>
              </a:rPr>
              <a:t>SonarQube</a:t>
            </a:r>
            <a:r>
              <a:rPr lang="pt-PT" sz="2000">
                <a:solidFill>
                  <a:srgbClr val="135F67"/>
                </a:solidFill>
                <a:latin typeface="Arial Nova Cond" panose="020B0506020202020204" pitchFamily="34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955BF-95A6-4EDA-8E6B-3F2A81B1E419}"/>
              </a:ext>
            </a:extLst>
          </p:cNvPr>
          <p:cNvSpPr txBox="1"/>
          <p:nvPr/>
        </p:nvSpPr>
        <p:spPr>
          <a:xfrm>
            <a:off x="4193447" y="1830798"/>
            <a:ext cx="32056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2000">
                <a:solidFill>
                  <a:srgbClr val="75DAE5"/>
                </a:solidFill>
                <a:latin typeface="Arial Nova Cond" panose="020B0506020202020204" pitchFamily="34" charset="0"/>
              </a:rPr>
              <a:t>Testes Unitários </a:t>
            </a:r>
            <a:r>
              <a:rPr lang="pt-PT" sz="2000">
                <a:solidFill>
                  <a:srgbClr val="135F67"/>
                </a:solidFill>
                <a:latin typeface="Arial Nova Cond" panose="020B0506020202020204" pitchFamily="34" charset="0"/>
              </a:rPr>
              <a:t>(</a:t>
            </a:r>
            <a:r>
              <a:rPr lang="pt-PT" sz="2000" b="1">
                <a:solidFill>
                  <a:srgbClr val="135F67"/>
                </a:solidFill>
                <a:latin typeface="Arial Nova Cond" panose="020B0506020202020204" pitchFamily="34" charset="0"/>
              </a:rPr>
              <a:t>SonarQube</a:t>
            </a:r>
            <a:r>
              <a:rPr lang="pt-PT" sz="2000">
                <a:solidFill>
                  <a:srgbClr val="135F67"/>
                </a:solidFill>
                <a:latin typeface="Arial Nova Cond" panose="020B0506020202020204" pitchFamily="34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AF6352-4FFF-411C-A4F1-F08388A581D0}"/>
              </a:ext>
            </a:extLst>
          </p:cNvPr>
          <p:cNvSpPr txBox="1"/>
          <p:nvPr/>
        </p:nvSpPr>
        <p:spPr>
          <a:xfrm>
            <a:off x="6834834" y="3883708"/>
            <a:ext cx="21928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pt-PT" sz="2000" dirty="0">
                <a:solidFill>
                  <a:srgbClr val="75DAE5"/>
                </a:solidFill>
                <a:latin typeface="Arial Nova Cond" panose="020B0506020202020204" pitchFamily="34" charset="0"/>
              </a:rPr>
              <a:t>Mutações </a:t>
            </a:r>
            <a:r>
              <a:rPr lang="pt-PT" sz="2000" dirty="0">
                <a:solidFill>
                  <a:srgbClr val="135F67"/>
                </a:solidFill>
                <a:latin typeface="Arial Nova Cond" panose="020B0506020202020204" pitchFamily="34" charset="0"/>
              </a:rPr>
              <a:t>(</a:t>
            </a:r>
            <a:r>
              <a:rPr lang="pt-PT" sz="2000" b="1" dirty="0" err="1">
                <a:solidFill>
                  <a:srgbClr val="135F67"/>
                </a:solidFill>
                <a:latin typeface="Arial Nova Cond" panose="020B0506020202020204" pitchFamily="34" charset="0"/>
              </a:rPr>
              <a:t>Pit</a:t>
            </a:r>
            <a:r>
              <a:rPr lang="pt-PT" sz="2000" b="1" dirty="0">
                <a:solidFill>
                  <a:srgbClr val="135F67"/>
                </a:solidFill>
                <a:latin typeface="Arial Nova Cond" panose="020B0506020202020204" pitchFamily="34" charset="0"/>
              </a:rPr>
              <a:t> </a:t>
            </a:r>
            <a:r>
              <a:rPr lang="pt-PT" sz="2000" b="1" dirty="0" err="1">
                <a:solidFill>
                  <a:srgbClr val="135F67"/>
                </a:solidFill>
                <a:latin typeface="Arial Nova Cond" panose="020B0506020202020204" pitchFamily="34" charset="0"/>
              </a:rPr>
              <a:t>Test</a:t>
            </a:r>
            <a:r>
              <a:rPr lang="pt-PT" sz="2000" dirty="0">
                <a:solidFill>
                  <a:srgbClr val="135F67"/>
                </a:solidFill>
                <a:latin typeface="Arial Nova Cond" panose="020B0506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94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5265-67D9-431D-A450-C69A1664B3B8}"/>
              </a:ext>
            </a:extLst>
          </p:cNvPr>
          <p:cNvSpPr txBox="1">
            <a:spLocks/>
          </p:cNvSpPr>
          <p:nvPr/>
        </p:nvSpPr>
        <p:spPr>
          <a:xfrm>
            <a:off x="247965" y="224984"/>
            <a:ext cx="11527267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PONTO DE SITUAÇÃO DO PROJETO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D6FB892-A06B-43F1-A202-C4D544198BEC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Estado das User Stories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6D6A2A-FD64-4392-9B0D-7C715ABEE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02409"/>
              </p:ext>
            </p:extLst>
          </p:nvPr>
        </p:nvGraphicFramePr>
        <p:xfrm>
          <a:off x="1061707" y="1591672"/>
          <a:ext cx="9899781" cy="3957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237">
                  <a:extLst>
                    <a:ext uri="{9D8B030D-6E8A-4147-A177-3AD203B41FA5}">
                      <a16:colId xmlns:a16="http://schemas.microsoft.com/office/drawing/2014/main" val="3864353443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116680407"/>
                    </a:ext>
                  </a:extLst>
                </a:gridCol>
                <a:gridCol w="4884467">
                  <a:extLst>
                    <a:ext uri="{9D8B030D-6E8A-4147-A177-3AD203B41FA5}">
                      <a16:colId xmlns:a16="http://schemas.microsoft.com/office/drawing/2014/main" val="141895122"/>
                    </a:ext>
                  </a:extLst>
                </a:gridCol>
                <a:gridCol w="1581648">
                  <a:extLst>
                    <a:ext uri="{9D8B030D-6E8A-4147-A177-3AD203B41FA5}">
                      <a16:colId xmlns:a16="http://schemas.microsoft.com/office/drawing/2014/main" val="3393008624"/>
                    </a:ext>
                  </a:extLst>
                </a:gridCol>
              </a:tblGrid>
              <a:tr h="357698"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User Story</a:t>
                      </a:r>
                      <a:endParaRPr lang="pt-PT" sz="1600" b="1" err="1">
                        <a:latin typeface="Arial Nova Cond"/>
                      </a:endParaRP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Disciplina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latin typeface="Arial Nova Cond"/>
                        </a:rPr>
                        <a:t>Pessoa(s) Atribuída(s)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latin typeface="Arial Nova Cond"/>
                        </a:rPr>
                        <a:t>Estado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724584"/>
                  </a:ext>
                </a:extLst>
              </a:tr>
              <a:tr h="40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US1100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LPROG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António Sousa, Pedro Portela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76425"/>
                  </a:ext>
                </a:extLst>
              </a:tr>
              <a:tr h="40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US1101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1600" b="1">
                        <a:latin typeface="Arial Nova C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Gil Durão, João Freitas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kern="120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91932"/>
                  </a:ext>
                </a:extLst>
              </a:tr>
              <a:tr h="40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US1102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LPROG &amp; EAPLI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Ana Guerra, Rita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kern="120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09060"/>
                  </a:ext>
                </a:extLst>
              </a:tr>
              <a:tr h="40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SCOMP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Ana Guerra, João Moreira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96756"/>
                  </a:ext>
                </a:extLst>
              </a:tr>
              <a:tr h="559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RCOMP &amp; SCOMP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António Sousa, Gil Durão,</a:t>
                      </a:r>
                    </a:p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Pedro Portela, Rita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40035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US931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RCOMP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Joana Pinheiro, João Freitas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94586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US450</a:t>
                      </a:r>
                    </a:p>
                  </a:txBody>
                  <a:tcPr anchor="ctr">
                    <a:solidFill>
                      <a:srgbClr val="B6E0E4">
                        <a:alpha val="25098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ova Cond"/>
                        </a:rPr>
                        <a:t>EAPLI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Margarida Guerra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x</a:t>
                      </a:r>
                      <a:endParaRPr lang="pt-PT" sz="1800" b="1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38733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US455</a:t>
                      </a:r>
                    </a:p>
                  </a:txBody>
                  <a:tcPr anchor="ctr">
                    <a:solidFill>
                      <a:srgbClr val="B6E0E4">
                        <a:alpha val="25098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1600" b="1">
                        <a:latin typeface="Arial Nova Cond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Arial Nova Cond"/>
                        </a:rPr>
                        <a:t>João Moreira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i="0" kern="1200" dirty="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x</a:t>
                      </a:r>
                      <a:endParaRPr lang="pt-PT" sz="1600" b="1" dirty="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610210"/>
                  </a:ext>
                </a:extLst>
              </a:tr>
              <a:tr h="271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US1003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1600" b="1">
                        <a:latin typeface="Arial Nova Cond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Arial Nova Cond"/>
                        </a:rPr>
                        <a:t>Joana Pinheiro, João Freitas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kern="1200">
                          <a:solidFill>
                            <a:srgbClr val="FF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FF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708392"/>
                  </a:ext>
                </a:extLst>
              </a:tr>
            </a:tbl>
          </a:graphicData>
        </a:graphic>
      </p:graphicFrame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54E021F-76D7-48ED-8D9D-B9673346ED20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Número do Diapositivo 4">
            <a:extLst>
              <a:ext uri="{FF2B5EF4-FFF2-40B4-BE49-F238E27FC236}">
                <a16:creationId xmlns:a16="http://schemas.microsoft.com/office/drawing/2014/main" id="{B1DEB5C8-3696-42BB-83ED-CD4769EA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8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C093DA-C66F-4ABC-B63E-A5103816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36758"/>
            <a:ext cx="10515600" cy="3403190"/>
          </a:xfrm>
        </p:spPr>
        <p:txBody>
          <a:bodyPr>
            <a:normAutofit lnSpcReduction="10000"/>
          </a:bodyPr>
          <a:lstStyle/>
          <a:p>
            <a:r>
              <a:rPr lang="pt-PT" sz="3200">
                <a:solidFill>
                  <a:srgbClr val="1B84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</a:t>
            </a:r>
            <a:r>
              <a:rPr lang="pt-PT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Solução das User Stories</a:t>
            </a:r>
          </a:p>
          <a:p>
            <a:pPr lvl="1"/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3200">
                <a:latin typeface="Arial Nova Cond" panose="020B0506020202020204" pitchFamily="34" charset="0"/>
              </a:rPr>
              <a:t>US825–6, US931 </a:t>
            </a:r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[RCOMP &amp; SCOMP]</a:t>
            </a:r>
          </a:p>
          <a:p>
            <a:pPr lvl="1"/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3200">
                <a:latin typeface="Arial Nova Cond" panose="020B0506020202020204" pitchFamily="34" charset="0"/>
              </a:rPr>
              <a:t>US1100–02 </a:t>
            </a:r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[LPROG &amp; EAPLI] </a:t>
            </a:r>
          </a:p>
          <a:p>
            <a:pPr lvl="1"/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3200">
                <a:latin typeface="Arial Nova Cond" panose="020B0506020202020204" pitchFamily="34" charset="0"/>
              </a:rPr>
              <a:t>US1003 </a:t>
            </a:r>
            <a:r>
              <a:rPr lang="pt-PT" sz="3200">
                <a:solidFill>
                  <a:srgbClr val="EBB422"/>
                </a:solidFill>
                <a:latin typeface="Arial Nova Cond" panose="020B0506020202020204" pitchFamily="34" charset="0"/>
              </a:rPr>
              <a:t>[EAPLI]</a:t>
            </a:r>
          </a:p>
          <a:p>
            <a:r>
              <a:rPr lang="pt-PT" sz="3200">
                <a:solidFill>
                  <a:srgbClr val="1B84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</a:t>
            </a:r>
            <a:r>
              <a:rPr lang="pt-PT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Ponto de situação do projeto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Cobertura de Testes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Estado das User Stories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754F10F-AC22-432D-990E-C58ADA79EC46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590426-EE41-4289-895F-EE1D7E06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2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9B9ACD-C20A-4DDC-AA35-5E8DFC0ABECE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CONTEÚDOS</a:t>
            </a:r>
          </a:p>
        </p:txBody>
      </p:sp>
    </p:spTree>
    <p:extLst>
      <p:ext uri="{BB962C8B-B14F-4D97-AF65-F5344CB8AC3E}">
        <p14:creationId xmlns:p14="http://schemas.microsoft.com/office/powerpoint/2010/main" val="37586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E49555-481C-48D5-B769-6BB898E372C1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C16DE97-F265-4178-88B2-25C8A2C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3</a:t>
            </a:fld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2EAB739-78BE-446F-93E0-52095F30A605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LPROG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B86D120-FC10-422A-9BC4-266DA5B73BF3}"/>
              </a:ext>
            </a:extLst>
          </p:cNvPr>
          <p:cNvSpPr txBox="1"/>
          <p:nvPr/>
        </p:nvSpPr>
        <p:spPr>
          <a:xfrm>
            <a:off x="247966" y="961337"/>
            <a:ext cx="983583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US1100–1 – Construção da Gramática e do Parser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6F2E3CD-438C-4EC0-8882-9BA14C65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3825545"/>
          </a:xfrm>
        </p:spPr>
        <p:txBody>
          <a:bodyPr>
            <a:normAutofit/>
          </a:bodyPr>
          <a:lstStyle/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Validação da estrutura condicional if…else…endif;</a:t>
            </a:r>
            <a:endParaRPr lang="pt-PT" sz="500">
              <a:latin typeface="Arial Nova Cond" panose="020B0506020202020204" pitchFamily="34" charset="0"/>
            </a:endParaRPr>
          </a:p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Validação da condição if de acordo com o tipo de questão:</a:t>
            </a:r>
          </a:p>
          <a:p>
            <a:pPr lvl="1" algn="just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Por exemplo, para uma questão binária (</a:t>
            </a:r>
            <a:r>
              <a:rPr lang="pt-PT" sz="2800" b="1">
                <a:solidFill>
                  <a:srgbClr val="1B848E"/>
                </a:solidFill>
                <a:latin typeface="Arial Nova Cond" panose="020B0506020202020204" pitchFamily="34" charset="0"/>
              </a:rPr>
              <a:t>SN</a:t>
            </a:r>
            <a:r>
              <a:rPr lang="pt-PT" sz="2800">
                <a:latin typeface="Arial Nova Cond" panose="020B0506020202020204" pitchFamily="34" charset="0"/>
              </a:rPr>
              <a:t>), só serão reconhecidas as opções </a:t>
            </a:r>
            <a:r>
              <a:rPr lang="pt-PT" sz="2800" b="1">
                <a:latin typeface="Arial Nova Cond" panose="020B0506020202020204" pitchFamily="34" charset="0"/>
              </a:rPr>
              <a:t>if(S)</a:t>
            </a:r>
            <a:r>
              <a:rPr lang="pt-PT" sz="2800">
                <a:latin typeface="Arial Nova Cond" panose="020B0506020202020204" pitchFamily="34" charset="0"/>
              </a:rPr>
              <a:t>, </a:t>
            </a:r>
            <a:r>
              <a:rPr lang="pt-PT" sz="2800" b="1">
                <a:latin typeface="Arial Nova Cond" panose="020B0506020202020204" pitchFamily="34" charset="0"/>
              </a:rPr>
              <a:t>if(N)</a:t>
            </a:r>
            <a:r>
              <a:rPr lang="pt-PT" sz="2800">
                <a:latin typeface="Arial Nova Cond" panose="020B0506020202020204" pitchFamily="34" charset="0"/>
              </a:rPr>
              <a:t> ou </a:t>
            </a:r>
            <a:r>
              <a:rPr lang="pt-PT" sz="2800" b="1">
                <a:latin typeface="Arial Nova Cond" panose="020B0506020202020204" pitchFamily="34" charset="0"/>
              </a:rPr>
              <a:t>if(S OR N), </a:t>
            </a:r>
            <a:r>
              <a:rPr lang="pt-PT" sz="2800">
                <a:latin typeface="Arial Nova Cond" panose="020B0506020202020204" pitchFamily="34" charset="0"/>
              </a:rPr>
              <a:t>e nunca </a:t>
            </a:r>
            <a:r>
              <a:rPr lang="pt-PT" sz="2800" b="1">
                <a:latin typeface="Arial Nova Cond" panose="020B0506020202020204" pitchFamily="34" charset="0"/>
              </a:rPr>
              <a:t>if(&lt;= 4 AND &gt;= 5)</a:t>
            </a:r>
            <a:r>
              <a:rPr lang="pt-PT" sz="2800">
                <a:latin typeface="Arial Nova Cond" panose="020B0506020202020204" pitchFamily="34" charset="0"/>
              </a:rPr>
              <a:t>;</a:t>
            </a:r>
            <a:endParaRPr lang="pt-PT" sz="500">
              <a:latin typeface="Arial Nova Cond" panose="020B0506020202020204" pitchFamily="34" charset="0"/>
            </a:endParaRPr>
          </a:p>
          <a:p>
            <a:pPr algn="just"/>
            <a:r>
              <a:rPr lang="pt-PT" sz="32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Validação da existência de pelo menos uma alternativa para questões de escolha múltipla (</a:t>
            </a:r>
            <a:r>
              <a:rPr lang="pt-PT" b="1">
                <a:solidFill>
                  <a:srgbClr val="1B848E"/>
                </a:solidFill>
                <a:latin typeface="Arial Nova Cond" panose="020B0506020202020204" pitchFamily="34" charset="0"/>
              </a:rPr>
              <a:t>EM</a:t>
            </a:r>
            <a:r>
              <a:rPr lang="pt-PT">
                <a:latin typeface="Arial Nova Cond" panose="020B0506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41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4</a:t>
            </a:fld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BE1C39-F6BE-41E5-97D5-0C70570EE364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LPROG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B863A30-89C6-4641-8009-A8FB2ED407CA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US1102 – Reutilização de sub-inquéritos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48" name="Marcador de Posição de Conteúdo 47">
            <a:extLst>
              <a:ext uri="{FF2B5EF4-FFF2-40B4-BE49-F238E27FC236}">
                <a16:creationId xmlns:a16="http://schemas.microsoft.com/office/drawing/2014/main" id="{6D17516A-2ED5-4799-B098-1511C070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825550"/>
          </a:xfrm>
        </p:spPr>
        <p:txBody>
          <a:bodyPr/>
          <a:lstStyle/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Validação da estrutura condicional </a:t>
            </a:r>
            <a:r>
              <a:rPr lang="pt-PT" b="1">
                <a:latin typeface="Arial Nova Cond" panose="020B0506020202020204" pitchFamily="34" charset="0"/>
              </a:rPr>
              <a:t>else if</a:t>
            </a:r>
            <a:r>
              <a:rPr lang="pt-PT">
                <a:latin typeface="Arial Nova Cond" panose="020B0506020202020204" pitchFamily="34" charset="0"/>
              </a:rPr>
              <a:t>;</a:t>
            </a:r>
          </a:p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Não existirem questões como alternativas a uma escolha múltipla:</a:t>
            </a:r>
          </a:p>
          <a:p>
            <a:endParaRPr lang="pt-PT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pt-PT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pt-PT">
              <a:latin typeface="Arial Nova Cond" panose="020B0506020202020204" pitchFamily="34" charset="0"/>
            </a:endParaRP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56ADC2A4-ECDD-403C-9349-12B60393C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8"/>
          <a:stretch/>
        </p:blipFill>
        <p:spPr>
          <a:xfrm>
            <a:off x="1897764" y="2848328"/>
            <a:ext cx="8005484" cy="1842327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234DB0BD-A013-4044-BBF5-1D065CB995A1}"/>
              </a:ext>
            </a:extLst>
          </p:cNvPr>
          <p:cNvSpPr/>
          <p:nvPr/>
        </p:nvSpPr>
        <p:spPr>
          <a:xfrm>
            <a:off x="5969098" y="2775795"/>
            <a:ext cx="712638" cy="1842326"/>
          </a:xfrm>
          <a:prstGeom prst="rect">
            <a:avLst/>
          </a:prstGeom>
          <a:noFill/>
          <a:ln w="28575">
            <a:solidFill>
              <a:srgbClr val="27B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73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-20521" y="5721024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5</a:t>
            </a:fld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BE1C39-F6BE-41E5-97D5-0C70570EE364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EAPLI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B863A30-89C6-4641-8009-A8FB2ED407CA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US1102 – Reutilização de sub-inquéritos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F87567-6933-4EE5-A596-A3C685208D80}"/>
              </a:ext>
            </a:extLst>
          </p:cNvPr>
          <p:cNvSpPr/>
          <p:nvPr/>
        </p:nvSpPr>
        <p:spPr>
          <a:xfrm>
            <a:off x="2137654" y="3292066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SN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915DD1-6F56-4FC0-B7D8-9035B15D0E7D}"/>
              </a:ext>
            </a:extLst>
          </p:cNvPr>
          <p:cNvSpPr txBox="1"/>
          <p:nvPr/>
        </p:nvSpPr>
        <p:spPr>
          <a:xfrm>
            <a:off x="1525556" y="3926496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latin typeface="Franklin Gothic Medium" panose="020B0603020102020204" pitchFamily="34" charset="0"/>
              </a:rPr>
              <a:t>Gostou do sabor?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6B3EE6-A69B-4128-B20F-353F3563494A}"/>
              </a:ext>
            </a:extLst>
          </p:cNvPr>
          <p:cNvSpPr/>
          <p:nvPr/>
        </p:nvSpPr>
        <p:spPr>
          <a:xfrm>
            <a:off x="4719417" y="2749779"/>
            <a:ext cx="681134" cy="65311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F1D234-C12C-45C9-8115-F4D5F23E87DF}"/>
              </a:ext>
            </a:extLst>
          </p:cNvPr>
          <p:cNvSpPr/>
          <p:nvPr/>
        </p:nvSpPr>
        <p:spPr>
          <a:xfrm>
            <a:off x="4705672" y="4343255"/>
            <a:ext cx="681134" cy="653140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  <a:latin typeface="Arial Nova Cond" panose="020B0506020202020204" pitchFamily="34" charset="0"/>
              </a:rPr>
              <a:t>ESC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93D4FE0-D5BC-455B-909F-2066B0E7A09D}"/>
              </a:ext>
            </a:extLst>
          </p:cNvPr>
          <p:cNvCxnSpPr>
            <a:stCxn id="2" idx="6"/>
            <a:endCxn id="7" idx="2"/>
          </p:cNvCxnSpPr>
          <p:nvPr/>
        </p:nvCxnSpPr>
        <p:spPr>
          <a:xfrm flipV="1">
            <a:off x="2818788" y="3076335"/>
            <a:ext cx="1900629" cy="542292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2F71395-DDF5-4BE2-A915-87F4AFE8675F}"/>
              </a:ext>
            </a:extLst>
          </p:cNvPr>
          <p:cNvCxnSpPr>
            <a:stCxn id="2" idx="6"/>
            <a:endCxn id="8" idx="2"/>
          </p:cNvCxnSpPr>
          <p:nvPr/>
        </p:nvCxnSpPr>
        <p:spPr>
          <a:xfrm>
            <a:off x="2818788" y="3618627"/>
            <a:ext cx="1886884" cy="1051198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90B4E22-956D-4C33-8442-FD7EE7C6F066}"/>
              </a:ext>
            </a:extLst>
          </p:cNvPr>
          <p:cNvSpPr txBox="1"/>
          <p:nvPr/>
        </p:nvSpPr>
        <p:spPr>
          <a:xfrm rot="20622904">
            <a:off x="3485656" y="30339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latin typeface="Arial Nova Cond" panose="020B0506020202020204" pitchFamily="34" charset="0"/>
              </a:rPr>
              <a:t>Não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CB9164-08DE-4606-95BC-640F559CF1DA}"/>
              </a:ext>
            </a:extLst>
          </p:cNvPr>
          <p:cNvSpPr txBox="1"/>
          <p:nvPr/>
        </p:nvSpPr>
        <p:spPr>
          <a:xfrm rot="1773399">
            <a:off x="3593555" y="38441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latin typeface="Arial Nova Cond" panose="020B0506020202020204" pitchFamily="34" charset="0"/>
              </a:rPr>
              <a:t>Sim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CC7EEC-4895-4FB9-8658-0C1E50C36231}"/>
              </a:ext>
            </a:extLst>
          </p:cNvPr>
          <p:cNvSpPr txBox="1"/>
          <p:nvPr/>
        </p:nvSpPr>
        <p:spPr>
          <a:xfrm>
            <a:off x="3832179" y="5010759"/>
            <a:ext cx="24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latin typeface="Franklin Gothic Medium" panose="020B0603020102020204" pitchFamily="34" charset="0"/>
              </a:rPr>
              <a:t>Avalie a textura de 0-5.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82AA67-9208-4129-BB22-EFF2C84F70F4}"/>
              </a:ext>
            </a:extLst>
          </p:cNvPr>
          <p:cNvSpPr txBox="1"/>
          <p:nvPr/>
        </p:nvSpPr>
        <p:spPr>
          <a:xfrm>
            <a:off x="3513962" y="2281306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latin typeface="Franklin Gothic Medium" panose="020B0603020102020204" pitchFamily="34" charset="0"/>
              </a:rPr>
              <a:t>O que o desagradou no sabor?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22176D8-4BA6-4585-B106-516B33AD19B5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5400551" y="1952726"/>
            <a:ext cx="4130975" cy="1123609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F339E4A-AA7B-42DB-BB51-6C5ABF6CD9E3}"/>
              </a:ext>
            </a:extLst>
          </p:cNvPr>
          <p:cNvCxnSpPr>
            <a:cxnSpLocks/>
          </p:cNvCxnSpPr>
          <p:nvPr/>
        </p:nvCxnSpPr>
        <p:spPr>
          <a:xfrm flipV="1">
            <a:off x="5427087" y="2754564"/>
            <a:ext cx="4130975" cy="331065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6FB5D4B-1D63-45EE-B01F-F3D5E72339C9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5400551" y="3076335"/>
            <a:ext cx="4130975" cy="514517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4DC3F3-1339-496F-BFD7-17D43FB1AA60}"/>
              </a:ext>
            </a:extLst>
          </p:cNvPr>
          <p:cNvSpPr txBox="1"/>
          <p:nvPr/>
        </p:nvSpPr>
        <p:spPr>
          <a:xfrm rot="20725733">
            <a:off x="6870964" y="2178720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Demasiado doce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E77891-D518-4964-B90B-AF055391EBAB}"/>
              </a:ext>
            </a:extLst>
          </p:cNvPr>
          <p:cNvSpPr txBox="1"/>
          <p:nvPr/>
        </p:nvSpPr>
        <p:spPr>
          <a:xfrm rot="21347201">
            <a:off x="6931252" y="2618766"/>
            <a:ext cx="17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Demasiado salgado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36C753-382C-4B18-8AFF-F4BBA2410BF2}"/>
              </a:ext>
            </a:extLst>
          </p:cNvPr>
          <p:cNvSpPr txBox="1"/>
          <p:nvPr/>
        </p:nvSpPr>
        <p:spPr>
          <a:xfrm rot="444946">
            <a:off x="7034586" y="3109230"/>
            <a:ext cx="177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Demasiado insosso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3D36A6D0-2CF3-4787-B63F-03CFE8F84EDE}"/>
              </a:ext>
            </a:extLst>
          </p:cNvPr>
          <p:cNvCxnSpPr>
            <a:cxnSpLocks/>
            <a:stCxn id="8" idx="6"/>
            <a:endCxn id="47" idx="2"/>
          </p:cNvCxnSpPr>
          <p:nvPr/>
        </p:nvCxnSpPr>
        <p:spPr>
          <a:xfrm flipV="1">
            <a:off x="5386806" y="4264060"/>
            <a:ext cx="3068866" cy="405765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66455B92-134F-4158-BEA1-2C0CC9F6DEB3}"/>
              </a:ext>
            </a:extLst>
          </p:cNvPr>
          <p:cNvCxnSpPr>
            <a:cxnSpLocks/>
            <a:stCxn id="8" idx="6"/>
            <a:endCxn id="48" idx="2"/>
          </p:cNvCxnSpPr>
          <p:nvPr/>
        </p:nvCxnSpPr>
        <p:spPr>
          <a:xfrm>
            <a:off x="5386806" y="4669825"/>
            <a:ext cx="3068866" cy="517877"/>
          </a:xfrm>
          <a:prstGeom prst="straightConnector1">
            <a:avLst/>
          </a:prstGeom>
          <a:ln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199614-150A-4F4C-8CBC-19330E439104}"/>
              </a:ext>
            </a:extLst>
          </p:cNvPr>
          <p:cNvSpPr/>
          <p:nvPr/>
        </p:nvSpPr>
        <p:spPr>
          <a:xfrm>
            <a:off x="726538" y="1543342"/>
            <a:ext cx="10738924" cy="4070915"/>
          </a:xfrm>
          <a:prstGeom prst="rect">
            <a:avLst/>
          </a:prstGeom>
          <a:noFill/>
          <a:ln w="28575">
            <a:solidFill>
              <a:srgbClr val="1B8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ED5CF6-07EA-459B-BD02-6CB50AB1E99F}"/>
              </a:ext>
            </a:extLst>
          </p:cNvPr>
          <p:cNvSpPr txBox="1"/>
          <p:nvPr/>
        </p:nvSpPr>
        <p:spPr>
          <a:xfrm rot="21081529">
            <a:off x="6846400" y="4153445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0-2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287FA54-03D6-4ED3-89B0-A646277E0C04}"/>
              </a:ext>
            </a:extLst>
          </p:cNvPr>
          <p:cNvSpPr txBox="1"/>
          <p:nvPr/>
        </p:nvSpPr>
        <p:spPr>
          <a:xfrm rot="630944">
            <a:off x="6910249" y="4687481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3-5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897418-8A8B-4010-8982-98657125B36E}"/>
              </a:ext>
            </a:extLst>
          </p:cNvPr>
          <p:cNvSpPr/>
          <p:nvPr/>
        </p:nvSpPr>
        <p:spPr>
          <a:xfrm>
            <a:off x="9531526" y="1626165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EM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EF3839-3F86-4414-B54A-6BEBCEA23DB8}"/>
              </a:ext>
            </a:extLst>
          </p:cNvPr>
          <p:cNvSpPr/>
          <p:nvPr/>
        </p:nvSpPr>
        <p:spPr>
          <a:xfrm>
            <a:off x="9531526" y="2418709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>
                <a:solidFill>
                  <a:schemeClr val="bg1"/>
                </a:solidFill>
                <a:latin typeface="Arial Nova Cond" panose="020B0506020202020204" pitchFamily="34" charset="0"/>
              </a:rPr>
              <a:t>ESC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5F0479-EE1D-4FCE-ADE4-07A087C43704}"/>
              </a:ext>
            </a:extLst>
          </p:cNvPr>
          <p:cNvSpPr/>
          <p:nvPr/>
        </p:nvSpPr>
        <p:spPr>
          <a:xfrm>
            <a:off x="9531526" y="3264291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SN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5FA7DA-B450-4B77-B6DC-5689BE8D4261}"/>
              </a:ext>
            </a:extLst>
          </p:cNvPr>
          <p:cNvSpPr/>
          <p:nvPr/>
        </p:nvSpPr>
        <p:spPr>
          <a:xfrm>
            <a:off x="8455672" y="3937499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SN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AB3139C-FBA5-4B6A-9A67-F699FB3BD887}"/>
              </a:ext>
            </a:extLst>
          </p:cNvPr>
          <p:cNvSpPr txBox="1"/>
          <p:nvPr/>
        </p:nvSpPr>
        <p:spPr>
          <a:xfrm>
            <a:off x="452783" y="1678060"/>
            <a:ext cx="3228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2400">
                <a:solidFill>
                  <a:srgbClr val="75DAE5"/>
                </a:solidFill>
                <a:latin typeface="Franklin Gothic Medium" panose="020B0603020102020204" pitchFamily="34" charset="0"/>
              </a:rPr>
              <a:t>Inquérito sobre o sabor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51170-5C8C-485E-88F1-9555AF6B611E}"/>
              </a:ext>
            </a:extLst>
          </p:cNvPr>
          <p:cNvSpPr/>
          <p:nvPr/>
        </p:nvSpPr>
        <p:spPr>
          <a:xfrm>
            <a:off x="8455672" y="4861141"/>
            <a:ext cx="681134" cy="653121"/>
          </a:xfrm>
          <a:prstGeom prst="ellipse">
            <a:avLst/>
          </a:prstGeom>
          <a:solidFill>
            <a:srgbClr val="27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solidFill>
                  <a:schemeClr val="bg1"/>
                </a:solidFill>
                <a:latin typeface="Arial Nova Cond" panose="020B0506020202020204" pitchFamily="34" charset="0"/>
              </a:rPr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74933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6426C362-7091-4545-8613-3EC63FCD844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06AE3B-DAE8-458C-8C6D-D0B1E85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6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0A438B2-D272-48A1-A622-8C70CBD7EDC3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RCOMP, SCOMP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AA1A12-7F16-474C-ABEE-294AFA2AA688}"/>
              </a:ext>
            </a:extLst>
          </p:cNvPr>
          <p:cNvSpPr txBox="1"/>
          <p:nvPr/>
        </p:nvSpPr>
        <p:spPr>
          <a:xfrm>
            <a:off x="247965" y="961337"/>
            <a:ext cx="994106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US825 – Receção de inquéritos num servidor TCP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1FD59A5-9252-4598-B052-98898D812059}"/>
              </a:ext>
            </a:extLst>
          </p:cNvPr>
          <p:cNvSpPr/>
          <p:nvPr/>
        </p:nvSpPr>
        <p:spPr>
          <a:xfrm>
            <a:off x="2172239" y="1734601"/>
            <a:ext cx="3761255" cy="1637739"/>
          </a:xfrm>
          <a:prstGeom prst="roundRect">
            <a:avLst/>
          </a:prstGeom>
          <a:noFill/>
          <a:ln w="19050">
            <a:solidFill>
              <a:srgbClr val="135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>
              <a:latin typeface="Arial Nova Cond" panose="020B0506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089C298-0573-42F3-9E20-666A3E892DB5}"/>
              </a:ext>
            </a:extLst>
          </p:cNvPr>
          <p:cNvSpPr txBox="1"/>
          <p:nvPr/>
        </p:nvSpPr>
        <p:spPr>
          <a:xfrm>
            <a:off x="3453916" y="1743770"/>
            <a:ext cx="1054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solidFill>
                  <a:srgbClr val="1B848E"/>
                </a:solidFill>
                <a:latin typeface="Arial Nova Cond" panose="020B0506020202020204" pitchFamily="34" charset="0"/>
              </a:rPr>
              <a:t>SERVIDOR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A1BB65E-54F8-4823-9C95-01083F9C2D0F}"/>
              </a:ext>
            </a:extLst>
          </p:cNvPr>
          <p:cNvSpPr/>
          <p:nvPr/>
        </p:nvSpPr>
        <p:spPr>
          <a:xfrm>
            <a:off x="2364125" y="2084063"/>
            <a:ext cx="3320715" cy="1091396"/>
          </a:xfrm>
          <a:prstGeom prst="roundRect">
            <a:avLst/>
          </a:prstGeom>
          <a:solidFill>
            <a:srgbClr val="27BFCF">
              <a:alpha val="39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>
              <a:latin typeface="Arial Nova Cond" panose="020B0506020202020204" pitchFamily="34" charset="0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563AB43-FEB0-4208-A784-39BFED5C3C37}"/>
              </a:ext>
            </a:extLst>
          </p:cNvPr>
          <p:cNvSpPr/>
          <p:nvPr/>
        </p:nvSpPr>
        <p:spPr>
          <a:xfrm>
            <a:off x="2460153" y="2395414"/>
            <a:ext cx="1687244" cy="457200"/>
          </a:xfrm>
          <a:prstGeom prst="roundRect">
            <a:avLst/>
          </a:prstGeom>
          <a:solidFill>
            <a:srgbClr val="EBB42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>
                <a:solidFill>
                  <a:schemeClr val="bg1"/>
                </a:solidFill>
                <a:latin typeface="Arial Nova Cond" panose="020B0506020202020204" pitchFamily="34" charset="0"/>
              </a:rPr>
              <a:t>Listener Memória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51B4B2F-1746-49F4-827A-B8CCCD7D5AA7}"/>
              </a:ext>
            </a:extLst>
          </p:cNvPr>
          <p:cNvSpPr/>
          <p:nvPr/>
        </p:nvSpPr>
        <p:spPr>
          <a:xfrm>
            <a:off x="4315839" y="2395414"/>
            <a:ext cx="1251284" cy="466955"/>
          </a:xfrm>
          <a:prstGeom prst="roundRect">
            <a:avLst/>
          </a:prstGeom>
          <a:solidFill>
            <a:srgbClr val="EBB42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>
                <a:solidFill>
                  <a:schemeClr val="bg1"/>
                </a:solidFill>
                <a:latin typeface="Arial Nova Cond" panose="020B0506020202020204" pitchFamily="34" charset="0"/>
              </a:rPr>
              <a:t>Servidor TCP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5AE0650D-5639-405E-95D8-279E3DF1A035}"/>
              </a:ext>
            </a:extLst>
          </p:cNvPr>
          <p:cNvSpPr/>
          <p:nvPr/>
        </p:nvSpPr>
        <p:spPr>
          <a:xfrm>
            <a:off x="8878255" y="1860345"/>
            <a:ext cx="1925053" cy="2998396"/>
          </a:xfrm>
          <a:prstGeom prst="roundRect">
            <a:avLst/>
          </a:prstGeom>
          <a:noFill/>
          <a:ln w="19050">
            <a:solidFill>
              <a:srgbClr val="135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>
              <a:latin typeface="Arial Nova Cond" panose="020B0506020202020204" pitchFamily="34" charset="0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41C9ACF-D9F6-4896-9129-43944221A6C1}"/>
              </a:ext>
            </a:extLst>
          </p:cNvPr>
          <p:cNvSpPr/>
          <p:nvPr/>
        </p:nvSpPr>
        <p:spPr>
          <a:xfrm>
            <a:off x="9046697" y="2222273"/>
            <a:ext cx="1588168" cy="593556"/>
          </a:xfrm>
          <a:prstGeom prst="roundRect">
            <a:avLst/>
          </a:prstGeom>
          <a:solidFill>
            <a:srgbClr val="28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latin typeface="Arial Nova Cond" panose="020B0506020202020204" pitchFamily="34" charset="0"/>
              </a:rPr>
              <a:t>Dispositivo 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E3C038C-73C0-4358-B37A-6E33086D2ACF}"/>
              </a:ext>
            </a:extLst>
          </p:cNvPr>
          <p:cNvSpPr txBox="1"/>
          <p:nvPr/>
        </p:nvSpPr>
        <p:spPr>
          <a:xfrm>
            <a:off x="9711486" y="4540266"/>
            <a:ext cx="430887" cy="31847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1600">
                <a:latin typeface="Arial Nova Cond" panose="020B0506020202020204" pitchFamily="34" charset="0"/>
              </a:rPr>
              <a:t>…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98D8265-D7DE-427A-8D8F-7F8AD281A8BA}"/>
              </a:ext>
            </a:extLst>
          </p:cNvPr>
          <p:cNvSpPr/>
          <p:nvPr/>
        </p:nvSpPr>
        <p:spPr>
          <a:xfrm>
            <a:off x="9046697" y="3027773"/>
            <a:ext cx="1588168" cy="593556"/>
          </a:xfrm>
          <a:prstGeom prst="roundRect">
            <a:avLst/>
          </a:prstGeom>
          <a:solidFill>
            <a:srgbClr val="28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latin typeface="Arial Nova Cond" panose="020B0506020202020204" pitchFamily="34" charset="0"/>
              </a:rPr>
              <a:t>Dispositivo 2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C29A8447-15E1-4A2D-8875-81F7F2908DD7}"/>
              </a:ext>
            </a:extLst>
          </p:cNvPr>
          <p:cNvSpPr/>
          <p:nvPr/>
        </p:nvSpPr>
        <p:spPr>
          <a:xfrm>
            <a:off x="9046697" y="3842604"/>
            <a:ext cx="1588168" cy="593556"/>
          </a:xfrm>
          <a:prstGeom prst="roundRect">
            <a:avLst/>
          </a:prstGeom>
          <a:solidFill>
            <a:srgbClr val="28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>
                <a:latin typeface="Arial Nova Cond" panose="020B0506020202020204" pitchFamily="34" charset="0"/>
              </a:rPr>
              <a:t>Dispositivo 3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769C4ADE-91ED-4528-ACBE-9768B5E34A1A}"/>
              </a:ext>
            </a:extLst>
          </p:cNvPr>
          <p:cNvSpPr/>
          <p:nvPr/>
        </p:nvSpPr>
        <p:spPr>
          <a:xfrm>
            <a:off x="2617657" y="5010920"/>
            <a:ext cx="2861773" cy="461665"/>
          </a:xfrm>
          <a:prstGeom prst="roundRect">
            <a:avLst>
              <a:gd name="adj" fmla="val 27899"/>
            </a:avLst>
          </a:prstGeom>
          <a:solidFill>
            <a:srgbClr val="28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>
                <a:latin typeface="Arial Nova Cond" panose="020B0506020202020204" pitchFamily="34" charset="0"/>
              </a:rPr>
              <a:t>Zona de memória partilhada</a:t>
            </a:r>
          </a:p>
        </p:txBody>
      </p: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CB334D50-4129-4DA4-B9B7-F10849D554A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1788894" y="2852614"/>
            <a:ext cx="1514881" cy="867630"/>
          </a:xfrm>
          <a:prstGeom prst="straightConnector1">
            <a:avLst/>
          </a:prstGeom>
          <a:ln w="12700"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C2214FC-95CB-4EF7-9038-5C8003DE31ED}"/>
              </a:ext>
            </a:extLst>
          </p:cNvPr>
          <p:cNvSpPr txBox="1"/>
          <p:nvPr/>
        </p:nvSpPr>
        <p:spPr>
          <a:xfrm>
            <a:off x="895957" y="3720244"/>
            <a:ext cx="178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>
                <a:latin typeface="Arial Nova Cond" panose="020B0506020202020204" pitchFamily="34" charset="0"/>
              </a:rPr>
              <a:t>Redimensiona a zona</a:t>
            </a:r>
          </a:p>
          <a:p>
            <a:pPr algn="ctr"/>
            <a:r>
              <a:rPr lang="pt-PT" sz="1400">
                <a:latin typeface="Arial Nova Cond" panose="020B0506020202020204" pitchFamily="34" charset="0"/>
              </a:rPr>
              <a:t>de memória partilhada</a:t>
            </a:r>
          </a:p>
        </p:txBody>
      </p: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9A011FDF-5066-4053-BBA0-81D3C4676546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>
            <a:off x="4024483" y="3175459"/>
            <a:ext cx="24061" cy="1835461"/>
          </a:xfrm>
          <a:prstGeom prst="straightConnector1">
            <a:avLst/>
          </a:prstGeom>
          <a:ln w="12700"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E1FAA7A-D85E-4D4A-A340-4CBBACE8020E}"/>
              </a:ext>
            </a:extLst>
          </p:cNvPr>
          <p:cNvSpPr txBox="1"/>
          <p:nvPr/>
        </p:nvSpPr>
        <p:spPr>
          <a:xfrm>
            <a:off x="3299195" y="4004899"/>
            <a:ext cx="14138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u="sng">
                <a:latin typeface="Arial Nova Cond" panose="020B0506020202020204" pitchFamily="34" charset="0"/>
              </a:rPr>
              <a:t>Semáforo</a:t>
            </a:r>
          </a:p>
          <a:p>
            <a:pPr algn="ctr"/>
            <a:r>
              <a:rPr lang="pt-PT" sz="1400">
                <a:latin typeface="Arial Nova Cond" panose="020B0506020202020204" pitchFamily="34" charset="0"/>
              </a:rPr>
              <a:t>(exclusão mútua)</a:t>
            </a:r>
          </a:p>
        </p:txBody>
      </p:sp>
      <p:cxnSp>
        <p:nvCxnSpPr>
          <p:cNvPr id="59" name="Conexão reta unidirecional 58">
            <a:extLst>
              <a:ext uri="{FF2B5EF4-FFF2-40B4-BE49-F238E27FC236}">
                <a16:creationId xmlns:a16="http://schemas.microsoft.com/office/drawing/2014/main" id="{AF0D2117-51F4-4107-B22A-1F1499EDEA58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933494" y="2553471"/>
            <a:ext cx="2944761" cy="809343"/>
          </a:xfrm>
          <a:prstGeom prst="straightConnector1">
            <a:avLst/>
          </a:prstGeom>
          <a:ln w="12700">
            <a:solidFill>
              <a:srgbClr val="135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AF2B527-F639-4DEE-91A5-681BA2FC537A}"/>
              </a:ext>
            </a:extLst>
          </p:cNvPr>
          <p:cNvSpPr txBox="1"/>
          <p:nvPr/>
        </p:nvSpPr>
        <p:spPr>
          <a:xfrm>
            <a:off x="6454912" y="2585887"/>
            <a:ext cx="164771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>
                <a:latin typeface="Arial Nova Cond" panose="020B0506020202020204" pitchFamily="34" charset="0"/>
              </a:rPr>
              <a:t>Usa </a:t>
            </a:r>
            <a:r>
              <a:rPr lang="pt-PT" sz="1400">
                <a:solidFill>
                  <a:srgbClr val="1B848E"/>
                </a:solidFill>
                <a:latin typeface="Arial Nova Cond" panose="020B0506020202020204" pitchFamily="34" charset="0"/>
              </a:rPr>
              <a:t>n</a:t>
            </a:r>
            <a:r>
              <a:rPr lang="pt-PT" sz="1400">
                <a:latin typeface="Arial Nova Cond" panose="020B0506020202020204" pitchFamily="34" charset="0"/>
              </a:rPr>
              <a:t> sockets para comunicar com </a:t>
            </a:r>
            <a:r>
              <a:rPr lang="pt-PT" sz="1400">
                <a:solidFill>
                  <a:srgbClr val="1B848E"/>
                </a:solidFill>
                <a:latin typeface="Arial Nova Cond" panose="020B0506020202020204" pitchFamily="34" charset="0"/>
              </a:rPr>
              <a:t>n</a:t>
            </a:r>
            <a:r>
              <a:rPr lang="pt-PT" sz="1400">
                <a:latin typeface="Arial Nova Cond" panose="020B0506020202020204" pitchFamily="34" charset="0"/>
              </a:rPr>
              <a:t> dispositivos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44DE324-889B-4524-9014-E3B94F0FB4C9}"/>
              </a:ext>
            </a:extLst>
          </p:cNvPr>
          <p:cNvSpPr txBox="1"/>
          <p:nvPr/>
        </p:nvSpPr>
        <p:spPr>
          <a:xfrm>
            <a:off x="9378154" y="18626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>
                <a:solidFill>
                  <a:srgbClr val="1B848E"/>
                </a:solidFill>
                <a:latin typeface="Arial Nova Cond" panose="020B0506020202020204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11548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445F841-4906-4124-97ED-30463C119A46}"/>
              </a:ext>
            </a:extLst>
          </p:cNvPr>
          <p:cNvSpPr/>
          <p:nvPr/>
        </p:nvSpPr>
        <p:spPr>
          <a:xfrm>
            <a:off x="0" y="5203126"/>
            <a:ext cx="703755" cy="111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Número do Diapositivo 2">
            <a:extLst>
              <a:ext uri="{FF2B5EF4-FFF2-40B4-BE49-F238E27FC236}">
                <a16:creationId xmlns:a16="http://schemas.microsoft.com/office/drawing/2014/main" id="{EA5C50AF-B631-475A-85A3-F95196E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7</a:t>
            </a:fld>
            <a:endParaRPr lang="pt-PT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F336B3-91B8-4AED-9B7C-0B5B9E676F3C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SCOMP</a:t>
            </a:r>
            <a:endParaRPr lang="pt-PT" sz="5400" dirty="0">
              <a:solidFill>
                <a:srgbClr val="1B848E"/>
              </a:solidFill>
              <a:latin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56DFE-4DE8-4961-8819-F5AF81C4C303}"/>
              </a:ext>
            </a:extLst>
          </p:cNvPr>
          <p:cNvSpPr txBox="1"/>
          <p:nvPr/>
        </p:nvSpPr>
        <p:spPr>
          <a:xfrm>
            <a:off x="247966" y="961337"/>
            <a:ext cx="1075282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US825–6 – Redimensionamento da zona de memória</a:t>
            </a:r>
            <a:endParaRPr lang="en-US" sz="3200" dirty="0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835F3DB1-627C-424D-8E5E-D52DB6D4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825550"/>
          </a:xfrm>
        </p:spPr>
        <p:txBody>
          <a:bodyPr/>
          <a:lstStyle/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O cliente submete uma avaliação pelo socket;</a:t>
            </a:r>
            <a:endParaRPr lang="pt-PT">
              <a:solidFill>
                <a:srgbClr val="1B848E"/>
              </a:solidFill>
              <a:latin typeface="Arial Nova Cond" panose="020B0506020202020204" pitchFamily="34" charset="0"/>
            </a:endParaRPr>
          </a:p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O servidor verifica se há espaço suficiente para armazenar a avaliação na zona de memória partilhada:</a:t>
            </a:r>
          </a:p>
          <a:p>
            <a:pPr lvl="1" algn="just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Caso haja, esta é guardada e avança-se uma posição na memória;</a:t>
            </a:r>
          </a:p>
          <a:p>
            <a:pPr lvl="1" algn="just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Caso contrário, a zona de memória partilhada é </a:t>
            </a:r>
            <a:r>
              <a:rPr lang="pt-PT" b="1">
                <a:latin typeface="Arial Nova Cond" panose="020B0506020202020204" pitchFamily="34" charset="0"/>
              </a:rPr>
              <a:t>redimensionada</a:t>
            </a:r>
            <a:r>
              <a:rPr lang="pt-PT">
                <a:latin typeface="Arial Nova Cond" panose="020B0506020202020204" pitchFamily="34" charset="0"/>
              </a:rPr>
              <a:t>, avança-se uma posição e a avaliação é armazenada.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9C07B30-90AF-40C4-9140-172BE3C14082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3370669A-D2A2-4A32-8061-DCF2204A560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1C4E530-9303-431D-96BF-775740D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8</a:t>
            </a:fld>
            <a:endParaRPr lang="pt-PT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3BFA633C-4E81-430D-918A-979AB0332011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RCOMP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9C4181F8-2F33-4D10-A177-399E3198DB47}"/>
              </a:ext>
            </a:extLst>
          </p:cNvPr>
          <p:cNvSpPr txBox="1"/>
          <p:nvPr/>
        </p:nvSpPr>
        <p:spPr>
          <a:xfrm>
            <a:off x="247964" y="961337"/>
            <a:ext cx="1077148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US931 – Mecanismo de autenticação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sp>
        <p:nvSpPr>
          <p:cNvPr id="33" name="Marcador de Posição de Conteúdo 2">
            <a:extLst>
              <a:ext uri="{FF2B5EF4-FFF2-40B4-BE49-F238E27FC236}">
                <a16:creationId xmlns:a16="http://schemas.microsoft.com/office/drawing/2014/main" id="{F91E4CB7-3CE7-43DD-9F68-0C9B06EF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825550"/>
          </a:xfrm>
        </p:spPr>
        <p:txBody>
          <a:bodyPr/>
          <a:lstStyle/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São utilizados os </a:t>
            </a:r>
            <a:r>
              <a:rPr lang="pt-PT" b="1">
                <a:latin typeface="Arial Nova Cond" panose="020B0506020202020204" pitchFamily="34" charset="0"/>
              </a:rPr>
              <a:t>registos</a:t>
            </a:r>
            <a:r>
              <a:rPr lang="pt-PT">
                <a:latin typeface="Arial Nova Cond" panose="020B0506020202020204" pitchFamily="34" charset="0"/>
              </a:rPr>
              <a:t> do processador e o </a:t>
            </a:r>
            <a:r>
              <a:rPr lang="pt-PT" b="1">
                <a:latin typeface="Arial Nova Cond" panose="020B0506020202020204" pitchFamily="34" charset="0"/>
              </a:rPr>
              <a:t>MAC</a:t>
            </a:r>
            <a:r>
              <a:rPr lang="pt-PT">
                <a:latin typeface="Arial Nova Cond" panose="020B0506020202020204" pitchFamily="34" charset="0"/>
              </a:rPr>
              <a:t> </a:t>
            </a:r>
            <a:r>
              <a:rPr lang="pt-PT" b="1">
                <a:latin typeface="Arial Nova Cond" panose="020B0506020202020204" pitchFamily="34" charset="0"/>
              </a:rPr>
              <a:t>address</a:t>
            </a:r>
            <a:r>
              <a:rPr lang="pt-PT">
                <a:latin typeface="Arial Nova Cond" panose="020B0506020202020204" pitchFamily="34" charset="0"/>
              </a:rPr>
              <a:t> do dispositivo para gerar uma chave única;</a:t>
            </a:r>
          </a:p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A chave gerada é encriptada com </a:t>
            </a:r>
            <a:r>
              <a:rPr lang="pt-PT" b="1">
                <a:solidFill>
                  <a:srgbClr val="135F67"/>
                </a:solidFill>
                <a:latin typeface="Arial Nova Cond" panose="020B0506020202020204" pitchFamily="34" charset="0"/>
              </a:rPr>
              <a:t>SHA-512</a:t>
            </a:r>
            <a:r>
              <a:rPr lang="pt-PT">
                <a:latin typeface="Arial Nova Cond" panose="020B0506020202020204" pitchFamily="34" charset="0"/>
              </a:rPr>
              <a:t>;</a:t>
            </a:r>
          </a:p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O dispositivo envia a chave gerada para o servidor, que verifica se a chave é válida: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Se for válida, o servidor envia um código de sucesso (</a:t>
            </a:r>
            <a:r>
              <a:rPr lang="pt-PT" b="1">
                <a:latin typeface="Arial Nova Cond" panose="020B0506020202020204" pitchFamily="34" charset="0"/>
              </a:rPr>
              <a:t>200</a:t>
            </a:r>
            <a:r>
              <a:rPr lang="pt-PT">
                <a:latin typeface="Arial Nova Cond" panose="020B0506020202020204" pitchFamily="34" charset="0"/>
              </a:rPr>
              <a:t>) para o dispositivo;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Caso contrário, envia um código de erro (</a:t>
            </a:r>
            <a:r>
              <a:rPr lang="pt-PT" b="1">
                <a:latin typeface="Arial Nova Cond" panose="020B0506020202020204" pitchFamily="34" charset="0"/>
              </a:rPr>
              <a:t>400</a:t>
            </a:r>
            <a:r>
              <a:rPr lang="pt-PT">
                <a:latin typeface="Arial Nova Cond" panose="020B0506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303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9AFEEA3-3A7A-4499-B610-32A40DEE7E6E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6F61D1-BCC8-4B5F-B40E-C8D3000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9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AB088E-6AD5-47AF-8B04-42E534D64793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EAPLI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F1FCE82-2415-4B1E-9734-6C0ACCFA582D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US1003 – Teste de carga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pic>
        <p:nvPicPr>
          <p:cNvPr id="1026" name="Picture 2" descr="Resultado de imagem para postgre logo">
            <a:extLst>
              <a:ext uri="{FF2B5EF4-FFF2-40B4-BE49-F238E27FC236}">
                <a16:creationId xmlns:a16="http://schemas.microsoft.com/office/drawing/2014/main" id="{FE805091-F0DD-49A8-B69B-8BF646E12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249" y="4020756"/>
            <a:ext cx="1257478" cy="139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ysql logo">
            <a:extLst>
              <a:ext uri="{FF2B5EF4-FFF2-40B4-BE49-F238E27FC236}">
                <a16:creationId xmlns:a16="http://schemas.microsoft.com/office/drawing/2014/main" id="{E11B59C1-125C-40DD-A1AB-8D2D9CFD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768" y="1635288"/>
            <a:ext cx="1319396" cy="68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oracledb logo">
            <a:extLst>
              <a:ext uri="{FF2B5EF4-FFF2-40B4-BE49-F238E27FC236}">
                <a16:creationId xmlns:a16="http://schemas.microsoft.com/office/drawing/2014/main" id="{98217956-A6B4-4299-84FF-E585CB7B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21" y="3038577"/>
            <a:ext cx="1327771" cy="4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DD9E0C3-ED9A-43C5-BB90-7ADC7B4F1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84" y="1546112"/>
            <a:ext cx="6785436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51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609</Words>
  <Application>Microsoft Office PowerPoint</Application>
  <PresentationFormat>Widescreen</PresentationFormat>
  <Paragraphs>157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Rita Goncalves</cp:lastModifiedBy>
  <cp:revision>27</cp:revision>
  <dcterms:modified xsi:type="dcterms:W3CDTF">2018-05-04T08:30:26Z</dcterms:modified>
</cp:coreProperties>
</file>