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8" r:id="rId2"/>
    <p:sldId id="260" r:id="rId3"/>
    <p:sldId id="259" r:id="rId4"/>
    <p:sldId id="261" r:id="rId5"/>
    <p:sldId id="262" r:id="rId6"/>
    <p:sldId id="263" r:id="rId7"/>
    <p:sldId id="268" r:id="rId8"/>
    <p:sldId id="269" r:id="rId9"/>
    <p:sldId id="270" r:id="rId10"/>
    <p:sldId id="271" r:id="rId11"/>
    <p:sldId id="267" r:id="rId12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89E"/>
    <a:srgbClr val="E0330C"/>
    <a:srgbClr val="FFFFFF"/>
    <a:srgbClr val="5C5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70425" autoAdjust="0"/>
  </p:normalViewPr>
  <p:slideViewPr>
    <p:cSldViewPr snapToGrid="0">
      <p:cViewPr varScale="1">
        <p:scale>
          <a:sx n="48" d="100"/>
          <a:sy n="48" d="100"/>
        </p:scale>
        <p:origin x="1740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2100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44D81-2AD3-4E95-9B8C-69D51ED6559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B609C-5CBC-4032-808F-7B8E87B40E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90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5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How do get started?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Sign up for free at heroku.com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Prepare your </a:t>
            </a:r>
            <a:r>
              <a:rPr lang="en-US" baseline="0" dirty="0" err="1" smtClean="0"/>
              <a:t>Gemfile</a:t>
            </a:r>
            <a:r>
              <a:rPr lang="en-US" baseline="0" dirty="0" smtClean="0"/>
              <a:t> to deal with </a:t>
            </a:r>
            <a:r>
              <a:rPr lang="en-US" baseline="0" dirty="0" err="1" smtClean="0"/>
              <a:t>herokus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PostgrSQL</a:t>
            </a:r>
            <a:r>
              <a:rPr lang="en-US" baseline="0" dirty="0" smtClean="0"/>
              <a:t> database (don’t forget to bundle)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Go to the console, create a new app on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, and push your app to </a:t>
            </a:r>
            <a:r>
              <a:rPr lang="en-US" baseline="0" dirty="0" err="1" smtClean="0"/>
              <a:t>heroku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Whenever you want to publish a new version of your app, just use “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push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master”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3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now teach you how</a:t>
            </a:r>
            <a:r>
              <a:rPr lang="en-US" baseline="0" dirty="0" smtClean="0"/>
              <a:t> to publish to the world. How to make your app accessible from everywhere.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already know your development environment.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know now how publish your </a:t>
            </a:r>
            <a:r>
              <a:rPr lang="en-US" u="sng" baseline="0" dirty="0" smtClean="0"/>
              <a:t>code</a:t>
            </a:r>
            <a:r>
              <a:rPr lang="en-US" baseline="0" dirty="0" smtClean="0"/>
              <a:t>, so that everybody can see it. This is what you’ve just learned from </a:t>
            </a:r>
            <a:r>
              <a:rPr lang="en-US" baseline="0" dirty="0" smtClean="0">
                <a:solidFill>
                  <a:srgbClr val="FF0000"/>
                </a:solidFill>
              </a:rPr>
              <a:t>WHO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I’m going to show how to publish your </a:t>
            </a:r>
            <a:r>
              <a:rPr lang="en-US" u="sng" baseline="0" dirty="0" smtClean="0"/>
              <a:t>app</a:t>
            </a:r>
            <a:r>
              <a:rPr lang="en-US" baseline="0" dirty="0" smtClean="0"/>
              <a:t>, so that everyone can use it.</a:t>
            </a:r>
          </a:p>
          <a:p>
            <a:r>
              <a:rPr lang="en-US" baseline="0" dirty="0" smtClean="0"/>
              <a:t>You’ll see this is similar and super easy!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0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need a Service Provider, who provides you a server to host your app.</a:t>
            </a:r>
          </a:p>
          <a:p>
            <a:r>
              <a:rPr lang="en-US" dirty="0" smtClean="0"/>
              <a:t>A server is just a computer that</a:t>
            </a:r>
            <a:r>
              <a:rPr lang="en-US" baseline="0" dirty="0" smtClean="0"/>
              <a:t> is connected to a very fast internet connection and is always on.</a:t>
            </a:r>
          </a:p>
          <a:p>
            <a:r>
              <a:rPr lang="en-US" dirty="0" smtClean="0"/>
              <a:t>Sounds complicated, but isn’t!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service provider “</a:t>
            </a:r>
            <a:r>
              <a:rPr lang="en-US" dirty="0" err="1" smtClean="0"/>
              <a:t>heroku</a:t>
            </a:r>
            <a:r>
              <a:rPr lang="en-US" dirty="0" smtClean="0"/>
              <a:t>” you can deploy your app with a simple </a:t>
            </a:r>
            <a:r>
              <a:rPr lang="en-US" dirty="0" err="1" smtClean="0"/>
              <a:t>git</a:t>
            </a:r>
            <a:r>
              <a:rPr lang="en-US" dirty="0" smtClean="0"/>
              <a:t> command.</a:t>
            </a:r>
          </a:p>
          <a:p>
            <a:r>
              <a:rPr lang="en-US" dirty="0" err="1" smtClean="0"/>
              <a:t>Heroku</a:t>
            </a:r>
            <a:r>
              <a:rPr lang="en-US" baseline="0" dirty="0" smtClean="0"/>
              <a:t> is one of the simplest way to deploy your app. (Deploy means to copy to the server)</a:t>
            </a:r>
          </a:p>
          <a:p>
            <a:r>
              <a:rPr lang="en-US" baseline="0" dirty="0" smtClean="0"/>
              <a:t>It lets you focus on your super power – developing awesome apps – you don’t need to know anything about webservers nor clout computing!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getting started with </a:t>
            </a:r>
            <a:r>
              <a:rPr lang="en-US" dirty="0" err="1" smtClean="0"/>
              <a:t>heroku</a:t>
            </a:r>
            <a:r>
              <a:rPr lang="en-US" dirty="0" smtClean="0"/>
              <a:t>,</a:t>
            </a:r>
            <a:r>
              <a:rPr lang="en-US" baseline="0" dirty="0" smtClean="0"/>
              <a:t> you need to know that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uses a different database than your development environment.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development computer uses SQLite as database but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uses </a:t>
            </a:r>
            <a:r>
              <a:rPr lang="en-US" baseline="0" dirty="0" err="1" smtClean="0"/>
              <a:t>PostreSQL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Rails can handle different environment by default. Like test, development and production. This way you can steer behavior.</a:t>
            </a:r>
          </a:p>
          <a:p>
            <a:r>
              <a:rPr lang="en-US" baseline="0" dirty="0" smtClean="0"/>
              <a:t>You just need to add this to the </a:t>
            </a:r>
            <a:r>
              <a:rPr lang="en-US" baseline="0" dirty="0" err="1" smtClean="0"/>
              <a:t>Gemfile</a:t>
            </a:r>
            <a:r>
              <a:rPr lang="en-US" baseline="0" dirty="0" smtClean="0"/>
              <a:t> to let Rails know which database is used where.</a:t>
            </a:r>
          </a:p>
          <a:p>
            <a:r>
              <a:rPr lang="en-US" baseline="0" dirty="0" smtClean="0"/>
              <a:t>Whenever you change your </a:t>
            </a:r>
            <a:r>
              <a:rPr lang="en-US" baseline="0" dirty="0" err="1" smtClean="0"/>
              <a:t>Gemfile</a:t>
            </a:r>
            <a:r>
              <a:rPr lang="en-US" baseline="0" dirty="0" smtClean="0"/>
              <a:t> - don’t forget to bundle! – I’ll show you in a minute what that means.</a:t>
            </a:r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/>
              <a:t>heroku</a:t>
            </a:r>
            <a:r>
              <a:rPr lang="en-US" dirty="0" smtClean="0"/>
              <a:t>, you obviously</a:t>
            </a:r>
            <a:r>
              <a:rPr lang="en-US" baseline="0" dirty="0" smtClean="0"/>
              <a:t> need to signup – but don’t mind, for your purposes it is for free</a:t>
            </a:r>
            <a:endParaRPr lang="en-US" baseline="0" dirty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your </a:t>
            </a:r>
            <a:r>
              <a:rPr lang="en-US" dirty="0" err="1" smtClean="0"/>
              <a:t>Gemfile</a:t>
            </a:r>
            <a:r>
              <a:rPr lang="en-US" dirty="0" smtClean="0"/>
              <a:t> is updated and bundled</a:t>
            </a:r>
            <a:r>
              <a:rPr lang="en-US" baseline="0" dirty="0" smtClean="0"/>
              <a:t> you can create a new app on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and deploy your code.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7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6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E0330C"/>
                </a:solidFill>
              </a:rPr>
              <a:t>Sönke Ohls (@</a:t>
            </a:r>
            <a:r>
              <a:rPr lang="en-US" dirty="0" err="1" smtClean="0">
                <a:solidFill>
                  <a:srgbClr val="E0330C"/>
                </a:solidFill>
              </a:rPr>
              <a:t>freizeitnerd</a:t>
            </a:r>
            <a:r>
              <a:rPr lang="en-US" dirty="0" smtClean="0">
                <a:solidFill>
                  <a:srgbClr val="E0330C"/>
                </a:solidFill>
              </a:rPr>
              <a:t>)    |    </a:t>
            </a:r>
            <a:r>
              <a:rPr lang="en-US" dirty="0" err="1" smtClean="0">
                <a:solidFill>
                  <a:srgbClr val="E0330C"/>
                </a:solidFill>
              </a:rPr>
              <a:t>Heroku</a:t>
            </a:r>
            <a:r>
              <a:rPr lang="en-US" dirty="0" smtClean="0">
                <a:solidFill>
                  <a:srgbClr val="E0330C"/>
                </a:solidFill>
              </a:rPr>
              <a:t> Talk   |    Rails Girls Frankfurt </a:t>
            </a:r>
            <a:r>
              <a:rPr lang="en-US" dirty="0" err="1" smtClean="0">
                <a:solidFill>
                  <a:srgbClr val="E0330C"/>
                </a:solidFill>
              </a:rPr>
              <a:t>a.M.</a:t>
            </a:r>
            <a:r>
              <a:rPr lang="en-US" dirty="0" smtClean="0">
                <a:solidFill>
                  <a:srgbClr val="E0330C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21421" y="6492874"/>
            <a:ext cx="3122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0" y="17866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E033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essential feature of the internet</a:t>
            </a:r>
            <a:endParaRPr lang="en-US" sz="3600" dirty="0">
              <a:solidFill>
                <a:srgbClr val="E033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58" y="3763879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0" y="243298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E033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me show that by live coding</a:t>
            </a:r>
            <a:endParaRPr lang="en-US" sz="3600" dirty="0">
              <a:solidFill>
                <a:srgbClr val="E033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58" y="3763879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8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625642" y="2427376"/>
            <a:ext cx="4381498" cy="3368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23" y="3619499"/>
            <a:ext cx="3085755" cy="308575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252075" y="48451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5C5F95"/>
                </a:solidFill>
              </a:rPr>
              <a:t>Production</a:t>
            </a:r>
          </a:p>
          <a:p>
            <a:pPr algn="ctr"/>
            <a:r>
              <a:rPr lang="en-US" sz="1600" dirty="0" smtClean="0">
                <a:solidFill>
                  <a:srgbClr val="5C5F95"/>
                </a:solidFill>
              </a:rPr>
              <a:t>Environment</a:t>
            </a:r>
            <a:endParaRPr lang="en-US" sz="1600" dirty="0">
              <a:solidFill>
                <a:srgbClr val="5C5F95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36" y="582426"/>
            <a:ext cx="1905110" cy="190511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86064" y="42718"/>
            <a:ext cx="492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0330C"/>
                </a:solidFill>
              </a:rPr>
              <a:t>w</a:t>
            </a:r>
            <a:r>
              <a:rPr lang="en-US" sz="4400" dirty="0" smtClean="0">
                <a:solidFill>
                  <a:srgbClr val="E0330C"/>
                </a:solidFill>
              </a:rPr>
              <a:t>rap-up</a:t>
            </a:r>
            <a:endParaRPr lang="en-US" sz="4400" dirty="0">
              <a:solidFill>
                <a:srgbClr val="E0330C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26999" y="901059"/>
            <a:ext cx="7125076" cy="28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540000" rtlCol="0" anchor="t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nsolas" panose="020B0609020204030204" pitchFamily="49" charset="0"/>
              </a:rPr>
              <a:t>Sign up at heroku.com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nsolas" panose="020B0609020204030204" pitchFamily="49" charset="0"/>
              </a:rPr>
              <a:t>Prepare your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nsolas" panose="020B0609020204030204" pitchFamily="49" charset="0"/>
              </a:rPr>
              <a:t>G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nsolas" panose="020B0609020204030204" pitchFamily="49" charset="0"/>
              </a:rPr>
              <a:t>emfile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nsolas" panose="020B0609020204030204" pitchFamily="49" charset="0"/>
              </a:rPr>
              <a:t>In the console: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$&gt; </a:t>
            </a:r>
            <a:r>
              <a:rPr lang="en-US" sz="2400" dirty="0" err="1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sz="2400" dirty="0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</a:t>
            </a:r>
            <a:br>
              <a:rPr lang="en-US" sz="2400" dirty="0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$&gt; </a:t>
            </a:r>
            <a:r>
              <a:rPr lang="en-US" sz="2400" b="1" dirty="0" err="1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b="1" dirty="0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400" b="1" dirty="0" err="1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sz="2400" b="1" dirty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15" y="113115"/>
            <a:ext cx="1014799" cy="112829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59" y="5143047"/>
            <a:ext cx="1389697" cy="6584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Gestreifter Pfeil nach rechts 8"/>
          <p:cNvSpPr/>
          <p:nvPr/>
        </p:nvSpPr>
        <p:spPr>
          <a:xfrm rot="18378393">
            <a:off x="4088800" y="2264014"/>
            <a:ext cx="3757169" cy="1181462"/>
          </a:xfrm>
          <a:prstGeom prst="stripedRightArrow">
            <a:avLst>
              <a:gd name="adj1" fmla="val 54047"/>
              <a:gd name="adj2" fmla="val 97797"/>
            </a:avLst>
          </a:prstGeom>
          <a:solidFill>
            <a:schemeClr val="bg1"/>
          </a:solidFill>
          <a:ln w="38100">
            <a:solidFill>
              <a:srgbClr val="E0330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Eine Ecke des Rechtecks schneiden 6"/>
          <p:cNvSpPr/>
          <p:nvPr/>
        </p:nvSpPr>
        <p:spPr>
          <a:xfrm>
            <a:off x="223255" y="3303227"/>
            <a:ext cx="2246744" cy="2830342"/>
          </a:xfrm>
          <a:prstGeom prst="snip1Rect">
            <a:avLst/>
          </a:prstGeom>
          <a:ln w="28575">
            <a:solidFill>
              <a:srgbClr val="5E889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200" dirty="0" smtClean="0">
                <a:solidFill>
                  <a:srgbClr val="5E88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DE" altLang="de-DE" sz="1200" dirty="0" err="1">
                <a:solidFill>
                  <a:srgbClr val="5E88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de-DE" altLang="de-DE" sz="1200" dirty="0" err="1" smtClean="0">
                <a:solidFill>
                  <a:srgbClr val="5E88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emfile</a:t>
            </a:r>
            <a:endParaRPr lang="de-DE" altLang="de-DE" sz="1200" dirty="0" smtClean="0">
              <a:solidFill>
                <a:srgbClr val="5E88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de-DE" altLang="de-DE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e-DE" altLang="de-DE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altLang="de-DE" sz="1200" dirty="0" err="1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development</a:t>
            </a:r>
            <a:r>
              <a:rPr lang="de-DE" altLang="de-DE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de-DE" altLang="de-DE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altLang="de-DE" sz="12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de-DE" altLang="de-DE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altLang="de-DE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'sqlite3</a:t>
            </a:r>
            <a:r>
              <a:rPr lang="de-DE" altLang="de-DE" sz="12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de-DE" altLang="de-DE" sz="12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200" b="1" dirty="0" smtClean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de-DE" altLang="de-DE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e-DE" altLang="de-DE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altLang="de-DE" sz="1200" dirty="0" err="1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production</a:t>
            </a:r>
            <a:r>
              <a:rPr lang="de-DE" altLang="de-DE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de-DE" altLang="de-DE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lang="de-DE" altLang="de-DE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altLang="de-DE" sz="1200" dirty="0" err="1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de-DE" altLang="de-DE" sz="1200" dirty="0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de-DE" altLang="de-DE" sz="12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200" b="1" dirty="0" smtClean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de-DE" altLang="de-DE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altLang="de-DE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4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0" y="17866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essential feature of the internet is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243298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E033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publish to the world</a:t>
            </a:r>
            <a:endParaRPr lang="en-US" sz="3600" dirty="0">
              <a:solidFill>
                <a:srgbClr val="E033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58" y="3763879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2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45" y="1016345"/>
            <a:ext cx="4825310" cy="4825310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489" b="90000" l="30700" r="68767">
                        <a14:foregroundMark x1="33900" y1="25378" x2="66100" y2="25733"/>
                        <a14:foregroundMark x1="67767" y1="34444" x2="33767" y2="18133"/>
                        <a14:foregroundMark x1="40967" y1="34622" x2="65000" y2="33911"/>
                        <a14:foregroundMark x1="66667" y1="36667" x2="40433" y2="35911"/>
                        <a14:foregroundMark x1="33067" y1="22578" x2="47933" y2="35022"/>
                        <a14:foregroundMark x1="34300" y1="37244" x2="64300" y2="18533"/>
                        <a14:foregroundMark x1="36800" y1="35022" x2="37633" y2="32044"/>
                        <a14:foregroundMark x1="37767" y1="31467" x2="37767" y2="31467"/>
                        <a14:foregroundMark x1="39033" y1="19244" x2="64867" y2="20756"/>
                        <a14:foregroundMark x1="68200" y1="23689" x2="33467" y2="30356"/>
                        <a14:foregroundMark x1="33333" y1="35200" x2="38767" y2="16489"/>
                        <a14:foregroundMark x1="62933" y1="17422" x2="33333" y2="27022"/>
                        <a14:foregroundMark x1="67233" y1="28711" x2="63333" y2="3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100" y="-264540"/>
            <a:ext cx="4476924" cy="335769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23" y="3619499"/>
            <a:ext cx="3085755" cy="3085755"/>
          </a:xfrm>
          <a:prstGeom prst="rect">
            <a:avLst/>
          </a:prstGeom>
        </p:spPr>
      </p:pic>
      <p:sp>
        <p:nvSpPr>
          <p:cNvPr id="3" name="Gestreifter Pfeil nach rechts 2"/>
          <p:cNvSpPr/>
          <p:nvPr/>
        </p:nvSpPr>
        <p:spPr>
          <a:xfrm rot="3063397" flipH="1">
            <a:off x="1335087" y="2842651"/>
            <a:ext cx="2954121" cy="1064208"/>
          </a:xfrm>
          <a:prstGeom prst="stripedRightArrow">
            <a:avLst>
              <a:gd name="adj1" fmla="val 54047"/>
              <a:gd name="adj2" fmla="val 97797"/>
            </a:avLst>
          </a:prstGeom>
          <a:solidFill>
            <a:schemeClr val="bg1"/>
          </a:solidFill>
          <a:ln w="38100">
            <a:solidFill>
              <a:srgbClr val="E0330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572000" y="0"/>
            <a:ext cx="492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0330C"/>
                </a:solidFill>
              </a:rPr>
              <a:t>p</a:t>
            </a:r>
            <a:r>
              <a:rPr lang="en-US" sz="4400" dirty="0" smtClean="0">
                <a:solidFill>
                  <a:srgbClr val="E0330C"/>
                </a:solidFill>
              </a:rPr>
              <a:t>ublish your </a:t>
            </a:r>
            <a:r>
              <a:rPr lang="en-US" sz="4400" u="sng" dirty="0" smtClean="0">
                <a:solidFill>
                  <a:srgbClr val="E0330C"/>
                </a:solidFill>
              </a:rPr>
              <a:t>code</a:t>
            </a:r>
            <a:endParaRPr lang="en-US" sz="4400" dirty="0">
              <a:solidFill>
                <a:srgbClr val="E0330C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3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23" y="3619499"/>
            <a:ext cx="3085755" cy="308575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704" y="652352"/>
            <a:ext cx="1294993" cy="129499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6064" y="42718"/>
            <a:ext cx="492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0330C"/>
                </a:solidFill>
              </a:rPr>
              <a:t>p</a:t>
            </a:r>
            <a:r>
              <a:rPr lang="en-US" sz="4400" dirty="0" smtClean="0">
                <a:solidFill>
                  <a:srgbClr val="E0330C"/>
                </a:solidFill>
              </a:rPr>
              <a:t>ublish your app</a:t>
            </a:r>
            <a:endParaRPr lang="en-US" sz="4400" dirty="0">
              <a:solidFill>
                <a:srgbClr val="E0330C"/>
              </a:solidFill>
            </a:endParaRPr>
          </a:p>
        </p:txBody>
      </p:sp>
      <p:sp>
        <p:nvSpPr>
          <p:cNvPr id="9" name="Gestreifter Pfeil nach rechts 8"/>
          <p:cNvSpPr/>
          <p:nvPr/>
        </p:nvSpPr>
        <p:spPr>
          <a:xfrm rot="18378393">
            <a:off x="4088800" y="2264014"/>
            <a:ext cx="3757169" cy="1181462"/>
          </a:xfrm>
          <a:prstGeom prst="stripedRightArrow">
            <a:avLst>
              <a:gd name="adj1" fmla="val 54047"/>
              <a:gd name="adj2" fmla="val 97797"/>
            </a:avLst>
          </a:prstGeom>
          <a:solidFill>
            <a:schemeClr val="bg1"/>
          </a:solidFill>
          <a:ln w="38100">
            <a:solidFill>
              <a:srgbClr val="E0330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169796" y="1897324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5E889E"/>
                </a:solidFill>
              </a:rPr>
              <a:t>Hosting Server</a:t>
            </a:r>
            <a:endParaRPr lang="en-US" sz="1600" dirty="0">
              <a:solidFill>
                <a:srgbClr val="5E889E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52075" y="48451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E0330C"/>
                </a:solidFill>
              </a:rPr>
              <a:t>Production</a:t>
            </a:r>
          </a:p>
          <a:p>
            <a:pPr algn="ctr"/>
            <a:r>
              <a:rPr lang="en-US" sz="1600" dirty="0" smtClean="0">
                <a:solidFill>
                  <a:srgbClr val="E0330C"/>
                </a:solidFill>
              </a:rPr>
              <a:t>Environment</a:t>
            </a:r>
            <a:endParaRPr lang="en-US" sz="1600" dirty="0">
              <a:solidFill>
                <a:srgbClr val="E0330C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23" y="3619499"/>
            <a:ext cx="3085755" cy="3085755"/>
          </a:xfrm>
          <a:prstGeom prst="rect">
            <a:avLst/>
          </a:prstGeom>
        </p:spPr>
      </p:pic>
      <p:sp>
        <p:nvSpPr>
          <p:cNvPr id="9" name="Gestreifter Pfeil nach rechts 8"/>
          <p:cNvSpPr/>
          <p:nvPr/>
        </p:nvSpPr>
        <p:spPr>
          <a:xfrm rot="18378393">
            <a:off x="4088800" y="2264014"/>
            <a:ext cx="3757169" cy="1181462"/>
          </a:xfrm>
          <a:prstGeom prst="stripedRightArrow">
            <a:avLst>
              <a:gd name="adj1" fmla="val 54047"/>
              <a:gd name="adj2" fmla="val 97797"/>
            </a:avLst>
          </a:prstGeom>
          <a:solidFill>
            <a:schemeClr val="bg1"/>
          </a:solidFill>
          <a:ln w="38100">
            <a:solidFill>
              <a:srgbClr val="E0330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52075" y="48451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5C5F95"/>
                </a:solidFill>
              </a:rPr>
              <a:t>Production</a:t>
            </a:r>
          </a:p>
          <a:p>
            <a:pPr algn="ctr"/>
            <a:r>
              <a:rPr lang="en-US" sz="1600" dirty="0" smtClean="0">
                <a:solidFill>
                  <a:srgbClr val="5C5F95"/>
                </a:solidFill>
              </a:rPr>
              <a:t>Environment</a:t>
            </a:r>
            <a:endParaRPr lang="en-US" sz="1600" dirty="0">
              <a:solidFill>
                <a:srgbClr val="5C5F95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36" y="582426"/>
            <a:ext cx="1905110" cy="190511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86064" y="42718"/>
            <a:ext cx="492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0330C"/>
                </a:solidFill>
              </a:rPr>
              <a:t>p</a:t>
            </a:r>
            <a:r>
              <a:rPr lang="en-US" sz="4400" dirty="0" smtClean="0">
                <a:solidFill>
                  <a:srgbClr val="E0330C"/>
                </a:solidFill>
              </a:rPr>
              <a:t>ublish your app</a:t>
            </a:r>
            <a:endParaRPr lang="en-US" sz="4400" dirty="0">
              <a:solidFill>
                <a:srgbClr val="E0330C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3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/>
          <p:cNvSpPr txBox="1"/>
          <p:nvPr/>
        </p:nvSpPr>
        <p:spPr>
          <a:xfrm>
            <a:off x="86064" y="42718"/>
            <a:ext cx="492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0330C"/>
                </a:solidFill>
              </a:rPr>
              <a:t>g</a:t>
            </a:r>
            <a:r>
              <a:rPr lang="en-US" sz="4400" dirty="0" smtClean="0">
                <a:solidFill>
                  <a:srgbClr val="E0330C"/>
                </a:solidFill>
              </a:rPr>
              <a:t>et started</a:t>
            </a:r>
            <a:endParaRPr lang="en-US" sz="4400" dirty="0">
              <a:solidFill>
                <a:srgbClr val="E0330C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4971918" y="647700"/>
            <a:ext cx="2437149" cy="2437149"/>
            <a:chOff x="3029123" y="3619499"/>
            <a:chExt cx="3085755" cy="3085755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123" y="3619499"/>
              <a:ext cx="3085755" cy="3085755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4625" y="4319336"/>
              <a:ext cx="2003961" cy="94952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4" name="Eine Ecke des Rechtecks schneiden 13"/>
          <p:cNvSpPr/>
          <p:nvPr/>
        </p:nvSpPr>
        <p:spPr>
          <a:xfrm>
            <a:off x="203889" y="1492496"/>
            <a:ext cx="2667697" cy="3508653"/>
          </a:xfrm>
          <a:prstGeom prst="snip1Rect">
            <a:avLst/>
          </a:prstGeom>
          <a:ln w="28575">
            <a:solidFill>
              <a:srgbClr val="5E889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400" dirty="0" smtClean="0">
                <a:solidFill>
                  <a:srgbClr val="5E88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DE" altLang="de-DE" sz="1400" dirty="0" err="1">
                <a:solidFill>
                  <a:srgbClr val="5E88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de-DE" altLang="de-DE" sz="1400" dirty="0" err="1" smtClean="0">
                <a:solidFill>
                  <a:srgbClr val="5E88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emfile</a:t>
            </a:r>
            <a:endParaRPr lang="de-DE" altLang="de-DE" sz="1400" dirty="0" smtClean="0">
              <a:solidFill>
                <a:srgbClr val="5E88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de-DE" altLang="de-DE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altLang="de-DE" sz="1400" dirty="0" err="1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development</a:t>
            </a: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altLang="de-DE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de-DE" altLang="de-DE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'sqlite3</a:t>
            </a:r>
            <a:r>
              <a:rPr lang="de-DE" altLang="de-DE" sz="14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de-DE" altLang="de-DE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400" b="1" dirty="0" smtClean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de-DE" altLang="de-DE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de-DE" altLang="de-DE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altLang="de-DE" sz="1400" dirty="0" err="1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production</a:t>
            </a: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altLang="de-DE" sz="1400" dirty="0" err="1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de-DE" altLang="de-DE" sz="1400" dirty="0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de-DE" altLang="de-DE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400" b="1" dirty="0" smtClean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de-DE" altLang="de-DE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altLang="de-DE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4971918" y="3938318"/>
            <a:ext cx="2295891" cy="2295891"/>
            <a:chOff x="6987836" y="582426"/>
            <a:chExt cx="1905110" cy="1905110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7836" y="582426"/>
              <a:ext cx="1905110" cy="1905110"/>
            </a:xfrm>
            <a:prstGeom prst="rect">
              <a:avLst/>
            </a:prstGeom>
          </p:spPr>
        </p:pic>
        <p:sp>
          <p:nvSpPr>
            <p:cNvPr id="2" name="Rechteck 1"/>
            <p:cNvSpPr/>
            <p:nvPr/>
          </p:nvSpPr>
          <p:spPr>
            <a:xfrm>
              <a:off x="7447095" y="720960"/>
              <a:ext cx="986591" cy="13534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235" y="759071"/>
              <a:ext cx="1183020" cy="1315323"/>
            </a:xfrm>
            <a:prstGeom prst="rect">
              <a:avLst/>
            </a:prstGeom>
          </p:spPr>
        </p:pic>
      </p:grpSp>
      <p:cxnSp>
        <p:nvCxnSpPr>
          <p:cNvPr id="18" name="Gerade Verbindung mit Pfeil 17"/>
          <p:cNvCxnSpPr/>
          <p:nvPr/>
        </p:nvCxnSpPr>
        <p:spPr>
          <a:xfrm flipH="1">
            <a:off x="2546602" y="1866274"/>
            <a:ext cx="2380264" cy="674249"/>
          </a:xfrm>
          <a:prstGeom prst="straightConnector1">
            <a:avLst/>
          </a:prstGeom>
          <a:ln w="76200">
            <a:solidFill>
              <a:srgbClr val="E0330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2382253" y="3679652"/>
            <a:ext cx="2791326" cy="1084860"/>
          </a:xfrm>
          <a:prstGeom prst="straightConnector1">
            <a:avLst/>
          </a:prstGeom>
          <a:ln w="76200">
            <a:solidFill>
              <a:srgbClr val="E0330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86064" y="723055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Prepare </a:t>
            </a:r>
            <a:r>
              <a:rPr lang="en-US" sz="2000" dirty="0" err="1" smtClean="0"/>
              <a:t>Gemfile</a:t>
            </a:r>
            <a:endParaRPr lang="en-US" sz="2000" dirty="0"/>
          </a:p>
        </p:txBody>
      </p:sp>
      <p:sp>
        <p:nvSpPr>
          <p:cNvPr id="34" name="Fußzeilenplatzhalter 3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35" name="Foliennummernplatzhalter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17176" y="5577735"/>
            <a:ext cx="3058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Dont</a:t>
            </a: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forget</a:t>
            </a: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</a:t>
            </a:r>
            <a:r>
              <a:rPr lang="de-D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endParaRPr lang="de-DE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9" y="5436006"/>
            <a:ext cx="722703" cy="72270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6883236" y="171050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E889E"/>
                </a:solidFill>
              </a:rPr>
              <a:t>Development</a:t>
            </a:r>
            <a:endParaRPr lang="en-US" dirty="0">
              <a:solidFill>
                <a:srgbClr val="5E889E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16200000">
            <a:off x="7011477" y="476228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E889E"/>
                </a:solidFill>
              </a:rPr>
              <a:t>Production</a:t>
            </a:r>
            <a:endParaRPr lang="en-US" dirty="0">
              <a:solidFill>
                <a:srgbClr val="5E889E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805084" y="3333135"/>
            <a:ext cx="4468761" cy="0"/>
          </a:xfrm>
          <a:prstGeom prst="line">
            <a:avLst/>
          </a:prstGeom>
          <a:ln>
            <a:solidFill>
              <a:srgbClr val="5E88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7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/>
          <p:cNvSpPr txBox="1"/>
          <p:nvPr/>
        </p:nvSpPr>
        <p:spPr>
          <a:xfrm>
            <a:off x="86064" y="42718"/>
            <a:ext cx="492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0330C"/>
                </a:solidFill>
              </a:rPr>
              <a:t>g</a:t>
            </a:r>
            <a:r>
              <a:rPr lang="en-US" sz="4400" dirty="0" smtClean="0">
                <a:solidFill>
                  <a:srgbClr val="E0330C"/>
                </a:solidFill>
              </a:rPr>
              <a:t>et started</a:t>
            </a:r>
            <a:endParaRPr lang="en-US" sz="4400" dirty="0">
              <a:solidFill>
                <a:srgbClr val="E0330C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86064" y="723055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 up at heroku.com</a:t>
            </a:r>
            <a:endParaRPr lang="en-US" sz="200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24482"/>
            <a:ext cx="8483600" cy="46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23" y="3619499"/>
            <a:ext cx="3085755" cy="3085755"/>
          </a:xfrm>
          <a:prstGeom prst="rect">
            <a:avLst/>
          </a:prstGeom>
        </p:spPr>
      </p:pic>
      <p:sp>
        <p:nvSpPr>
          <p:cNvPr id="9" name="Gestreifter Pfeil nach rechts 8"/>
          <p:cNvSpPr/>
          <p:nvPr/>
        </p:nvSpPr>
        <p:spPr>
          <a:xfrm rot="18378393">
            <a:off x="4088800" y="2264014"/>
            <a:ext cx="3757169" cy="1181462"/>
          </a:xfrm>
          <a:prstGeom prst="stripedRightArrow">
            <a:avLst>
              <a:gd name="adj1" fmla="val 54047"/>
              <a:gd name="adj2" fmla="val 97797"/>
            </a:avLst>
          </a:prstGeom>
          <a:solidFill>
            <a:schemeClr val="bg1"/>
          </a:solidFill>
          <a:ln w="38100">
            <a:solidFill>
              <a:srgbClr val="E0330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52075" y="48451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5C5F95"/>
                </a:solidFill>
              </a:rPr>
              <a:t>Production</a:t>
            </a:r>
          </a:p>
          <a:p>
            <a:pPr algn="ctr"/>
            <a:r>
              <a:rPr lang="en-US" sz="1600" dirty="0" smtClean="0">
                <a:solidFill>
                  <a:srgbClr val="5C5F95"/>
                </a:solidFill>
              </a:rPr>
              <a:t>Environment</a:t>
            </a:r>
            <a:endParaRPr lang="en-US" sz="1600" dirty="0">
              <a:solidFill>
                <a:srgbClr val="5C5F95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36" y="582426"/>
            <a:ext cx="1905110" cy="190511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86064" y="42718"/>
            <a:ext cx="492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0330C"/>
                </a:solidFill>
              </a:rPr>
              <a:t>p</a:t>
            </a:r>
            <a:r>
              <a:rPr lang="en-US" sz="4400" dirty="0" smtClean="0">
                <a:solidFill>
                  <a:srgbClr val="E0330C"/>
                </a:solidFill>
              </a:rPr>
              <a:t>ublish your app</a:t>
            </a:r>
            <a:endParaRPr lang="en-US" sz="4400" dirty="0">
              <a:solidFill>
                <a:srgbClr val="E0330C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hteck 1"/>
          <p:cNvSpPr/>
          <p:nvPr/>
        </p:nvSpPr>
        <p:spPr>
          <a:xfrm>
            <a:off x="86063" y="1618691"/>
            <a:ext cx="5400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E0330C"/>
                </a:solidFill>
                <a:cs typeface="Consolas" panose="020B0609020204030204" pitchFamily="49" charset="0"/>
              </a:rPr>
              <a:t>1. Create the app online (just once)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$&gt;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6064" y="258346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E033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>
                <a:solidFill>
                  <a:srgbClr val="E033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solidFill>
                  <a:srgbClr val="E033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ush/update your app online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$&gt;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6064" y="723055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 is just 2 steps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00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728</Words>
  <Application>Microsoft Office PowerPoint</Application>
  <PresentationFormat>Bildschirmpräsentation (4:3)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GM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Soenke Ohls</dc:creator>
  <cp:lastModifiedBy>Sönke Ohls</cp:lastModifiedBy>
  <cp:revision>69</cp:revision>
  <dcterms:created xsi:type="dcterms:W3CDTF">2015-09-04T05:12:39Z</dcterms:created>
  <dcterms:modified xsi:type="dcterms:W3CDTF">2017-09-18T21:37:41Z</dcterms:modified>
</cp:coreProperties>
</file>